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391" r:id="rId2"/>
    <p:sldId id="419" r:id="rId3"/>
    <p:sldId id="430" r:id="rId4"/>
    <p:sldId id="432" r:id="rId5"/>
    <p:sldId id="431" r:id="rId6"/>
    <p:sldId id="309" r:id="rId7"/>
    <p:sldId id="429" r:id="rId8"/>
    <p:sldId id="433" r:id="rId9"/>
    <p:sldId id="434" r:id="rId10"/>
    <p:sldId id="43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40C9E8E-36E5-4534-B9A9-9F5F9B35D959}">
          <p14:sldIdLst>
            <p14:sldId id="391"/>
            <p14:sldId id="419"/>
            <p14:sldId id="430"/>
            <p14:sldId id="432"/>
            <p14:sldId id="431"/>
            <p14:sldId id="309"/>
            <p14:sldId id="429"/>
            <p14:sldId id="433"/>
            <p14:sldId id="434"/>
            <p14:sldId id="435"/>
          </p14:sldIdLst>
        </p14:section>
      </p14:sectionLst>
    </p:ex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A99B"/>
    <a:srgbClr val="EBEBEB"/>
    <a:srgbClr val="EBE4E4"/>
    <a:srgbClr val="B6829A"/>
    <a:srgbClr val="C59AA0"/>
    <a:srgbClr val="A0B19A"/>
    <a:srgbClr val="AFC1A7"/>
    <a:srgbClr val="CFC5B6"/>
    <a:srgbClr val="DBCBCD"/>
    <a:srgbClr val="0F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98" autoAdjust="0"/>
    <p:restoredTop sz="94596"/>
  </p:normalViewPr>
  <p:slideViewPr>
    <p:cSldViewPr snapToGrid="0" snapToObjects="1">
      <p:cViewPr>
        <p:scale>
          <a:sx n="63" d="100"/>
          <a:sy n="63" d="100"/>
        </p:scale>
        <p:origin x="-1690" y="-44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315680-D772-884F-8C3D-C4BBAB850CF0}" type="datetimeFigureOut">
              <a:rPr lang="en-US" smtClean="0"/>
              <a:t>6/16/2021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8C1C8-185F-BB40-AF9D-2300D534E251}" type="slidenum">
              <a:rPr lang="en-US" smtClean="0"/>
              <a:t>‹#›</a:t>
            </a:fld>
            <a:endParaRPr lang="en-US"/>
          </a:p>
        </p:txBody>
      </p:sp>
    </p:spTree>
    <p:extLst>
      <p:ext uri="{BB962C8B-B14F-4D97-AF65-F5344CB8AC3E}">
        <p14:creationId xmlns:p14="http://schemas.microsoft.com/office/powerpoint/2010/main" val="2043556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29D7E-A6E8-2246-B8CD-991C28DB287B}" type="datetimeFigureOut">
              <a:rPr lang="en-US" smtClean="0"/>
              <a:t>6/16/2021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0B2C8-089D-F44F-9056-E4858B823D55}" type="slidenum">
              <a:rPr lang="en-US" smtClean="0"/>
              <a:t>‹#›</a:t>
            </a:fld>
            <a:endParaRPr lang="en-US"/>
          </a:p>
        </p:txBody>
      </p:sp>
    </p:spTree>
    <p:extLst>
      <p:ext uri="{BB962C8B-B14F-4D97-AF65-F5344CB8AC3E}">
        <p14:creationId xmlns:p14="http://schemas.microsoft.com/office/powerpoint/2010/main" val="54395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A5D0B2C8-089D-F44F-9056-E4858B823D55}" type="slidenum">
              <a:rPr lang="en-US" smtClean="0"/>
              <a:t>1</a:t>
            </a:fld>
            <a:endParaRPr lang="en-US"/>
          </a:p>
        </p:txBody>
      </p:sp>
    </p:spTree>
    <p:extLst>
      <p:ext uri="{BB962C8B-B14F-4D97-AF65-F5344CB8AC3E}">
        <p14:creationId xmlns:p14="http://schemas.microsoft.com/office/powerpoint/2010/main" val="3310842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2</a:t>
            </a:fld>
            <a:endParaRPr lang="en-US"/>
          </a:p>
        </p:txBody>
      </p:sp>
    </p:spTree>
    <p:extLst>
      <p:ext uri="{BB962C8B-B14F-4D97-AF65-F5344CB8AC3E}">
        <p14:creationId xmlns:p14="http://schemas.microsoft.com/office/powerpoint/2010/main" val="97373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7</a:t>
            </a:fld>
            <a:endParaRPr lang="en-US"/>
          </a:p>
        </p:txBody>
      </p:sp>
    </p:spTree>
    <p:extLst>
      <p:ext uri="{BB962C8B-B14F-4D97-AF65-F5344CB8AC3E}">
        <p14:creationId xmlns:p14="http://schemas.microsoft.com/office/powerpoint/2010/main" val="472966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8</a:t>
            </a:fld>
            <a:endParaRPr lang="en-US"/>
          </a:p>
        </p:txBody>
      </p:sp>
    </p:spTree>
    <p:extLst>
      <p:ext uri="{BB962C8B-B14F-4D97-AF65-F5344CB8AC3E}">
        <p14:creationId xmlns:p14="http://schemas.microsoft.com/office/powerpoint/2010/main" val="3349403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xmlns="" id="{C665A875-C5FA-4242-9B11-A0AD06F3CF9B}"/>
              </a:ext>
            </a:extLst>
          </p:cNvPr>
          <p:cNvSpPr>
            <a:spLocks noGrp="1"/>
          </p:cNvSpPr>
          <p:nvPr>
            <p:ph type="pic" sz="quarter" idx="10" hasCustomPrompt="1"/>
          </p:nvPr>
        </p:nvSpPr>
        <p:spPr>
          <a:xfrm>
            <a:off x="0" y="0"/>
            <a:ext cx="12191999"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3875115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D3D986E1-33B4-4F3B-AE14-7E74B0CAF028}"/>
              </a:ext>
            </a:extLst>
          </p:cNvPr>
          <p:cNvSpPr>
            <a:spLocks noGrp="1"/>
          </p:cNvSpPr>
          <p:nvPr>
            <p:ph type="pic" sz="quarter" idx="12" hasCustomPrompt="1"/>
          </p:nvPr>
        </p:nvSpPr>
        <p:spPr>
          <a:xfrm>
            <a:off x="798707" y="1694277"/>
            <a:ext cx="3993698" cy="399746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xmlns="" id="{E056C317-D8EA-4790-9492-3318AD88460A}"/>
              </a:ext>
            </a:extLst>
          </p:cNvPr>
          <p:cNvSpPr>
            <a:spLocks noGrp="1"/>
          </p:cNvSpPr>
          <p:nvPr>
            <p:ph type="pic" sz="quarter" idx="12" hasCustomPrompt="1"/>
          </p:nvPr>
        </p:nvSpPr>
        <p:spPr>
          <a:xfrm>
            <a:off x="1090638" y="2095887"/>
            <a:ext cx="4648313" cy="3098875"/>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Master Layou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Master Layout">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xmlns="" id="{3DB2101A-67D7-4EFE-AC9A-FE87C28BFDA6}"/>
              </a:ext>
            </a:extLst>
          </p:cNvPr>
          <p:cNvSpPr>
            <a:spLocks noGrp="1"/>
          </p:cNvSpPr>
          <p:nvPr>
            <p:ph type="pic" sz="quarter" idx="10" hasCustomPrompt="1"/>
          </p:nvPr>
        </p:nvSpPr>
        <p:spPr>
          <a:xfrm>
            <a:off x="705374" y="396825"/>
            <a:ext cx="6089126" cy="60891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3DB2101A-67D7-4EFE-AC9A-FE87C28BFDA6}"/>
              </a:ext>
            </a:extLst>
          </p:cNvPr>
          <p:cNvSpPr>
            <a:spLocks noGrp="1"/>
          </p:cNvSpPr>
          <p:nvPr>
            <p:ph type="pic" sz="quarter" idx="12" hasCustomPrompt="1"/>
          </p:nvPr>
        </p:nvSpPr>
        <p:spPr>
          <a:xfrm>
            <a:off x="1137174" y="4695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xmlns="" id="{3DB2101A-67D7-4EFE-AC9A-FE87C28BFDA6}"/>
              </a:ext>
            </a:extLst>
          </p:cNvPr>
          <p:cNvSpPr>
            <a:spLocks noGrp="1"/>
          </p:cNvSpPr>
          <p:nvPr>
            <p:ph type="pic" sz="quarter" idx="13" hasCustomPrompt="1"/>
          </p:nvPr>
        </p:nvSpPr>
        <p:spPr>
          <a:xfrm>
            <a:off x="1137174" y="38604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626676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xmlns="" id="{55481863-EC87-4497-947B-34B0858FE0E2}"/>
              </a:ext>
            </a:extLst>
          </p:cNvPr>
          <p:cNvSpPr>
            <a:spLocks noGrp="1"/>
          </p:cNvSpPr>
          <p:nvPr>
            <p:ph type="pic" sz="quarter" idx="12" hasCustomPrompt="1"/>
          </p:nvPr>
        </p:nvSpPr>
        <p:spPr>
          <a:xfrm>
            <a:off x="3511239"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xmlns="" id="{A29EE630-89EE-49CF-A95D-B66AA4FE5E06}"/>
              </a:ext>
            </a:extLst>
          </p:cNvPr>
          <p:cNvSpPr>
            <a:spLocks noGrp="1"/>
          </p:cNvSpPr>
          <p:nvPr>
            <p:ph type="pic" sz="quarter" idx="13" hasCustomPrompt="1"/>
          </p:nvPr>
        </p:nvSpPr>
        <p:spPr>
          <a:xfrm>
            <a:off x="7608796"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xmlns="" id="{4C02FE3B-016B-43BE-83B4-88B579DD2C31}"/>
              </a:ext>
            </a:extLst>
          </p:cNvPr>
          <p:cNvSpPr>
            <a:spLocks noGrp="1"/>
          </p:cNvSpPr>
          <p:nvPr>
            <p:ph type="pic" sz="quarter" idx="14" hasCustomPrompt="1"/>
          </p:nvPr>
        </p:nvSpPr>
        <p:spPr>
          <a:xfrm>
            <a:off x="3511239" y="3470389"/>
            <a:ext cx="8049717"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Master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CD6F3D89-9605-477D-852E-EC2C273477A7}"/>
              </a:ext>
            </a:extLst>
          </p:cNvPr>
          <p:cNvSpPr>
            <a:spLocks noGrp="1"/>
          </p:cNvSpPr>
          <p:nvPr>
            <p:ph type="pic" sz="quarter" idx="14" hasCustomPrompt="1"/>
          </p:nvPr>
        </p:nvSpPr>
        <p:spPr>
          <a:xfrm>
            <a:off x="5753100" y="1"/>
            <a:ext cx="6433903"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4FA71971-FA32-405E-8B91-98BC53F6362F}"/>
              </a:ext>
            </a:extLst>
          </p:cNvPr>
          <p:cNvSpPr>
            <a:spLocks noGrp="1"/>
          </p:cNvSpPr>
          <p:nvPr>
            <p:ph type="pic" sz="quarter" idx="14" hasCustomPrompt="1"/>
          </p:nvPr>
        </p:nvSpPr>
        <p:spPr>
          <a:xfrm>
            <a:off x="608983" y="584029"/>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xmlns="" id="{418AD0E2-F334-4ADF-B32F-8DEDD621A74D}"/>
              </a:ext>
            </a:extLst>
          </p:cNvPr>
          <p:cNvSpPr>
            <a:spLocks noGrp="1"/>
          </p:cNvSpPr>
          <p:nvPr>
            <p:ph type="pic" sz="quarter" idx="14" hasCustomPrompt="1"/>
          </p:nvPr>
        </p:nvSpPr>
        <p:spPr>
          <a:xfrm>
            <a:off x="700789"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xmlns="" id="{3D2D17C4-C786-4822-943B-B5ACDD32E937}"/>
              </a:ext>
            </a:extLst>
          </p:cNvPr>
          <p:cNvSpPr>
            <a:spLocks noGrp="1"/>
          </p:cNvSpPr>
          <p:nvPr>
            <p:ph type="pic" sz="quarter" idx="15" hasCustomPrompt="1"/>
          </p:nvPr>
        </p:nvSpPr>
        <p:spPr>
          <a:xfrm>
            <a:off x="6412042"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Master Layout">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xmlns="" id="{E2EC4B4B-5740-4F09-8F8A-2F5D7CFC325A}"/>
              </a:ext>
            </a:extLst>
          </p:cNvPr>
          <p:cNvSpPr>
            <a:spLocks noGrp="1"/>
          </p:cNvSpPr>
          <p:nvPr>
            <p:ph type="pic" sz="quarter" idx="14" hasCustomPrompt="1"/>
          </p:nvPr>
        </p:nvSpPr>
        <p:spPr>
          <a:xfrm>
            <a:off x="660400" y="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6">
            <a:extLst>
              <a:ext uri="{FF2B5EF4-FFF2-40B4-BE49-F238E27FC236}">
                <a16:creationId xmlns:a16="http://schemas.microsoft.com/office/drawing/2014/main" xmlns="" id="{E2EC4B4B-5740-4F09-8F8A-2F5D7CFC325A}"/>
              </a:ext>
            </a:extLst>
          </p:cNvPr>
          <p:cNvSpPr>
            <a:spLocks noGrp="1"/>
          </p:cNvSpPr>
          <p:nvPr>
            <p:ph type="pic" sz="quarter" idx="15" hasCustomPrompt="1"/>
          </p:nvPr>
        </p:nvSpPr>
        <p:spPr>
          <a:xfrm>
            <a:off x="660400" y="345440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Master Layout">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xmlns="" id="{6A45C344-AECF-4CBF-B992-BC48C619E14B}"/>
              </a:ext>
            </a:extLst>
          </p:cNvPr>
          <p:cNvSpPr>
            <a:spLocks noGrp="1"/>
          </p:cNvSpPr>
          <p:nvPr>
            <p:ph type="pic" sz="quarter" idx="10" hasCustomPrompt="1"/>
          </p:nvPr>
        </p:nvSpPr>
        <p:spPr>
          <a:xfrm>
            <a:off x="5591746" y="431800"/>
            <a:ext cx="6132936" cy="48768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382000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Master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xmlns="" id="{4FA71971-FA32-405E-8B91-98BC53F6362F}"/>
              </a:ext>
            </a:extLst>
          </p:cNvPr>
          <p:cNvSpPr>
            <a:spLocks noGrp="1"/>
          </p:cNvSpPr>
          <p:nvPr>
            <p:ph type="pic" sz="quarter" idx="14" hasCustomPrompt="1"/>
          </p:nvPr>
        </p:nvSpPr>
        <p:spPr>
          <a:xfrm>
            <a:off x="-25401"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xmlns="" id="{4FA71971-FA32-405E-8B91-98BC53F6362F}"/>
              </a:ext>
            </a:extLst>
          </p:cNvPr>
          <p:cNvSpPr>
            <a:spLocks noGrp="1"/>
          </p:cNvSpPr>
          <p:nvPr>
            <p:ph type="pic" sz="quarter" idx="15" hasCustomPrompt="1"/>
          </p:nvPr>
        </p:nvSpPr>
        <p:spPr>
          <a:xfrm>
            <a:off x="40893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3" name="Picture Placeholder 8">
            <a:extLst>
              <a:ext uri="{FF2B5EF4-FFF2-40B4-BE49-F238E27FC236}">
                <a16:creationId xmlns:a16="http://schemas.microsoft.com/office/drawing/2014/main" xmlns="" id="{4FA71971-FA32-405E-8B91-98BC53F6362F}"/>
              </a:ext>
            </a:extLst>
          </p:cNvPr>
          <p:cNvSpPr>
            <a:spLocks noGrp="1"/>
          </p:cNvSpPr>
          <p:nvPr>
            <p:ph type="pic" sz="quarter" idx="16" hasCustomPrompt="1"/>
          </p:nvPr>
        </p:nvSpPr>
        <p:spPr>
          <a:xfrm>
            <a:off x="84200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xmlns="" id="{E7BF7FB5-48ED-45FF-A895-9C7EDEAED228}"/>
              </a:ext>
            </a:extLst>
          </p:cNvPr>
          <p:cNvSpPr>
            <a:spLocks noGrp="1"/>
          </p:cNvSpPr>
          <p:nvPr>
            <p:ph type="pic" sz="quarter" idx="14" hasCustomPrompt="1"/>
          </p:nvPr>
        </p:nvSpPr>
        <p:spPr>
          <a:xfrm>
            <a:off x="359763" y="251086"/>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xmlns="" id="{F5B4738C-AB31-44F0-A0EB-5F4688B9026D}"/>
              </a:ext>
            </a:extLst>
          </p:cNvPr>
          <p:cNvSpPr>
            <a:spLocks noGrp="1"/>
          </p:cNvSpPr>
          <p:nvPr>
            <p:ph type="pic" sz="quarter" idx="15" hasCustomPrompt="1"/>
          </p:nvPr>
        </p:nvSpPr>
        <p:spPr>
          <a:xfrm>
            <a:off x="3507696" y="3399020"/>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xmlns="" id="{D51E98F7-D24A-4452-B920-17F1FDC12652}"/>
              </a:ext>
            </a:extLst>
          </p:cNvPr>
          <p:cNvSpPr>
            <a:spLocks noGrp="1"/>
          </p:cNvSpPr>
          <p:nvPr>
            <p:ph type="pic" sz="quarter" idx="16" hasCustomPrompt="1"/>
          </p:nvPr>
        </p:nvSpPr>
        <p:spPr>
          <a:xfrm>
            <a:off x="6910461" y="3399020"/>
            <a:ext cx="4921771"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477D307B-68BE-4578-A580-7118C13C9C29}"/>
              </a:ext>
            </a:extLst>
          </p:cNvPr>
          <p:cNvSpPr>
            <a:spLocks noGrp="1"/>
          </p:cNvSpPr>
          <p:nvPr>
            <p:ph type="pic" sz="quarter" idx="14" hasCustomPrompt="1"/>
          </p:nvPr>
        </p:nvSpPr>
        <p:spPr>
          <a:xfrm>
            <a:off x="1244184" y="0"/>
            <a:ext cx="3912432" cy="55613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29818F08-7737-4C18-AA21-86450B93E0EE}"/>
              </a:ext>
            </a:extLst>
          </p:cNvPr>
          <p:cNvSpPr>
            <a:spLocks noGrp="1"/>
          </p:cNvSpPr>
          <p:nvPr>
            <p:ph type="pic" sz="quarter" idx="14" hasCustomPrompt="1"/>
          </p:nvPr>
        </p:nvSpPr>
        <p:spPr>
          <a:xfrm>
            <a:off x="949334" y="1290583"/>
            <a:ext cx="4276833" cy="42768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 Master Layout">
    <p:spTree>
      <p:nvGrpSpPr>
        <p:cNvPr id="1" name=""/>
        <p:cNvGrpSpPr/>
        <p:nvPr/>
      </p:nvGrpSpPr>
      <p:grpSpPr>
        <a:xfrm>
          <a:off x="0" y="0"/>
          <a:ext cx="0" cy="0"/>
          <a:chOff x="0" y="0"/>
          <a:chExt cx="0" cy="0"/>
        </a:xfrm>
      </p:grpSpPr>
      <p:sp>
        <p:nvSpPr>
          <p:cNvPr id="8" name="Picture Placeholder 8">
            <a:extLst>
              <a:ext uri="{FF2B5EF4-FFF2-40B4-BE49-F238E27FC236}">
                <a16:creationId xmlns:a16="http://schemas.microsoft.com/office/drawing/2014/main" xmlns="" id="{32D53545-7958-484B-AA69-BBD066173F82}"/>
              </a:ext>
            </a:extLst>
          </p:cNvPr>
          <p:cNvSpPr>
            <a:spLocks noGrp="1"/>
          </p:cNvSpPr>
          <p:nvPr>
            <p:ph type="pic" sz="quarter" idx="14" hasCustomPrompt="1"/>
          </p:nvPr>
        </p:nvSpPr>
        <p:spPr>
          <a:xfrm>
            <a:off x="5703757"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xmlns="" id="{34C39AF7-13E2-4312-ACC8-2F880D0F7CC8}"/>
              </a:ext>
            </a:extLst>
          </p:cNvPr>
          <p:cNvSpPr>
            <a:spLocks noGrp="1"/>
          </p:cNvSpPr>
          <p:nvPr>
            <p:ph type="pic" sz="quarter" idx="15" hasCustomPrompt="1"/>
          </p:nvPr>
        </p:nvSpPr>
        <p:spPr>
          <a:xfrm>
            <a:off x="8911652"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0" name="Picture Placeholder 8">
            <a:extLst>
              <a:ext uri="{FF2B5EF4-FFF2-40B4-BE49-F238E27FC236}">
                <a16:creationId xmlns:a16="http://schemas.microsoft.com/office/drawing/2014/main" xmlns="" id="{B7761A6D-402B-4023-8BFA-C230338B0E51}"/>
              </a:ext>
            </a:extLst>
          </p:cNvPr>
          <p:cNvSpPr>
            <a:spLocks noGrp="1"/>
          </p:cNvSpPr>
          <p:nvPr>
            <p:ph type="pic" sz="quarter" idx="16" hasCustomPrompt="1"/>
          </p:nvPr>
        </p:nvSpPr>
        <p:spPr>
          <a:xfrm>
            <a:off x="5703757"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1" name="Picture Placeholder 8">
            <a:extLst>
              <a:ext uri="{FF2B5EF4-FFF2-40B4-BE49-F238E27FC236}">
                <a16:creationId xmlns:a16="http://schemas.microsoft.com/office/drawing/2014/main" xmlns="" id="{D63332BA-3228-4E24-B0BF-E9FBFC4A56CE}"/>
              </a:ext>
            </a:extLst>
          </p:cNvPr>
          <p:cNvSpPr>
            <a:spLocks noGrp="1"/>
          </p:cNvSpPr>
          <p:nvPr>
            <p:ph type="pic" sz="quarter" idx="17" hasCustomPrompt="1"/>
          </p:nvPr>
        </p:nvSpPr>
        <p:spPr>
          <a:xfrm>
            <a:off x="8911652"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xmlns="" id="{0BA2D5AD-913E-4209-AC41-4E1F03EB9E61}"/>
              </a:ext>
            </a:extLst>
          </p:cNvPr>
          <p:cNvSpPr>
            <a:spLocks noGrp="1"/>
          </p:cNvSpPr>
          <p:nvPr>
            <p:ph type="pic" sz="quarter" idx="15" hasCustomPrompt="1"/>
          </p:nvPr>
        </p:nvSpPr>
        <p:spPr>
          <a:xfrm>
            <a:off x="8166100" y="34887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xmlns="" id="{0BA2D5AD-913E-4209-AC41-4E1F03EB9E61}"/>
              </a:ext>
            </a:extLst>
          </p:cNvPr>
          <p:cNvSpPr>
            <a:spLocks noGrp="1"/>
          </p:cNvSpPr>
          <p:nvPr>
            <p:ph type="pic" sz="quarter" idx="16" hasCustomPrompt="1"/>
          </p:nvPr>
        </p:nvSpPr>
        <p:spPr>
          <a:xfrm>
            <a:off x="5930900" y="2502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xmlns="" id="{CA7F1896-BD2A-47DB-A088-2BB18448CEC1}"/>
              </a:ext>
            </a:extLst>
          </p:cNvPr>
          <p:cNvSpPr>
            <a:spLocks noGrp="1"/>
          </p:cNvSpPr>
          <p:nvPr>
            <p:ph type="pic" sz="quarter" idx="14" hasCustomPrompt="1"/>
          </p:nvPr>
        </p:nvSpPr>
        <p:spPr>
          <a:xfrm>
            <a:off x="402956" y="371959"/>
            <a:ext cx="401406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xmlns="" id="{3A27A661-ED56-48EB-99C7-9033DB48994B}"/>
              </a:ext>
            </a:extLst>
          </p:cNvPr>
          <p:cNvSpPr>
            <a:spLocks noGrp="1"/>
          </p:cNvSpPr>
          <p:nvPr>
            <p:ph type="pic" sz="quarter" idx="15" hasCustomPrompt="1"/>
          </p:nvPr>
        </p:nvSpPr>
        <p:spPr>
          <a:xfrm>
            <a:off x="4633993" y="3146158"/>
            <a:ext cx="715505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25546EA1-22A5-45EF-B645-52932F72B279}"/>
              </a:ext>
            </a:extLst>
          </p:cNvPr>
          <p:cNvSpPr>
            <a:spLocks noGrp="1"/>
          </p:cNvSpPr>
          <p:nvPr>
            <p:ph type="pic" sz="quarter" idx="15" hasCustomPrompt="1"/>
          </p:nvPr>
        </p:nvSpPr>
        <p:spPr>
          <a:xfrm>
            <a:off x="5126636" y="3593892"/>
            <a:ext cx="6670623" cy="292683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C9B7FF0B-56F0-46D1-918D-09E6A7530FB7}"/>
              </a:ext>
            </a:extLst>
          </p:cNvPr>
          <p:cNvSpPr>
            <a:spLocks noGrp="1"/>
          </p:cNvSpPr>
          <p:nvPr>
            <p:ph type="pic" sz="quarter" idx="15" hasCustomPrompt="1"/>
          </p:nvPr>
        </p:nvSpPr>
        <p:spPr>
          <a:xfrm>
            <a:off x="8152150" y="1409074"/>
            <a:ext cx="4039850" cy="403984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079B16E4-29F6-4637-B895-1D21FC21878A}"/>
              </a:ext>
            </a:extLst>
          </p:cNvPr>
          <p:cNvSpPr>
            <a:spLocks noGrp="1"/>
          </p:cNvSpPr>
          <p:nvPr>
            <p:ph type="pic" sz="quarter" idx="15" hasCustomPrompt="1"/>
          </p:nvPr>
        </p:nvSpPr>
        <p:spPr>
          <a:xfrm>
            <a:off x="1284157" y="2368446"/>
            <a:ext cx="9623685" cy="448955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40782B09-7F5D-B54F-95D0-B5A1338664CF}"/>
              </a:ext>
            </a:extLst>
          </p:cNvPr>
          <p:cNvSpPr>
            <a:spLocks noGrp="1"/>
          </p:cNvSpPr>
          <p:nvPr>
            <p:ph type="pic" sz="quarter" idx="10" hasCustomPrompt="1"/>
          </p:nvPr>
        </p:nvSpPr>
        <p:spPr>
          <a:xfrm>
            <a:off x="608982" y="584028"/>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xmlns="" id="{4E0ED2A6-E687-4B51-A54A-37D9EC60041F}"/>
              </a:ext>
            </a:extLst>
          </p:cNvPr>
          <p:cNvSpPr>
            <a:spLocks noGrp="1"/>
          </p:cNvSpPr>
          <p:nvPr>
            <p:ph type="pic" sz="quarter" idx="15" hasCustomPrompt="1"/>
          </p:nvPr>
        </p:nvSpPr>
        <p:spPr>
          <a:xfrm>
            <a:off x="0"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xmlns="" id="{C4621A99-3A3D-4D25-AFA9-8BF9812D3701}"/>
              </a:ext>
            </a:extLst>
          </p:cNvPr>
          <p:cNvSpPr>
            <a:spLocks noGrp="1"/>
          </p:cNvSpPr>
          <p:nvPr>
            <p:ph type="pic" sz="quarter" idx="16" hasCustomPrompt="1"/>
          </p:nvPr>
        </p:nvSpPr>
        <p:spPr>
          <a:xfrm>
            <a:off x="9119017"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xmlns="" id="{F24437AA-7C48-4379-9ADD-2EF291D68E82}"/>
              </a:ext>
            </a:extLst>
          </p:cNvPr>
          <p:cNvSpPr>
            <a:spLocks noGrp="1"/>
          </p:cNvSpPr>
          <p:nvPr>
            <p:ph type="pic" sz="quarter" idx="15" hasCustomPrompt="1"/>
          </p:nvPr>
        </p:nvSpPr>
        <p:spPr>
          <a:xfrm>
            <a:off x="1094283" y="20836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xmlns="" id="{34DB8FD8-EF71-4008-A367-959C360BB7AF}"/>
              </a:ext>
            </a:extLst>
          </p:cNvPr>
          <p:cNvSpPr>
            <a:spLocks noGrp="1"/>
          </p:cNvSpPr>
          <p:nvPr>
            <p:ph type="pic" sz="quarter" idx="16" hasCustomPrompt="1"/>
          </p:nvPr>
        </p:nvSpPr>
        <p:spPr>
          <a:xfrm>
            <a:off x="6640642" y="2548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 Master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4899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3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3DB2101A-67D7-4EFE-AC9A-FE87C28BFDA6}"/>
              </a:ext>
            </a:extLst>
          </p:cNvPr>
          <p:cNvSpPr>
            <a:spLocks noGrp="1"/>
          </p:cNvSpPr>
          <p:nvPr>
            <p:ph type="pic" sz="quarter" idx="12" hasCustomPrompt="1"/>
          </p:nvPr>
        </p:nvSpPr>
        <p:spPr>
          <a:xfrm>
            <a:off x="5124974" y="1356110"/>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xmlns="" id="{3DB2101A-67D7-4EFE-AC9A-FE87C28BFDA6}"/>
              </a:ext>
            </a:extLst>
          </p:cNvPr>
          <p:cNvSpPr>
            <a:spLocks noGrp="1"/>
          </p:cNvSpPr>
          <p:nvPr>
            <p:ph type="pic" sz="quarter" idx="13" hasCustomPrompt="1"/>
          </p:nvPr>
        </p:nvSpPr>
        <p:spPr>
          <a:xfrm>
            <a:off x="5124974" y="4145154"/>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8893654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ster Layout 36">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xmlns="" id="{9A392D8A-2787-0F4C-BAE4-2EE10301D0D8}"/>
              </a:ext>
            </a:extLst>
          </p:cNvPr>
          <p:cNvSpPr>
            <a:spLocks noGrp="1"/>
          </p:cNvSpPr>
          <p:nvPr>
            <p:ph type="pic" sz="quarter" idx="22" hasCustomPrompt="1"/>
          </p:nvPr>
        </p:nvSpPr>
        <p:spPr>
          <a:xfrm>
            <a:off x="1301974"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xmlns="" id="{D489A359-9A8A-2F4A-AB72-AA095CC1AF9F}"/>
              </a:ext>
            </a:extLst>
          </p:cNvPr>
          <p:cNvSpPr>
            <a:spLocks noGrp="1"/>
          </p:cNvSpPr>
          <p:nvPr>
            <p:ph type="pic" sz="quarter" idx="23" hasCustomPrompt="1"/>
          </p:nvPr>
        </p:nvSpPr>
        <p:spPr>
          <a:xfrm>
            <a:off x="3627096"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extLst>
      <p:ext uri="{BB962C8B-B14F-4D97-AF65-F5344CB8AC3E}">
        <p14:creationId xmlns:p14="http://schemas.microsoft.com/office/powerpoint/2010/main" val="915737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9186FF-3B36-4DE4-9F68-B54152B4F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0C0D7734-37DA-4EC0-833A-C7F4B8C3C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8F8D7A6D-D8E0-4CE0-AC33-9523FAB3AC69}"/>
              </a:ext>
            </a:extLst>
          </p:cNvPr>
          <p:cNvSpPr>
            <a:spLocks noGrp="1"/>
          </p:cNvSpPr>
          <p:nvPr>
            <p:ph type="dt" sz="half" idx="10"/>
          </p:nvPr>
        </p:nvSpPr>
        <p:spPr/>
        <p:txBody>
          <a:bodyPr/>
          <a:lstStyle/>
          <a:p>
            <a:fld id="{B1B84AB2-EEFE-4ED6-9841-14B5B2F9E33F}" type="datetimeFigureOut">
              <a:rPr lang="en-US" smtClean="0"/>
              <a:t>6/16/2021</a:t>
            </a:fld>
            <a:endParaRPr lang="en-US"/>
          </a:p>
        </p:txBody>
      </p:sp>
      <p:sp>
        <p:nvSpPr>
          <p:cNvPr id="5" name="Footer Placeholder 4">
            <a:extLst>
              <a:ext uri="{FF2B5EF4-FFF2-40B4-BE49-F238E27FC236}">
                <a16:creationId xmlns:a16="http://schemas.microsoft.com/office/drawing/2014/main" xmlns="" id="{3A727662-0029-431C-9F59-CE99355CA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4977272-7E2F-4756-A416-6C939092568A}"/>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72544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9EB5E956-8933-4751-B348-F81A0B6E840E}"/>
              </a:ext>
            </a:extLst>
          </p:cNvPr>
          <p:cNvSpPr>
            <a:spLocks noGrp="1"/>
          </p:cNvSpPr>
          <p:nvPr>
            <p:ph type="pic" sz="quarter" idx="10" hasCustomPrompt="1"/>
          </p:nvPr>
        </p:nvSpPr>
        <p:spPr>
          <a:xfrm>
            <a:off x="506123" y="482600"/>
            <a:ext cx="4988375" cy="32385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xmlns="" id="{9EB5E956-8933-4751-B348-F81A0B6E840E}"/>
              </a:ext>
            </a:extLst>
          </p:cNvPr>
          <p:cNvSpPr>
            <a:spLocks noGrp="1"/>
          </p:cNvSpPr>
          <p:nvPr>
            <p:ph type="pic" sz="quarter" idx="10" hasCustomPrompt="1"/>
          </p:nvPr>
        </p:nvSpPr>
        <p:spPr>
          <a:xfrm>
            <a:off x="7480300" y="596900"/>
            <a:ext cx="4203700" cy="51562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xmlns="" id="{9EB5E956-8933-4751-B348-F81A0B6E840E}"/>
              </a:ext>
            </a:extLst>
          </p:cNvPr>
          <p:cNvSpPr>
            <a:spLocks noGrp="1"/>
          </p:cNvSpPr>
          <p:nvPr>
            <p:ph type="pic" sz="quarter" idx="10" hasCustomPrompt="1"/>
          </p:nvPr>
        </p:nvSpPr>
        <p:spPr>
          <a:xfrm>
            <a:off x="7643068" y="488773"/>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xmlns="" id="{9EB5E956-8933-4751-B348-F81A0B6E840E}"/>
              </a:ext>
            </a:extLst>
          </p:cNvPr>
          <p:cNvSpPr>
            <a:spLocks noGrp="1"/>
          </p:cNvSpPr>
          <p:nvPr>
            <p:ph type="pic" sz="quarter" idx="11" hasCustomPrompt="1"/>
          </p:nvPr>
        </p:nvSpPr>
        <p:spPr>
          <a:xfrm>
            <a:off x="7643069" y="3654336"/>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Master Layout">
    <p:bg>
      <p:bgRef idx="1001">
        <a:schemeClr val="bg1"/>
      </p:bgRef>
    </p:bg>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xmlns="" id="{89972273-D5AE-46AC-B285-4D65928911D4}"/>
              </a:ext>
            </a:extLst>
          </p:cNvPr>
          <p:cNvSpPr>
            <a:spLocks noGrp="1"/>
          </p:cNvSpPr>
          <p:nvPr>
            <p:ph type="pic" sz="quarter" idx="11" hasCustomPrompt="1"/>
          </p:nvPr>
        </p:nvSpPr>
        <p:spPr>
          <a:xfrm>
            <a:off x="1899872" y="825501"/>
            <a:ext cx="8653829" cy="367029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xmlns="" id="{5867C961-8096-4663-BD49-60816DBBC7EB}"/>
              </a:ext>
            </a:extLst>
          </p:cNvPr>
          <p:cNvSpPr>
            <a:spLocks noGrp="1"/>
          </p:cNvSpPr>
          <p:nvPr>
            <p:ph type="pic" sz="quarter" idx="12" hasCustomPrompt="1"/>
          </p:nvPr>
        </p:nvSpPr>
        <p:spPr>
          <a:xfrm>
            <a:off x="1422398"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xmlns="" id="{4F6D574E-19BC-46CD-A5D7-B5C0CACF2314}"/>
              </a:ext>
            </a:extLst>
          </p:cNvPr>
          <p:cNvSpPr>
            <a:spLocks noGrp="1"/>
          </p:cNvSpPr>
          <p:nvPr>
            <p:ph type="pic" sz="quarter" idx="13" hasCustomPrompt="1"/>
          </p:nvPr>
        </p:nvSpPr>
        <p:spPr>
          <a:xfrm>
            <a:off x="4884745" y="3548638"/>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xmlns="" id="{AC3ECA9A-B2EB-9448-A3C8-4388C918E11C}"/>
              </a:ext>
            </a:extLst>
          </p:cNvPr>
          <p:cNvSpPr>
            <a:spLocks noGrp="1"/>
          </p:cNvSpPr>
          <p:nvPr>
            <p:ph type="pic" sz="quarter" idx="14" hasCustomPrompt="1"/>
          </p:nvPr>
        </p:nvSpPr>
        <p:spPr>
          <a:xfrm>
            <a:off x="4884745" y="457199"/>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xmlns="" id="{FBCBA6DD-B192-B245-BE97-E9BBD174E340}"/>
              </a:ext>
            </a:extLst>
          </p:cNvPr>
          <p:cNvSpPr>
            <a:spLocks noGrp="1"/>
          </p:cNvSpPr>
          <p:nvPr>
            <p:ph type="pic" sz="quarter" idx="15" hasCustomPrompt="1"/>
          </p:nvPr>
        </p:nvSpPr>
        <p:spPr>
          <a:xfrm>
            <a:off x="8483599"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xmlns="" id="{87B2CD84-AFC4-F846-92CF-C8713DE6EB63}"/>
              </a:ext>
            </a:extLst>
          </p:cNvPr>
          <p:cNvSpPr>
            <a:spLocks noGrp="1"/>
          </p:cNvSpPr>
          <p:nvPr>
            <p:ph type="pic" sz="quarter" idx="12" hasCustomPrompt="1"/>
          </p:nvPr>
        </p:nvSpPr>
        <p:spPr>
          <a:xfrm flipH="1">
            <a:off x="4816901" y="2209801"/>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xmlns="" id="{FE38CB7C-40F1-6D42-8107-D90A8B35FF64}"/>
              </a:ext>
            </a:extLst>
          </p:cNvPr>
          <p:cNvSpPr>
            <a:spLocks noGrp="1"/>
          </p:cNvSpPr>
          <p:nvPr>
            <p:ph type="pic" sz="quarter" idx="13" hasCustomPrompt="1"/>
          </p:nvPr>
        </p:nvSpPr>
        <p:spPr>
          <a:xfrm flipH="1">
            <a:off x="2556298" y="2209799"/>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8">
            <a:extLst>
              <a:ext uri="{FF2B5EF4-FFF2-40B4-BE49-F238E27FC236}">
                <a16:creationId xmlns:a16="http://schemas.microsoft.com/office/drawing/2014/main" xmlns="" id="{B487AF7D-1DDD-2345-BB27-16123DB4E67C}"/>
              </a:ext>
            </a:extLst>
          </p:cNvPr>
          <p:cNvSpPr>
            <a:spLocks noGrp="1"/>
          </p:cNvSpPr>
          <p:nvPr>
            <p:ph type="pic" sz="quarter" idx="14" hasCustomPrompt="1"/>
          </p:nvPr>
        </p:nvSpPr>
        <p:spPr>
          <a:xfrm flipH="1">
            <a:off x="2556298" y="4165600"/>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7" name="Picture Placeholder 8">
            <a:extLst>
              <a:ext uri="{FF2B5EF4-FFF2-40B4-BE49-F238E27FC236}">
                <a16:creationId xmlns:a16="http://schemas.microsoft.com/office/drawing/2014/main" xmlns="" id="{F9177259-1E1A-854B-B0C2-EB2AA67CBF18}"/>
              </a:ext>
            </a:extLst>
          </p:cNvPr>
          <p:cNvSpPr>
            <a:spLocks noGrp="1"/>
          </p:cNvSpPr>
          <p:nvPr>
            <p:ph type="pic" sz="quarter" idx="15" hasCustomPrompt="1"/>
          </p:nvPr>
        </p:nvSpPr>
        <p:spPr>
          <a:xfrm flipH="1">
            <a:off x="6996027" y="2209799"/>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xmlns="" id="{ED5CC779-07D7-6049-92D3-D9BF6D8223B8}"/>
              </a:ext>
            </a:extLst>
          </p:cNvPr>
          <p:cNvSpPr>
            <a:spLocks noGrp="1"/>
          </p:cNvSpPr>
          <p:nvPr>
            <p:ph type="pic" sz="quarter" idx="16" hasCustomPrompt="1"/>
          </p:nvPr>
        </p:nvSpPr>
        <p:spPr>
          <a:xfrm flipH="1">
            <a:off x="9175153" y="2209797"/>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xmlns="" id="{7B0096DC-B078-E948-81D4-8B64D94B614E}"/>
              </a:ext>
            </a:extLst>
          </p:cNvPr>
          <p:cNvSpPr>
            <a:spLocks noGrp="1"/>
          </p:cNvSpPr>
          <p:nvPr>
            <p:ph type="pic" sz="quarter" idx="17" hasCustomPrompt="1"/>
          </p:nvPr>
        </p:nvSpPr>
        <p:spPr>
          <a:xfrm flipH="1">
            <a:off x="9175153" y="4165598"/>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76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716" r:id="rId14"/>
    <p:sldLayoutId id="2147483664" r:id="rId15"/>
    <p:sldLayoutId id="2147483665" r:id="rId16"/>
    <p:sldLayoutId id="2147483666" r:id="rId17"/>
    <p:sldLayoutId id="2147483667" r:id="rId18"/>
    <p:sldLayoutId id="2147483668" r:id="rId19"/>
    <p:sldLayoutId id="2147483671" r:id="rId20"/>
    <p:sldLayoutId id="2147483669" r:id="rId21"/>
    <p:sldLayoutId id="2147483670" r:id="rId22"/>
    <p:sldLayoutId id="2147483672" r:id="rId23"/>
    <p:sldLayoutId id="2147483674" r:id="rId24"/>
    <p:sldLayoutId id="2147483673" r:id="rId25"/>
    <p:sldLayoutId id="2147483675" r:id="rId26"/>
    <p:sldLayoutId id="2147483676" r:id="rId27"/>
    <p:sldLayoutId id="2147483677" r:id="rId28"/>
    <p:sldLayoutId id="2147483678" r:id="rId29"/>
    <p:sldLayoutId id="2147483679" r:id="rId30"/>
    <p:sldLayoutId id="2147483680" r:id="rId31"/>
    <p:sldLayoutId id="2147483717" r:id="rId32"/>
    <p:sldLayoutId id="2147483718" r:id="rId33"/>
    <p:sldLayoutId id="2147483721" r:id="rId34"/>
    <p:sldLayoutId id="2147483722" r:id="rId3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3198292" y="5581174"/>
            <a:ext cx="5770880" cy="4318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Proiect </a:t>
            </a:r>
            <a:r>
              <a:rPr lang="ro-RO" sz="1200" b="1" i="1" dirty="0" err="1">
                <a:solidFill>
                  <a:srgbClr val="003399"/>
                </a:solidFill>
                <a:effectLst/>
                <a:latin typeface="Times New Roman" panose="02020603050405020304" pitchFamily="18" charset="0"/>
                <a:ea typeface="Times New Roman" panose="02020603050405020304" pitchFamily="18" charset="0"/>
              </a:rPr>
              <a:t>cofinanţat</a:t>
            </a:r>
            <a:r>
              <a:rPr lang="ro-RO" sz="1200" b="1" i="1" dirty="0">
                <a:solidFill>
                  <a:srgbClr val="003399"/>
                </a:solidFill>
                <a:effectLst/>
                <a:latin typeface="Times New Roman" panose="02020603050405020304" pitchFamily="18" charset="0"/>
                <a:ea typeface="Times New Roman" panose="02020603050405020304" pitchFamily="18" charset="0"/>
              </a:rPr>
              <a:t> din Fondul Social European prin</a:t>
            </a:r>
            <a:endParaRPr lang="ro-RO" sz="1200" dirty="0">
              <a:effectLst/>
              <a:latin typeface="Times New Roman" panose="02020603050405020304" pitchFamily="18" charset="0"/>
              <a:ea typeface="Times New Roman" panose="02020603050405020304" pitchFamily="18" charset="0"/>
            </a:endParaRPr>
          </a:p>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Programul </a:t>
            </a:r>
            <a:r>
              <a:rPr lang="ro-RO" sz="1200" b="1" i="1" dirty="0" err="1">
                <a:solidFill>
                  <a:srgbClr val="003399"/>
                </a:solidFill>
                <a:effectLst/>
                <a:latin typeface="Times New Roman" panose="02020603050405020304" pitchFamily="18" charset="0"/>
                <a:ea typeface="Times New Roman" panose="02020603050405020304" pitchFamily="18" charset="0"/>
              </a:rPr>
              <a:t>Operaţional</a:t>
            </a:r>
            <a:r>
              <a:rPr lang="ro-RO" sz="1200" b="1" i="1" dirty="0">
                <a:solidFill>
                  <a:srgbClr val="003399"/>
                </a:solidFill>
                <a:effectLst/>
                <a:latin typeface="Times New Roman" panose="02020603050405020304" pitchFamily="18" charset="0"/>
                <a:ea typeface="Times New Roman" panose="02020603050405020304" pitchFamily="18" charset="0"/>
              </a:rPr>
              <a:t> Capacitate Administrativă 2014-2020!</a:t>
            </a:r>
            <a:endParaRPr lang="ro-RO" sz="1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xmlns="" id="{F9716864-484E-154F-B1BA-A845F0F41BDA}"/>
              </a:ext>
            </a:extLst>
          </p:cNvPr>
          <p:cNvSpPr txBox="1"/>
          <p:nvPr/>
        </p:nvSpPr>
        <p:spPr>
          <a:xfrm>
            <a:off x="456384" y="995303"/>
            <a:ext cx="10498832" cy="4585871"/>
          </a:xfrm>
          <a:prstGeom prst="rect">
            <a:avLst/>
          </a:prstGeom>
          <a:solidFill>
            <a:schemeClr val="accent1">
              <a:lumMod val="75000"/>
            </a:schemeClr>
          </a:solidFill>
        </p:spPr>
        <p:txBody>
          <a:bodyPr wrap="square" rtlCol="0">
            <a:spAutoFit/>
          </a:bodyPr>
          <a:lstStyle/>
          <a:p>
            <a:pPr algn="ctr"/>
            <a:r>
              <a:rPr lang="ro-RO" sz="2400" b="1" dirty="0">
                <a:solidFill>
                  <a:schemeClr val="bg1"/>
                </a:solidFill>
              </a:rPr>
              <a:t>”</a:t>
            </a:r>
            <a:r>
              <a:rPr lang="ro-RO" sz="2800" b="1" dirty="0">
                <a:solidFill>
                  <a:schemeClr val="bg1"/>
                </a:solidFill>
              </a:rPr>
              <a:t>Implementarea si dezvoltarea  de sisteme si standarde comune pentru optimizarea proceselor decizionale in domeniul apelor și pădurilor, aplicarea sistemului de politici bazate pe dovezi in Ministerul Apelor si Pădurilor pentru sistematizarea si simplificarea legislației din domeniul apelor si realizarea unor proceduri simplificate pentru reducerea poverii administrative pentru mediul de afaceri in domeniul silviculturii</a:t>
            </a:r>
            <a:r>
              <a:rPr lang="en-US" sz="2400" b="1" dirty="0">
                <a:solidFill>
                  <a:schemeClr val="bg1"/>
                </a:solidFill>
              </a:rPr>
              <a:t>”</a:t>
            </a:r>
          </a:p>
          <a:p>
            <a:r>
              <a:rPr lang="en-US" sz="2400" b="1" i="1" dirty="0" err="1" smtClean="0">
                <a:solidFill>
                  <a:schemeClr val="bg1"/>
                </a:solidFill>
              </a:rPr>
              <a:t>Activitatea</a:t>
            </a:r>
            <a:r>
              <a:rPr lang="en-US" sz="2400" b="1" i="1" dirty="0" smtClean="0">
                <a:solidFill>
                  <a:schemeClr val="bg1"/>
                </a:solidFill>
              </a:rPr>
              <a:t> </a:t>
            </a:r>
            <a:r>
              <a:rPr lang="en-US" sz="2400" b="1" i="1" dirty="0">
                <a:solidFill>
                  <a:schemeClr val="bg1"/>
                </a:solidFill>
              </a:rPr>
              <a:t>A 18.2 -</a:t>
            </a:r>
            <a:r>
              <a:rPr lang="ro-RO" sz="2400" b="1" i="1" dirty="0">
                <a:solidFill>
                  <a:schemeClr val="bg1"/>
                </a:solidFill>
              </a:rPr>
              <a:t> </a:t>
            </a:r>
            <a:r>
              <a:rPr lang="en-US" sz="2400" b="1" i="1" dirty="0" err="1">
                <a:solidFill>
                  <a:schemeClr val="bg1"/>
                </a:solidFill>
              </a:rPr>
              <a:t>Proceduri</a:t>
            </a:r>
            <a:r>
              <a:rPr lang="en-US" sz="2400" b="1" i="1" dirty="0">
                <a:solidFill>
                  <a:schemeClr val="bg1"/>
                </a:solidFill>
              </a:rPr>
              <a:t>  </a:t>
            </a:r>
            <a:r>
              <a:rPr lang="en-US" sz="2400" b="1" i="1" dirty="0" err="1">
                <a:solidFill>
                  <a:schemeClr val="bg1"/>
                </a:solidFill>
              </a:rPr>
              <a:t>simplificate</a:t>
            </a:r>
            <a:r>
              <a:rPr lang="en-US" sz="2400" b="1" i="1" dirty="0">
                <a:solidFill>
                  <a:schemeClr val="bg1"/>
                </a:solidFill>
              </a:rPr>
              <a:t> </a:t>
            </a:r>
            <a:r>
              <a:rPr lang="en-US" sz="2400" b="1" i="1" dirty="0" err="1">
                <a:solidFill>
                  <a:schemeClr val="bg1"/>
                </a:solidFill>
              </a:rPr>
              <a:t>și</a:t>
            </a:r>
            <a:r>
              <a:rPr lang="en-US" sz="2400" b="1" i="1" dirty="0">
                <a:solidFill>
                  <a:schemeClr val="bg1"/>
                </a:solidFill>
              </a:rPr>
              <a:t> </a:t>
            </a:r>
            <a:r>
              <a:rPr lang="en-US" sz="2400" b="1" i="1" dirty="0" err="1">
                <a:solidFill>
                  <a:schemeClr val="bg1"/>
                </a:solidFill>
              </a:rPr>
              <a:t>regulamente</a:t>
            </a:r>
            <a:r>
              <a:rPr lang="en-US" sz="2400" b="1" i="1" dirty="0">
                <a:solidFill>
                  <a:schemeClr val="bg1"/>
                </a:solidFill>
              </a:rPr>
              <a:t>  destinate </a:t>
            </a:r>
            <a:r>
              <a:rPr lang="en-US" sz="2400" b="1" i="1" dirty="0" err="1">
                <a:solidFill>
                  <a:schemeClr val="bg1"/>
                </a:solidFill>
              </a:rPr>
              <a:t>agenților</a:t>
            </a:r>
            <a:r>
              <a:rPr lang="en-US" sz="2400" b="1" i="1" dirty="0">
                <a:solidFill>
                  <a:schemeClr val="bg1"/>
                </a:solidFill>
              </a:rPr>
              <a:t> economici pentru </a:t>
            </a:r>
            <a:r>
              <a:rPr lang="en-US" sz="2400" b="1" i="1" dirty="0" err="1">
                <a:solidFill>
                  <a:schemeClr val="bg1"/>
                </a:solidFill>
              </a:rPr>
              <a:t>reducerea</a:t>
            </a:r>
            <a:r>
              <a:rPr lang="en-US" sz="2400" b="1" i="1" dirty="0">
                <a:solidFill>
                  <a:schemeClr val="bg1"/>
                </a:solidFill>
              </a:rPr>
              <a:t> </a:t>
            </a:r>
            <a:r>
              <a:rPr lang="en-US" sz="2400" b="1" i="1" dirty="0" err="1">
                <a:solidFill>
                  <a:schemeClr val="bg1"/>
                </a:solidFill>
              </a:rPr>
              <a:t>birocrației</a:t>
            </a:r>
            <a:r>
              <a:rPr lang="en-US" sz="2400" b="1" i="1" dirty="0">
                <a:solidFill>
                  <a:schemeClr val="bg1"/>
                </a:solidFill>
              </a:rPr>
              <a:t> </a:t>
            </a:r>
            <a:r>
              <a:rPr lang="en-US" sz="2400" b="1" i="1" dirty="0" err="1">
                <a:solidFill>
                  <a:schemeClr val="bg1"/>
                </a:solidFill>
              </a:rPr>
              <a:t>în</a:t>
            </a:r>
            <a:r>
              <a:rPr lang="en-US" sz="2400" b="1" i="1" dirty="0">
                <a:solidFill>
                  <a:schemeClr val="bg1"/>
                </a:solidFill>
              </a:rPr>
              <a:t> </a:t>
            </a:r>
            <a:r>
              <a:rPr lang="en-US" sz="2400" b="1" i="1" dirty="0" err="1">
                <a:solidFill>
                  <a:schemeClr val="bg1"/>
                </a:solidFill>
              </a:rPr>
              <a:t>domeniul</a:t>
            </a:r>
            <a:r>
              <a:rPr lang="en-US" sz="2400" b="1" i="1" dirty="0">
                <a:solidFill>
                  <a:schemeClr val="bg1"/>
                </a:solidFill>
              </a:rPr>
              <a:t> </a:t>
            </a:r>
            <a:r>
              <a:rPr lang="en-US" sz="2400" b="1" i="1" dirty="0" err="1">
                <a:solidFill>
                  <a:schemeClr val="bg1"/>
                </a:solidFill>
              </a:rPr>
              <a:t>silviculturii</a:t>
            </a:r>
            <a:r>
              <a:rPr lang="en-US" sz="2400" b="1" i="1" dirty="0">
                <a:solidFill>
                  <a:schemeClr val="bg1"/>
                </a:solidFill>
              </a:rPr>
              <a:t> </a:t>
            </a:r>
            <a:endParaRPr lang="en-US" sz="2400" b="1" i="1" dirty="0" smtClean="0">
              <a:solidFill>
                <a:schemeClr val="bg1"/>
              </a:solidFill>
            </a:endParaRPr>
          </a:p>
          <a:p>
            <a:pPr algn="ctr"/>
            <a:r>
              <a:rPr lang="en-US" sz="2400" b="1" dirty="0" smtClean="0">
                <a:solidFill>
                  <a:srgbClr val="FFC000"/>
                </a:solidFill>
              </a:rPr>
              <a:t>PROCEDURA 6 </a:t>
            </a:r>
          </a:p>
          <a:p>
            <a:pPr algn="ctr"/>
            <a:r>
              <a:rPr lang="en-US" sz="2400" b="1" dirty="0" smtClean="0">
                <a:solidFill>
                  <a:srgbClr val="FFC000"/>
                </a:solidFill>
              </a:rPr>
              <a:t>PROTECTIA PADURILOR</a:t>
            </a:r>
            <a:endParaRPr lang="en-US" sz="2400" b="1" dirty="0">
              <a:solidFill>
                <a:srgbClr val="FFC000"/>
              </a:solidFill>
            </a:endParaRPr>
          </a:p>
        </p:txBody>
      </p:sp>
      <p:sp>
        <p:nvSpPr>
          <p:cNvPr id="7" name="TextBox 6">
            <a:extLst>
              <a:ext uri="{FF2B5EF4-FFF2-40B4-BE49-F238E27FC236}">
                <a16:creationId xmlns:a16="http://schemas.microsoft.com/office/drawing/2014/main" xmlns="" id="{993910A8-95CE-EA47-BF3C-716691420544}"/>
              </a:ext>
            </a:extLst>
          </p:cNvPr>
          <p:cNvSpPr txBox="1"/>
          <p:nvPr/>
        </p:nvSpPr>
        <p:spPr>
          <a:xfrm>
            <a:off x="2893652" y="5992824"/>
            <a:ext cx="6743577" cy="523220"/>
          </a:xfrm>
          <a:prstGeom prst="rect">
            <a:avLst/>
          </a:prstGeom>
          <a:noFill/>
        </p:spPr>
        <p:txBody>
          <a:bodyPr wrap="square" rtlCol="0">
            <a:spAutoFit/>
          </a:bodyPr>
          <a:lstStyle/>
          <a:p>
            <a:r>
              <a:rPr lang="en-US" sz="2800" spc="600" dirty="0">
                <a:solidFill>
                  <a:schemeClr val="accent1">
                    <a:lumMod val="75000"/>
                  </a:schemeClr>
                </a:solidFill>
                <a:latin typeface="Trebuchet MS" panose="020B0603020202020204" pitchFamily="34" charset="0"/>
              </a:rPr>
              <a:t>SIPOCA 395 / </a:t>
            </a:r>
            <a:r>
              <a:rPr lang="en-US" sz="2800" spc="600" dirty="0" smtClean="0">
                <a:solidFill>
                  <a:schemeClr val="accent1">
                    <a:lumMod val="75000"/>
                  </a:schemeClr>
                </a:solidFill>
                <a:latin typeface="Trebuchet MS" panose="020B0603020202020204" pitchFamily="34" charset="0"/>
              </a:rPr>
              <a:t>M </a:t>
            </a:r>
            <a:r>
              <a:rPr lang="en-US" sz="2800" spc="600" dirty="0">
                <a:solidFill>
                  <a:schemeClr val="accent1">
                    <a:lumMod val="75000"/>
                  </a:schemeClr>
                </a:solidFill>
                <a:latin typeface="Trebuchet MS" panose="020B0603020202020204" pitchFamily="34" charset="0"/>
              </a:rPr>
              <a:t>116294</a:t>
            </a: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b="82372"/>
          <a:stretch/>
        </p:blipFill>
        <p:spPr>
          <a:xfrm>
            <a:off x="1294646" y="61773"/>
            <a:ext cx="9748158" cy="1039038"/>
          </a:xfrm>
          <a:prstGeom prst="rect">
            <a:avLst/>
          </a:prstGeom>
        </p:spPr>
      </p:pic>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t="87811"/>
          <a:stretch/>
        </p:blipFill>
        <p:spPr>
          <a:xfrm>
            <a:off x="2238556" y="6162926"/>
            <a:ext cx="9953444" cy="815348"/>
          </a:xfrm>
          <a:prstGeom prst="rect">
            <a:avLst/>
          </a:prstGeom>
        </p:spPr>
      </p:pic>
    </p:spTree>
    <p:extLst>
      <p:ext uri="{BB962C8B-B14F-4D97-AF65-F5344CB8AC3E}">
        <p14:creationId xmlns:p14="http://schemas.microsoft.com/office/powerpoint/2010/main" val="15897932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15979" y="2610852"/>
            <a:ext cx="9095874" cy="769441"/>
          </a:xfrm>
          <a:prstGeom prst="rect">
            <a:avLst/>
          </a:prstGeom>
          <a:noFill/>
        </p:spPr>
        <p:txBody>
          <a:bodyPr wrap="square" rtlCol="0">
            <a:spAutoFit/>
          </a:bodyPr>
          <a:lstStyle/>
          <a:p>
            <a:pPr algn="ctr"/>
            <a:r>
              <a:rPr lang="en-US" sz="4400" b="1" dirty="0" smtClean="0">
                <a:latin typeface="Times New Roman" pitchFamily="18" charset="0"/>
                <a:cs typeface="Times New Roman" pitchFamily="18" charset="0"/>
              </a:rPr>
              <a:t>VA MULTUMIM !</a:t>
            </a:r>
            <a:endParaRPr lang="en-US" sz="4400" b="1" dirty="0">
              <a:latin typeface="Times New Roman" pitchFamily="18" charset="0"/>
              <a:cs typeface="Times New Roman" pitchFamily="18" charset="0"/>
            </a:endParaRPr>
          </a:p>
        </p:txBody>
      </p:sp>
    </p:spTree>
    <p:extLst>
      <p:ext uri="{BB962C8B-B14F-4D97-AF65-F5344CB8AC3E}">
        <p14:creationId xmlns:p14="http://schemas.microsoft.com/office/powerpoint/2010/main" val="18968148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xmlns="" id="{BC0DF3B4-1F3B-476B-8E4F-68A5ABFBE559}"/>
              </a:ext>
            </a:extLst>
          </p:cNvPr>
          <p:cNvSpPr txBox="1">
            <a:spLocks/>
          </p:cNvSpPr>
          <p:nvPr/>
        </p:nvSpPr>
        <p:spPr>
          <a:xfrm>
            <a:off x="0" y="1141907"/>
            <a:ext cx="12192000" cy="5619840"/>
          </a:xfrm>
          <a:prstGeom prst="rect">
            <a:avLst/>
          </a:prstGeom>
        </p:spPr>
        <p:txBody>
          <a:bodyPr>
            <a:normAutofit fontScale="550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lgn="ctr">
              <a:buNone/>
            </a:pPr>
            <a:r>
              <a:rPr lang="ro-RO" sz="4400" b="1" dirty="0" smtClean="0">
                <a:latin typeface="Times New Roman" pitchFamily="18" charset="0"/>
                <a:cs typeface="Times New Roman" pitchFamily="18" charset="0"/>
              </a:rPr>
              <a:t>PROCEDURA </a:t>
            </a:r>
            <a:r>
              <a:rPr lang="ro-RO" sz="4400" b="1" dirty="0">
                <a:latin typeface="Times New Roman" pitchFamily="18" charset="0"/>
                <a:cs typeface="Times New Roman" pitchFamily="18" charset="0"/>
              </a:rPr>
              <a:t>SIMPLIFICATĂ NR. </a:t>
            </a:r>
            <a:r>
              <a:rPr lang="en-US" sz="4400" b="1" dirty="0" smtClean="0">
                <a:latin typeface="Times New Roman" pitchFamily="18" charset="0"/>
                <a:cs typeface="Times New Roman" pitchFamily="18" charset="0"/>
              </a:rPr>
              <a:t>6</a:t>
            </a:r>
            <a:r>
              <a:rPr lang="ro-RO" sz="4400" b="1" dirty="0" smtClean="0">
                <a:latin typeface="Times New Roman" pitchFamily="18" charset="0"/>
                <a:cs typeface="Times New Roman" pitchFamily="18" charset="0"/>
              </a:rPr>
              <a:t> </a:t>
            </a:r>
            <a:endParaRPr lang="ro-RO" sz="4400" b="1" dirty="0">
              <a:latin typeface="Times New Roman" pitchFamily="18" charset="0"/>
              <a:cs typeface="Times New Roman" pitchFamily="18" charset="0"/>
            </a:endParaRPr>
          </a:p>
          <a:p>
            <a:pPr marL="0" indent="0" algn="ctr">
              <a:buNone/>
            </a:pPr>
            <a:r>
              <a:rPr lang="en-US" sz="4400" b="1" i="1" dirty="0" smtClean="0">
                <a:latin typeface="Times New Roman" pitchFamily="18" charset="0"/>
                <a:cs typeface="Times New Roman" pitchFamily="18" charset="0"/>
              </a:rPr>
              <a:t>PROTECTIA PADURILOR</a:t>
            </a:r>
            <a:endParaRPr lang="ro-RO" sz="4400" b="1" i="1" dirty="0">
              <a:latin typeface="Times New Roman" pitchFamily="18" charset="0"/>
              <a:cs typeface="Times New Roman" pitchFamily="18" charset="0"/>
            </a:endParaRPr>
          </a:p>
          <a:p>
            <a:pPr marL="0" indent="0" algn="ctr">
              <a:buNone/>
            </a:pPr>
            <a:endParaRPr lang="en-US" sz="900" dirty="0" smtClean="0"/>
          </a:p>
          <a:p>
            <a:pPr marL="0" indent="0" algn="ctr">
              <a:buNone/>
            </a:pPr>
            <a:endParaRPr lang="en-US" sz="900" dirty="0"/>
          </a:p>
          <a:p>
            <a:pPr marL="0" indent="0" algn="ctr">
              <a:buNone/>
            </a:pPr>
            <a:endParaRPr lang="en-US" sz="900" dirty="0"/>
          </a:p>
          <a:p>
            <a:pPr marL="449580" indent="0">
              <a:lnSpc>
                <a:spcPct val="115000"/>
              </a:lnSpc>
              <a:spcBef>
                <a:spcPts val="600"/>
              </a:spcBef>
              <a:spcAft>
                <a:spcPts val="600"/>
              </a:spcAft>
              <a:buNone/>
            </a:pPr>
            <a:r>
              <a:rPr lang="en-US" sz="3600" b="1" dirty="0" smtClean="0">
                <a:latin typeface="Times New Roman" pitchFamily="18" charset="0"/>
                <a:ea typeface="Calibri"/>
                <a:cs typeface="Times New Roman" pitchFamily="18" charset="0"/>
              </a:rPr>
              <a:t>1</a:t>
            </a:r>
            <a:r>
              <a:rPr lang="en-US" sz="3600" b="1" dirty="0">
                <a:latin typeface="Times New Roman" pitchFamily="18" charset="0"/>
                <a:ea typeface="Calibri"/>
                <a:cs typeface="Times New Roman" pitchFamily="18" charset="0"/>
              </a:rPr>
              <a:t>. </a:t>
            </a:r>
            <a:r>
              <a:rPr lang="en-US" sz="3600" b="1" dirty="0" smtClean="0">
                <a:latin typeface="Times New Roman" pitchFamily="18" charset="0"/>
                <a:ea typeface="Calibri"/>
                <a:cs typeface="Times New Roman" pitchFamily="18" charset="0"/>
              </a:rPr>
              <a:t> SCOPUL </a:t>
            </a:r>
            <a:r>
              <a:rPr lang="en-US" sz="3600" b="1" dirty="0">
                <a:latin typeface="Times New Roman" pitchFamily="18" charset="0"/>
                <a:ea typeface="Calibri"/>
                <a:cs typeface="Times New Roman" pitchFamily="18" charset="0"/>
              </a:rPr>
              <a:t>ȘI DOMENIUL DE APLICARE A PROCEDURII </a:t>
            </a:r>
            <a:r>
              <a:rPr lang="en-US" sz="3600" b="1" dirty="0" smtClean="0">
                <a:latin typeface="Times New Roman" pitchFamily="18" charset="0"/>
                <a:ea typeface="Calibri"/>
                <a:cs typeface="Times New Roman" pitchFamily="18" charset="0"/>
              </a:rPr>
              <a:t> SIMPLIFICATE</a:t>
            </a:r>
            <a:endParaRPr lang="en-US" sz="3600" dirty="0">
              <a:latin typeface="Times New Roman" pitchFamily="18" charset="0"/>
              <a:ea typeface="Calibri"/>
              <a:cs typeface="Times New Roman" pitchFamily="18" charset="0"/>
            </a:endParaRPr>
          </a:p>
          <a:p>
            <a:pPr indent="571500" algn="just">
              <a:lnSpc>
                <a:spcPct val="115000"/>
              </a:lnSpc>
              <a:spcAft>
                <a:spcPts val="0"/>
              </a:spcAft>
              <a:buNone/>
            </a:pPr>
            <a:r>
              <a:rPr lang="en-US" sz="4000" b="1" dirty="0" err="1">
                <a:latin typeface="Times New Roman" pitchFamily="18" charset="0"/>
                <a:ea typeface="Calibri"/>
                <a:cs typeface="Times New Roman" pitchFamily="18" charset="0"/>
              </a:rPr>
              <a:t>Scopul</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procedurii</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este</a:t>
            </a:r>
            <a:r>
              <a:rPr lang="en-US" sz="4000" dirty="0">
                <a:latin typeface="Times New Roman" pitchFamily="18" charset="0"/>
                <a:ea typeface="Calibri"/>
                <a:cs typeface="Times New Roman" pitchFamily="18" charset="0"/>
              </a:rPr>
              <a:t> de</a:t>
            </a:r>
            <a:r>
              <a:rPr lang="en-US" sz="4000" b="1" dirty="0">
                <a:latin typeface="Times New Roman" pitchFamily="18" charset="0"/>
                <a:ea typeface="Calibri"/>
                <a:cs typeface="Times New Roman" pitchFamily="18" charset="0"/>
              </a:rPr>
              <a:t> </a:t>
            </a:r>
            <a:r>
              <a:rPr lang="en-US" sz="4000" dirty="0">
                <a:latin typeface="Times New Roman" pitchFamily="18" charset="0"/>
                <a:ea typeface="Calibri"/>
                <a:cs typeface="Times New Roman" pitchFamily="18" charset="0"/>
              </a:rPr>
              <a:t>a se </a:t>
            </a:r>
            <a:r>
              <a:rPr lang="en-US" sz="4000" dirty="0" err="1">
                <a:latin typeface="Times New Roman" pitchFamily="18" charset="0"/>
                <a:ea typeface="Calibri"/>
                <a:cs typeface="Times New Roman" pitchFamily="18" charset="0"/>
              </a:rPr>
              <a:t>asigura</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starea</a:t>
            </a:r>
            <a:r>
              <a:rPr lang="en-US" sz="4000" dirty="0">
                <a:latin typeface="Times New Roman" pitchFamily="18" charset="0"/>
                <a:ea typeface="Calibri"/>
                <a:cs typeface="Times New Roman" pitchFamily="18" charset="0"/>
              </a:rPr>
              <a:t> de </a:t>
            </a:r>
            <a:r>
              <a:rPr lang="en-US" sz="4000" dirty="0" err="1">
                <a:latin typeface="Times New Roman" pitchFamily="18" charset="0"/>
                <a:ea typeface="Calibri"/>
                <a:cs typeface="Times New Roman" pitchFamily="18" charset="0"/>
              </a:rPr>
              <a:t>sănătate</a:t>
            </a:r>
            <a:r>
              <a:rPr lang="en-US" sz="4000" dirty="0">
                <a:latin typeface="Times New Roman" pitchFamily="18" charset="0"/>
                <a:ea typeface="Calibri"/>
                <a:cs typeface="Times New Roman" pitchFamily="18" charset="0"/>
              </a:rPr>
              <a:t> a </a:t>
            </a:r>
            <a:r>
              <a:rPr lang="en-US" sz="4000" dirty="0" err="1">
                <a:latin typeface="Times New Roman" pitchFamily="18" charset="0"/>
                <a:ea typeface="Calibri"/>
                <a:cs typeface="Times New Roman" pitchFamily="18" charset="0"/>
              </a:rPr>
              <a:t>pădurilor</a:t>
            </a:r>
            <a:r>
              <a:rPr lang="en-US" sz="4000" dirty="0">
                <a:latin typeface="Times New Roman" pitchFamily="18" charset="0"/>
                <a:ea typeface="Calibri"/>
                <a:cs typeface="Times New Roman" pitchFamily="18" charset="0"/>
              </a:rPr>
              <a:t> </a:t>
            </a:r>
            <a:r>
              <a:rPr lang="ro-RO" sz="4000" dirty="0">
                <a:latin typeface="Times New Roman" pitchFamily="18" charset="0"/>
                <a:ea typeface="Calibri"/>
                <a:cs typeface="Times New Roman" pitchFamily="18" charset="0"/>
              </a:rPr>
              <a:t>prin </a:t>
            </a:r>
            <a:r>
              <a:rPr lang="en-US" sz="4000" dirty="0" err="1">
                <a:latin typeface="Times New Roman" pitchFamily="18" charset="0"/>
                <a:ea typeface="Calibri"/>
                <a:cs typeface="Times New Roman" pitchFamily="18" charset="0"/>
              </a:rPr>
              <a:t>protejarea</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acestora</a:t>
            </a:r>
            <a:r>
              <a:rPr lang="en-US" sz="4000" dirty="0">
                <a:latin typeface="Times New Roman" pitchFamily="18" charset="0"/>
                <a:ea typeface="Calibri"/>
                <a:cs typeface="Times New Roman" pitchFamily="18" charset="0"/>
              </a:rPr>
              <a:t> </a:t>
            </a:r>
            <a:r>
              <a:rPr lang="ro-RO" sz="4000" dirty="0">
                <a:latin typeface="Times New Roman" pitchFamily="18" charset="0"/>
                <a:ea typeface="Calibri"/>
                <a:cs typeface="Times New Roman" pitchFamily="18" charset="0"/>
              </a:rPr>
              <a:t>împotriva acțiunii vătămătoare a unor factori biotici și abiotici, asupra stabilității și multifuncționalității lor.</a:t>
            </a:r>
            <a:endParaRPr lang="en-US" sz="4000" dirty="0">
              <a:latin typeface="Times New Roman" pitchFamily="18" charset="0"/>
              <a:ea typeface="Calibri"/>
              <a:cs typeface="Times New Roman" pitchFamily="18" charset="0"/>
            </a:endParaRPr>
          </a:p>
          <a:p>
            <a:pPr indent="0" algn="just">
              <a:lnSpc>
                <a:spcPct val="115000"/>
              </a:lnSpc>
              <a:spcAft>
                <a:spcPts val="0"/>
              </a:spcAft>
              <a:buNone/>
            </a:pPr>
            <a:r>
              <a:rPr lang="en-US" sz="4000" dirty="0" smtClean="0">
                <a:latin typeface="Times New Roman" pitchFamily="18" charset="0"/>
                <a:ea typeface="Calibri"/>
                <a:cs typeface="Times New Roman" pitchFamily="18" charset="0"/>
              </a:rPr>
              <a:t>	</a:t>
            </a:r>
            <a:r>
              <a:rPr lang="en-US" sz="4000" dirty="0" err="1" smtClean="0">
                <a:latin typeface="Times New Roman" pitchFamily="18" charset="0"/>
                <a:ea typeface="Calibri"/>
                <a:cs typeface="Times New Roman" pitchFamily="18" charset="0"/>
              </a:rPr>
              <a:t>Prevederile</a:t>
            </a:r>
            <a:r>
              <a:rPr lang="en-US" sz="4000" dirty="0" smtClean="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prezentei</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proceduri</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sunt</a:t>
            </a:r>
            <a:r>
              <a:rPr lang="en-US" sz="4000" dirty="0">
                <a:latin typeface="Times New Roman" pitchFamily="18" charset="0"/>
                <a:ea typeface="Calibri"/>
                <a:cs typeface="Times New Roman" pitchFamily="18" charset="0"/>
              </a:rPr>
              <a:t> </a:t>
            </a:r>
            <a:r>
              <a:rPr lang="en-US" sz="4000" dirty="0" err="1" smtClean="0">
                <a:latin typeface="Times New Roman" pitchFamily="18" charset="0"/>
                <a:ea typeface="Calibri"/>
                <a:cs typeface="Times New Roman" pitchFamily="18" charset="0"/>
              </a:rPr>
              <a:t>aplicate</a:t>
            </a:r>
            <a:r>
              <a:rPr lang="en-US" sz="4000" dirty="0" smtClean="0">
                <a:latin typeface="Times New Roman" pitchFamily="18" charset="0"/>
                <a:ea typeface="Calibri"/>
                <a:cs typeface="Times New Roman" pitchFamily="18" charset="0"/>
              </a:rPr>
              <a:t> de </a:t>
            </a:r>
            <a:r>
              <a:rPr lang="en-US" sz="4000" dirty="0" err="1" smtClean="0">
                <a:latin typeface="Times New Roman" pitchFamily="18" charset="0"/>
                <a:ea typeface="Calibri"/>
                <a:cs typeface="Times New Roman" pitchFamily="18" charset="0"/>
              </a:rPr>
              <a:t>catre</a:t>
            </a:r>
            <a:r>
              <a:rPr lang="en-US" sz="4000" dirty="0" smtClean="0">
                <a:latin typeface="Times New Roman" pitchFamily="18" charset="0"/>
                <a:ea typeface="Calibri"/>
                <a:cs typeface="Times New Roman" pitchFamily="18" charset="0"/>
              </a:rPr>
              <a:t>:</a:t>
            </a:r>
          </a:p>
          <a:p>
            <a:pPr marL="800100" indent="6350" algn="just">
              <a:lnSpc>
                <a:spcPct val="115000"/>
              </a:lnSpc>
              <a:spcAft>
                <a:spcPts val="0"/>
              </a:spcAft>
              <a:buFontTx/>
              <a:buChar char="-"/>
            </a:pPr>
            <a:r>
              <a:rPr lang="en-US" sz="4000" dirty="0" smtClean="0">
                <a:latin typeface="Times New Roman" pitchFamily="18" charset="0"/>
                <a:ea typeface="Calibri"/>
                <a:cs typeface="Times New Roman" pitchFamily="18" charset="0"/>
              </a:rPr>
              <a:t> </a:t>
            </a:r>
            <a:r>
              <a:rPr lang="en-US" sz="4000" dirty="0" err="1" smtClean="0">
                <a:latin typeface="Times New Roman" pitchFamily="18" charset="0"/>
                <a:ea typeface="Calibri"/>
                <a:cs typeface="Times New Roman" pitchFamily="18" charset="0"/>
              </a:rPr>
              <a:t>proprietarii</a:t>
            </a:r>
            <a:r>
              <a:rPr lang="en-US" sz="4000" dirty="0" smtClean="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și</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administratorii</a:t>
            </a:r>
            <a:r>
              <a:rPr lang="en-US" sz="4000" dirty="0">
                <a:latin typeface="Times New Roman" pitchFamily="18" charset="0"/>
                <a:ea typeface="Calibri"/>
                <a:cs typeface="Times New Roman" pitchFamily="18" charset="0"/>
              </a:rPr>
              <a:t> de fond </a:t>
            </a:r>
            <a:r>
              <a:rPr lang="en-US" sz="4000" dirty="0" err="1">
                <a:latin typeface="Times New Roman" pitchFamily="18" charset="0"/>
                <a:ea typeface="Calibri"/>
                <a:cs typeface="Times New Roman" pitchFamily="18" charset="0"/>
              </a:rPr>
              <a:t>forestier</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sau</a:t>
            </a:r>
            <a:r>
              <a:rPr lang="en-US" sz="4000" dirty="0">
                <a:latin typeface="Times New Roman" pitchFamily="18" charset="0"/>
                <a:ea typeface="Calibri"/>
                <a:cs typeface="Times New Roman" pitchFamily="18" charset="0"/>
              </a:rPr>
              <a:t> de </a:t>
            </a:r>
            <a:r>
              <a:rPr lang="en-US" sz="4000" dirty="0" err="1">
                <a:latin typeface="Times New Roman" pitchFamily="18" charset="0"/>
                <a:ea typeface="Calibri"/>
                <a:cs typeface="Times New Roman" pitchFamily="18" charset="0"/>
              </a:rPr>
              <a:t>vegetație</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forestieră</a:t>
            </a:r>
            <a:r>
              <a:rPr lang="en-US" sz="4000" dirty="0">
                <a:latin typeface="Times New Roman" pitchFamily="18" charset="0"/>
                <a:ea typeface="Calibri"/>
                <a:cs typeface="Times New Roman" pitchFamily="18" charset="0"/>
              </a:rPr>
              <a:t>, </a:t>
            </a:r>
            <a:endParaRPr lang="en-US" sz="4000" dirty="0" smtClean="0">
              <a:latin typeface="Times New Roman" pitchFamily="18" charset="0"/>
              <a:ea typeface="Calibri"/>
              <a:cs typeface="Times New Roman" pitchFamily="18" charset="0"/>
            </a:endParaRPr>
          </a:p>
          <a:p>
            <a:pPr marL="800100" indent="6350" algn="just">
              <a:lnSpc>
                <a:spcPct val="115000"/>
              </a:lnSpc>
              <a:buFontTx/>
              <a:buChar char="-"/>
            </a:pPr>
            <a:r>
              <a:rPr lang="en-US" sz="4000" dirty="0" smtClean="0">
                <a:latin typeface="Times New Roman" pitchFamily="18" charset="0"/>
                <a:ea typeface="Calibri"/>
                <a:cs typeface="Times New Roman" pitchFamily="18" charset="0"/>
              </a:rPr>
              <a:t> </a:t>
            </a:r>
            <a:r>
              <a:rPr lang="en-US" sz="4000" dirty="0" err="1" smtClean="0">
                <a:latin typeface="Times New Roman" pitchFamily="18" charset="0"/>
                <a:ea typeface="Calibri"/>
                <a:cs typeface="Times New Roman" pitchFamily="18" charset="0"/>
              </a:rPr>
              <a:t>agenții</a:t>
            </a:r>
            <a:r>
              <a:rPr lang="en-US" sz="4000" dirty="0" smtClean="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economici</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ce</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desfășoară</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activități</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contractate</a:t>
            </a:r>
            <a:r>
              <a:rPr lang="en-US" sz="4000" dirty="0">
                <a:latin typeface="Times New Roman" pitchFamily="18" charset="0"/>
                <a:ea typeface="Calibri"/>
                <a:cs typeface="Times New Roman" pitchFamily="18" charset="0"/>
              </a:rPr>
              <a:t> de </a:t>
            </a:r>
            <a:r>
              <a:rPr lang="en-US" sz="4000" dirty="0" err="1">
                <a:latin typeface="Times New Roman" pitchFamily="18" charset="0"/>
                <a:ea typeface="Calibri"/>
                <a:cs typeface="Times New Roman" pitchFamily="18" charset="0"/>
              </a:rPr>
              <a:t>protecția</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pădurilor</a:t>
            </a:r>
            <a:r>
              <a:rPr lang="en-US" sz="4000" dirty="0">
                <a:latin typeface="Times New Roman" pitchFamily="18" charset="0"/>
                <a:ea typeface="Calibri"/>
                <a:cs typeface="Times New Roman" pitchFamily="18" charset="0"/>
              </a:rPr>
              <a:t>, </a:t>
            </a:r>
          </a:p>
          <a:p>
            <a:pPr marL="800100" indent="6350" algn="just">
              <a:lnSpc>
                <a:spcPct val="115000"/>
              </a:lnSpc>
              <a:spcAft>
                <a:spcPts val="0"/>
              </a:spcAft>
              <a:buFontTx/>
              <a:buChar char="-"/>
            </a:pPr>
            <a:r>
              <a:rPr lang="en-US" sz="4000" dirty="0" smtClean="0">
                <a:latin typeface="Times New Roman" pitchFamily="18" charset="0"/>
                <a:ea typeface="Calibri"/>
                <a:cs typeface="Times New Roman" pitchFamily="18" charset="0"/>
              </a:rPr>
              <a:t> </a:t>
            </a:r>
            <a:r>
              <a:rPr lang="en-US" sz="4000" dirty="0" err="1" smtClean="0">
                <a:latin typeface="Times New Roman" pitchFamily="18" charset="0"/>
                <a:ea typeface="Calibri"/>
                <a:cs typeface="Times New Roman" pitchFamily="18" charset="0"/>
              </a:rPr>
              <a:t>serviciile</a:t>
            </a:r>
            <a:r>
              <a:rPr lang="en-US" sz="4000" dirty="0" smtClean="0">
                <a:latin typeface="Times New Roman" pitchFamily="18" charset="0"/>
                <a:ea typeface="Calibri"/>
                <a:cs typeface="Times New Roman" pitchFamily="18" charset="0"/>
              </a:rPr>
              <a:t> </a:t>
            </a:r>
            <a:r>
              <a:rPr lang="en-US" sz="4000" dirty="0">
                <a:latin typeface="Times New Roman" pitchFamily="18" charset="0"/>
                <a:ea typeface="Calibri"/>
                <a:cs typeface="Times New Roman" pitchFamily="18" charset="0"/>
              </a:rPr>
              <a:t>de </a:t>
            </a:r>
            <a:r>
              <a:rPr lang="en-US" sz="4000" dirty="0" err="1">
                <a:latin typeface="Times New Roman" pitchFamily="18" charset="0"/>
                <a:ea typeface="Calibri"/>
                <a:cs typeface="Times New Roman" pitchFamily="18" charset="0"/>
              </a:rPr>
              <a:t>specialitate</a:t>
            </a:r>
            <a:r>
              <a:rPr lang="en-US" sz="4000" dirty="0">
                <a:latin typeface="Times New Roman" pitchFamily="18" charset="0"/>
                <a:ea typeface="Calibri"/>
                <a:cs typeface="Times New Roman" pitchFamily="18" charset="0"/>
              </a:rPr>
              <a:t> din </a:t>
            </a:r>
            <a:r>
              <a:rPr lang="en-US" sz="4000" dirty="0" err="1">
                <a:latin typeface="Times New Roman" pitchFamily="18" charset="0"/>
                <a:ea typeface="Calibri"/>
                <a:cs typeface="Times New Roman" pitchFamily="18" charset="0"/>
              </a:rPr>
              <a:t>cadrul</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autorității</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publice</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centrale</a:t>
            </a:r>
            <a:r>
              <a:rPr lang="en-US" sz="4000" dirty="0">
                <a:latin typeface="Times New Roman" pitchFamily="18" charset="0"/>
                <a:ea typeface="Calibri"/>
                <a:cs typeface="Times New Roman" pitchFamily="18" charset="0"/>
              </a:rPr>
              <a:t> care se </a:t>
            </a:r>
            <a:r>
              <a:rPr lang="en-US" sz="4000" dirty="0" err="1">
                <a:latin typeface="Times New Roman" pitchFamily="18" charset="0"/>
                <a:ea typeface="Calibri"/>
                <a:cs typeface="Times New Roman" pitchFamily="18" charset="0"/>
              </a:rPr>
              <a:t>ocupă</a:t>
            </a:r>
            <a:r>
              <a:rPr lang="en-US" sz="4000" dirty="0">
                <a:latin typeface="Times New Roman" pitchFamily="18" charset="0"/>
                <a:ea typeface="Calibri"/>
                <a:cs typeface="Times New Roman" pitchFamily="18" charset="0"/>
              </a:rPr>
              <a:t> de </a:t>
            </a:r>
            <a:r>
              <a:rPr lang="en-US" sz="4000" dirty="0" err="1">
                <a:latin typeface="Times New Roman" pitchFamily="18" charset="0"/>
                <a:ea typeface="Calibri"/>
                <a:cs typeface="Times New Roman" pitchFamily="18" charset="0"/>
              </a:rPr>
              <a:t>silvicultură</a:t>
            </a:r>
            <a:r>
              <a:rPr lang="en-US" sz="4000" dirty="0">
                <a:latin typeface="Times New Roman" pitchFamily="18" charset="0"/>
                <a:ea typeface="Calibri"/>
                <a:cs typeface="Times New Roman" pitchFamily="18" charset="0"/>
              </a:rPr>
              <a:t>, </a:t>
            </a:r>
            <a:endParaRPr lang="en-US" sz="4000" dirty="0" smtClean="0">
              <a:latin typeface="Times New Roman" pitchFamily="18" charset="0"/>
              <a:ea typeface="Calibri"/>
              <a:cs typeface="Times New Roman" pitchFamily="18" charset="0"/>
            </a:endParaRPr>
          </a:p>
          <a:p>
            <a:pPr marL="800100" indent="6350" algn="just">
              <a:lnSpc>
                <a:spcPct val="115000"/>
              </a:lnSpc>
              <a:spcAft>
                <a:spcPts val="0"/>
              </a:spcAft>
              <a:buFontTx/>
              <a:buChar char="-"/>
            </a:pPr>
            <a:r>
              <a:rPr lang="en-US" sz="4000" dirty="0" smtClean="0">
                <a:latin typeface="Times New Roman" pitchFamily="18" charset="0"/>
                <a:ea typeface="Calibri"/>
                <a:cs typeface="Times New Roman" pitchFamily="18" charset="0"/>
              </a:rPr>
              <a:t> </a:t>
            </a:r>
            <a:r>
              <a:rPr lang="en-US" sz="4000" dirty="0" err="1" smtClean="0">
                <a:latin typeface="Times New Roman" pitchFamily="18" charset="0"/>
                <a:ea typeface="Calibri"/>
                <a:cs typeface="Times New Roman" pitchFamily="18" charset="0"/>
              </a:rPr>
              <a:t>organizațiile</a:t>
            </a:r>
            <a:r>
              <a:rPr lang="en-US" sz="4000" dirty="0" smtClean="0">
                <a:latin typeface="Times New Roman" pitchFamily="18" charset="0"/>
                <a:ea typeface="Calibri"/>
                <a:cs typeface="Times New Roman" pitchFamily="18" charset="0"/>
              </a:rPr>
              <a:t> </a:t>
            </a:r>
            <a:r>
              <a:rPr lang="en-US" sz="4000" dirty="0">
                <a:latin typeface="Times New Roman" pitchFamily="18" charset="0"/>
                <a:ea typeface="Calibri"/>
                <a:cs typeface="Times New Roman" pitchFamily="18" charset="0"/>
              </a:rPr>
              <a:t>de </a:t>
            </a:r>
            <a:r>
              <a:rPr lang="en-US" sz="4000" dirty="0" err="1">
                <a:latin typeface="Times New Roman" pitchFamily="18" charset="0"/>
                <a:ea typeface="Calibri"/>
                <a:cs typeface="Times New Roman" pitchFamily="18" charset="0"/>
              </a:rPr>
              <a:t>cercetare</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științifică</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în</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domeniul</a:t>
            </a:r>
            <a:r>
              <a:rPr lang="en-US" sz="4000" dirty="0">
                <a:latin typeface="Times New Roman" pitchFamily="18" charset="0"/>
                <a:ea typeface="Calibri"/>
                <a:cs typeface="Times New Roman" pitchFamily="18" charset="0"/>
              </a:rPr>
              <a:t> </a:t>
            </a:r>
            <a:r>
              <a:rPr lang="en-US" sz="4000" dirty="0" err="1">
                <a:latin typeface="Times New Roman" pitchFamily="18" charset="0"/>
                <a:ea typeface="Calibri"/>
                <a:cs typeface="Times New Roman" pitchFamily="18" charset="0"/>
              </a:rPr>
              <a:t>forestier</a:t>
            </a:r>
            <a:r>
              <a:rPr lang="en-US" sz="4000" dirty="0">
                <a:latin typeface="Times New Roman" pitchFamily="18" charset="0"/>
                <a:ea typeface="Calibri"/>
                <a:cs typeface="Times New Roman" pitchFamily="18" charset="0"/>
              </a:rPr>
              <a:t>. </a:t>
            </a:r>
          </a:p>
        </p:txBody>
      </p:sp>
      <p:pic>
        <p:nvPicPr>
          <p:cNvPr id="2" name="Picture 1">
            <a:extLst>
              <a:ext uri="{FF2B5EF4-FFF2-40B4-BE49-F238E27FC236}">
                <a16:creationId xmlns:a16="http://schemas.microsoft.com/office/drawing/2014/main" xmlns=""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xmlns=""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7118628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7923" y="173532"/>
            <a:ext cx="12036669" cy="6684907"/>
          </a:xfrm>
          <a:prstGeom prst="rect">
            <a:avLst/>
          </a:prstGeom>
        </p:spPr>
        <p:txBody>
          <a:bodyPr wrap="square">
            <a:spAutoFit/>
          </a:bodyPr>
          <a:lstStyle/>
          <a:p>
            <a:pPr algn="ctr"/>
            <a:r>
              <a:rPr lang="ro-RO" sz="2400" b="1" dirty="0">
                <a:latin typeface="Times New Roman" pitchFamily="18" charset="0"/>
                <a:cs typeface="Times New Roman" pitchFamily="18" charset="0"/>
              </a:rPr>
              <a:t>2</a:t>
            </a:r>
            <a:r>
              <a:rPr lang="en-US" sz="2400" b="1" dirty="0">
                <a:latin typeface="Times New Roman" pitchFamily="18" charset="0"/>
                <a:cs typeface="Times New Roman" pitchFamily="18" charset="0"/>
              </a:rPr>
              <a:t>. FACTORI CARE IMPUN MĂSURI PRIVIND REALIZAREA  PROCEDURII </a:t>
            </a:r>
            <a:r>
              <a:rPr lang="en-US" b="1" dirty="0"/>
              <a:t>	</a:t>
            </a:r>
            <a:endParaRPr lang="en-US" b="1" dirty="0" smtClean="0"/>
          </a:p>
          <a:p>
            <a:pPr algn="ctr"/>
            <a:endParaRPr lang="en-US" b="1" dirty="0">
              <a:latin typeface="Times New Roman"/>
              <a:ea typeface="Calibri"/>
              <a:cs typeface="Times New Roman"/>
            </a:endParaRPr>
          </a:p>
          <a:p>
            <a:pPr algn="just">
              <a:spcBef>
                <a:spcPts val="600"/>
              </a:spcBef>
            </a:pPr>
            <a:r>
              <a:rPr lang="en-US" dirty="0" smtClean="0">
                <a:latin typeface="Times New Roman"/>
                <a:ea typeface="Calibri"/>
                <a:cs typeface="Times New Roman"/>
              </a:rPr>
              <a:t>	</a:t>
            </a:r>
            <a:r>
              <a:rPr lang="ro-RO" sz="2000" dirty="0" smtClean="0">
                <a:latin typeface="Times New Roman" pitchFamily="18" charset="0"/>
                <a:ea typeface="Calibri"/>
                <a:cs typeface="Times New Roman" pitchFamily="18" charset="0"/>
              </a:rPr>
              <a:t>Schimbările </a:t>
            </a:r>
            <a:r>
              <a:rPr lang="ro-RO" sz="2000" dirty="0">
                <a:latin typeface="Times New Roman" pitchFamily="18" charset="0"/>
                <a:ea typeface="Calibri"/>
                <a:cs typeface="Times New Roman" pitchFamily="18" charset="0"/>
              </a:rPr>
              <a:t>de natură organizatorică ale agenților economici din silvicultură, ale reglementărilor existente în domeniu la </a:t>
            </a:r>
            <a:r>
              <a:rPr lang="ro-RO" sz="2000" dirty="0" smtClean="0">
                <a:latin typeface="Times New Roman" pitchFamily="18" charset="0"/>
                <a:ea typeface="Calibri"/>
                <a:cs typeface="Times New Roman" pitchFamily="18" charset="0"/>
              </a:rPr>
              <a:t>nivel</a:t>
            </a:r>
            <a:r>
              <a:rPr lang="en-US" sz="2000" dirty="0" smtClean="0">
                <a:latin typeface="Times New Roman" pitchFamily="18" charset="0"/>
                <a:ea typeface="Calibri"/>
                <a:cs typeface="Times New Roman" pitchFamily="18" charset="0"/>
              </a:rPr>
              <a:t> </a:t>
            </a:r>
            <a:r>
              <a:rPr lang="ro-RO" sz="2000" dirty="0" smtClean="0">
                <a:latin typeface="Times New Roman" pitchFamily="18" charset="0"/>
                <a:ea typeface="Calibri"/>
                <a:cs typeface="Times New Roman" pitchFamily="18" charset="0"/>
              </a:rPr>
              <a:t>național </a:t>
            </a:r>
            <a:r>
              <a:rPr lang="ro-RO" sz="2000" dirty="0">
                <a:latin typeface="Times New Roman" pitchFamily="18" charset="0"/>
                <a:ea typeface="Calibri"/>
                <a:cs typeface="Times New Roman" pitchFamily="18" charset="0"/>
              </a:rPr>
              <a:t>și european precum și apariția de noi rezultate științifice obținute în </a:t>
            </a:r>
            <a:r>
              <a:rPr lang="ro-RO" sz="2000" dirty="0" smtClean="0">
                <a:latin typeface="Times New Roman" pitchFamily="18" charset="0"/>
                <a:ea typeface="Calibri"/>
                <a:cs typeface="Times New Roman" pitchFamily="18" charset="0"/>
              </a:rPr>
              <a:t>domeniu</a:t>
            </a:r>
            <a:r>
              <a:rPr lang="en-US" sz="2000" dirty="0" smtClean="0">
                <a:latin typeface="Times New Roman" pitchFamily="18" charset="0"/>
                <a:ea typeface="Calibri"/>
                <a:cs typeface="Times New Roman" pitchFamily="18" charset="0"/>
              </a:rPr>
              <a:t>,</a:t>
            </a:r>
            <a:r>
              <a:rPr lang="ro-RO" sz="2000" dirty="0" smtClean="0">
                <a:latin typeface="Times New Roman" pitchFamily="18" charset="0"/>
                <a:ea typeface="Calibri"/>
                <a:cs typeface="Times New Roman" pitchFamily="18" charset="0"/>
              </a:rPr>
              <a:t> </a:t>
            </a:r>
            <a:r>
              <a:rPr lang="ro-RO" sz="2000" dirty="0">
                <a:latin typeface="Times New Roman" pitchFamily="18" charset="0"/>
                <a:ea typeface="Calibri"/>
                <a:cs typeface="Times New Roman" pitchFamily="18" charset="0"/>
              </a:rPr>
              <a:t>în ultimele două </a:t>
            </a:r>
            <a:r>
              <a:rPr lang="ro-RO" sz="2000" dirty="0" smtClean="0">
                <a:latin typeface="Times New Roman" pitchFamily="18" charset="0"/>
                <a:ea typeface="Calibri"/>
                <a:cs typeface="Times New Roman" pitchFamily="18" charset="0"/>
              </a:rPr>
              <a:t>decenii</a:t>
            </a:r>
            <a:r>
              <a:rPr lang="en-US" sz="2000" dirty="0" smtClean="0">
                <a:latin typeface="Times New Roman" pitchFamily="18" charset="0"/>
                <a:ea typeface="Calibri"/>
                <a:cs typeface="Times New Roman" pitchFamily="18" charset="0"/>
              </a:rPr>
              <a:t>, </a:t>
            </a:r>
            <a:r>
              <a:rPr lang="ro-RO" sz="2000" dirty="0" smtClean="0">
                <a:latin typeface="Times New Roman" pitchFamily="18" charset="0"/>
                <a:ea typeface="Calibri"/>
                <a:cs typeface="Times New Roman" pitchFamily="18" charset="0"/>
              </a:rPr>
              <a:t>au </a:t>
            </a:r>
            <a:r>
              <a:rPr lang="ro-RO" sz="2000" dirty="0">
                <a:latin typeface="Times New Roman" pitchFamily="18" charset="0"/>
                <a:ea typeface="Calibri"/>
                <a:cs typeface="Times New Roman" pitchFamily="18" charset="0"/>
              </a:rPr>
              <a:t>impus ca pentru elaborarea prezentei proceduri să se aibă în vedere următoarele: </a:t>
            </a:r>
            <a:endParaRPr lang="en-US" sz="2000" dirty="0">
              <a:latin typeface="Times New Roman" pitchFamily="18" charset="0"/>
              <a:ea typeface="Calibri"/>
              <a:cs typeface="Times New Roman" pitchFamily="18" charset="0"/>
            </a:endParaRPr>
          </a:p>
          <a:p>
            <a:pPr lvl="0" algn="just">
              <a:lnSpc>
                <a:spcPct val="107000"/>
              </a:lnSpc>
              <a:spcBef>
                <a:spcPts val="600"/>
              </a:spcBef>
              <a:spcAft>
                <a:spcPts val="600"/>
              </a:spcAft>
            </a:pPr>
            <a:r>
              <a:rPr lang="en-US" sz="2000" dirty="0" smtClean="0">
                <a:latin typeface="Times New Roman" pitchFamily="18" charset="0"/>
                <a:ea typeface="Calibri"/>
                <a:cs typeface="Times New Roman" pitchFamily="18" charset="0"/>
              </a:rPr>
              <a:t>	- </a:t>
            </a:r>
            <a:r>
              <a:rPr lang="ro-RO" sz="2000" dirty="0" smtClean="0">
                <a:latin typeface="Times New Roman" pitchFamily="18" charset="0"/>
                <a:ea typeface="Calibri"/>
                <a:cs typeface="Times New Roman" pitchFamily="18" charset="0"/>
              </a:rPr>
              <a:t>schimbarea </a:t>
            </a:r>
            <a:r>
              <a:rPr lang="ro-RO" sz="2000" dirty="0">
                <a:latin typeface="Times New Roman" pitchFamily="18" charset="0"/>
                <a:ea typeface="Calibri"/>
                <a:cs typeface="Times New Roman" pitchFamily="18" charset="0"/>
              </a:rPr>
              <a:t>structurii proprietății pădurilor; </a:t>
            </a:r>
            <a:endParaRPr lang="en-US" sz="2000" dirty="0">
              <a:latin typeface="Times New Roman" pitchFamily="18" charset="0"/>
              <a:ea typeface="Calibri"/>
              <a:cs typeface="Times New Roman" pitchFamily="18" charset="0"/>
            </a:endParaRPr>
          </a:p>
          <a:p>
            <a:pPr lvl="0" algn="just">
              <a:lnSpc>
                <a:spcPct val="107000"/>
              </a:lnSpc>
              <a:spcBef>
                <a:spcPts val="600"/>
              </a:spcBef>
              <a:spcAft>
                <a:spcPts val="600"/>
              </a:spcAft>
            </a:pPr>
            <a:r>
              <a:rPr lang="en-US" sz="2000" dirty="0" smtClean="0">
                <a:latin typeface="Times New Roman" pitchFamily="18" charset="0"/>
                <a:ea typeface="Calibri"/>
                <a:cs typeface="Times New Roman" pitchFamily="18" charset="0"/>
              </a:rPr>
              <a:t>	- </a:t>
            </a:r>
            <a:r>
              <a:rPr lang="ro-RO" sz="2000" dirty="0" smtClean="0">
                <a:latin typeface="Times New Roman" pitchFamily="18" charset="0"/>
                <a:ea typeface="Calibri"/>
                <a:cs typeface="Times New Roman" pitchFamily="18" charset="0"/>
              </a:rPr>
              <a:t>lipsa </a:t>
            </a:r>
            <a:r>
              <a:rPr lang="ro-RO" sz="2000" dirty="0">
                <a:latin typeface="Times New Roman" pitchFamily="18" charset="0"/>
                <a:ea typeface="Calibri"/>
                <a:cs typeface="Times New Roman" pitchFamily="18" charset="0"/>
              </a:rPr>
              <a:t>unor reglementări referitoare la modul comun de acțiune a diferiților agenți economici (proprietari, administratori de păduri) în cazul apariției unor focare de dăunători în trupurile de pădure (bazinetele) gestionate de aceștia;</a:t>
            </a:r>
            <a:endParaRPr lang="en-US" sz="2000" dirty="0">
              <a:latin typeface="Times New Roman" pitchFamily="18" charset="0"/>
              <a:ea typeface="Calibri"/>
              <a:cs typeface="Times New Roman" pitchFamily="18" charset="0"/>
            </a:endParaRPr>
          </a:p>
          <a:p>
            <a:pPr lvl="0" algn="just">
              <a:lnSpc>
                <a:spcPct val="107000"/>
              </a:lnSpc>
              <a:spcAft>
                <a:spcPts val="800"/>
              </a:spcAft>
            </a:pPr>
            <a:r>
              <a:rPr lang="en-US" sz="2000" dirty="0" smtClean="0">
                <a:latin typeface="Times New Roman" pitchFamily="18" charset="0"/>
                <a:ea typeface="Calibri"/>
                <a:cs typeface="Times New Roman" pitchFamily="18" charset="0"/>
              </a:rPr>
              <a:t>	- </a:t>
            </a:r>
            <a:r>
              <a:rPr lang="ro-RO" sz="2000" dirty="0" smtClean="0">
                <a:latin typeface="Times New Roman" pitchFamily="18" charset="0"/>
                <a:ea typeface="Calibri"/>
                <a:cs typeface="Times New Roman" pitchFamily="18" charset="0"/>
              </a:rPr>
              <a:t>nevoia </a:t>
            </a:r>
            <a:r>
              <a:rPr lang="ro-RO" sz="2000" dirty="0">
                <a:latin typeface="Times New Roman" pitchFamily="18" charset="0"/>
                <a:ea typeface="Calibri"/>
                <a:cs typeface="Times New Roman" pitchFamily="18" charset="0"/>
              </a:rPr>
              <a:t>de armonizare a modului de înregistrare și raportare a datelor cu privire la activitatea agenților vătămători din păduri cu practicile din UE, astfel încât datele statistice din România să poată fi utile în studiile de sinteză la nivel european;</a:t>
            </a:r>
            <a:endParaRPr lang="en-US" sz="2000" dirty="0">
              <a:latin typeface="Times New Roman" pitchFamily="18" charset="0"/>
              <a:ea typeface="Calibri"/>
              <a:cs typeface="Times New Roman" pitchFamily="18" charset="0"/>
            </a:endParaRPr>
          </a:p>
          <a:p>
            <a:pPr lvl="0" algn="just">
              <a:lnSpc>
                <a:spcPct val="107000"/>
              </a:lnSpc>
              <a:spcAft>
                <a:spcPts val="800"/>
              </a:spcAft>
            </a:pPr>
            <a:r>
              <a:rPr lang="en-US" sz="2000" dirty="0" smtClean="0">
                <a:latin typeface="Times New Roman" pitchFamily="18" charset="0"/>
                <a:ea typeface="Calibri"/>
                <a:cs typeface="Times New Roman" pitchFamily="18" charset="0"/>
              </a:rPr>
              <a:t> 	- </a:t>
            </a:r>
            <a:r>
              <a:rPr lang="ro-RO" sz="2000" dirty="0" smtClean="0">
                <a:latin typeface="Times New Roman" pitchFamily="18" charset="0"/>
                <a:ea typeface="Calibri"/>
                <a:cs typeface="Times New Roman" pitchFamily="18" charset="0"/>
              </a:rPr>
              <a:t>apariția </a:t>
            </a:r>
            <a:r>
              <a:rPr lang="ro-RO" sz="2000" dirty="0">
                <a:latin typeface="Times New Roman" pitchFamily="18" charset="0"/>
                <a:ea typeface="Calibri"/>
                <a:cs typeface="Times New Roman" pitchFamily="18" charset="0"/>
              </a:rPr>
              <a:t>unor restricții cu privire la substanțele utilizate în combaterea bolilor și dăunătorilor ca urmare a reglementărilor din pădurile certificate sau a prevederilor din legislația de mediu națională și europeană; </a:t>
            </a:r>
            <a:endParaRPr lang="en-US" sz="2000" dirty="0">
              <a:latin typeface="Times New Roman" pitchFamily="18" charset="0"/>
              <a:ea typeface="Calibri"/>
              <a:cs typeface="Times New Roman" pitchFamily="18" charset="0"/>
            </a:endParaRPr>
          </a:p>
          <a:p>
            <a:pPr lvl="0" algn="just">
              <a:lnSpc>
                <a:spcPct val="107000"/>
              </a:lnSpc>
              <a:spcAft>
                <a:spcPts val="800"/>
              </a:spcAft>
            </a:pPr>
            <a:r>
              <a:rPr lang="en-US" sz="2000" dirty="0" smtClean="0">
                <a:latin typeface="Times New Roman" pitchFamily="18" charset="0"/>
                <a:ea typeface="Calibri"/>
                <a:cs typeface="Times New Roman" pitchFamily="18" charset="0"/>
              </a:rPr>
              <a:t>	- </a:t>
            </a:r>
            <a:r>
              <a:rPr lang="ro-RO" sz="2000" dirty="0" smtClean="0">
                <a:latin typeface="Times New Roman" pitchFamily="18" charset="0"/>
                <a:ea typeface="Calibri"/>
                <a:cs typeface="Times New Roman" pitchFamily="18" charset="0"/>
              </a:rPr>
              <a:t>prevederile </a:t>
            </a:r>
            <a:r>
              <a:rPr lang="ro-RO" sz="2000" dirty="0">
                <a:latin typeface="Times New Roman" pitchFamily="18" charset="0"/>
                <a:ea typeface="Calibri"/>
                <a:cs typeface="Times New Roman" pitchFamily="18" charset="0"/>
              </a:rPr>
              <a:t>normelor actuale privind carantina fitosanitară nu sunt corelate cu legislația actuală națională și europeană;  </a:t>
            </a:r>
            <a:endParaRPr lang="en-US" sz="2000" dirty="0">
              <a:latin typeface="Times New Roman" pitchFamily="18" charset="0"/>
              <a:ea typeface="Calibri"/>
              <a:cs typeface="Times New Roman" pitchFamily="18" charset="0"/>
            </a:endParaRPr>
          </a:p>
          <a:p>
            <a:pPr algn="just">
              <a:lnSpc>
                <a:spcPct val="115000"/>
              </a:lnSpc>
              <a:spcAft>
                <a:spcPts val="0"/>
              </a:spcAft>
            </a:pPr>
            <a:r>
              <a:rPr lang="en-US" sz="2000" dirty="0" smtClean="0">
                <a:latin typeface="Times New Roman" pitchFamily="18" charset="0"/>
                <a:ea typeface="Calibri"/>
                <a:cs typeface="Times New Roman" pitchFamily="18" charset="0"/>
              </a:rPr>
              <a:t>	- </a:t>
            </a:r>
            <a:r>
              <a:rPr lang="ro-RO" sz="2000" dirty="0" smtClean="0">
                <a:latin typeface="Times New Roman" pitchFamily="18" charset="0"/>
                <a:ea typeface="Calibri"/>
                <a:cs typeface="Times New Roman" pitchFamily="18" charset="0"/>
              </a:rPr>
              <a:t>metodele </a:t>
            </a:r>
            <a:r>
              <a:rPr lang="ro-RO" sz="2000" dirty="0">
                <a:latin typeface="Times New Roman" pitchFamily="18" charset="0"/>
                <a:ea typeface="Calibri"/>
                <a:cs typeface="Times New Roman" pitchFamily="18" charset="0"/>
              </a:rPr>
              <a:t>de depistare, prognoză și de combatere, pentru unele specii vătămătoare, care nu mai corespund  cunoștințelor științifice și tehnice acumulate în ultimele </a:t>
            </a:r>
            <a:r>
              <a:rPr lang="ro-RO" sz="2000" dirty="0" smtClean="0">
                <a:latin typeface="Times New Roman" pitchFamily="18" charset="0"/>
                <a:ea typeface="Calibri"/>
                <a:cs typeface="Times New Roman" pitchFamily="18" charset="0"/>
              </a:rPr>
              <a:t>decenii;</a:t>
            </a:r>
            <a:endParaRPr lang="en-US" sz="2000" dirty="0" smtClean="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8943484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4638" y="1240178"/>
            <a:ext cx="12007362" cy="5490734"/>
          </a:xfrm>
          <a:prstGeom prst="rect">
            <a:avLst/>
          </a:prstGeom>
        </p:spPr>
        <p:txBody>
          <a:bodyPr wrap="square">
            <a:spAutoFit/>
          </a:bodyPr>
          <a:lstStyle/>
          <a:p>
            <a:pPr lvl="0" algn="just">
              <a:lnSpc>
                <a:spcPct val="115000"/>
              </a:lnSpc>
            </a:pPr>
            <a:r>
              <a:rPr lang="en-US" sz="2000" dirty="0" smtClean="0">
                <a:solidFill>
                  <a:prstClr val="black"/>
                </a:solidFill>
                <a:latin typeface="Times New Roman" pitchFamily="18" charset="0"/>
                <a:ea typeface="Calibri"/>
                <a:cs typeface="Times New Roman" pitchFamily="18" charset="0"/>
              </a:rPr>
              <a:t>	- </a:t>
            </a:r>
            <a:r>
              <a:rPr lang="ro-RO" sz="2000" dirty="0">
                <a:solidFill>
                  <a:prstClr val="black"/>
                </a:solidFill>
                <a:latin typeface="Times New Roman" pitchFamily="18" charset="0"/>
                <a:ea typeface="Calibri"/>
                <a:cs typeface="Times New Roman" pitchFamily="18" charset="0"/>
              </a:rPr>
              <a:t>încadrarea unor specii de insecte ca fiind dăunătoare, deși sunt specii protejate la nivel european (de exemplu, </a:t>
            </a:r>
            <a:r>
              <a:rPr lang="ro-RO" sz="2000" i="1" dirty="0">
                <a:solidFill>
                  <a:prstClr val="black"/>
                </a:solidFill>
                <a:latin typeface="Times New Roman" pitchFamily="18" charset="0"/>
                <a:ea typeface="Calibri"/>
                <a:cs typeface="Times New Roman" pitchFamily="18" charset="0"/>
              </a:rPr>
              <a:t>Cerambyx cerdo</a:t>
            </a:r>
            <a:r>
              <a:rPr lang="ro-RO" sz="2000" dirty="0">
                <a:solidFill>
                  <a:prstClr val="black"/>
                </a:solidFill>
                <a:latin typeface="Times New Roman" pitchFamily="18" charset="0"/>
                <a:ea typeface="Calibri"/>
                <a:cs typeface="Times New Roman" pitchFamily="18" charset="0"/>
              </a:rPr>
              <a:t> – specie protejată, inclusă în Directiva Habitate). </a:t>
            </a:r>
            <a:endParaRPr lang="en-US" sz="2000" dirty="0">
              <a:solidFill>
                <a:prstClr val="black"/>
              </a:solidFill>
              <a:latin typeface="Times New Roman" pitchFamily="18" charset="0"/>
              <a:ea typeface="Calibri"/>
              <a:cs typeface="Times New Roman" pitchFamily="18" charset="0"/>
            </a:endParaRPr>
          </a:p>
          <a:p>
            <a:pPr indent="577850" algn="just">
              <a:lnSpc>
                <a:spcPct val="115000"/>
              </a:lnSpc>
              <a:spcBef>
                <a:spcPts val="600"/>
              </a:spcBef>
              <a:spcAft>
                <a:spcPts val="600"/>
              </a:spcAft>
            </a:pPr>
            <a:r>
              <a:rPr lang="en-US" sz="2000" dirty="0" smtClean="0">
                <a:latin typeface="Times New Roman"/>
                <a:ea typeface="Calibri"/>
                <a:cs typeface="Times New Roman"/>
              </a:rPr>
              <a:t>- </a:t>
            </a:r>
            <a:r>
              <a:rPr lang="ro-RO" sz="2000" dirty="0" smtClean="0">
                <a:latin typeface="Times New Roman"/>
                <a:ea typeface="Calibri"/>
                <a:cs typeface="Times New Roman"/>
              </a:rPr>
              <a:t>apariția </a:t>
            </a:r>
            <a:r>
              <a:rPr lang="ro-RO" sz="2000" dirty="0">
                <a:latin typeface="Times New Roman"/>
                <a:ea typeface="Calibri"/>
                <a:cs typeface="Times New Roman"/>
              </a:rPr>
              <a:t>unor </a:t>
            </a:r>
            <a:r>
              <a:rPr lang="en-US" sz="2000" dirty="0" err="1" smtClean="0">
                <a:latin typeface="Times New Roman"/>
                <a:ea typeface="Calibri"/>
                <a:cs typeface="Times New Roman"/>
              </a:rPr>
              <a:t>organisme</a:t>
            </a:r>
            <a:r>
              <a:rPr lang="en-US" sz="2000" dirty="0" smtClean="0">
                <a:latin typeface="Times New Roman"/>
                <a:ea typeface="Calibri"/>
                <a:cs typeface="Times New Roman"/>
              </a:rPr>
              <a:t> </a:t>
            </a:r>
            <a:r>
              <a:rPr lang="ro-RO" sz="2000" dirty="0" smtClean="0">
                <a:latin typeface="Times New Roman"/>
                <a:ea typeface="Calibri"/>
                <a:cs typeface="Times New Roman"/>
              </a:rPr>
              <a:t>dăunăto</a:t>
            </a:r>
            <a:r>
              <a:rPr lang="en-US" sz="2000" dirty="0" smtClean="0">
                <a:latin typeface="Times New Roman"/>
                <a:ea typeface="Calibri"/>
                <a:cs typeface="Times New Roman"/>
              </a:rPr>
              <a:t>are </a:t>
            </a:r>
            <a:r>
              <a:rPr lang="ro-RO" sz="2000" dirty="0" smtClean="0">
                <a:latin typeface="Times New Roman"/>
                <a:ea typeface="Calibri"/>
                <a:cs typeface="Times New Roman"/>
              </a:rPr>
              <a:t>noi</a:t>
            </a:r>
            <a:r>
              <a:rPr lang="ro-RO" sz="2000" dirty="0">
                <a:latin typeface="Times New Roman"/>
                <a:ea typeface="Calibri"/>
                <a:cs typeface="Times New Roman"/>
              </a:rPr>
              <a:t>, </a:t>
            </a:r>
            <a:r>
              <a:rPr lang="en-US" sz="2000" dirty="0" err="1" smtClean="0">
                <a:latin typeface="Times New Roman"/>
                <a:ea typeface="Calibri"/>
                <a:cs typeface="Times New Roman"/>
              </a:rPr>
              <a:t>unele</a:t>
            </a:r>
            <a:r>
              <a:rPr lang="en-US" sz="2000" dirty="0" smtClean="0">
                <a:latin typeface="Times New Roman"/>
                <a:ea typeface="Calibri"/>
                <a:cs typeface="Times New Roman"/>
              </a:rPr>
              <a:t> </a:t>
            </a:r>
            <a:r>
              <a:rPr lang="ro-RO" sz="2000" dirty="0" smtClean="0">
                <a:latin typeface="Times New Roman"/>
                <a:ea typeface="Calibri"/>
                <a:cs typeface="Times New Roman"/>
              </a:rPr>
              <a:t>invazive</a:t>
            </a:r>
            <a:r>
              <a:rPr lang="ro-RO" sz="2000" dirty="0">
                <a:latin typeface="Times New Roman"/>
                <a:ea typeface="Calibri"/>
                <a:cs typeface="Times New Roman"/>
              </a:rPr>
              <a:t>, care nu se regăsesc în normele tehnice </a:t>
            </a:r>
            <a:r>
              <a:rPr lang="en-US" sz="2000" dirty="0" err="1" smtClean="0">
                <a:latin typeface="Times New Roman"/>
                <a:ea typeface="Calibri"/>
                <a:cs typeface="Times New Roman"/>
              </a:rPr>
              <a:t>existente</a:t>
            </a:r>
            <a:r>
              <a:rPr lang="ro-RO" sz="2000" dirty="0" smtClean="0">
                <a:latin typeface="Times New Roman"/>
                <a:ea typeface="Calibri"/>
                <a:cs typeface="Times New Roman"/>
              </a:rPr>
              <a:t>;</a:t>
            </a:r>
            <a:endParaRPr lang="en-US" sz="2000" dirty="0" smtClean="0">
              <a:latin typeface="Times New Roman"/>
              <a:ea typeface="Calibri"/>
              <a:cs typeface="Times New Roman"/>
            </a:endParaRPr>
          </a:p>
          <a:p>
            <a:pPr lvl="0" indent="577850" algn="just">
              <a:lnSpc>
                <a:spcPct val="107000"/>
              </a:lnSpc>
              <a:spcBef>
                <a:spcPts val="600"/>
              </a:spcBef>
              <a:spcAft>
                <a:spcPts val="600"/>
              </a:spcAft>
            </a:pPr>
            <a:r>
              <a:rPr lang="en-US" sz="2000" dirty="0" smtClean="0">
                <a:latin typeface="Times New Roman"/>
                <a:ea typeface="Calibri"/>
                <a:cs typeface="Times New Roman"/>
              </a:rPr>
              <a:t>- </a:t>
            </a:r>
            <a:r>
              <a:rPr lang="en-US" sz="2000" dirty="0" err="1" smtClean="0">
                <a:latin typeface="Times New Roman"/>
                <a:ea typeface="Calibri"/>
                <a:cs typeface="Times New Roman"/>
              </a:rPr>
              <a:t>lipsa</a:t>
            </a:r>
            <a:r>
              <a:rPr lang="en-US" sz="2000" dirty="0" smtClean="0">
                <a:latin typeface="Times New Roman"/>
                <a:ea typeface="Calibri"/>
                <a:cs typeface="Times New Roman"/>
              </a:rPr>
              <a:t> </a:t>
            </a:r>
            <a:r>
              <a:rPr lang="ro-RO" sz="2000" dirty="0" smtClean="0">
                <a:solidFill>
                  <a:prstClr val="black"/>
                </a:solidFill>
                <a:latin typeface="Times New Roman" pitchFamily="18" charset="0"/>
                <a:ea typeface="Calibri"/>
                <a:cs typeface="Times New Roman" pitchFamily="18" charset="0"/>
              </a:rPr>
              <a:t>unor criterii </a:t>
            </a:r>
            <a:r>
              <a:rPr lang="en-US" sz="2000" dirty="0" err="1" smtClean="0">
                <a:solidFill>
                  <a:prstClr val="black"/>
                </a:solidFill>
                <a:latin typeface="Times New Roman" pitchFamily="18" charset="0"/>
                <a:ea typeface="Calibri"/>
                <a:cs typeface="Times New Roman" pitchFamily="18" charset="0"/>
              </a:rPr>
              <a:t>clare</a:t>
            </a:r>
            <a:r>
              <a:rPr lang="ro-RO" sz="2000" dirty="0" smtClean="0">
                <a:solidFill>
                  <a:prstClr val="black"/>
                </a:solidFill>
                <a:latin typeface="Times New Roman" pitchFamily="18" charset="0"/>
                <a:ea typeface="Calibri"/>
                <a:cs typeface="Times New Roman" pitchFamily="18" charset="0"/>
              </a:rPr>
              <a:t> </a:t>
            </a:r>
            <a:r>
              <a:rPr lang="ro-RO" sz="2000" dirty="0">
                <a:solidFill>
                  <a:prstClr val="black"/>
                </a:solidFill>
                <a:latin typeface="Times New Roman" pitchFamily="18" charset="0"/>
                <a:ea typeface="Calibri"/>
                <a:cs typeface="Times New Roman" pitchFamily="18" charset="0"/>
              </a:rPr>
              <a:t>de estimare a gradului de </a:t>
            </a:r>
            <a:r>
              <a:rPr lang="ro-RO" sz="2000" dirty="0" smtClean="0">
                <a:solidFill>
                  <a:prstClr val="black"/>
                </a:solidFill>
                <a:latin typeface="Times New Roman" pitchFamily="18" charset="0"/>
                <a:ea typeface="Calibri"/>
                <a:cs typeface="Times New Roman" pitchFamily="18" charset="0"/>
              </a:rPr>
              <a:t>infestare</a:t>
            </a:r>
            <a:r>
              <a:rPr lang="ro-RO" sz="2000" dirty="0">
                <a:solidFill>
                  <a:prstClr val="black"/>
                </a:solidFill>
                <a:latin typeface="Times New Roman" pitchFamily="18" charset="0"/>
                <a:ea typeface="Calibri"/>
                <a:cs typeface="Times New Roman" pitchFamily="18" charset="0"/>
              </a:rPr>
              <a:t>/</a:t>
            </a:r>
            <a:r>
              <a:rPr lang="ro-RO" sz="2000" dirty="0" smtClean="0">
                <a:solidFill>
                  <a:prstClr val="black"/>
                </a:solidFill>
                <a:latin typeface="Times New Roman" pitchFamily="18" charset="0"/>
                <a:ea typeface="Calibri"/>
                <a:cs typeface="Times New Roman" pitchFamily="18" charset="0"/>
              </a:rPr>
              <a:t>infectare </a:t>
            </a:r>
            <a:r>
              <a:rPr lang="ro-RO" sz="2000" dirty="0">
                <a:solidFill>
                  <a:prstClr val="black"/>
                </a:solidFill>
                <a:latin typeface="Times New Roman" pitchFamily="18" charset="0"/>
                <a:ea typeface="Calibri"/>
                <a:cs typeface="Times New Roman" pitchFamily="18" charset="0"/>
              </a:rPr>
              <a:t>și vătămare a arboretelor de către diverși factori dăunători; </a:t>
            </a:r>
            <a:endParaRPr lang="en-US" sz="2000" b="1" dirty="0">
              <a:solidFill>
                <a:prstClr val="black"/>
              </a:solidFill>
              <a:cs typeface="Times New Roman" panose="02020603050405020304" pitchFamily="18" charset="0"/>
            </a:endParaRPr>
          </a:p>
          <a:p>
            <a:pPr indent="457200" algn="just">
              <a:lnSpc>
                <a:spcPct val="115000"/>
              </a:lnSpc>
              <a:spcBef>
                <a:spcPts val="600"/>
              </a:spcBef>
              <a:spcAft>
                <a:spcPts val="600"/>
              </a:spcAft>
            </a:pPr>
            <a:r>
              <a:rPr lang="ro-RO" sz="2000" dirty="0" smtClean="0">
                <a:latin typeface="Times New Roman"/>
                <a:ea typeface="Calibri"/>
                <a:cs typeface="Times New Roman"/>
              </a:rPr>
              <a:t>- </a:t>
            </a:r>
            <a:r>
              <a:rPr lang="ro-RO" sz="2000" dirty="0">
                <a:latin typeface="Times New Roman"/>
                <a:ea typeface="Calibri"/>
                <a:cs typeface="Times New Roman"/>
              </a:rPr>
              <a:t>criteriile de constituire a zonelor de combatere și supraveghere pentru insectele defoliatoare nu sunt suficient de flexibile și nu țin seama de condițiile climatice, locale si generale, pe fondul cărora se produc infestările;</a:t>
            </a:r>
            <a:endParaRPr lang="en-US" sz="2000" dirty="0">
              <a:ea typeface="Calibri"/>
              <a:cs typeface="Times New Roman"/>
            </a:endParaRPr>
          </a:p>
          <a:p>
            <a:pPr indent="457200" algn="just">
              <a:lnSpc>
                <a:spcPct val="115000"/>
              </a:lnSpc>
              <a:spcBef>
                <a:spcPts val="600"/>
              </a:spcBef>
              <a:spcAft>
                <a:spcPts val="600"/>
              </a:spcAft>
            </a:pPr>
            <a:r>
              <a:rPr lang="ro-RO" sz="2000" dirty="0">
                <a:latin typeface="Times New Roman"/>
                <a:ea typeface="Calibri"/>
                <a:cs typeface="Times New Roman"/>
              </a:rPr>
              <a:t>- cuprinderea în normele </a:t>
            </a:r>
            <a:r>
              <a:rPr lang="en-US" sz="2000" dirty="0" err="1" smtClean="0">
                <a:latin typeface="Times New Roman"/>
                <a:ea typeface="Calibri"/>
                <a:cs typeface="Times New Roman"/>
              </a:rPr>
              <a:t>existente</a:t>
            </a:r>
            <a:r>
              <a:rPr lang="en-US" sz="2000" dirty="0" smtClean="0">
                <a:latin typeface="Times New Roman"/>
                <a:ea typeface="Calibri"/>
                <a:cs typeface="Times New Roman"/>
              </a:rPr>
              <a:t> </a:t>
            </a:r>
            <a:r>
              <a:rPr lang="ro-RO" sz="2000" dirty="0" smtClean="0">
                <a:latin typeface="Times New Roman"/>
                <a:ea typeface="Calibri"/>
                <a:cs typeface="Times New Roman"/>
              </a:rPr>
              <a:t>a </a:t>
            </a:r>
            <a:r>
              <a:rPr lang="ro-RO" sz="2000" dirty="0">
                <a:latin typeface="Times New Roman"/>
                <a:ea typeface="Calibri"/>
                <a:cs typeface="Times New Roman"/>
              </a:rPr>
              <a:t>unor măsuri de ameliorare, refacere sau reabilitare, după caz, a arboretelor afectate de diverși factori abiotici, acțiuni care ar trebui rezolvate prin studii speciale de reconstrucție ecologică;</a:t>
            </a:r>
            <a:endParaRPr lang="en-US" sz="2000" dirty="0">
              <a:ea typeface="Calibri"/>
              <a:cs typeface="Times New Roman"/>
            </a:endParaRPr>
          </a:p>
          <a:p>
            <a:pPr indent="457200" algn="just">
              <a:lnSpc>
                <a:spcPct val="115000"/>
              </a:lnSpc>
              <a:spcBef>
                <a:spcPts val="600"/>
              </a:spcBef>
              <a:spcAft>
                <a:spcPts val="600"/>
              </a:spcAft>
            </a:pPr>
            <a:r>
              <a:rPr lang="ro-RO" sz="2000" dirty="0">
                <a:latin typeface="Times New Roman"/>
                <a:ea typeface="Calibri"/>
                <a:cs typeface="Times New Roman"/>
              </a:rPr>
              <a:t>- ponderea relativ redusă a metodelor alternative la combaterea chimică (metode preventive, metode silviculturale, combaterea biologică) în complexul măsurilor de management integrat al populațiilor;</a:t>
            </a:r>
            <a:endParaRPr lang="en-US" sz="2000" dirty="0">
              <a:ea typeface="Calibri"/>
              <a:cs typeface="Times New Roman"/>
            </a:endParaRPr>
          </a:p>
          <a:p>
            <a:pPr indent="457200" algn="just">
              <a:lnSpc>
                <a:spcPct val="115000"/>
              </a:lnSpc>
              <a:spcBef>
                <a:spcPts val="600"/>
              </a:spcBef>
              <a:spcAft>
                <a:spcPts val="600"/>
              </a:spcAft>
            </a:pPr>
            <a:r>
              <a:rPr lang="ro-RO" sz="2000" dirty="0">
                <a:latin typeface="Times New Roman"/>
                <a:ea typeface="Calibri"/>
                <a:cs typeface="Times New Roman"/>
              </a:rPr>
              <a:t>- indicarea precisă a denumirii unor produse comerciale în combaterea agenților biotici vătămători și a normelor de consum, unele dintre ele neagreate de UE;</a:t>
            </a:r>
            <a:endParaRPr lang="en-US" sz="2000" dirty="0">
              <a:ea typeface="Calibri"/>
              <a:cs typeface="Times New Roman"/>
            </a:endParaRPr>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904" y="114641"/>
            <a:ext cx="11265031" cy="832348"/>
          </a:xfrm>
          <a:prstGeom prst="rect">
            <a:avLst/>
          </a:prstGeom>
          <a:noFill/>
          <a:ln>
            <a:noFill/>
          </a:ln>
        </p:spPr>
      </p:pic>
    </p:spTree>
    <p:extLst>
      <p:ext uri="{BB962C8B-B14F-4D97-AF65-F5344CB8AC3E}">
        <p14:creationId xmlns:p14="http://schemas.microsoft.com/office/powerpoint/2010/main" val="904403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265112"/>
            <a:ext cx="12191999" cy="5271571"/>
          </a:xfrm>
          <a:prstGeom prst="rect">
            <a:avLst/>
          </a:prstGeom>
        </p:spPr>
        <p:txBody>
          <a:bodyPr wrap="square">
            <a:spAutoFit/>
          </a:bodyPr>
          <a:lstStyle/>
          <a:p>
            <a:pPr marL="630238" indent="-630238" algn="just">
              <a:lnSpc>
                <a:spcPct val="115000"/>
              </a:lnSpc>
              <a:spcBef>
                <a:spcPts val="600"/>
              </a:spcBef>
              <a:spcAft>
                <a:spcPts val="600"/>
              </a:spcAft>
            </a:pPr>
            <a:r>
              <a:rPr lang="en-US" sz="2400" b="1" dirty="0" smtClean="0">
                <a:latin typeface="Times New Roman"/>
                <a:ea typeface="Calibri"/>
                <a:cs typeface="Times New Roman"/>
              </a:rPr>
              <a:t>3. MĂSURI </a:t>
            </a:r>
            <a:r>
              <a:rPr lang="en-US" sz="2400" b="1" dirty="0">
                <a:latin typeface="Times New Roman"/>
                <a:ea typeface="Calibri"/>
                <a:cs typeface="Times New Roman"/>
              </a:rPr>
              <a:t>PENTRU SIMPLIFICAREA ȘI OPERAȚIONALIZAREA PROCEDURII 	</a:t>
            </a:r>
            <a:endParaRPr lang="en-US" sz="2000" dirty="0">
              <a:ea typeface="Calibri"/>
              <a:cs typeface="Times New Roman"/>
            </a:endParaRPr>
          </a:p>
          <a:p>
            <a:pPr indent="457200" algn="just">
              <a:lnSpc>
                <a:spcPct val="107000"/>
              </a:lnSpc>
              <a:spcBef>
                <a:spcPts val="600"/>
              </a:spcBef>
              <a:spcAft>
                <a:spcPts val="600"/>
              </a:spcAft>
            </a:pPr>
            <a:r>
              <a:rPr lang="ro-RO" sz="2200" dirty="0">
                <a:latin typeface="Times New Roman" pitchFamily="18" charset="0"/>
                <a:ea typeface="Calibri"/>
                <a:cs typeface="Times New Roman" pitchFamily="18" charset="0"/>
              </a:rPr>
              <a:t>Pentru sporirea caracterului practic al procedurii, s-au avut în vedere următoarele:</a:t>
            </a:r>
            <a:endParaRPr lang="en-US" sz="2200" dirty="0">
              <a:latin typeface="Times New Roman" pitchFamily="18" charset="0"/>
              <a:ea typeface="Calibri"/>
              <a:cs typeface="Times New Roman" pitchFamily="18" charset="0"/>
            </a:endParaRPr>
          </a:p>
          <a:p>
            <a:pPr indent="577850" algn="just">
              <a:lnSpc>
                <a:spcPct val="107000"/>
              </a:lnSpc>
              <a:spcBef>
                <a:spcPts val="600"/>
              </a:spcBef>
              <a:spcAft>
                <a:spcPts val="600"/>
              </a:spcAft>
            </a:pPr>
            <a:r>
              <a:rPr lang="ro-RO" sz="2200" dirty="0">
                <a:latin typeface="Times New Roman" pitchFamily="18" charset="0"/>
                <a:ea typeface="Calibri"/>
                <a:cs typeface="Times New Roman" pitchFamily="18" charset="0"/>
              </a:rPr>
              <a:t>- procedura să cuprindă, alături de agenții biotici vătămători indigeni frecvent întâlniți în pădurile țării, alte noi organisme precum cele invazive sau chiar indigene care, în ultimul deceniu, pe fondul schimbărilor climatice, au arătat că pot avea potențial ridicat de vătămare și de înmulțire în masă;</a:t>
            </a:r>
            <a:endParaRPr lang="en-US" sz="2200" dirty="0">
              <a:latin typeface="Times New Roman" pitchFamily="18" charset="0"/>
              <a:ea typeface="Calibri"/>
              <a:cs typeface="Times New Roman" pitchFamily="18" charset="0"/>
            </a:endParaRPr>
          </a:p>
          <a:p>
            <a:pPr indent="577850" algn="just">
              <a:lnSpc>
                <a:spcPct val="107000"/>
              </a:lnSpc>
              <a:spcBef>
                <a:spcPts val="600"/>
              </a:spcBef>
              <a:spcAft>
                <a:spcPts val="600"/>
              </a:spcAft>
            </a:pPr>
            <a:r>
              <a:rPr lang="ro-RO" sz="2200" dirty="0">
                <a:latin typeface="Times New Roman" pitchFamily="18" charset="0"/>
                <a:ea typeface="Calibri"/>
                <a:cs typeface="Times New Roman" pitchFamily="18" charset="0"/>
              </a:rPr>
              <a:t>- lărgirea spectrului factorilor de vătămare, prin introducerea acarienilor, a unor specii de păsări, noi boli și dăunători apăruți în ultimele decenii sau a manifestărilor directe ale schimbărilor climatice (valuri de căldură, ploi înghețate etc.);</a:t>
            </a:r>
            <a:endParaRPr lang="en-US" sz="2200" dirty="0">
              <a:latin typeface="Times New Roman" pitchFamily="18" charset="0"/>
              <a:ea typeface="Calibri"/>
              <a:cs typeface="Times New Roman" pitchFamily="18" charset="0"/>
            </a:endParaRPr>
          </a:p>
          <a:p>
            <a:pPr indent="577850" algn="just">
              <a:lnSpc>
                <a:spcPct val="107000"/>
              </a:lnSpc>
              <a:spcBef>
                <a:spcPts val="600"/>
              </a:spcBef>
              <a:spcAft>
                <a:spcPts val="600"/>
              </a:spcAft>
            </a:pPr>
            <a:r>
              <a:rPr lang="ro-RO" sz="2200" dirty="0">
                <a:latin typeface="Times New Roman" pitchFamily="18" charset="0"/>
                <a:ea typeface="Calibri"/>
                <a:cs typeface="Times New Roman" pitchFamily="18" charset="0"/>
              </a:rPr>
              <a:t>- utilizarea unor metode noi, biotehnice de depistare și monitorizare a insectelor cu ajutorul feromonilor și/sau </a:t>
            </a:r>
            <a:r>
              <a:rPr lang="ro-RO" sz="2200" dirty="0" smtClean="0">
                <a:latin typeface="Times New Roman" pitchFamily="18" charset="0"/>
                <a:ea typeface="Calibri"/>
                <a:cs typeface="Times New Roman" pitchFamily="18" charset="0"/>
              </a:rPr>
              <a:t>kairomonilor) </a:t>
            </a:r>
            <a:r>
              <a:rPr lang="ro-RO" sz="2200" dirty="0">
                <a:latin typeface="Times New Roman" pitchFamily="18" charset="0"/>
                <a:ea typeface="Calibri"/>
                <a:cs typeface="Times New Roman" pitchFamily="18" charset="0"/>
              </a:rPr>
              <a:t>și integrarea stimulilor vizuali în atracţia feromonală;</a:t>
            </a:r>
            <a:endParaRPr lang="en-US" sz="2200" dirty="0">
              <a:latin typeface="Times New Roman" pitchFamily="18" charset="0"/>
              <a:ea typeface="Calibri"/>
              <a:cs typeface="Times New Roman" pitchFamily="18" charset="0"/>
            </a:endParaRPr>
          </a:p>
          <a:p>
            <a:pPr indent="577850" algn="just">
              <a:lnSpc>
                <a:spcPct val="107000"/>
              </a:lnSpc>
              <a:spcBef>
                <a:spcPts val="600"/>
              </a:spcBef>
              <a:spcAft>
                <a:spcPts val="600"/>
              </a:spcAft>
            </a:pPr>
            <a:r>
              <a:rPr lang="ro-RO" sz="2200" dirty="0">
                <a:latin typeface="Times New Roman" pitchFamily="18" charset="0"/>
                <a:ea typeface="Calibri"/>
                <a:cs typeface="Times New Roman" pitchFamily="18" charset="0"/>
              </a:rPr>
              <a:t>- adoptarea unor criterii simple, expeditive, de estimare a gradului de infectare/infestare și vătămare a arboretelor de către diverși factori </a:t>
            </a:r>
            <a:r>
              <a:rPr lang="ro-RO" sz="2200" dirty="0" smtClean="0">
                <a:latin typeface="Times New Roman" pitchFamily="18" charset="0"/>
                <a:ea typeface="Calibri"/>
                <a:cs typeface="Times New Roman" pitchFamily="18" charset="0"/>
              </a:rPr>
              <a:t>dăunători</a:t>
            </a:r>
            <a:r>
              <a:rPr lang="en-US" sz="2200" dirty="0" smtClean="0">
                <a:latin typeface="Times New Roman" pitchFamily="18" charset="0"/>
                <a:ea typeface="Calibri"/>
                <a:cs typeface="Times New Roman" pitchFamily="18" charset="0"/>
              </a:rPr>
              <a:t>, care au la </a:t>
            </a:r>
            <a:r>
              <a:rPr lang="en-US" sz="2200" dirty="0" err="1" smtClean="0">
                <a:latin typeface="Times New Roman" pitchFamily="18" charset="0"/>
                <a:ea typeface="Calibri"/>
                <a:cs typeface="Times New Roman" pitchFamily="18" charset="0"/>
              </a:rPr>
              <a:t>baza</a:t>
            </a:r>
            <a:r>
              <a:rPr lang="en-US" sz="2200" dirty="0" smtClean="0">
                <a:latin typeface="Times New Roman" pitchFamily="18" charset="0"/>
                <a:ea typeface="Calibri"/>
                <a:cs typeface="Times New Roman" pitchFamily="18" charset="0"/>
              </a:rPr>
              <a:t> </a:t>
            </a:r>
            <a:r>
              <a:rPr lang="en-US" sz="2200" dirty="0" err="1" smtClean="0">
                <a:latin typeface="Times New Roman" pitchFamily="18" charset="0"/>
                <a:ea typeface="Calibri"/>
                <a:cs typeface="Times New Roman" pitchFamily="18" charset="0"/>
              </a:rPr>
              <a:t>studii</a:t>
            </a:r>
            <a:r>
              <a:rPr lang="en-US" sz="2200" dirty="0" smtClean="0">
                <a:latin typeface="Times New Roman" pitchFamily="18" charset="0"/>
                <a:ea typeface="Calibri"/>
                <a:cs typeface="Times New Roman" pitchFamily="18" charset="0"/>
              </a:rPr>
              <a:t> de impact</a:t>
            </a:r>
            <a:r>
              <a:rPr lang="ro-RO" sz="2200" dirty="0" smtClean="0">
                <a:latin typeface="Times New Roman" pitchFamily="18" charset="0"/>
                <a:ea typeface="Calibri"/>
                <a:cs typeface="Times New Roman" pitchFamily="18" charset="0"/>
              </a:rPr>
              <a:t>; </a:t>
            </a:r>
            <a:endParaRPr lang="en-US" sz="2400" b="1" dirty="0">
              <a:solidFill>
                <a:prstClr val="black"/>
              </a:solidFill>
              <a:cs typeface="Times New Roman" panose="02020603050405020304" pitchFamily="18" charset="0"/>
            </a:endParaRPr>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904" y="114641"/>
            <a:ext cx="11265031" cy="832348"/>
          </a:xfrm>
          <a:prstGeom prst="rect">
            <a:avLst/>
          </a:prstGeom>
          <a:noFill/>
          <a:ln>
            <a:noFill/>
          </a:ln>
        </p:spPr>
      </p:pic>
    </p:spTree>
    <p:extLst>
      <p:ext uri="{BB962C8B-B14F-4D97-AF65-F5344CB8AC3E}">
        <p14:creationId xmlns:p14="http://schemas.microsoft.com/office/powerpoint/2010/main" val="42811381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904" y="114641"/>
            <a:ext cx="11265031" cy="83234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2618213919"/>
              </p:ext>
            </p:extLst>
          </p:nvPr>
        </p:nvGraphicFramePr>
        <p:xfrm>
          <a:off x="-1" y="1386111"/>
          <a:ext cx="12147851" cy="5601028"/>
        </p:xfrm>
        <a:graphic>
          <a:graphicData uri="http://schemas.openxmlformats.org/drawingml/2006/table">
            <a:tbl>
              <a:tblPr/>
              <a:tblGrid>
                <a:gridCol w="3066142">
                  <a:extLst>
                    <a:ext uri="{9D8B030D-6E8A-4147-A177-3AD203B41FA5}">
                      <a16:colId xmlns:a16="http://schemas.microsoft.com/office/drawing/2014/main" xmlns="" val="3335916655"/>
                    </a:ext>
                  </a:extLst>
                </a:gridCol>
                <a:gridCol w="2370275">
                  <a:extLst>
                    <a:ext uri="{9D8B030D-6E8A-4147-A177-3AD203B41FA5}">
                      <a16:colId xmlns:a16="http://schemas.microsoft.com/office/drawing/2014/main" xmlns="" val="1087958437"/>
                    </a:ext>
                  </a:extLst>
                </a:gridCol>
                <a:gridCol w="4150150">
                  <a:extLst>
                    <a:ext uri="{9D8B030D-6E8A-4147-A177-3AD203B41FA5}">
                      <a16:colId xmlns:a16="http://schemas.microsoft.com/office/drawing/2014/main" xmlns="" val="3455479907"/>
                    </a:ext>
                  </a:extLst>
                </a:gridCol>
                <a:gridCol w="2561284">
                  <a:extLst>
                    <a:ext uri="{9D8B030D-6E8A-4147-A177-3AD203B41FA5}">
                      <a16:colId xmlns:a16="http://schemas.microsoft.com/office/drawing/2014/main" xmlns="" val="388506526"/>
                    </a:ext>
                  </a:extLst>
                </a:gridCol>
              </a:tblGrid>
              <a:tr h="585881">
                <a:tc>
                  <a:txBody>
                    <a:bodyPr/>
                    <a:lstStyle/>
                    <a:p>
                      <a:pPr algn="ctr"/>
                      <a:r>
                        <a:rPr lang="ro-RO" sz="1800" b="1" dirty="0">
                          <a:effectLst/>
                          <a:latin typeface="Times New Roman" pitchFamily="18" charset="0"/>
                          <a:cs typeface="Times New Roman" pitchFamily="18" charset="0"/>
                        </a:rPr>
                        <a:t>Capitol/Subcapitol Norma tehnică existentă</a:t>
                      </a:r>
                      <a:endParaRPr lang="ro-RO" sz="1800" dirty="0">
                        <a:effectLst/>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Times New Roman" pitchFamily="18" charset="0"/>
                          <a:cs typeface="Times New Roman" pitchFamily="18" charset="0"/>
                        </a:rPr>
                        <a:t>Aspecte eliminate</a:t>
                      </a:r>
                      <a:endParaRPr lang="ro-RO" sz="1800" dirty="0">
                        <a:effectLst/>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Times New Roman" pitchFamily="18" charset="0"/>
                          <a:cs typeface="Times New Roman" pitchFamily="18" charset="0"/>
                        </a:rPr>
                        <a:t>Aspecte modificate/nou introduse</a:t>
                      </a:r>
                      <a:endParaRPr lang="ro-RO" sz="1800" dirty="0">
                        <a:effectLst/>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Times New Roman" pitchFamily="18" charset="0"/>
                          <a:cs typeface="Times New Roman" pitchFamily="18" charset="0"/>
                        </a:rPr>
                        <a:t>Observații/Argumente</a:t>
                      </a:r>
                      <a:endParaRPr lang="ro-RO" sz="1800" dirty="0">
                        <a:effectLst/>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114418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o-RO" sz="1800" b="1" kern="1200" dirty="0">
                          <a:solidFill>
                            <a:schemeClr val="tx1"/>
                          </a:solidFill>
                          <a:effectLst/>
                          <a:latin typeface="Times New Roman" pitchFamily="18" charset="0"/>
                          <a:ea typeface="+mn-ea"/>
                          <a:cs typeface="Times New Roman" pitchFamily="18" charset="0"/>
                        </a:rPr>
                        <a:t> </a:t>
                      </a:r>
                      <a:r>
                        <a:rPr lang="ro-RO" sz="1800" dirty="0" smtClean="0">
                          <a:effectLst/>
                          <a:latin typeface="Times New Roman" pitchFamily="18" charset="0"/>
                          <a:ea typeface="Times New Roman"/>
                          <a:cs typeface="Times New Roman" pitchFamily="18" charset="0"/>
                        </a:rPr>
                        <a:t> </a:t>
                      </a:r>
                      <a:r>
                        <a:rPr lang="ro-RO" sz="1800" b="1" dirty="0" smtClean="0">
                          <a:effectLst/>
                          <a:latin typeface="Times New Roman" pitchFamily="18" charset="0"/>
                          <a:ea typeface="Times New Roman"/>
                          <a:cs typeface="Times New Roman" pitchFamily="18" charset="0"/>
                        </a:rPr>
                        <a:t>Capitol 1. INTRODUCERE</a:t>
                      </a:r>
                      <a:endParaRPr lang="en-US" sz="1800" b="1" dirty="0" smtClean="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dirty="0" smtClean="0">
                          <a:effectLst/>
                          <a:latin typeface="Times New Roman" pitchFamily="18" charset="0"/>
                          <a:ea typeface="Times New Roman"/>
                          <a:cs typeface="Times New Roman" pitchFamily="18" charset="0"/>
                        </a:rPr>
                        <a:t>Cap</a:t>
                      </a:r>
                      <a:r>
                        <a:rPr lang="ro-RO" sz="1800" noProof="0" dirty="0" smtClean="0">
                          <a:effectLst/>
                          <a:latin typeface="Times New Roman" pitchFamily="18" charset="0"/>
                          <a:ea typeface="Times New Roman"/>
                          <a:cs typeface="Times New Roman" pitchFamily="18" charset="0"/>
                        </a:rPr>
                        <a:t>itolul a fost</a:t>
                      </a:r>
                      <a:r>
                        <a:rPr lang="ro-RO" sz="1800" dirty="0" smtClean="0">
                          <a:effectLst/>
                          <a:latin typeface="Times New Roman" pitchFamily="18" charset="0"/>
                          <a:ea typeface="Times New Roman"/>
                          <a:cs typeface="Times New Roman" pitchFamily="18" charset="0"/>
                        </a:rPr>
                        <a:t> </a:t>
                      </a:r>
                      <a:r>
                        <a:rPr lang="en-US" sz="1800" dirty="0" err="1" smtClean="0">
                          <a:effectLst/>
                          <a:latin typeface="Times New Roman" pitchFamily="18" charset="0"/>
                          <a:ea typeface="Times New Roman"/>
                          <a:cs typeface="Times New Roman" pitchFamily="18" charset="0"/>
                        </a:rPr>
                        <a:t>eliminat</a:t>
                      </a:r>
                      <a:r>
                        <a:rPr lang="en-US" sz="1800" dirty="0" smtClean="0">
                          <a:effectLst/>
                          <a:latin typeface="Times New Roman" pitchFamily="18" charset="0"/>
                          <a:ea typeface="Times New Roman"/>
                          <a:cs typeface="Times New Roman" pitchFamily="18" charset="0"/>
                        </a:rPr>
                        <a:t> </a:t>
                      </a:r>
                      <a:r>
                        <a:rPr lang="en-US" sz="1800" dirty="0" err="1" smtClean="0">
                          <a:effectLst/>
                          <a:latin typeface="Times New Roman" pitchFamily="18" charset="0"/>
                          <a:ea typeface="Times New Roman"/>
                          <a:cs typeface="Times New Roman" pitchFamily="18" charset="0"/>
                        </a:rPr>
                        <a:t>si</a:t>
                      </a:r>
                      <a:r>
                        <a:rPr lang="en-US" sz="1800" dirty="0" smtClean="0">
                          <a:effectLst/>
                          <a:latin typeface="Times New Roman" pitchFamily="18" charset="0"/>
                          <a:ea typeface="Times New Roman"/>
                          <a:cs typeface="Times New Roman" pitchFamily="18" charset="0"/>
                        </a:rPr>
                        <a:t> a </a:t>
                      </a:r>
                      <a:r>
                        <a:rPr lang="en-US" sz="1800" dirty="0" err="1" smtClean="0">
                          <a:effectLst/>
                          <a:latin typeface="Times New Roman" pitchFamily="18" charset="0"/>
                          <a:ea typeface="Times New Roman"/>
                          <a:cs typeface="Times New Roman" pitchFamily="18" charset="0"/>
                        </a:rPr>
                        <a:t>fost</a:t>
                      </a:r>
                      <a:r>
                        <a:rPr lang="en-US" sz="1800" dirty="0" smtClean="0">
                          <a:effectLst/>
                          <a:latin typeface="Times New Roman" pitchFamily="18" charset="0"/>
                          <a:ea typeface="Times New Roman"/>
                          <a:cs typeface="Times New Roman" pitchFamily="18" charset="0"/>
                        </a:rPr>
                        <a:t> </a:t>
                      </a:r>
                      <a:r>
                        <a:rPr lang="en-US" sz="1800" dirty="0" err="1" smtClean="0">
                          <a:effectLst/>
                          <a:latin typeface="Times New Roman" pitchFamily="18" charset="0"/>
                          <a:ea typeface="Times New Roman"/>
                          <a:cs typeface="Times New Roman" pitchFamily="18" charset="0"/>
                        </a:rPr>
                        <a:t>rescris</a:t>
                      </a:r>
                      <a:r>
                        <a:rPr lang="en-US" sz="1800" dirty="0" smtClean="0">
                          <a:effectLst/>
                          <a:latin typeface="Times New Roman" pitchFamily="18" charset="0"/>
                          <a:ea typeface="Times New Roman"/>
                          <a:cs typeface="Times New Roman" pitchFamily="18" charset="0"/>
                        </a:rPr>
                        <a:t>, cu </a:t>
                      </a:r>
                      <a:r>
                        <a:rPr lang="en-US" sz="1800" dirty="0" err="1" smtClean="0">
                          <a:effectLst/>
                          <a:latin typeface="Times New Roman" pitchFamily="18" charset="0"/>
                          <a:ea typeface="Times New Roman"/>
                          <a:cs typeface="Times New Roman" pitchFamily="18" charset="0"/>
                        </a:rPr>
                        <a:t>unele</a:t>
                      </a:r>
                      <a:r>
                        <a:rPr lang="en-US" sz="1800" dirty="0" smtClean="0">
                          <a:effectLst/>
                          <a:latin typeface="Times New Roman" pitchFamily="18" charset="0"/>
                          <a:ea typeface="Times New Roman"/>
                          <a:cs typeface="Times New Roman" pitchFamily="18" charset="0"/>
                        </a:rPr>
                        <a:t> </a:t>
                      </a:r>
                      <a:r>
                        <a:rPr lang="en-US" sz="1800" dirty="0" err="1" smtClean="0">
                          <a:effectLst/>
                          <a:latin typeface="Times New Roman" pitchFamily="18" charset="0"/>
                          <a:ea typeface="Times New Roman"/>
                          <a:cs typeface="Times New Roman" pitchFamily="18" charset="0"/>
                        </a:rPr>
                        <a:t>actualizari</a:t>
                      </a:r>
                      <a:r>
                        <a:rPr lang="en-US" sz="1800" dirty="0" smtClean="0">
                          <a:effectLst/>
                          <a:latin typeface="Times New Roman" pitchFamily="18" charset="0"/>
                          <a:ea typeface="Times New Roman"/>
                          <a:cs typeface="Times New Roman" pitchFamily="18" charset="0"/>
                        </a:rPr>
                        <a:t>,</a:t>
                      </a:r>
                      <a:r>
                        <a:rPr lang="en-US" sz="1800" baseline="0" dirty="0" smtClean="0">
                          <a:effectLst/>
                          <a:latin typeface="Times New Roman" pitchFamily="18" charset="0"/>
                          <a:ea typeface="Times New Roman"/>
                          <a:cs typeface="Times New Roman" pitchFamily="18" charset="0"/>
                        </a:rPr>
                        <a:t> in cap.6.1. </a:t>
                      </a:r>
                      <a:endParaRPr lang="en-US" sz="1800" dirty="0" smtClean="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800" b="1" kern="1200" dirty="0" smtClean="0">
                          <a:solidFill>
                            <a:schemeClr val="tx1"/>
                          </a:solidFill>
                          <a:effectLst/>
                          <a:latin typeface="Times New Roman" pitchFamily="18" charset="0"/>
                          <a:ea typeface="+mn-ea"/>
                          <a:cs typeface="Times New Roman" pitchFamily="18" charset="0"/>
                        </a:rPr>
                        <a:t>CAP.</a:t>
                      </a:r>
                      <a:r>
                        <a:rPr lang="ro-RO" sz="1800" b="1" kern="1200" dirty="0" smtClean="0">
                          <a:solidFill>
                            <a:schemeClr val="tx1"/>
                          </a:solidFill>
                          <a:effectLst/>
                          <a:latin typeface="Times New Roman" pitchFamily="18" charset="0"/>
                          <a:ea typeface="+mn-ea"/>
                          <a:cs typeface="Times New Roman" pitchFamily="18" charset="0"/>
                        </a:rPr>
                        <a:t>1. SCOPUL ȘI DOMENIUL DE APLICARE A PROCEDURII</a:t>
                      </a:r>
                      <a:endParaRPr lang="ro-RO" sz="1800" b="1" kern="1200" dirty="0">
                        <a:solidFill>
                          <a:schemeClr val="tx1"/>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r h="3600216">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ro-RO" sz="1800" b="1"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Capitolul 2.</a:t>
                      </a:r>
                      <a:r>
                        <a:rPr kumimoji="0" lang="ro-RO" sz="1800" b="1"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 </a:t>
                      </a:r>
                      <a:r>
                        <a:rPr kumimoji="0" lang="ro-RO" sz="1800" b="1"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FACTORI BIOTICI  DE RISC ŞI VĂTĂMĂRILE</a:t>
                      </a:r>
                      <a:endParaRPr kumimoji="0" lang="en-US" sz="18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ro-RO" sz="1800" b="1"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PRODUSE</a:t>
                      </a:r>
                      <a:endParaRPr kumimoji="0" lang="en-US" sz="18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kern="1200" dirty="0" smtClean="0">
                        <a:solidFill>
                          <a:schemeClr val="tx1"/>
                        </a:solidFill>
                        <a:effectLst/>
                        <a:latin typeface="Times New Roman" pitchFamily="18" charset="0"/>
                        <a:ea typeface="+mn-ea"/>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dirty="0" smtClean="0">
                          <a:solidFill>
                            <a:schemeClr val="tx1"/>
                          </a:solidFill>
                          <a:effectLst/>
                          <a:latin typeface="Times New Roman" pitchFamily="18" charset="0"/>
                          <a:ea typeface="+mn-ea"/>
                          <a:cs typeface="Times New Roman" pitchFamily="18" charset="0"/>
                        </a:rPr>
                        <a:t>Capitolul 3. FACTORI ABIOTICI DE RISC ȘI VĂTĂMĂRILE PRODUSE</a:t>
                      </a:r>
                      <a:endParaRPr lang="en-US" sz="1800" b="1" kern="1200" dirty="0" smtClean="0">
                        <a:solidFill>
                          <a:schemeClr val="tx1"/>
                        </a:solidFill>
                        <a:effectLst/>
                        <a:latin typeface="Times New Roman" pitchFamily="18" charset="0"/>
                        <a:ea typeface="+mn-ea"/>
                        <a:cs typeface="Times New Roman" pitchFamily="18" charset="0"/>
                      </a:endParaRPr>
                    </a:p>
                    <a:p>
                      <a:endParaRPr lang="ro-RO" sz="1800" b="1" kern="1200" dirty="0">
                        <a:solidFill>
                          <a:schemeClr val="tx1"/>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kern="1200" dirty="0" smtClean="0">
                          <a:solidFill>
                            <a:schemeClr val="tx1"/>
                          </a:solidFill>
                          <a:effectLst/>
                          <a:latin typeface="Times New Roman" pitchFamily="18" charset="0"/>
                          <a:ea typeface="+mn-ea"/>
                          <a:cs typeface="Times New Roman" pitchFamily="18" charset="0"/>
                        </a:rPr>
                        <a:t>Au </a:t>
                      </a:r>
                      <a:r>
                        <a:rPr lang="en-US" sz="2000" b="0" kern="1200" dirty="0" err="1" smtClean="0">
                          <a:solidFill>
                            <a:schemeClr val="tx1"/>
                          </a:solidFill>
                          <a:effectLst/>
                          <a:latin typeface="Times New Roman" pitchFamily="18" charset="0"/>
                          <a:ea typeface="+mn-ea"/>
                          <a:cs typeface="Times New Roman" pitchFamily="18" charset="0"/>
                        </a:rPr>
                        <a:t>fost</a:t>
                      </a:r>
                      <a:r>
                        <a:rPr lang="en-US" sz="2000" b="0" kern="1200" dirty="0" smtClean="0">
                          <a:solidFill>
                            <a:schemeClr val="tx1"/>
                          </a:solidFill>
                          <a:effectLst/>
                          <a:latin typeface="Times New Roman" pitchFamily="18" charset="0"/>
                          <a:ea typeface="+mn-ea"/>
                          <a:cs typeface="Times New Roman" pitchFamily="18" charset="0"/>
                        </a:rPr>
                        <a:t> eliminate.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b="0" kern="1200" dirty="0" smtClean="0">
                        <a:solidFill>
                          <a:schemeClr val="tx1"/>
                        </a:solidFill>
                        <a:effectLst/>
                        <a:latin typeface="Times New Roman" pitchFamily="18" charset="0"/>
                        <a:ea typeface="+mn-ea"/>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000" b="0" kern="1200" dirty="0" err="1" smtClean="0">
                          <a:solidFill>
                            <a:schemeClr val="tx1"/>
                          </a:solidFill>
                          <a:effectLst/>
                          <a:latin typeface="Times New Roman" pitchFamily="18" charset="0"/>
                          <a:ea typeface="+mn-ea"/>
                          <a:cs typeface="Times New Roman" pitchFamily="18" charset="0"/>
                        </a:rPr>
                        <a:t>Informatiile</a:t>
                      </a:r>
                      <a:r>
                        <a:rPr lang="en-US" sz="2000" b="0" kern="1200" dirty="0" smtClean="0">
                          <a:solidFill>
                            <a:schemeClr val="tx1"/>
                          </a:solidFill>
                          <a:effectLst/>
                          <a:latin typeface="Times New Roman" pitchFamily="18" charset="0"/>
                          <a:ea typeface="+mn-ea"/>
                          <a:cs typeface="Times New Roman" pitchFamily="18" charset="0"/>
                        </a:rPr>
                        <a:t> </a:t>
                      </a:r>
                      <a:r>
                        <a:rPr lang="en-US" sz="2000" b="0" kern="1200" dirty="0" err="1" smtClean="0">
                          <a:solidFill>
                            <a:schemeClr val="tx1"/>
                          </a:solidFill>
                          <a:effectLst/>
                          <a:latin typeface="Times New Roman" pitchFamily="18" charset="0"/>
                          <a:ea typeface="+mn-ea"/>
                          <a:cs typeface="Times New Roman" pitchFamily="18" charset="0"/>
                        </a:rPr>
                        <a:t>cuprinse</a:t>
                      </a:r>
                      <a:r>
                        <a:rPr lang="en-US" sz="2000" b="0" kern="1200" baseline="0" dirty="0" smtClean="0">
                          <a:solidFill>
                            <a:schemeClr val="tx1"/>
                          </a:solidFill>
                          <a:effectLst/>
                          <a:latin typeface="Times New Roman" pitchFamily="18" charset="0"/>
                          <a:ea typeface="+mn-ea"/>
                          <a:cs typeface="Times New Roman" pitchFamily="18" charset="0"/>
                        </a:rPr>
                        <a:t> in </a:t>
                      </a:r>
                      <a:r>
                        <a:rPr lang="en-US" sz="2000" b="0" kern="1200" baseline="0" dirty="0" err="1" smtClean="0">
                          <a:solidFill>
                            <a:schemeClr val="tx1"/>
                          </a:solidFill>
                          <a:effectLst/>
                          <a:latin typeface="Times New Roman" pitchFamily="18" charset="0"/>
                          <a:ea typeface="+mn-ea"/>
                          <a:cs typeface="Times New Roman" pitchFamily="18" charset="0"/>
                        </a:rPr>
                        <a:t>aceste</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capitole</a:t>
                      </a:r>
                      <a:r>
                        <a:rPr lang="en-US" sz="2000" b="0" kern="1200" baseline="0" dirty="0" smtClean="0">
                          <a:solidFill>
                            <a:schemeClr val="tx1"/>
                          </a:solidFill>
                          <a:effectLst/>
                          <a:latin typeface="Times New Roman" pitchFamily="18" charset="0"/>
                          <a:ea typeface="+mn-ea"/>
                          <a:cs typeface="Times New Roman" pitchFamily="18" charset="0"/>
                        </a:rPr>
                        <a:t> au un </a:t>
                      </a:r>
                      <a:r>
                        <a:rPr lang="en-US" sz="2000" b="0" kern="1200" baseline="0" dirty="0" err="1" smtClean="0">
                          <a:solidFill>
                            <a:schemeClr val="tx1"/>
                          </a:solidFill>
                          <a:effectLst/>
                          <a:latin typeface="Times New Roman" pitchFamily="18" charset="0"/>
                          <a:ea typeface="+mn-ea"/>
                          <a:cs typeface="Times New Roman" pitchFamily="18" charset="0"/>
                        </a:rPr>
                        <a:t>caracter</a:t>
                      </a:r>
                      <a:r>
                        <a:rPr lang="en-US" sz="2000" b="0" kern="1200" baseline="0" dirty="0" smtClean="0">
                          <a:solidFill>
                            <a:schemeClr val="tx1"/>
                          </a:solidFill>
                          <a:effectLst/>
                          <a:latin typeface="Times New Roman" pitchFamily="18" charset="0"/>
                          <a:ea typeface="+mn-ea"/>
                          <a:cs typeface="Times New Roman" pitchFamily="18" charset="0"/>
                        </a:rPr>
                        <a:t> general </a:t>
                      </a:r>
                      <a:r>
                        <a:rPr lang="en-US" sz="2000" b="0" kern="1200" baseline="0" dirty="0" err="1" smtClean="0">
                          <a:solidFill>
                            <a:schemeClr val="tx1"/>
                          </a:solidFill>
                          <a:effectLst/>
                          <a:latin typeface="Times New Roman" pitchFamily="18" charset="0"/>
                          <a:ea typeface="+mn-ea"/>
                          <a:cs typeface="Times New Roman" pitchFamily="18" charset="0"/>
                        </a:rPr>
                        <a:t>si</a:t>
                      </a:r>
                      <a:r>
                        <a:rPr lang="en-US" sz="2000" b="0" kern="1200" baseline="0" dirty="0" smtClean="0">
                          <a:solidFill>
                            <a:schemeClr val="tx1"/>
                          </a:solidFill>
                          <a:effectLst/>
                          <a:latin typeface="Times New Roman" pitchFamily="18" charset="0"/>
                          <a:ea typeface="+mn-ea"/>
                          <a:cs typeface="Times New Roman" pitchFamily="18" charset="0"/>
                        </a:rPr>
                        <a:t> pot fi </a:t>
                      </a:r>
                      <a:r>
                        <a:rPr lang="en-US" sz="2000" b="0" kern="1200" baseline="0" dirty="0" err="1" smtClean="0">
                          <a:solidFill>
                            <a:schemeClr val="tx1"/>
                          </a:solidFill>
                          <a:effectLst/>
                          <a:latin typeface="Times New Roman" pitchFamily="18" charset="0"/>
                          <a:ea typeface="+mn-ea"/>
                          <a:cs typeface="Times New Roman" pitchFamily="18" charset="0"/>
                        </a:rPr>
                        <a:t>gasite</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usor</a:t>
                      </a:r>
                      <a:r>
                        <a:rPr lang="en-US" sz="2000" b="0" kern="1200" baseline="0" dirty="0" smtClean="0">
                          <a:solidFill>
                            <a:schemeClr val="tx1"/>
                          </a:solidFill>
                          <a:effectLst/>
                          <a:latin typeface="Times New Roman" pitchFamily="18" charset="0"/>
                          <a:ea typeface="+mn-ea"/>
                          <a:cs typeface="Times New Roman" pitchFamily="18" charset="0"/>
                        </a:rPr>
                        <a:t> in </a:t>
                      </a:r>
                      <a:r>
                        <a:rPr lang="en-US" sz="2000" b="0" kern="1200" baseline="0" dirty="0" err="1" smtClean="0">
                          <a:solidFill>
                            <a:schemeClr val="tx1"/>
                          </a:solidFill>
                          <a:effectLst/>
                          <a:latin typeface="Times New Roman" pitchFamily="18" charset="0"/>
                          <a:ea typeface="+mn-ea"/>
                          <a:cs typeface="Times New Roman" pitchFamily="18" charset="0"/>
                        </a:rPr>
                        <a:t>literatura</a:t>
                      </a:r>
                      <a:r>
                        <a:rPr lang="en-US" sz="2000" b="0" kern="1200" baseline="0" dirty="0" smtClean="0">
                          <a:solidFill>
                            <a:schemeClr val="tx1"/>
                          </a:solidFill>
                          <a:effectLst/>
                          <a:latin typeface="Times New Roman" pitchFamily="18" charset="0"/>
                          <a:ea typeface="+mn-ea"/>
                          <a:cs typeface="Times New Roman" pitchFamily="18" charset="0"/>
                        </a:rPr>
                        <a:t> de </a:t>
                      </a:r>
                      <a:r>
                        <a:rPr lang="en-US" sz="2000" b="0" kern="1200" baseline="0" dirty="0" err="1" smtClean="0">
                          <a:solidFill>
                            <a:schemeClr val="tx1"/>
                          </a:solidFill>
                          <a:effectLst/>
                          <a:latin typeface="Times New Roman" pitchFamily="18" charset="0"/>
                          <a:ea typeface="+mn-ea"/>
                          <a:cs typeface="Times New Roman" pitchFamily="18" charset="0"/>
                        </a:rPr>
                        <a:t>specialitate</a:t>
                      </a:r>
                      <a:endParaRPr lang="ro-RO" sz="2000" b="0" kern="1200" dirty="0">
                        <a:solidFill>
                          <a:schemeClr val="tx1"/>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effectLst/>
                          <a:latin typeface="Times New Roman" pitchFamily="18" charset="0"/>
                          <a:ea typeface="+mn-ea"/>
                          <a:cs typeface="Times New Roman" pitchFamily="18" charset="0"/>
                        </a:rPr>
                        <a:t>2. FACTORI CARE IMPUN MĂSURI PRIVIND REALIZAREA PROCEDURII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kern="1200" dirty="0" smtClean="0">
                        <a:solidFill>
                          <a:schemeClr val="tx1"/>
                        </a:solidFill>
                        <a:effectLst/>
                        <a:latin typeface="Times New Roman" pitchFamily="18" charset="0"/>
                        <a:ea typeface="+mn-ea"/>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dirty="0" smtClean="0">
                          <a:solidFill>
                            <a:schemeClr val="tx1"/>
                          </a:solidFill>
                          <a:effectLst/>
                          <a:latin typeface="Times New Roman" pitchFamily="18" charset="0"/>
                          <a:ea typeface="+mn-ea"/>
                          <a:cs typeface="Times New Roman" pitchFamily="18" charset="0"/>
                        </a:rPr>
                        <a:t>3. CADRUL JURIDIC DE REFERINŢĂ </a:t>
                      </a:r>
                      <a:endParaRPr lang="en-US" sz="1800" kern="1200" dirty="0" smtClean="0">
                        <a:solidFill>
                          <a:schemeClr val="tx1"/>
                        </a:solidFill>
                        <a:effectLst/>
                        <a:latin typeface="Times New Roman" pitchFamily="18" charset="0"/>
                        <a:ea typeface="+mn-ea"/>
                        <a:cs typeface="Times New Roman" pitchFamily="18" charset="0"/>
                      </a:endParaRPr>
                    </a:p>
                    <a:p>
                      <a:endParaRPr lang="it-IT" sz="1800" b="1" kern="1200" dirty="0" smtClean="0">
                        <a:solidFill>
                          <a:schemeClr val="tx1"/>
                        </a:solidFill>
                        <a:effectLst/>
                        <a:latin typeface="Times New Roman" pitchFamily="18" charset="0"/>
                        <a:ea typeface="+mn-ea"/>
                        <a:cs typeface="Times New Roman" pitchFamily="18" charset="0"/>
                      </a:endParaRPr>
                    </a:p>
                    <a:p>
                      <a:r>
                        <a:rPr lang="it-IT" sz="1800" b="1" kern="1200" dirty="0" smtClean="0">
                          <a:solidFill>
                            <a:schemeClr val="tx1"/>
                          </a:solidFill>
                          <a:effectLst/>
                          <a:latin typeface="Times New Roman" pitchFamily="18" charset="0"/>
                          <a:ea typeface="+mn-ea"/>
                          <a:cs typeface="Times New Roman" pitchFamily="18" charset="0"/>
                        </a:rPr>
                        <a:t>4. MĂSURI PENTRU SIMPLIFICAREA ȘI OPERAȚIONALIZAREA PROCEDURII </a:t>
                      </a:r>
                    </a:p>
                    <a:p>
                      <a:endParaRPr lang="it-IT" sz="1800" b="1" kern="1200" dirty="0" smtClean="0">
                        <a:solidFill>
                          <a:schemeClr val="tx1"/>
                        </a:solidFill>
                        <a:effectLst/>
                        <a:latin typeface="Times New Roman" pitchFamily="18" charset="0"/>
                        <a:ea typeface="+mn-ea"/>
                        <a:cs typeface="Times New Roman" pitchFamily="18" charset="0"/>
                      </a:endParaRPr>
                    </a:p>
                    <a:p>
                      <a:r>
                        <a:rPr lang="it-IT" sz="1800" b="1" kern="1200" dirty="0" smtClean="0">
                          <a:solidFill>
                            <a:schemeClr val="tx1"/>
                          </a:solidFill>
                          <a:effectLst/>
                          <a:latin typeface="Times New Roman" pitchFamily="18" charset="0"/>
                          <a:ea typeface="+mn-ea"/>
                          <a:cs typeface="Times New Roman" pitchFamily="18" charset="0"/>
                        </a:rPr>
                        <a:t>5. ABREVIERI SI DEFINIŢII </a:t>
                      </a:r>
                    </a:p>
                    <a:p>
                      <a:endParaRPr lang="ro-RO" sz="1800" b="1" kern="1200" dirty="0">
                        <a:solidFill>
                          <a:schemeClr val="tx1"/>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800" b="0" kern="1200" dirty="0" smtClean="0">
                          <a:solidFill>
                            <a:schemeClr val="tx1"/>
                          </a:solidFill>
                          <a:effectLst/>
                          <a:latin typeface="Times New Roman" pitchFamily="18" charset="0"/>
                          <a:ea typeface="+mn-ea"/>
                          <a:cs typeface="Times New Roman" pitchFamily="18" charset="0"/>
                        </a:rPr>
                        <a:t>In </a:t>
                      </a:r>
                      <a:r>
                        <a:rPr lang="en-US" sz="1800" b="0" kern="1200" dirty="0" err="1" smtClean="0">
                          <a:solidFill>
                            <a:schemeClr val="tx1"/>
                          </a:solidFill>
                          <a:effectLst/>
                          <a:latin typeface="Times New Roman" pitchFamily="18" charset="0"/>
                          <a:ea typeface="+mn-ea"/>
                          <a:cs typeface="Times New Roman" pitchFamily="18" charset="0"/>
                        </a:rPr>
                        <a:t>aceste</a:t>
                      </a:r>
                      <a:r>
                        <a:rPr lang="en-US" sz="1800" b="0" kern="1200" dirty="0" smtClean="0">
                          <a:solidFill>
                            <a:schemeClr val="tx1"/>
                          </a:solidFill>
                          <a:effectLst/>
                          <a:latin typeface="Times New Roman" pitchFamily="18" charset="0"/>
                          <a:ea typeface="+mn-ea"/>
                          <a:cs typeface="Times New Roman" pitchFamily="18" charset="0"/>
                        </a:rPr>
                        <a:t> </a:t>
                      </a:r>
                      <a:r>
                        <a:rPr lang="en-US" sz="1800" b="0" kern="1200" dirty="0" err="1" smtClean="0">
                          <a:solidFill>
                            <a:schemeClr val="tx1"/>
                          </a:solidFill>
                          <a:effectLst/>
                          <a:latin typeface="Times New Roman" pitchFamily="18" charset="0"/>
                          <a:ea typeface="+mn-ea"/>
                          <a:cs typeface="Times New Roman" pitchFamily="18" charset="0"/>
                        </a:rPr>
                        <a:t>capitole</a:t>
                      </a:r>
                      <a:r>
                        <a:rPr lang="en-US" sz="1800" b="0" kern="1200" dirty="0" smtClean="0">
                          <a:solidFill>
                            <a:schemeClr val="tx1"/>
                          </a:solidFill>
                          <a:effectLst/>
                          <a:latin typeface="Times New Roman" pitchFamily="18" charset="0"/>
                          <a:ea typeface="+mn-ea"/>
                          <a:cs typeface="Times New Roman" pitchFamily="18" charset="0"/>
                        </a:rPr>
                        <a:t>, de </a:t>
                      </a:r>
                      <a:r>
                        <a:rPr lang="en-US" sz="1800" b="0" kern="1200" dirty="0" err="1" smtClean="0">
                          <a:solidFill>
                            <a:schemeClr val="tx1"/>
                          </a:solidFill>
                          <a:effectLst/>
                          <a:latin typeface="Times New Roman" pitchFamily="18" charset="0"/>
                          <a:ea typeface="+mn-ea"/>
                          <a:cs typeface="Times New Roman" pitchFamily="18" charset="0"/>
                        </a:rPr>
                        <a:t>preambul</a:t>
                      </a:r>
                      <a:r>
                        <a:rPr lang="en-US" sz="1800" b="0" kern="1200" dirty="0" smtClean="0">
                          <a:solidFill>
                            <a:schemeClr val="tx1"/>
                          </a:solidFill>
                          <a:effectLst/>
                          <a:latin typeface="Times New Roman" pitchFamily="18" charset="0"/>
                          <a:ea typeface="+mn-ea"/>
                          <a:cs typeface="Times New Roman" pitchFamily="18" charset="0"/>
                        </a:rPr>
                        <a:t>, </a:t>
                      </a:r>
                      <a:r>
                        <a:rPr lang="en-US" sz="1800" b="0" kern="1200" dirty="0" err="1" smtClean="0">
                          <a:solidFill>
                            <a:schemeClr val="tx1"/>
                          </a:solidFill>
                          <a:effectLst/>
                          <a:latin typeface="Times New Roman" pitchFamily="18" charset="0"/>
                          <a:ea typeface="+mn-ea"/>
                          <a:cs typeface="Times New Roman" pitchFamily="18" charset="0"/>
                        </a:rPr>
                        <a:t>sunt</a:t>
                      </a:r>
                      <a:r>
                        <a:rPr lang="en-US" sz="1800" b="0" kern="1200" dirty="0" smtClean="0">
                          <a:solidFill>
                            <a:schemeClr val="tx1"/>
                          </a:solidFill>
                          <a:effectLst/>
                          <a:latin typeface="Times New Roman" pitchFamily="18" charset="0"/>
                          <a:ea typeface="+mn-ea"/>
                          <a:cs typeface="Times New Roman" pitchFamily="18" charset="0"/>
                        </a:rPr>
                        <a:t> </a:t>
                      </a:r>
                      <a:r>
                        <a:rPr lang="en-US" sz="1800" b="0" kern="1200" dirty="0" err="1" smtClean="0">
                          <a:solidFill>
                            <a:schemeClr val="tx1"/>
                          </a:solidFill>
                          <a:effectLst/>
                          <a:latin typeface="Times New Roman" pitchFamily="18" charset="0"/>
                          <a:ea typeface="+mn-ea"/>
                          <a:cs typeface="Times New Roman" pitchFamily="18" charset="0"/>
                        </a:rPr>
                        <a:t>cuprinse</a:t>
                      </a:r>
                      <a:r>
                        <a:rPr lang="en-US" sz="1800" b="0" kern="1200" dirty="0" smtClean="0">
                          <a:solidFill>
                            <a:schemeClr val="tx1"/>
                          </a:solidFill>
                          <a:effectLst/>
                          <a:latin typeface="Times New Roman" pitchFamily="18" charset="0"/>
                          <a:ea typeface="+mn-ea"/>
                          <a:cs typeface="Times New Roman" pitchFamily="18" charset="0"/>
                        </a:rPr>
                        <a:t>  </a:t>
                      </a:r>
                      <a:r>
                        <a:rPr lang="en-US" sz="1800" b="0" kern="1200" dirty="0" err="1" smtClean="0">
                          <a:solidFill>
                            <a:schemeClr val="tx1"/>
                          </a:solidFill>
                          <a:effectLst/>
                          <a:latin typeface="Times New Roman" pitchFamily="18" charset="0"/>
                          <a:ea typeface="+mn-ea"/>
                          <a:cs typeface="Times New Roman" pitchFamily="18" charset="0"/>
                        </a:rPr>
                        <a:t>sintetic</a:t>
                      </a:r>
                      <a:r>
                        <a:rPr lang="en-US" sz="1800" b="0" kern="1200" dirty="0" smtClean="0">
                          <a:solidFill>
                            <a:schemeClr val="tx1"/>
                          </a:solidFill>
                          <a:effectLst/>
                          <a:latin typeface="Times New Roman" pitchFamily="18" charset="0"/>
                          <a:ea typeface="+mn-ea"/>
                          <a:cs typeface="Times New Roman" pitchFamily="18" charset="0"/>
                        </a:rPr>
                        <a:t>:</a:t>
                      </a:r>
                    </a:p>
                    <a:p>
                      <a:pPr marL="0" indent="0">
                        <a:buFontTx/>
                        <a:buChar char="-"/>
                      </a:pP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factorii</a:t>
                      </a:r>
                      <a:r>
                        <a:rPr lang="en-US" sz="2000" b="0" kern="1200" baseline="0" dirty="0" smtClean="0">
                          <a:solidFill>
                            <a:schemeClr val="tx1"/>
                          </a:solidFill>
                          <a:effectLst/>
                          <a:latin typeface="Times New Roman" pitchFamily="18" charset="0"/>
                          <a:ea typeface="+mn-ea"/>
                          <a:cs typeface="Times New Roman" pitchFamily="18" charset="0"/>
                        </a:rPr>
                        <a:t> care au </a:t>
                      </a:r>
                      <a:r>
                        <a:rPr lang="en-US" sz="2000" b="0" kern="1200" baseline="0" dirty="0" err="1" smtClean="0">
                          <a:solidFill>
                            <a:schemeClr val="tx1"/>
                          </a:solidFill>
                          <a:effectLst/>
                          <a:latin typeface="Times New Roman" pitchFamily="18" charset="0"/>
                          <a:ea typeface="+mn-ea"/>
                          <a:cs typeface="Times New Roman" pitchFamily="18" charset="0"/>
                        </a:rPr>
                        <a:t>impus</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realizarea</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noii</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procedurii</a:t>
                      </a:r>
                      <a:r>
                        <a:rPr lang="en-US" sz="2000" b="0" kern="1200" baseline="0" dirty="0" smtClean="0">
                          <a:solidFill>
                            <a:schemeClr val="tx1"/>
                          </a:solidFill>
                          <a:effectLst/>
                          <a:latin typeface="Times New Roman" pitchFamily="18" charset="0"/>
                          <a:ea typeface="+mn-ea"/>
                          <a:cs typeface="Times New Roman" pitchFamily="18" charset="0"/>
                        </a:rPr>
                        <a:t>;</a:t>
                      </a:r>
                    </a:p>
                    <a:p>
                      <a:pPr marL="0" indent="0">
                        <a:buFontTx/>
                        <a:buChar char="-"/>
                      </a:pP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cadrul</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juridic</a:t>
                      </a:r>
                      <a:r>
                        <a:rPr lang="en-US" sz="2000" b="0" kern="1200" baseline="0" dirty="0" smtClean="0">
                          <a:solidFill>
                            <a:schemeClr val="tx1"/>
                          </a:solidFill>
                          <a:effectLst/>
                          <a:latin typeface="Times New Roman" pitchFamily="18" charset="0"/>
                          <a:ea typeface="+mn-ea"/>
                          <a:cs typeface="Times New Roman" pitchFamily="18" charset="0"/>
                        </a:rPr>
                        <a:t>  de </a:t>
                      </a:r>
                      <a:r>
                        <a:rPr lang="en-US" sz="2000" b="0" kern="1200" baseline="0" dirty="0" err="1" smtClean="0">
                          <a:solidFill>
                            <a:schemeClr val="tx1"/>
                          </a:solidFill>
                          <a:effectLst/>
                          <a:latin typeface="Times New Roman" pitchFamily="18" charset="0"/>
                          <a:ea typeface="+mn-ea"/>
                          <a:cs typeface="Times New Roman" pitchFamily="18" charset="0"/>
                        </a:rPr>
                        <a:t>baza</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si</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terminologia</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folosita</a:t>
                      </a:r>
                      <a:r>
                        <a:rPr lang="en-US" sz="2000" b="0" kern="1200" baseline="0" dirty="0" smtClean="0">
                          <a:solidFill>
                            <a:schemeClr val="tx1"/>
                          </a:solidFill>
                          <a:effectLst/>
                          <a:latin typeface="Times New Roman" pitchFamily="18" charset="0"/>
                          <a:ea typeface="+mn-ea"/>
                          <a:cs typeface="Times New Roman" pitchFamily="18" charset="0"/>
                        </a:rPr>
                        <a:t>;</a:t>
                      </a:r>
                    </a:p>
                    <a:p>
                      <a:pPr marL="0" indent="0">
                        <a:buFontTx/>
                        <a:buChar char="-"/>
                      </a:pP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principalele</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masuri</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pentru</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operationalizarea</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noii</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procedurii</a:t>
                      </a:r>
                      <a:r>
                        <a:rPr lang="en-US" sz="2000" b="0" kern="1200" baseline="0" dirty="0" smtClean="0">
                          <a:solidFill>
                            <a:schemeClr val="tx1"/>
                          </a:solidFill>
                          <a:effectLst/>
                          <a:latin typeface="Times New Roman" pitchFamily="18" charset="0"/>
                          <a:ea typeface="+mn-ea"/>
                          <a:cs typeface="Times New Roman" pitchFamily="18" charset="0"/>
                        </a:rPr>
                        <a:t>;</a:t>
                      </a:r>
                    </a:p>
                    <a:p>
                      <a:pPr marL="0" indent="0">
                        <a:buFontTx/>
                        <a:buChar char="-"/>
                      </a:pP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definirea</a:t>
                      </a:r>
                      <a:r>
                        <a:rPr lang="en-US" sz="2000" b="0" kern="1200" baseline="0" dirty="0" smtClean="0">
                          <a:solidFill>
                            <a:schemeClr val="tx1"/>
                          </a:solidFill>
                          <a:effectLst/>
                          <a:latin typeface="Times New Roman" pitchFamily="18" charset="0"/>
                          <a:ea typeface="+mn-ea"/>
                          <a:cs typeface="Times New Roman" pitchFamily="18" charset="0"/>
                        </a:rPr>
                        <a:t> </a:t>
                      </a:r>
                      <a:r>
                        <a:rPr lang="en-US" sz="2000" b="0" kern="1200" baseline="0" dirty="0" err="1" smtClean="0">
                          <a:solidFill>
                            <a:schemeClr val="tx1"/>
                          </a:solidFill>
                          <a:effectLst/>
                          <a:latin typeface="Times New Roman" pitchFamily="18" charset="0"/>
                          <a:ea typeface="+mn-ea"/>
                          <a:cs typeface="Times New Roman" pitchFamily="18" charset="0"/>
                        </a:rPr>
                        <a:t>termenilor</a:t>
                      </a:r>
                      <a:r>
                        <a:rPr lang="en-US" sz="2000" b="0" kern="1200" baseline="0" dirty="0" smtClean="0">
                          <a:solidFill>
                            <a:schemeClr val="tx1"/>
                          </a:solidFill>
                          <a:effectLst/>
                          <a:latin typeface="Times New Roman" pitchFamily="18" charset="0"/>
                          <a:ea typeface="+mn-ea"/>
                          <a:cs typeface="Times New Roman" pitchFamily="18" charset="0"/>
                        </a:rPr>
                        <a:t>.</a:t>
                      </a:r>
                      <a:endParaRPr lang="ro-RO" sz="2000" b="0" kern="1200" dirty="0">
                        <a:solidFill>
                          <a:schemeClr val="tx1"/>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500008923"/>
                  </a:ext>
                </a:extLst>
              </a:tr>
            </a:tbl>
          </a:graphicData>
        </a:graphic>
      </p:graphicFrame>
      <p:sp>
        <p:nvSpPr>
          <p:cNvPr id="5" name="TextBox 4">
            <a:extLst>
              <a:ext uri="{FF2B5EF4-FFF2-40B4-BE49-F238E27FC236}">
                <a16:creationId xmlns:a16="http://schemas.microsoft.com/office/drawing/2014/main" xmlns="" id="{E570C5A6-3D2B-4F1C-ABAC-AD0C544D498B}"/>
              </a:ext>
            </a:extLst>
          </p:cNvPr>
          <p:cNvSpPr txBox="1"/>
          <p:nvPr/>
        </p:nvSpPr>
        <p:spPr>
          <a:xfrm>
            <a:off x="534398" y="838705"/>
            <a:ext cx="11613453" cy="430887"/>
          </a:xfrm>
          <a:prstGeom prst="rect">
            <a:avLst/>
          </a:prstGeom>
          <a:noFill/>
        </p:spPr>
        <p:txBody>
          <a:bodyPr wrap="square" rtlCol="0">
            <a:spAutoFit/>
          </a:bodyPr>
          <a:lstStyle/>
          <a:p>
            <a:r>
              <a:rPr lang="ro-RO" sz="2200" b="1" dirty="0">
                <a:latin typeface="Times New Roman" pitchFamily="18" charset="0"/>
                <a:cs typeface="Times New Roman" pitchFamily="18" charset="0"/>
              </a:rPr>
              <a:t>4</a:t>
            </a:r>
            <a:r>
              <a:rPr lang="en-US" sz="2200" b="1" dirty="0">
                <a:latin typeface="Times New Roman" pitchFamily="18" charset="0"/>
                <a:cs typeface="Times New Roman" pitchFamily="18" charset="0"/>
              </a:rPr>
              <a:t>. ASPECTE CARE </a:t>
            </a:r>
            <a:r>
              <a:rPr lang="ro-RO" sz="2200" b="1" dirty="0">
                <a:latin typeface="Times New Roman" pitchFamily="18" charset="0"/>
                <a:cs typeface="Times New Roman" pitchFamily="18" charset="0"/>
              </a:rPr>
              <a:t>AU </a:t>
            </a:r>
            <a:r>
              <a:rPr lang="en-US" sz="2200" b="1" dirty="0">
                <a:latin typeface="Times New Roman" pitchFamily="18" charset="0"/>
                <a:cs typeface="Times New Roman" pitchFamily="18" charset="0"/>
              </a:rPr>
              <a:t>STA</a:t>
            </a:r>
            <a:r>
              <a:rPr lang="ro-RO" sz="2200" b="1" dirty="0">
                <a:latin typeface="Times New Roman" pitchFamily="18" charset="0"/>
                <a:cs typeface="Times New Roman" pitchFamily="18" charset="0"/>
              </a:rPr>
              <a:t>T</a:t>
            </a:r>
            <a:r>
              <a:rPr lang="en-US" sz="2200" b="1" dirty="0">
                <a:latin typeface="Times New Roman" pitchFamily="18" charset="0"/>
                <a:cs typeface="Times New Roman" pitchFamily="18" charset="0"/>
              </a:rPr>
              <a:t> LA BAZA ELABOR</a:t>
            </a:r>
            <a:r>
              <a:rPr lang="ro-RO" sz="2200" b="1" dirty="0">
                <a:latin typeface="Times New Roman" pitchFamily="18" charset="0"/>
                <a:cs typeface="Times New Roman" pitchFamily="18" charset="0"/>
              </a:rPr>
              <a:t>Ă</a:t>
            </a:r>
            <a:r>
              <a:rPr lang="en-US" sz="2200" b="1" dirty="0">
                <a:latin typeface="Times New Roman" pitchFamily="18" charset="0"/>
                <a:cs typeface="Times New Roman" pitchFamily="18" charset="0"/>
              </a:rPr>
              <a:t>RII PROCEDURII </a:t>
            </a:r>
            <a:r>
              <a:rPr lang="ro-RO" sz="2200" b="1" dirty="0">
                <a:latin typeface="Times New Roman" pitchFamily="18" charset="0"/>
                <a:cs typeface="Times New Roman" pitchFamily="18" charset="0"/>
              </a:rPr>
              <a:t> SIMPLIFICATE </a:t>
            </a:r>
            <a:r>
              <a:rPr lang="en-US" sz="2200" b="1" dirty="0">
                <a:latin typeface="Times New Roman" pitchFamily="18" charset="0"/>
                <a:cs typeface="Times New Roman" pitchFamily="18" charset="0"/>
              </a:rPr>
              <a:t> </a:t>
            </a:r>
          </a:p>
        </p:txBody>
      </p:sp>
    </p:spTree>
    <p:extLst>
      <p:ext uri="{BB962C8B-B14F-4D97-AF65-F5344CB8AC3E}">
        <p14:creationId xmlns:p14="http://schemas.microsoft.com/office/powerpoint/2010/main" val="5745675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pic>
        <p:nvPicPr>
          <p:cNvPr id="2" name="Picture 1">
            <a:extLst>
              <a:ext uri="{FF2B5EF4-FFF2-40B4-BE49-F238E27FC236}">
                <a16:creationId xmlns:a16="http://schemas.microsoft.com/office/drawing/2014/main" xmlns=""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xmlns=""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graphicFrame>
        <p:nvGraphicFramePr>
          <p:cNvPr id="6" name="Table 5">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503401683"/>
              </p:ext>
            </p:extLst>
          </p:nvPr>
        </p:nvGraphicFramePr>
        <p:xfrm>
          <a:off x="172453" y="92332"/>
          <a:ext cx="12007516" cy="6765668"/>
        </p:xfrm>
        <a:graphic>
          <a:graphicData uri="http://schemas.openxmlformats.org/drawingml/2006/table">
            <a:tbl>
              <a:tblPr/>
              <a:tblGrid>
                <a:gridCol w="2257257">
                  <a:extLst>
                    <a:ext uri="{9D8B030D-6E8A-4147-A177-3AD203B41FA5}">
                      <a16:colId xmlns:a16="http://schemas.microsoft.com/office/drawing/2014/main" xmlns="" val="3335916655"/>
                    </a:ext>
                  </a:extLst>
                </a:gridCol>
                <a:gridCol w="3886869">
                  <a:extLst>
                    <a:ext uri="{9D8B030D-6E8A-4147-A177-3AD203B41FA5}">
                      <a16:colId xmlns:a16="http://schemas.microsoft.com/office/drawing/2014/main" xmlns="" val="1087958437"/>
                    </a:ext>
                  </a:extLst>
                </a:gridCol>
                <a:gridCol w="4379495">
                  <a:extLst>
                    <a:ext uri="{9D8B030D-6E8A-4147-A177-3AD203B41FA5}">
                      <a16:colId xmlns:a16="http://schemas.microsoft.com/office/drawing/2014/main" xmlns="" val="3455479907"/>
                    </a:ext>
                  </a:extLst>
                </a:gridCol>
                <a:gridCol w="1483895">
                  <a:extLst>
                    <a:ext uri="{9D8B030D-6E8A-4147-A177-3AD203B41FA5}">
                      <a16:colId xmlns:a16="http://schemas.microsoft.com/office/drawing/2014/main" xmlns="" val="388506526"/>
                    </a:ext>
                  </a:extLst>
                </a:gridCol>
              </a:tblGrid>
              <a:tr h="928470">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t>
                      </a:r>
                      <a:r>
                        <a:rPr lang="ro-RO" sz="1800" b="1" dirty="0" smtClean="0">
                          <a:effectLst/>
                          <a:latin typeface="Calibri" panose="020F0502020204030204" pitchFamily="34" charset="0"/>
                        </a:rPr>
                        <a:t>/</a:t>
                      </a:r>
                      <a:endParaRPr lang="en-US" sz="1800" b="1" dirty="0" smtClean="0">
                        <a:effectLst/>
                        <a:latin typeface="Calibri" panose="020F0502020204030204" pitchFamily="34" charset="0"/>
                      </a:endParaRPr>
                    </a:p>
                    <a:p>
                      <a:pPr algn="ctr"/>
                      <a:r>
                        <a:rPr lang="ro-RO" sz="1800" b="1" dirty="0" smtClean="0">
                          <a:effectLst/>
                          <a:latin typeface="Calibri" panose="020F0502020204030204" pitchFamily="34" charset="0"/>
                        </a:rPr>
                        <a:t>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5837198">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o-RO" sz="1800" b="1" dirty="0" smtClean="0">
                          <a:effectLst/>
                          <a:latin typeface="Times New Roman" pitchFamily="18" charset="0"/>
                          <a:ea typeface="Times New Roman"/>
                          <a:cs typeface="Times New Roman" pitchFamily="18" charset="0"/>
                        </a:rPr>
                        <a:t>Capitolul 4: DEPISTAREA, PREVENIRERA ȘI COMBATEREA FACTORILOR BIOTICI</a:t>
                      </a:r>
                      <a:endParaRPr lang="en-US" sz="1800" b="1" dirty="0" smtClean="0">
                        <a:effectLst/>
                        <a:latin typeface="Times New Roman" pitchFamily="18" charset="0"/>
                        <a:ea typeface="Times New Roman"/>
                        <a:cs typeface="Times New Roman" pitchFamily="18" charset="0"/>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US" sz="1800" b="1" dirty="0" smtClean="0">
                        <a:effectLst/>
                        <a:latin typeface="Times New Roman" pitchFamily="18" charset="0"/>
                        <a:ea typeface="Times New Roman"/>
                        <a:cs typeface="Times New Roman" pitchFamily="18"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ro-RO" sz="1800" b="1" dirty="0" smtClean="0">
                          <a:effectLst/>
                          <a:latin typeface="Times New Roman" pitchFamily="18" charset="0"/>
                          <a:ea typeface="Times New Roman"/>
                          <a:cs typeface="Times New Roman" pitchFamily="18" charset="0"/>
                        </a:rPr>
                        <a:t>Capitolul 5. MONITORIZAREA, PREVENIREA SI  	  ÎNLÃTURAREA EFECTELOR  VÃTÃM. PRODUSE DE FACTORII ABIOTICI</a:t>
                      </a:r>
                      <a:endParaRPr lang="en-US" sz="1800" dirty="0" smtClean="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ro-RO"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Capitolele 4</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 </a:t>
                      </a:r>
                      <a:r>
                        <a:rPr kumimoji="0" lang="en-US" sz="2000" b="0" i="0" u="none" strike="noStrike" kern="1200" cap="none" spc="0" normalizeH="0" baseline="0" noProof="0" dirty="0" err="1" smtClean="0">
                          <a:ln>
                            <a:noFill/>
                          </a:ln>
                          <a:solidFill>
                            <a:prstClr val="black"/>
                          </a:solidFill>
                          <a:effectLst/>
                          <a:uLnTx/>
                          <a:uFillTx/>
                          <a:latin typeface="Times New Roman" pitchFamily="18" charset="0"/>
                          <a:ea typeface="Times New Roman"/>
                          <a:cs typeface="Times New Roman" pitchFamily="18" charset="0"/>
                        </a:rPr>
                        <a:t>si</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 </a:t>
                      </a:r>
                      <a:r>
                        <a:rPr kumimoji="0" lang="ro-RO"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5 au fost </a:t>
                      </a:r>
                      <a:r>
                        <a:rPr kumimoji="0" lang="en-US" sz="2000" b="0" i="0" u="none" strike="noStrike" kern="1200" cap="none" spc="0" normalizeH="0" baseline="0" noProof="0" dirty="0" err="1" smtClean="0">
                          <a:ln>
                            <a:noFill/>
                          </a:ln>
                          <a:solidFill>
                            <a:prstClr val="black"/>
                          </a:solidFill>
                          <a:effectLst/>
                          <a:uLnTx/>
                          <a:uFillTx/>
                          <a:latin typeface="Times New Roman" pitchFamily="18" charset="0"/>
                          <a:ea typeface="Times New Roman"/>
                          <a:cs typeface="Times New Roman" pitchFamily="18" charset="0"/>
                        </a:rPr>
                        <a:t>unificate</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 </a:t>
                      </a:r>
                      <a:r>
                        <a:rPr kumimoji="0" lang="en-US" sz="2000" b="0" i="0" u="none" strike="noStrike" kern="1200" cap="none" spc="0" normalizeH="0" baseline="0" noProof="0" dirty="0" err="1" smtClean="0">
                          <a:ln>
                            <a:noFill/>
                          </a:ln>
                          <a:solidFill>
                            <a:prstClr val="black"/>
                          </a:solidFill>
                          <a:effectLst/>
                          <a:uLnTx/>
                          <a:uFillTx/>
                          <a:latin typeface="Times New Roman" pitchFamily="18" charset="0"/>
                          <a:ea typeface="Times New Roman"/>
                          <a:cs typeface="Times New Roman" pitchFamily="18" charset="0"/>
                        </a:rPr>
                        <a:t>si</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 </a:t>
                      </a:r>
                      <a:r>
                        <a:rPr kumimoji="0" lang="ro-RO"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restructurate</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 </a:t>
                      </a:r>
                      <a:r>
                        <a:rPr kumimoji="0" lang="en-US" sz="2000" b="0" i="0" u="none" strike="noStrike" kern="1200" cap="none" spc="0" normalizeH="0" baseline="0" noProof="0" dirty="0" err="1" smtClean="0">
                          <a:ln>
                            <a:noFill/>
                          </a:ln>
                          <a:solidFill>
                            <a:prstClr val="black"/>
                          </a:solidFill>
                          <a:effectLst/>
                          <a:uLnTx/>
                          <a:uFillTx/>
                          <a:latin typeface="Times New Roman" pitchFamily="18" charset="0"/>
                          <a:ea typeface="Times New Roman"/>
                          <a:cs typeface="Times New Roman" pitchFamily="18" charset="0"/>
                        </a:rPr>
                        <a:t>intr</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-un </a:t>
                      </a:r>
                      <a:r>
                        <a:rPr kumimoji="0" lang="en-US" sz="2000" b="0" i="0" u="none" strike="noStrike" kern="1200" cap="none" spc="0" normalizeH="0" baseline="0" noProof="0" dirty="0" err="1" smtClean="0">
                          <a:ln>
                            <a:noFill/>
                          </a:ln>
                          <a:solidFill>
                            <a:prstClr val="black"/>
                          </a:solidFill>
                          <a:effectLst/>
                          <a:uLnTx/>
                          <a:uFillTx/>
                          <a:latin typeface="Times New Roman" pitchFamily="18" charset="0"/>
                          <a:ea typeface="Times New Roman"/>
                          <a:cs typeface="Times New Roman" pitchFamily="18" charset="0"/>
                        </a:rPr>
                        <a:t>nou</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  Capitol 6, din </a:t>
                      </a:r>
                      <a:r>
                        <a:rPr kumimoji="0" lang="ro-RO"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mai multe considerente</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Times New Roman"/>
                          <a:cs typeface="Times New Roman" pitchFamily="18" charset="0"/>
                        </a:rPr>
                        <a:t>:</a:t>
                      </a:r>
                    </a:p>
                    <a:p>
                      <a:pPr marL="60325" marR="0" lvl="0" indent="-60325" algn="l" defTabSz="914400" rtl="0" eaLnBrk="1" fontAlgn="auto" latinLnBrk="0" hangingPunct="1">
                        <a:lnSpc>
                          <a:spcPct val="115000"/>
                        </a:lnSpc>
                        <a:spcBef>
                          <a:spcPts val="0"/>
                        </a:spcBef>
                        <a:spcAft>
                          <a:spcPts val="0"/>
                        </a:spcAft>
                        <a:buClrTx/>
                        <a:buSzTx/>
                        <a:buFontTx/>
                        <a:buChar char="-"/>
                        <a:tabLst/>
                        <a:defRPr/>
                      </a:pP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 l</a:t>
                      </a:r>
                      <a:r>
                        <a:rPr kumimoji="0" lang="vi-VN"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ipsa unui </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sub</a:t>
                      </a:r>
                      <a:r>
                        <a:rPr kumimoji="0" lang="vi-VN"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capitol, special, de supraveghere a </a:t>
                      </a:r>
                      <a:r>
                        <a:rPr kumimoji="0" lang="en-US" sz="2000" b="0" i="0" u="none" strike="noStrike" kern="1200" cap="none" spc="0" normalizeH="0" baseline="0" noProof="0" dirty="0" err="1" smtClean="0">
                          <a:ln>
                            <a:noFill/>
                          </a:ln>
                          <a:solidFill>
                            <a:prstClr val="black"/>
                          </a:solidFill>
                          <a:effectLst/>
                          <a:uLnTx/>
                          <a:uFillTx/>
                          <a:latin typeface="Times New Roman" pitchFamily="18" charset="0"/>
                          <a:ea typeface="Calibri"/>
                          <a:cs typeface="Times New Roman" pitchFamily="18" charset="0"/>
                        </a:rPr>
                        <a:t>factorilor</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 </a:t>
                      </a:r>
                      <a:r>
                        <a:rPr kumimoji="0" lang="en-US" sz="2000" b="0" i="0" u="none" strike="noStrike" kern="1200" cap="none" spc="0" normalizeH="0" baseline="0" noProof="0" dirty="0" err="1" smtClean="0">
                          <a:ln>
                            <a:noFill/>
                          </a:ln>
                          <a:solidFill>
                            <a:prstClr val="black"/>
                          </a:solidFill>
                          <a:effectLst/>
                          <a:uLnTx/>
                          <a:uFillTx/>
                          <a:latin typeface="Times New Roman" pitchFamily="18" charset="0"/>
                          <a:ea typeface="Calibri"/>
                          <a:cs typeface="Times New Roman" pitchFamily="18" charset="0"/>
                        </a:rPr>
                        <a:t>daunatori</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 </a:t>
                      </a:r>
                      <a:r>
                        <a:rPr kumimoji="0" lang="vi-VN"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ca o componetă operațională în cadrul activității de control integrat</a:t>
                      </a:r>
                      <a:r>
                        <a:rPr kumimoji="0" lang="en-US"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a:t>
                      </a:r>
                      <a:r>
                        <a:rPr lang="ro-RO" sz="2000" dirty="0" smtClean="0">
                          <a:latin typeface="Times New Roman" pitchFamily="18" charset="0"/>
                          <a:ea typeface="Calibri"/>
                          <a:cs typeface="Times New Roman" pitchFamily="18" charset="0"/>
                        </a:rPr>
                        <a:t> </a:t>
                      </a:r>
                      <a:endParaRPr lang="en-US" sz="2000" dirty="0" smtClean="0">
                        <a:latin typeface="Times New Roman" pitchFamily="18" charset="0"/>
                        <a:ea typeface="Calibri"/>
                        <a:cs typeface="Times New Roman" pitchFamily="18" charset="0"/>
                      </a:endParaRPr>
                    </a:p>
                    <a:p>
                      <a:pPr marL="60325" marR="0" lvl="0" indent="-60325" algn="l" defTabSz="914400" rtl="0" eaLnBrk="1" fontAlgn="auto" latinLnBrk="0" hangingPunct="1">
                        <a:lnSpc>
                          <a:spcPct val="115000"/>
                        </a:lnSpc>
                        <a:spcBef>
                          <a:spcPts val="0"/>
                        </a:spcBef>
                        <a:spcAft>
                          <a:spcPts val="0"/>
                        </a:spcAft>
                        <a:buClrTx/>
                        <a:buSzTx/>
                        <a:buFontTx/>
                        <a:buChar char="-"/>
                        <a:tabLst/>
                        <a:defRPr/>
                      </a:pPr>
                      <a:r>
                        <a:rPr lang="en-US" sz="2000" dirty="0" smtClean="0">
                          <a:latin typeface="Times New Roman" pitchFamily="18" charset="0"/>
                          <a:ea typeface="Calibri"/>
                          <a:cs typeface="Times New Roman" pitchFamily="18" charset="0"/>
                        </a:rPr>
                        <a:t> </a:t>
                      </a:r>
                      <a:r>
                        <a:rPr lang="ro-RO" sz="2000" dirty="0" smtClean="0">
                          <a:latin typeface="Times New Roman" pitchFamily="18" charset="0"/>
                          <a:ea typeface="Calibri"/>
                          <a:cs typeface="Times New Roman" pitchFamily="18" charset="0"/>
                        </a:rPr>
                        <a:t>nevoia de armonizare a modului de înregistrare și raportare a datelor cu privire la activitatea agenților vătămători din păduri cu practicile din UE</a:t>
                      </a:r>
                      <a:r>
                        <a:rPr lang="en-US" sz="2000" dirty="0" smtClean="0">
                          <a:latin typeface="Times New Roman" pitchFamily="18" charset="0"/>
                          <a:ea typeface="Calibri"/>
                          <a:cs typeface="Times New Roman" pitchFamily="18" charset="0"/>
                        </a:rPr>
                        <a:t>;</a:t>
                      </a:r>
                    </a:p>
                    <a:p>
                      <a:pPr marL="60325" marR="0" lvl="0" indent="-60325" algn="l" defTabSz="914400" rtl="0" eaLnBrk="1" fontAlgn="auto" latinLnBrk="0" hangingPunct="1">
                        <a:lnSpc>
                          <a:spcPct val="115000"/>
                        </a:lnSpc>
                        <a:spcBef>
                          <a:spcPts val="0"/>
                        </a:spcBef>
                        <a:spcAft>
                          <a:spcPts val="0"/>
                        </a:spcAft>
                        <a:buClrTx/>
                        <a:buSzTx/>
                        <a:buFontTx/>
                        <a:buChar char="-"/>
                        <a:tabLst/>
                        <a:defRPr/>
                      </a:pPr>
                      <a:r>
                        <a:rPr lang="ro-RO" sz="2000" dirty="0" smtClean="0">
                          <a:latin typeface="Times New Roman" pitchFamily="18" charset="0"/>
                          <a:ea typeface="Calibri"/>
                          <a:cs typeface="Times New Roman" pitchFamily="18" charset="0"/>
                        </a:rPr>
                        <a:t> apariția unor </a:t>
                      </a:r>
                      <a:r>
                        <a:rPr lang="en-US" sz="2000" dirty="0" err="1" smtClean="0">
                          <a:latin typeface="Times New Roman" pitchFamily="18" charset="0"/>
                          <a:ea typeface="Calibri"/>
                          <a:cs typeface="Times New Roman" pitchFamily="18" charset="0"/>
                        </a:rPr>
                        <a:t>organisme</a:t>
                      </a:r>
                      <a:r>
                        <a:rPr lang="en-US" sz="2000" dirty="0" smtClean="0">
                          <a:latin typeface="Times New Roman" pitchFamily="18" charset="0"/>
                          <a:ea typeface="Calibri"/>
                          <a:cs typeface="Times New Roman" pitchFamily="18" charset="0"/>
                        </a:rPr>
                        <a:t> </a:t>
                      </a:r>
                      <a:r>
                        <a:rPr lang="ro-RO" sz="2000" dirty="0" smtClean="0">
                          <a:latin typeface="Times New Roman" pitchFamily="18" charset="0"/>
                          <a:ea typeface="Calibri"/>
                          <a:cs typeface="Times New Roman" pitchFamily="18" charset="0"/>
                        </a:rPr>
                        <a:t>dăunăto</a:t>
                      </a:r>
                      <a:r>
                        <a:rPr lang="en-US" sz="2000" dirty="0" smtClean="0">
                          <a:latin typeface="Times New Roman" pitchFamily="18" charset="0"/>
                          <a:ea typeface="Calibri"/>
                          <a:cs typeface="Times New Roman" pitchFamily="18" charset="0"/>
                        </a:rPr>
                        <a:t>are </a:t>
                      </a:r>
                      <a:r>
                        <a:rPr lang="ro-RO" sz="2000" dirty="0" smtClean="0">
                          <a:latin typeface="Times New Roman" pitchFamily="18" charset="0"/>
                          <a:ea typeface="Calibri"/>
                          <a:cs typeface="Times New Roman" pitchFamily="18" charset="0"/>
                        </a:rPr>
                        <a:t>noi, </a:t>
                      </a:r>
                      <a:r>
                        <a:rPr lang="en-US" sz="2000" dirty="0" err="1" smtClean="0">
                          <a:latin typeface="Times New Roman" pitchFamily="18" charset="0"/>
                          <a:ea typeface="Calibri"/>
                          <a:cs typeface="Times New Roman" pitchFamily="18" charset="0"/>
                        </a:rPr>
                        <a:t>unele</a:t>
                      </a:r>
                      <a:r>
                        <a:rPr lang="en-US" sz="2000" dirty="0" smtClean="0">
                          <a:latin typeface="Times New Roman" pitchFamily="18" charset="0"/>
                          <a:ea typeface="Calibri"/>
                          <a:cs typeface="Times New Roman" pitchFamily="18" charset="0"/>
                        </a:rPr>
                        <a:t> </a:t>
                      </a:r>
                      <a:r>
                        <a:rPr lang="ro-RO" sz="2000" dirty="0" smtClean="0">
                          <a:latin typeface="Times New Roman" pitchFamily="18" charset="0"/>
                          <a:ea typeface="Calibri"/>
                          <a:cs typeface="Times New Roman" pitchFamily="18" charset="0"/>
                        </a:rPr>
                        <a:t>invazive</a:t>
                      </a:r>
                      <a:r>
                        <a:rPr lang="en-US" sz="2000" dirty="0" smtClean="0">
                          <a:latin typeface="Times New Roman" pitchFamily="18" charset="0"/>
                          <a:ea typeface="Calibri"/>
                          <a:cs typeface="Times New Roman" pitchFamily="18" charset="0"/>
                        </a:rPr>
                        <a:t>;</a:t>
                      </a:r>
                    </a:p>
                    <a:p>
                      <a:pPr marL="0" marR="0" lvl="0" indent="0" algn="l" defTabSz="914400" rtl="0" eaLnBrk="1" fontAlgn="auto" latinLnBrk="0" hangingPunct="1">
                        <a:lnSpc>
                          <a:spcPct val="115000"/>
                        </a:lnSpc>
                        <a:spcBef>
                          <a:spcPts val="0"/>
                        </a:spcBef>
                        <a:spcAft>
                          <a:spcPts val="0"/>
                        </a:spcAft>
                        <a:buClrTx/>
                        <a:buSzTx/>
                        <a:buFontTx/>
                        <a:buNone/>
                        <a:tabLst/>
                        <a:defRPr/>
                      </a:pPr>
                      <a:endParaRPr lang="en-US" sz="2000" dirty="0" smtClean="0">
                        <a:latin typeface="Times New Roman" pitchFamily="18" charset="0"/>
                        <a:ea typeface="Calibri"/>
                        <a:cs typeface="Times New Roman" pitchFamily="18" charset="0"/>
                      </a:endParaRPr>
                    </a:p>
                    <a:p>
                      <a:pPr marL="0" marR="0" lvl="0" indent="0" algn="ctr" defTabSz="914400" rtl="0" eaLnBrk="1" fontAlgn="auto" latinLnBrk="0" hangingPunct="1">
                        <a:lnSpc>
                          <a:spcPct val="115000"/>
                        </a:lnSpc>
                        <a:spcBef>
                          <a:spcPts val="0"/>
                        </a:spcBef>
                        <a:spcAft>
                          <a:spcPts val="0"/>
                        </a:spcAft>
                        <a:buClrTx/>
                        <a:buSzTx/>
                        <a:buFontTx/>
                        <a:buNone/>
                        <a:tabLst/>
                        <a:defRPr/>
                      </a:pPr>
                      <a:r>
                        <a:rPr lang="en-US" sz="2000" i="1" dirty="0" err="1" smtClean="0">
                          <a:latin typeface="Times New Roman" pitchFamily="18" charset="0"/>
                          <a:ea typeface="Calibri"/>
                          <a:cs typeface="Times New Roman" pitchFamily="18" charset="0"/>
                        </a:rPr>
                        <a:t>continuare</a:t>
                      </a:r>
                      <a:endParaRPr lang="en-US" sz="2000" i="1" dirty="0" smtClean="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vi-VN" sz="2000" b="1" kern="1200" dirty="0" smtClean="0">
                          <a:solidFill>
                            <a:schemeClr val="tx1"/>
                          </a:solidFill>
                          <a:effectLst/>
                          <a:latin typeface="Times New Roman" pitchFamily="18" charset="0"/>
                          <a:ea typeface="+mn-ea"/>
                          <a:cs typeface="Times New Roman" pitchFamily="18" charset="0"/>
                        </a:rPr>
                        <a:t>6. PROTECȚIA PĂDURILOR</a:t>
                      </a:r>
                    </a:p>
                    <a:p>
                      <a:pPr marL="0" indent="396875"/>
                      <a:r>
                        <a:rPr lang="vi-VN" sz="2000" b="1" kern="1200" dirty="0" smtClean="0">
                          <a:solidFill>
                            <a:schemeClr val="tx1"/>
                          </a:solidFill>
                          <a:effectLst/>
                          <a:latin typeface="Times New Roman" pitchFamily="18" charset="0"/>
                          <a:ea typeface="+mn-ea"/>
                          <a:cs typeface="Times New Roman" pitchFamily="18" charset="0"/>
                        </a:rPr>
                        <a:t>6.1. Generalități</a:t>
                      </a:r>
                    </a:p>
                    <a:p>
                      <a:pPr indent="457200" algn="just">
                        <a:lnSpc>
                          <a:spcPct val="115000"/>
                        </a:lnSpc>
                        <a:spcAft>
                          <a:spcPts val="0"/>
                        </a:spcAft>
                      </a:pPr>
                      <a:r>
                        <a:rPr lang="vi-VN" sz="2000" b="1" kern="1200" dirty="0" smtClean="0">
                          <a:solidFill>
                            <a:schemeClr val="tx1"/>
                          </a:solidFill>
                          <a:effectLst/>
                          <a:latin typeface="Times New Roman" pitchFamily="18" charset="0"/>
                          <a:ea typeface="+mn-ea"/>
                          <a:cs typeface="Times New Roman" pitchFamily="18" charset="0"/>
                        </a:rPr>
                        <a:t>6.2. Supravegherea factorilor dăunători</a:t>
                      </a:r>
                      <a:endParaRPr lang="en-US" sz="2000" b="1" kern="1200" dirty="0" smtClean="0">
                        <a:solidFill>
                          <a:schemeClr val="tx1"/>
                        </a:solidFill>
                        <a:effectLst/>
                        <a:latin typeface="Times New Roman" pitchFamily="18" charset="0"/>
                        <a:ea typeface="+mn-ea"/>
                        <a:cs typeface="Times New Roman" pitchFamily="18" charset="0"/>
                      </a:endParaRPr>
                    </a:p>
                    <a:p>
                      <a:pPr marL="285750" indent="-285750" algn="just">
                        <a:lnSpc>
                          <a:spcPct val="115000"/>
                        </a:lnSpc>
                        <a:spcAft>
                          <a:spcPts val="0"/>
                        </a:spcAft>
                        <a:buFontTx/>
                        <a:buChar char="-"/>
                      </a:pPr>
                      <a:r>
                        <a:rPr lang="ro-RO" sz="2000" dirty="0" smtClean="0">
                          <a:effectLst/>
                          <a:latin typeface="Times New Roman" pitchFamily="18" charset="0"/>
                          <a:ea typeface="Calibri"/>
                          <a:cs typeface="Times New Roman" pitchFamily="18" charset="0"/>
                        </a:rPr>
                        <a:t>depistarea și semnalarea</a:t>
                      </a:r>
                      <a:r>
                        <a:rPr lang="en-US" sz="2000" dirty="0" smtClean="0">
                          <a:effectLst/>
                          <a:latin typeface="Times New Roman" pitchFamily="18" charset="0"/>
                          <a:ea typeface="Calibri"/>
                          <a:cs typeface="Times New Roman" pitchFamily="18" charset="0"/>
                        </a:rPr>
                        <a:t>;</a:t>
                      </a:r>
                    </a:p>
                    <a:p>
                      <a:pPr marL="285750" indent="-285750" algn="just">
                        <a:lnSpc>
                          <a:spcPct val="115000"/>
                        </a:lnSpc>
                        <a:spcAft>
                          <a:spcPts val="0"/>
                        </a:spcAft>
                        <a:buFontTx/>
                        <a:buChar char="-"/>
                      </a:pPr>
                      <a:r>
                        <a:rPr lang="ro-RO" sz="2000" dirty="0" smtClean="0">
                          <a:effectLst/>
                          <a:latin typeface="Times New Roman" pitchFamily="18" charset="0"/>
                          <a:ea typeface="Calibri"/>
                          <a:cs typeface="Times New Roman" pitchFamily="18" charset="0"/>
                        </a:rPr>
                        <a:t> stabilirea densității organismelor vătămătoare</a:t>
                      </a:r>
                      <a:r>
                        <a:rPr lang="en-US" sz="2000" dirty="0" smtClean="0">
                          <a:effectLst/>
                          <a:latin typeface="Times New Roman" pitchFamily="18" charset="0"/>
                          <a:ea typeface="Calibri"/>
                          <a:cs typeface="Times New Roman" pitchFamily="18" charset="0"/>
                        </a:rPr>
                        <a:t> </a:t>
                      </a:r>
                      <a:r>
                        <a:rPr lang="en-US" sz="2000" dirty="0" err="1" smtClean="0">
                          <a:effectLst/>
                          <a:latin typeface="Times New Roman" pitchFamily="18" charset="0"/>
                          <a:ea typeface="Calibri"/>
                          <a:cs typeface="Times New Roman" pitchFamily="18" charset="0"/>
                        </a:rPr>
                        <a:t>si</a:t>
                      </a:r>
                      <a:r>
                        <a:rPr lang="en-US" sz="2000" dirty="0" smtClean="0">
                          <a:effectLst/>
                          <a:latin typeface="Times New Roman" pitchFamily="18" charset="0"/>
                          <a:ea typeface="Calibri"/>
                          <a:cs typeface="Times New Roman" pitchFamily="18" charset="0"/>
                        </a:rPr>
                        <a:t> a  </a:t>
                      </a:r>
                      <a:r>
                        <a:rPr kumimoji="0" lang="ro-RO" sz="2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gradului de infestare/infectare</a:t>
                      </a:r>
                      <a:r>
                        <a:rPr lang="en-US" sz="2000" dirty="0" smtClean="0">
                          <a:effectLst/>
                          <a:latin typeface="Times New Roman" pitchFamily="18" charset="0"/>
                          <a:ea typeface="Calibri"/>
                          <a:cs typeface="Times New Roman" pitchFamily="18" charset="0"/>
                        </a:rPr>
                        <a:t>;</a:t>
                      </a:r>
                    </a:p>
                    <a:p>
                      <a:pPr marL="285750" indent="-285750" algn="just">
                        <a:lnSpc>
                          <a:spcPct val="115000"/>
                        </a:lnSpc>
                        <a:spcAft>
                          <a:spcPts val="0"/>
                        </a:spcAft>
                        <a:buFontTx/>
                        <a:buChar char="-"/>
                      </a:pPr>
                      <a:r>
                        <a:rPr lang="en-US" sz="2000" dirty="0" err="1" smtClean="0">
                          <a:effectLst/>
                          <a:latin typeface="Times New Roman" pitchFamily="18" charset="0"/>
                          <a:ea typeface="Calibri"/>
                          <a:cs typeface="Times New Roman" pitchFamily="18" charset="0"/>
                        </a:rPr>
                        <a:t>urmarirea</a:t>
                      </a:r>
                      <a:r>
                        <a:rPr lang="en-US" sz="2000" dirty="0" smtClean="0">
                          <a:effectLst/>
                          <a:latin typeface="Times New Roman" pitchFamily="18" charset="0"/>
                          <a:ea typeface="Calibri"/>
                          <a:cs typeface="Times New Roman" pitchFamily="18" charset="0"/>
                        </a:rPr>
                        <a:t> </a:t>
                      </a:r>
                      <a:r>
                        <a:rPr lang="ro-RO" sz="2000" dirty="0" smtClean="0">
                          <a:effectLst/>
                          <a:latin typeface="Times New Roman" pitchFamily="18" charset="0"/>
                          <a:ea typeface="Calibri"/>
                          <a:cs typeface="Times New Roman" pitchFamily="18" charset="0"/>
                        </a:rPr>
                        <a:t>dinamicii populațiilor </a:t>
                      </a:r>
                      <a:r>
                        <a:rPr lang="en-US" sz="2000" dirty="0" err="1" smtClean="0">
                          <a:effectLst/>
                          <a:latin typeface="Times New Roman" pitchFamily="18" charset="0"/>
                          <a:ea typeface="Calibri"/>
                          <a:cs typeface="Times New Roman" pitchFamily="18" charset="0"/>
                        </a:rPr>
                        <a:t>si</a:t>
                      </a:r>
                      <a:r>
                        <a:rPr lang="en-US" sz="2000" dirty="0" smtClean="0">
                          <a:effectLst/>
                          <a:latin typeface="Times New Roman" pitchFamily="18" charset="0"/>
                          <a:ea typeface="Calibri"/>
                          <a:cs typeface="Times New Roman" pitchFamily="18" charset="0"/>
                        </a:rPr>
                        <a:t> a </a:t>
                      </a:r>
                      <a:r>
                        <a:rPr lang="en-US" sz="2000" dirty="0" err="1" smtClean="0">
                          <a:effectLst/>
                          <a:latin typeface="Times New Roman" pitchFamily="18" charset="0"/>
                          <a:ea typeface="Calibri"/>
                          <a:cs typeface="Times New Roman" pitchFamily="18" charset="0"/>
                        </a:rPr>
                        <a:t>vatamarilor</a:t>
                      </a:r>
                      <a:r>
                        <a:rPr lang="en-US" sz="2000" dirty="0" smtClean="0">
                          <a:effectLst/>
                          <a:latin typeface="Times New Roman" pitchFamily="18" charset="0"/>
                          <a:ea typeface="Calibri"/>
                          <a:cs typeface="Times New Roman" pitchFamily="18" charset="0"/>
                        </a:rPr>
                        <a:t>;</a:t>
                      </a:r>
                    </a:p>
                    <a:p>
                      <a:pPr marL="285750" indent="-285750" algn="just">
                        <a:lnSpc>
                          <a:spcPct val="115000"/>
                        </a:lnSpc>
                        <a:spcAft>
                          <a:spcPts val="0"/>
                        </a:spcAft>
                        <a:buFontTx/>
                        <a:buChar char="-"/>
                      </a:pPr>
                      <a:r>
                        <a:rPr lang="en-US" sz="2000" dirty="0" err="1" smtClean="0">
                          <a:effectLst/>
                          <a:latin typeface="Times New Roman" pitchFamily="18" charset="0"/>
                          <a:ea typeface="Calibri"/>
                          <a:cs typeface="Times New Roman" pitchFamily="18" charset="0"/>
                        </a:rPr>
                        <a:t>efectuarea</a:t>
                      </a:r>
                      <a:r>
                        <a:rPr lang="en-US" sz="2000" dirty="0" smtClean="0">
                          <a:effectLst/>
                          <a:latin typeface="Times New Roman" pitchFamily="18" charset="0"/>
                          <a:ea typeface="Calibri"/>
                          <a:cs typeface="Times New Roman" pitchFamily="18" charset="0"/>
                        </a:rPr>
                        <a:t> </a:t>
                      </a:r>
                      <a:r>
                        <a:rPr lang="ro-RO" sz="2000" dirty="0" smtClean="0">
                          <a:effectLst/>
                          <a:latin typeface="Times New Roman" pitchFamily="18" charset="0"/>
                          <a:ea typeface="Calibri"/>
                          <a:cs typeface="Times New Roman" pitchFamily="18" charset="0"/>
                        </a:rPr>
                        <a:t>prognoz</a:t>
                      </a:r>
                      <a:r>
                        <a:rPr lang="en-US" sz="2000" dirty="0" err="1" smtClean="0">
                          <a:effectLst/>
                          <a:latin typeface="Times New Roman" pitchFamily="18" charset="0"/>
                          <a:ea typeface="Calibri"/>
                          <a:cs typeface="Times New Roman" pitchFamily="18" charset="0"/>
                        </a:rPr>
                        <a:t>ei</a:t>
                      </a:r>
                      <a:r>
                        <a:rPr lang="en-US" sz="2000" dirty="0" smtClean="0">
                          <a:effectLst/>
                          <a:latin typeface="Times New Roman" pitchFamily="18" charset="0"/>
                          <a:ea typeface="Calibri"/>
                          <a:cs typeface="Times New Roman" pitchFamily="18" charset="0"/>
                        </a:rPr>
                        <a:t> </a:t>
                      </a:r>
                      <a:r>
                        <a:rPr lang="en-US" sz="2000" dirty="0" err="1" smtClean="0">
                          <a:effectLst/>
                          <a:latin typeface="Times New Roman" pitchFamily="18" charset="0"/>
                          <a:ea typeface="Calibri"/>
                          <a:cs typeface="Times New Roman" pitchFamily="18" charset="0"/>
                        </a:rPr>
                        <a:t>pentru</a:t>
                      </a:r>
                      <a:r>
                        <a:rPr lang="en-US" sz="2000" dirty="0" smtClean="0">
                          <a:effectLst/>
                          <a:latin typeface="Times New Roman" pitchFamily="18" charset="0"/>
                          <a:ea typeface="Calibri"/>
                          <a:cs typeface="Times New Roman" pitchFamily="18" charset="0"/>
                        </a:rPr>
                        <a:t> </a:t>
                      </a:r>
                      <a:r>
                        <a:rPr lang="en-US" sz="2000" dirty="0" err="1" smtClean="0">
                          <a:effectLst/>
                          <a:latin typeface="Times New Roman" pitchFamily="18" charset="0"/>
                          <a:ea typeface="Calibri"/>
                          <a:cs typeface="Times New Roman" pitchFamily="18" charset="0"/>
                        </a:rPr>
                        <a:t>generatia</a:t>
                      </a:r>
                      <a:r>
                        <a:rPr lang="en-US" sz="2000" dirty="0" smtClean="0">
                          <a:effectLst/>
                          <a:latin typeface="Times New Roman" pitchFamily="18" charset="0"/>
                          <a:ea typeface="Calibri"/>
                          <a:cs typeface="Times New Roman" pitchFamily="18" charset="0"/>
                        </a:rPr>
                        <a:t> </a:t>
                      </a:r>
                      <a:r>
                        <a:rPr lang="en-US" sz="2000" dirty="0" err="1" smtClean="0">
                          <a:effectLst/>
                          <a:latin typeface="Times New Roman" pitchFamily="18" charset="0"/>
                          <a:ea typeface="Calibri"/>
                          <a:cs typeface="Times New Roman" pitchFamily="18" charset="0"/>
                        </a:rPr>
                        <a:t>urmatoare</a:t>
                      </a:r>
                      <a:r>
                        <a:rPr lang="en-US" sz="2000" dirty="0" smtClean="0">
                          <a:effectLst/>
                          <a:latin typeface="Times New Roman" pitchFamily="18" charset="0"/>
                          <a:ea typeface="Calibri"/>
                          <a:cs typeface="Times New Roman" pitchFamily="18" charset="0"/>
                        </a:rPr>
                        <a:t>;</a:t>
                      </a:r>
                    </a:p>
                    <a:p>
                      <a:pPr marL="285750" indent="-285750" algn="just">
                        <a:lnSpc>
                          <a:spcPct val="115000"/>
                        </a:lnSpc>
                        <a:spcAft>
                          <a:spcPts val="0"/>
                        </a:spcAft>
                        <a:buFontTx/>
                        <a:buChar char="-"/>
                      </a:pPr>
                      <a:r>
                        <a:rPr lang="ro-RO" sz="2000" dirty="0" smtClean="0">
                          <a:effectLst/>
                          <a:latin typeface="Times New Roman" pitchFamily="18" charset="0"/>
                          <a:ea typeface="Calibri"/>
                          <a:cs typeface="Times New Roman" pitchFamily="18" charset="0"/>
                        </a:rPr>
                        <a:t>evaluarea vătămărilor</a:t>
                      </a:r>
                      <a:r>
                        <a:rPr lang="en-US" sz="2000" dirty="0" smtClean="0">
                          <a:effectLst/>
                          <a:latin typeface="Times New Roman" pitchFamily="18" charset="0"/>
                          <a:ea typeface="Calibri"/>
                          <a:cs typeface="Times New Roman" pitchFamily="18" charset="0"/>
                        </a:rPr>
                        <a:t> </a:t>
                      </a:r>
                      <a:r>
                        <a:rPr lang="en-US" sz="2000" dirty="0" err="1" smtClean="0">
                          <a:effectLst/>
                          <a:latin typeface="Times New Roman" pitchFamily="18" charset="0"/>
                          <a:ea typeface="Calibri"/>
                          <a:cs typeface="Times New Roman" pitchFamily="18" charset="0"/>
                        </a:rPr>
                        <a:t>produse</a:t>
                      </a:r>
                      <a:r>
                        <a:rPr lang="ro-RO" sz="2000" dirty="0" smtClean="0">
                          <a:effectLst/>
                          <a:latin typeface="Times New Roman" pitchFamily="18" charset="0"/>
                          <a:ea typeface="Calibri"/>
                          <a:cs typeface="Times New Roman" pitchFamily="18" charset="0"/>
                        </a:rPr>
                        <a:t>.</a:t>
                      </a:r>
                      <a:r>
                        <a:rPr lang="ro-RO" sz="2000" b="1" dirty="0" smtClean="0">
                          <a:effectLst/>
                          <a:latin typeface="Times New Roman" pitchFamily="18" charset="0"/>
                          <a:ea typeface="Calibri"/>
                          <a:cs typeface="Times New Roman" pitchFamily="18" charset="0"/>
                        </a:rPr>
                        <a:t> </a:t>
                      </a:r>
                      <a:endParaRPr lang="en-US" sz="2000" b="1" kern="1200" dirty="0" smtClean="0">
                        <a:solidFill>
                          <a:schemeClr val="tx1"/>
                        </a:solidFill>
                        <a:effectLst/>
                        <a:latin typeface="Times New Roman" pitchFamily="18" charset="0"/>
                        <a:ea typeface="+mn-ea"/>
                        <a:cs typeface="Times New Roman" pitchFamily="18" charset="0"/>
                      </a:endParaRPr>
                    </a:p>
                    <a:p>
                      <a:pPr marL="0" indent="396875"/>
                      <a:r>
                        <a:rPr lang="vi-VN" sz="2000" b="1" kern="1200" dirty="0" smtClean="0">
                          <a:solidFill>
                            <a:schemeClr val="tx1"/>
                          </a:solidFill>
                          <a:effectLst/>
                          <a:latin typeface="Times New Roman" pitchFamily="18" charset="0"/>
                          <a:ea typeface="+mn-ea"/>
                          <a:cs typeface="Times New Roman" pitchFamily="18" charset="0"/>
                        </a:rPr>
                        <a:t> </a:t>
                      </a:r>
                      <a:endParaRPr lang="ro-RO" sz="2000" b="1" kern="1200" dirty="0">
                        <a:solidFill>
                          <a:schemeClr val="tx1"/>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873320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1141488504"/>
              </p:ext>
            </p:extLst>
          </p:nvPr>
        </p:nvGraphicFramePr>
        <p:xfrm>
          <a:off x="64168" y="70000"/>
          <a:ext cx="12127832" cy="6832981"/>
        </p:xfrm>
        <a:graphic>
          <a:graphicData uri="http://schemas.openxmlformats.org/drawingml/2006/table">
            <a:tbl>
              <a:tblPr/>
              <a:tblGrid>
                <a:gridCol w="1006643">
                  <a:extLst>
                    <a:ext uri="{9D8B030D-6E8A-4147-A177-3AD203B41FA5}">
                      <a16:colId xmlns:a16="http://schemas.microsoft.com/office/drawing/2014/main" xmlns="" val="3335916655"/>
                    </a:ext>
                  </a:extLst>
                </a:gridCol>
                <a:gridCol w="4078705">
                  <a:extLst>
                    <a:ext uri="{9D8B030D-6E8A-4147-A177-3AD203B41FA5}">
                      <a16:colId xmlns:a16="http://schemas.microsoft.com/office/drawing/2014/main" xmlns="" val="1087958437"/>
                    </a:ext>
                  </a:extLst>
                </a:gridCol>
                <a:gridCol w="3645568">
                  <a:extLst>
                    <a:ext uri="{9D8B030D-6E8A-4147-A177-3AD203B41FA5}">
                      <a16:colId xmlns:a16="http://schemas.microsoft.com/office/drawing/2014/main" xmlns="" val="3455479907"/>
                    </a:ext>
                  </a:extLst>
                </a:gridCol>
                <a:gridCol w="3396916">
                  <a:extLst>
                    <a:ext uri="{9D8B030D-6E8A-4147-A177-3AD203B41FA5}">
                      <a16:colId xmlns:a16="http://schemas.microsoft.com/office/drawing/2014/main" xmlns="" val="388506526"/>
                    </a:ext>
                  </a:extLst>
                </a:gridCol>
              </a:tblGrid>
              <a:tr h="1357961">
                <a:tc>
                  <a:txBody>
                    <a:bodyPr/>
                    <a:lstStyle/>
                    <a:p>
                      <a:pPr algn="ctr"/>
                      <a:r>
                        <a:rPr lang="ro-RO" sz="1800" b="1" dirty="0" smtClean="0">
                          <a:effectLst/>
                          <a:latin typeface="Calibri" panose="020F0502020204030204" pitchFamily="34" charset="0"/>
                        </a:rPr>
                        <a:t>Capitol/Subcapit </a:t>
                      </a:r>
                      <a:r>
                        <a:rPr lang="ro-RO" sz="1800" b="1" dirty="0">
                          <a:effectLst/>
                          <a:latin typeface="Calibri" panose="020F0502020204030204" pitchFamily="34" charset="0"/>
                        </a:rPr>
                        <a:t>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smtClean="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t>
                      </a:r>
                      <a:r>
                        <a:rPr lang="ro-RO" sz="1800" b="1" dirty="0" smtClean="0">
                          <a:effectLst/>
                          <a:latin typeface="Calibri" panose="020F0502020204030204" pitchFamily="34" charset="0"/>
                        </a:rPr>
                        <a:t>/</a:t>
                      </a:r>
                      <a:endParaRPr lang="en-US" sz="1800" b="1" dirty="0" smtClean="0">
                        <a:effectLst/>
                        <a:latin typeface="Calibri" panose="020F0502020204030204" pitchFamily="34" charset="0"/>
                      </a:endParaRPr>
                    </a:p>
                    <a:p>
                      <a:pPr algn="ctr"/>
                      <a:r>
                        <a:rPr lang="ro-RO" sz="1800" b="1" dirty="0" smtClean="0">
                          <a:effectLst/>
                          <a:latin typeface="Calibri" panose="020F0502020204030204" pitchFamily="34" charset="0"/>
                        </a:rPr>
                        <a:t>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5371488">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800" b="1" dirty="0" smtClean="0">
                          <a:effectLst/>
                          <a:latin typeface="Times New Roman" pitchFamily="18" charset="0"/>
                          <a:ea typeface="Calibri"/>
                          <a:cs typeface="Times New Roman" pitchFamily="18" charset="0"/>
                        </a:rPr>
                        <a:t>CAP. 4</a:t>
                      </a:r>
                      <a:r>
                        <a:rPr lang="en-US" sz="1800" b="1" baseline="0" dirty="0" smtClean="0">
                          <a:effectLst/>
                          <a:latin typeface="Times New Roman" pitchFamily="18" charset="0"/>
                          <a:ea typeface="Calibri"/>
                          <a:cs typeface="Times New Roman" pitchFamily="18" charset="0"/>
                        </a:rPr>
                        <a:t> </a:t>
                      </a:r>
                      <a:r>
                        <a:rPr lang="en-US" sz="1800" b="1" baseline="0" dirty="0" err="1" smtClean="0">
                          <a:effectLst/>
                          <a:latin typeface="Times New Roman" pitchFamily="18" charset="0"/>
                          <a:ea typeface="Calibri"/>
                          <a:cs typeface="Times New Roman" pitchFamily="18" charset="0"/>
                        </a:rPr>
                        <a:t>si</a:t>
                      </a:r>
                      <a:r>
                        <a:rPr lang="en-US" sz="1800" b="1" baseline="0" dirty="0" smtClean="0">
                          <a:effectLst/>
                          <a:latin typeface="Times New Roman" pitchFamily="18" charset="0"/>
                          <a:ea typeface="Calibri"/>
                          <a:cs typeface="Times New Roman" pitchFamily="18" charset="0"/>
                        </a:rPr>
                        <a:t> 5</a:t>
                      </a:r>
                      <a:endParaRPr lang="en-US" sz="1800" b="1" dirty="0" smtClean="0">
                        <a:effectLst/>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800" dirty="0" smtClean="0">
                          <a:latin typeface="Times New Roman" pitchFamily="18" charset="0"/>
                          <a:ea typeface="Calibri"/>
                          <a:cs typeface="Times New Roman" pitchFamily="18" charset="0"/>
                        </a:rPr>
                        <a:t>- </a:t>
                      </a:r>
                      <a:r>
                        <a:rPr lang="ro-RO" sz="2000" dirty="0" smtClean="0">
                          <a:latin typeface="Times New Roman" pitchFamily="18" charset="0"/>
                          <a:ea typeface="Calibri"/>
                          <a:cs typeface="Times New Roman" pitchFamily="18" charset="0"/>
                        </a:rPr>
                        <a:t>apariția unor restricții cu privire la substanțele utilizate în combaterea bolilor și dăunătorilor ca urmare a reglementărilor din pădurile certificate sau a prevederilor din legislația de mediu națională și europeană;</a:t>
                      </a:r>
                      <a:endParaRPr lang="en-US" sz="2000" dirty="0" smtClean="0">
                        <a:latin typeface="Times New Roman" pitchFamily="18" charset="0"/>
                        <a:ea typeface="Calibri"/>
                        <a:cs typeface="Times New Roman" pitchFamily="18" charset="0"/>
                      </a:endParaRPr>
                    </a:p>
                    <a:p>
                      <a:pPr marL="0" marR="0" lvl="0" indent="0" algn="l" defTabSz="914400" rtl="0" eaLnBrk="1" fontAlgn="auto" latinLnBrk="0" hangingPunct="1">
                        <a:lnSpc>
                          <a:spcPct val="115000"/>
                        </a:lnSpc>
                        <a:spcBef>
                          <a:spcPts val="0"/>
                        </a:spcBef>
                        <a:spcAft>
                          <a:spcPts val="0"/>
                        </a:spcAft>
                        <a:buClrTx/>
                        <a:buSzTx/>
                        <a:buFontTx/>
                        <a:buChar char="-"/>
                        <a:tabLst/>
                        <a:defRPr/>
                      </a:pPr>
                      <a:r>
                        <a:rPr lang="en-US" sz="2000" dirty="0" smtClean="0">
                          <a:latin typeface="Times New Roman" pitchFamily="18" charset="0"/>
                          <a:ea typeface="Calibri"/>
                          <a:cs typeface="Times New Roman" pitchFamily="18" charset="0"/>
                        </a:rPr>
                        <a:t> </a:t>
                      </a:r>
                      <a:r>
                        <a:rPr lang="ro-RO" sz="2000" dirty="0" smtClean="0">
                          <a:latin typeface="Times New Roman" pitchFamily="18" charset="0"/>
                          <a:ea typeface="Calibri"/>
                          <a:cs typeface="Times New Roman" pitchFamily="18" charset="0"/>
                        </a:rPr>
                        <a:t>cuprinderea</a:t>
                      </a:r>
                      <a:r>
                        <a:rPr lang="en-US" sz="2000" dirty="0" smtClean="0">
                          <a:latin typeface="Times New Roman" pitchFamily="18" charset="0"/>
                          <a:ea typeface="Calibri"/>
                          <a:cs typeface="Times New Roman" pitchFamily="18" charset="0"/>
                        </a:rPr>
                        <a:t>,</a:t>
                      </a:r>
                      <a:r>
                        <a:rPr lang="ro-RO" sz="2000" dirty="0" smtClean="0">
                          <a:latin typeface="Times New Roman" pitchFamily="18" charset="0"/>
                          <a:ea typeface="Calibri"/>
                          <a:cs typeface="Times New Roman" pitchFamily="18" charset="0"/>
                        </a:rPr>
                        <a:t> în </a:t>
                      </a:r>
                      <a:r>
                        <a:rPr lang="en-US" sz="2000" dirty="0" err="1" smtClean="0">
                          <a:latin typeface="Times New Roman" pitchFamily="18" charset="0"/>
                          <a:ea typeface="Calibri"/>
                          <a:cs typeface="Times New Roman" pitchFamily="18" charset="0"/>
                        </a:rPr>
                        <a:t>Capitolul</a:t>
                      </a:r>
                      <a:r>
                        <a:rPr lang="en-US" sz="2000" dirty="0" smtClean="0">
                          <a:latin typeface="Times New Roman" pitchFamily="18" charset="0"/>
                          <a:ea typeface="Calibri"/>
                          <a:cs typeface="Times New Roman" pitchFamily="18" charset="0"/>
                        </a:rPr>
                        <a:t> 5, </a:t>
                      </a:r>
                      <a:r>
                        <a:rPr lang="ro-RO" sz="2000" dirty="0" smtClean="0">
                          <a:latin typeface="Times New Roman" pitchFamily="18" charset="0"/>
                          <a:ea typeface="Calibri"/>
                          <a:cs typeface="Times New Roman" pitchFamily="18" charset="0"/>
                        </a:rPr>
                        <a:t>a unor măsuri de ameliorare, refacere sau reabilitare, după caz, a arboretelor afectate de diverși factori abiotici, acțiuni care ar trebui rezolvate prin studii speciale de reconstrucție ecologică;</a:t>
                      </a:r>
                      <a:endParaRPr lang="en-US" sz="2000" dirty="0" smtClean="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396875"/>
                      <a:r>
                        <a:rPr lang="it-IT" sz="1800" b="1" kern="1200" dirty="0" smtClean="0">
                          <a:solidFill>
                            <a:schemeClr val="tx1"/>
                          </a:solidFill>
                          <a:effectLst/>
                          <a:latin typeface="Times New Roman" pitchFamily="18" charset="0"/>
                          <a:ea typeface="+mn-ea"/>
                          <a:cs typeface="Times New Roman" pitchFamily="18" charset="0"/>
                        </a:rPr>
                        <a:t>6.3. Măsuri de prevenire și combatere </a:t>
                      </a:r>
                    </a:p>
                    <a:p>
                      <a:pPr marL="0" indent="746125"/>
                      <a:r>
                        <a:rPr lang="it-IT" sz="1800" b="1" kern="1200" dirty="0" smtClean="0">
                          <a:solidFill>
                            <a:schemeClr val="tx1"/>
                          </a:solidFill>
                          <a:effectLst/>
                          <a:latin typeface="Times New Roman" pitchFamily="18" charset="0"/>
                          <a:ea typeface="+mn-ea"/>
                          <a:cs typeface="Times New Roman" pitchFamily="18" charset="0"/>
                        </a:rPr>
                        <a:t>6.3.1. Măsuri de prevenire</a:t>
                      </a:r>
                    </a:p>
                    <a:p>
                      <a:pPr marL="285750" indent="-285750">
                        <a:buFontTx/>
                        <a:buChar char="-"/>
                      </a:pPr>
                      <a:r>
                        <a:rPr lang="ro-RO" sz="1800" b="0" kern="1200" dirty="0" smtClean="0">
                          <a:solidFill>
                            <a:schemeClr val="tx1"/>
                          </a:solidFill>
                          <a:effectLst/>
                          <a:latin typeface="Times New Roman" pitchFamily="18" charset="0"/>
                          <a:ea typeface="+mn-ea"/>
                          <a:cs typeface="Times New Roman" pitchFamily="18" charset="0"/>
                        </a:rPr>
                        <a:t>Măsurile de prevenire cu caracter silvicultural</a:t>
                      </a:r>
                      <a:r>
                        <a:rPr lang="en-US" sz="1800" b="0" kern="1200" dirty="0" smtClean="0">
                          <a:solidFill>
                            <a:schemeClr val="tx1"/>
                          </a:solidFill>
                          <a:effectLst/>
                          <a:latin typeface="Times New Roman" pitchFamily="18" charset="0"/>
                          <a:ea typeface="+mn-ea"/>
                          <a:cs typeface="Times New Roman" pitchFamily="18" charset="0"/>
                        </a:rPr>
                        <a:t>;</a:t>
                      </a:r>
                    </a:p>
                    <a:p>
                      <a:pPr marL="285750" indent="-285750">
                        <a:buFontTx/>
                        <a:buChar char="-"/>
                      </a:pPr>
                      <a:r>
                        <a:rPr lang="ro-RO" sz="1800" b="0" kern="1200" dirty="0" smtClean="0">
                          <a:solidFill>
                            <a:schemeClr val="tx1"/>
                          </a:solidFill>
                          <a:effectLst/>
                          <a:latin typeface="Times New Roman" pitchFamily="18" charset="0"/>
                          <a:ea typeface="+mn-ea"/>
                          <a:cs typeface="Times New Roman" pitchFamily="18" charset="0"/>
                        </a:rPr>
                        <a:t>Măsurile de carantină fitosanitară</a:t>
                      </a:r>
                      <a:r>
                        <a:rPr lang="en-US" sz="1800" b="0" kern="1200" dirty="0" smtClean="0">
                          <a:solidFill>
                            <a:schemeClr val="tx1"/>
                          </a:solidFill>
                          <a:effectLst/>
                          <a:latin typeface="Times New Roman" pitchFamily="18" charset="0"/>
                          <a:ea typeface="+mn-ea"/>
                          <a:cs typeface="Times New Roman" pitchFamily="18" charset="0"/>
                        </a:rPr>
                        <a:t>;</a:t>
                      </a:r>
                    </a:p>
                    <a:p>
                      <a:pPr marL="285750" indent="-285750">
                        <a:buFontTx/>
                        <a:buChar char="-"/>
                      </a:pPr>
                      <a:r>
                        <a:rPr lang="ro-RO" sz="1800" b="0" kern="1200" dirty="0" smtClean="0">
                          <a:solidFill>
                            <a:schemeClr val="tx1"/>
                          </a:solidFill>
                          <a:effectLst/>
                          <a:latin typeface="Times New Roman" pitchFamily="18" charset="0"/>
                          <a:ea typeface="+mn-ea"/>
                          <a:cs typeface="Times New Roman" pitchFamily="18" charset="0"/>
                        </a:rPr>
                        <a:t> Măsuri pentru ocrotirea organismelor folositoare</a:t>
                      </a:r>
                      <a:r>
                        <a:rPr lang="en-US" sz="1800" b="0" kern="1200" dirty="0" smtClean="0">
                          <a:solidFill>
                            <a:schemeClr val="tx1"/>
                          </a:solidFill>
                          <a:effectLst/>
                          <a:latin typeface="Times New Roman" pitchFamily="18" charset="0"/>
                          <a:ea typeface="+mn-ea"/>
                          <a:cs typeface="Times New Roman" pitchFamily="18" charset="0"/>
                        </a:rPr>
                        <a:t>;</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ro-RO" sz="1800" b="0" kern="1200" dirty="0" smtClean="0">
                          <a:solidFill>
                            <a:schemeClr val="tx1"/>
                          </a:solidFill>
                          <a:effectLst/>
                          <a:latin typeface="Times New Roman" pitchFamily="18" charset="0"/>
                          <a:ea typeface="+mn-ea"/>
                          <a:cs typeface="Times New Roman" pitchFamily="18" charset="0"/>
                        </a:rPr>
                        <a:t> Tratamente cu caracter preventiv. </a:t>
                      </a:r>
                      <a:endParaRPr lang="en-US" sz="1800" b="0" kern="1200" dirty="0" smtClean="0">
                        <a:solidFill>
                          <a:schemeClr val="tx1"/>
                        </a:solidFill>
                        <a:effectLst/>
                        <a:latin typeface="Times New Roman" pitchFamily="18" charset="0"/>
                        <a:ea typeface="+mn-ea"/>
                        <a:cs typeface="Times New Roman" pitchFamily="18" charset="0"/>
                      </a:endParaRPr>
                    </a:p>
                    <a:p>
                      <a:pPr marL="0" indent="746125"/>
                      <a:r>
                        <a:rPr lang="vi-VN" sz="1800" b="1" kern="1200" dirty="0" smtClean="0">
                          <a:solidFill>
                            <a:schemeClr val="tx1"/>
                          </a:solidFill>
                          <a:effectLst/>
                          <a:latin typeface="Times New Roman" pitchFamily="18" charset="0"/>
                          <a:ea typeface="+mn-ea"/>
                          <a:cs typeface="Times New Roman" pitchFamily="18" charset="0"/>
                        </a:rPr>
                        <a:t>6.3.2. Măsuri de combatere</a:t>
                      </a:r>
                      <a:endParaRPr lang="it-IT" sz="1800" b="1" kern="1200" dirty="0" smtClean="0">
                        <a:solidFill>
                          <a:schemeClr val="tx1"/>
                        </a:solidFill>
                        <a:effectLst/>
                        <a:latin typeface="Times New Roman" pitchFamily="18" charset="0"/>
                        <a:ea typeface="+mn-ea"/>
                        <a:cs typeface="Times New Roman" pitchFamily="18" charset="0"/>
                      </a:endParaRPr>
                    </a:p>
                    <a:p>
                      <a:pPr marL="285750" indent="-285750">
                        <a:buFontTx/>
                        <a:buChar char="-"/>
                      </a:pPr>
                      <a:r>
                        <a:rPr lang="ro-RO" sz="1800" b="0" kern="1200" dirty="0" smtClean="0">
                          <a:solidFill>
                            <a:schemeClr val="tx1"/>
                          </a:solidFill>
                          <a:effectLst/>
                          <a:latin typeface="Times New Roman" pitchFamily="18" charset="0"/>
                          <a:ea typeface="+mn-ea"/>
                          <a:cs typeface="Times New Roman" pitchFamily="18" charset="0"/>
                        </a:rPr>
                        <a:t>Metodele fizico- mecanice</a:t>
                      </a:r>
                      <a:r>
                        <a:rPr lang="en-US" sz="1800" b="0" kern="1200" dirty="0" smtClean="0">
                          <a:solidFill>
                            <a:schemeClr val="tx1"/>
                          </a:solidFill>
                          <a:effectLst/>
                          <a:latin typeface="Times New Roman" pitchFamily="18" charset="0"/>
                          <a:ea typeface="+mn-ea"/>
                          <a:cs typeface="Times New Roman" pitchFamily="18" charset="0"/>
                        </a:rPr>
                        <a:t>;</a:t>
                      </a:r>
                    </a:p>
                    <a:p>
                      <a:pPr marL="285750" indent="-285750">
                        <a:buFontTx/>
                        <a:buChar char="-"/>
                      </a:pPr>
                      <a:r>
                        <a:rPr lang="ro-RO" sz="1800" b="0" kern="1200" dirty="0" smtClean="0">
                          <a:solidFill>
                            <a:schemeClr val="tx1"/>
                          </a:solidFill>
                          <a:effectLst/>
                          <a:latin typeface="Times New Roman" pitchFamily="18" charset="0"/>
                          <a:ea typeface="+mn-ea"/>
                          <a:cs typeface="Times New Roman" pitchFamily="18" charset="0"/>
                        </a:rPr>
                        <a:t> Metoda chimică</a:t>
                      </a:r>
                      <a:r>
                        <a:rPr lang="en-US" sz="1800" b="0" kern="1200" dirty="0" smtClean="0">
                          <a:solidFill>
                            <a:schemeClr val="tx1"/>
                          </a:solidFill>
                          <a:effectLst/>
                          <a:latin typeface="Times New Roman" pitchFamily="18" charset="0"/>
                          <a:ea typeface="+mn-ea"/>
                          <a:cs typeface="Times New Roman" pitchFamily="18" charset="0"/>
                        </a:rPr>
                        <a:t>;</a:t>
                      </a:r>
                    </a:p>
                    <a:p>
                      <a:pPr marL="285750" indent="-285750">
                        <a:buFontTx/>
                        <a:buChar char="-"/>
                      </a:pPr>
                      <a:r>
                        <a:rPr lang="ro-RO" sz="1800" b="0" kern="1200" dirty="0" smtClean="0">
                          <a:solidFill>
                            <a:schemeClr val="tx1"/>
                          </a:solidFill>
                          <a:effectLst/>
                          <a:latin typeface="Times New Roman" pitchFamily="18" charset="0"/>
                          <a:ea typeface="+mn-ea"/>
                          <a:cs typeface="Times New Roman" pitchFamily="18" charset="0"/>
                        </a:rPr>
                        <a:t> Metoda biotehnică</a:t>
                      </a:r>
                      <a:r>
                        <a:rPr lang="en-US" sz="1800" b="0" kern="1200" dirty="0" smtClean="0">
                          <a:solidFill>
                            <a:schemeClr val="tx1"/>
                          </a:solidFill>
                          <a:effectLst/>
                          <a:latin typeface="Times New Roman" pitchFamily="18" charset="0"/>
                          <a:ea typeface="+mn-ea"/>
                          <a:cs typeface="Times New Roman" pitchFamily="18" charset="0"/>
                        </a:rPr>
                        <a:t>;</a:t>
                      </a:r>
                    </a:p>
                    <a:p>
                      <a:pPr marL="285750" indent="-285750">
                        <a:buFontTx/>
                        <a:buChar char="-"/>
                      </a:pPr>
                      <a:r>
                        <a:rPr lang="ro-RO" sz="1800" b="0" kern="1200" dirty="0" smtClean="0">
                          <a:solidFill>
                            <a:schemeClr val="tx1"/>
                          </a:solidFill>
                          <a:effectLst/>
                          <a:latin typeface="Times New Roman" pitchFamily="18" charset="0"/>
                          <a:ea typeface="+mn-ea"/>
                          <a:cs typeface="Times New Roman" pitchFamily="18" charset="0"/>
                        </a:rPr>
                        <a:t> Metoda biologică</a:t>
                      </a:r>
                      <a:r>
                        <a:rPr lang="en-US" sz="1800" b="0" kern="1200" dirty="0" smtClean="0">
                          <a:solidFill>
                            <a:schemeClr val="tx1"/>
                          </a:solidFill>
                          <a:effectLst/>
                          <a:latin typeface="Times New Roman" pitchFamily="18" charset="0"/>
                          <a:ea typeface="+mn-ea"/>
                          <a:cs typeface="Times New Roman" pitchFamily="18" charset="0"/>
                        </a:rPr>
                        <a:t>;</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ro-RO" sz="1800" b="0" kern="1200" dirty="0" smtClean="0">
                          <a:solidFill>
                            <a:schemeClr val="tx1"/>
                          </a:solidFill>
                          <a:effectLst/>
                          <a:latin typeface="Times New Roman" pitchFamily="18" charset="0"/>
                          <a:ea typeface="+mn-ea"/>
                          <a:cs typeface="Times New Roman" pitchFamily="18" charset="0"/>
                        </a:rPr>
                        <a:t>Combaterea integrată</a:t>
                      </a:r>
                      <a:r>
                        <a:rPr lang="en-US" sz="1800" b="0" kern="1200" dirty="0" smtClean="0">
                          <a:solidFill>
                            <a:schemeClr val="tx1"/>
                          </a:solidFill>
                          <a:effectLst/>
                          <a:latin typeface="Times New Roman" pitchFamily="18" charset="0"/>
                          <a:ea typeface="+mn-ea"/>
                          <a:cs typeface="Times New Roman" pitchFamily="18" charset="0"/>
                        </a:rPr>
                        <a:t> </a:t>
                      </a:r>
                      <a:r>
                        <a:rPr lang="en-US" sz="1800" b="0" kern="1200" dirty="0" smtClean="0">
                          <a:solidFill>
                            <a:srgbClr val="FF0000"/>
                          </a:solidFill>
                          <a:effectLst/>
                          <a:latin typeface="Times New Roman" pitchFamily="18" charset="0"/>
                          <a:ea typeface="+mn-ea"/>
                          <a:cs typeface="Times New Roman" pitchFamily="18" charset="0"/>
                        </a:rPr>
                        <a:t>(</a:t>
                      </a:r>
                      <a:r>
                        <a:rPr lang="en-US" sz="1800" b="0" kern="1200" dirty="0" err="1" smtClean="0">
                          <a:solidFill>
                            <a:srgbClr val="FF0000"/>
                          </a:solidFill>
                          <a:effectLst/>
                          <a:latin typeface="Times New Roman" pitchFamily="18" charset="0"/>
                          <a:ea typeface="+mn-ea"/>
                          <a:cs typeface="Times New Roman" pitchFamily="18" charset="0"/>
                        </a:rPr>
                        <a:t>tabele</a:t>
                      </a:r>
                      <a:r>
                        <a:rPr lang="en-US" sz="1800" b="0" kern="1200" dirty="0" smtClean="0">
                          <a:solidFill>
                            <a:srgbClr val="FF0000"/>
                          </a:solidFill>
                          <a:effectLst/>
                          <a:latin typeface="Times New Roman" pitchFamily="18" charset="0"/>
                          <a:ea typeface="+mn-ea"/>
                          <a:cs typeface="Times New Roman" pitchFamily="18" charset="0"/>
                        </a:rPr>
                        <a:t> 2-12 </a:t>
                      </a:r>
                      <a:r>
                        <a:rPr lang="en-US" sz="1800" b="0" kern="1200" dirty="0" smtClean="0">
                          <a:solidFill>
                            <a:schemeClr val="tx1"/>
                          </a:solidFill>
                          <a:effectLst/>
                          <a:latin typeface="Times New Roman" pitchFamily="18" charset="0"/>
                          <a:ea typeface="+mn-ea"/>
                          <a:cs typeface="Times New Roman" pitchFamily="18" charset="0"/>
                        </a:rPr>
                        <a:t>din </a:t>
                      </a:r>
                      <a:r>
                        <a:rPr lang="en-US" sz="1800" b="0" kern="1200" dirty="0" err="1" smtClean="0">
                          <a:solidFill>
                            <a:schemeClr val="tx1"/>
                          </a:solidFill>
                          <a:effectLst/>
                          <a:latin typeface="Times New Roman" pitchFamily="18" charset="0"/>
                          <a:ea typeface="+mn-ea"/>
                          <a:cs typeface="Times New Roman" pitchFamily="18" charset="0"/>
                        </a:rPr>
                        <a:t>Anexe</a:t>
                      </a:r>
                      <a:r>
                        <a:rPr lang="en-US" sz="1800" b="0" kern="1200" dirty="0" smtClean="0">
                          <a:solidFill>
                            <a:schemeClr val="tx1"/>
                          </a:solidFill>
                          <a:effectLst/>
                          <a:latin typeface="Times New Roman" pitchFamily="18" charset="0"/>
                          <a:ea typeface="+mn-ea"/>
                          <a:cs typeface="Times New Roman" pitchFamily="18" charset="0"/>
                        </a:rPr>
                        <a:t>).</a:t>
                      </a:r>
                      <a:r>
                        <a:rPr lang="ro-RO" sz="1800" b="1" kern="1200" dirty="0" smtClean="0">
                          <a:solidFill>
                            <a:schemeClr val="tx1"/>
                          </a:solidFill>
                          <a:effectLst/>
                          <a:latin typeface="+mn-lt"/>
                          <a:ea typeface="+mn-ea"/>
                          <a:cs typeface="+mn-cs"/>
                        </a:rPr>
                        <a:t> </a:t>
                      </a:r>
                      <a:endParaRPr lang="en-US" sz="1800" b="1" kern="1200" dirty="0" smtClean="0">
                        <a:solidFill>
                          <a:schemeClr val="tx1"/>
                        </a:solidFill>
                        <a:effectLst/>
                        <a:latin typeface="+mn-lt"/>
                        <a:ea typeface="+mn-ea"/>
                        <a:cs typeface="+mn-cs"/>
                      </a:endParaRPr>
                    </a:p>
                    <a:p>
                      <a:pPr marL="0" marR="0" indent="746125" algn="l" defTabSz="914400" rtl="0" eaLnBrk="1" fontAlgn="auto" latinLnBrk="0" hangingPunct="1">
                        <a:lnSpc>
                          <a:spcPct val="100000"/>
                        </a:lnSpc>
                        <a:spcBef>
                          <a:spcPts val="0"/>
                        </a:spcBef>
                        <a:spcAft>
                          <a:spcPts val="0"/>
                        </a:spcAft>
                        <a:buClrTx/>
                        <a:buSzTx/>
                        <a:buFontTx/>
                        <a:buNone/>
                        <a:tabLst/>
                        <a:defRPr/>
                      </a:pPr>
                      <a:r>
                        <a:rPr lang="ro-RO" sz="1800" b="1" kern="1200" dirty="0" smtClean="0">
                          <a:solidFill>
                            <a:schemeClr val="tx1"/>
                          </a:solidFill>
                          <a:effectLst/>
                          <a:latin typeface="+mn-lt"/>
                          <a:ea typeface="+mn-ea"/>
                          <a:cs typeface="+mn-cs"/>
                        </a:rPr>
                        <a:t>6.3.3. Aplicarea și eficacitatea tratamentelor </a:t>
                      </a:r>
                      <a:endParaRPr lang="en-US" sz="1800" b="0" kern="1200" dirty="0" smtClean="0">
                        <a:solidFill>
                          <a:schemeClr val="tx1"/>
                        </a:solidFill>
                        <a:effectLst/>
                        <a:latin typeface="Times New Roman" pitchFamily="18" charset="0"/>
                        <a:ea typeface="+mn-ea"/>
                        <a:cs typeface="Times New Roman" pitchFamily="18" charset="0"/>
                      </a:endParaRPr>
                    </a:p>
                    <a:p>
                      <a:pPr marL="285750" indent="-285750">
                        <a:buFontTx/>
                        <a:buChar char="-"/>
                      </a:pPr>
                      <a:endParaRPr lang="ro-RO" sz="1800" b="0" kern="1200" dirty="0">
                        <a:solidFill>
                          <a:schemeClr val="tx1"/>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0"/>
                        </a:spcAft>
                      </a:pPr>
                      <a:r>
                        <a:rPr lang="en-US" sz="1800" dirty="0" smtClean="0">
                          <a:effectLst/>
                          <a:latin typeface="Times New Roman"/>
                          <a:ea typeface="Calibri"/>
                          <a:cs typeface="Times New Roman"/>
                        </a:rPr>
                        <a:t>- </a:t>
                      </a:r>
                      <a:r>
                        <a:rPr lang="ro-RO" sz="1800" dirty="0" smtClean="0">
                          <a:effectLst/>
                          <a:latin typeface="Times New Roman"/>
                          <a:ea typeface="Calibri"/>
                          <a:cs typeface="Times New Roman"/>
                        </a:rPr>
                        <a:t>adoptarea unor criterii simple, expeditive, de estimare a gradului de infectare/infestare și vătămare a arboretelor</a:t>
                      </a:r>
                      <a:r>
                        <a:rPr lang="en-US" sz="1800" dirty="0" smtClean="0">
                          <a:effectLst/>
                          <a:latin typeface="Times New Roman"/>
                          <a:ea typeface="Calibri"/>
                          <a:cs typeface="Times New Roman"/>
                        </a:rPr>
                        <a:t> (</a:t>
                      </a:r>
                      <a:r>
                        <a:rPr lang="en-US" sz="1800" dirty="0" err="1" smtClean="0">
                          <a:solidFill>
                            <a:srgbClr val="FF0000"/>
                          </a:solidFill>
                          <a:effectLst/>
                          <a:latin typeface="Times New Roman"/>
                          <a:ea typeface="Calibri"/>
                          <a:cs typeface="Times New Roman"/>
                        </a:rPr>
                        <a:t>T</a:t>
                      </a:r>
                      <a:r>
                        <a:rPr lang="en-US" sz="1800" b="0" dirty="0" err="1" smtClean="0">
                          <a:solidFill>
                            <a:srgbClr val="FF0000"/>
                          </a:solidFill>
                          <a:effectLst/>
                          <a:latin typeface="Times New Roman"/>
                          <a:ea typeface="Calibri"/>
                          <a:cs typeface="Times New Roman"/>
                        </a:rPr>
                        <a:t>abelul</a:t>
                      </a:r>
                      <a:r>
                        <a:rPr lang="en-US" sz="1800" dirty="0" smtClean="0">
                          <a:solidFill>
                            <a:srgbClr val="FF0000"/>
                          </a:solidFill>
                          <a:effectLst/>
                          <a:latin typeface="Times New Roman"/>
                          <a:ea typeface="Calibri"/>
                          <a:cs typeface="Times New Roman"/>
                        </a:rPr>
                        <a:t> 1</a:t>
                      </a:r>
                      <a:r>
                        <a:rPr lang="en-US" sz="1800" dirty="0" smtClean="0">
                          <a:effectLst/>
                          <a:latin typeface="Times New Roman"/>
                          <a:ea typeface="Calibri"/>
                          <a:cs typeface="Times New Roman"/>
                        </a:rPr>
                        <a:t>)</a:t>
                      </a:r>
                      <a:r>
                        <a:rPr lang="ro-RO" sz="1800" dirty="0" smtClean="0">
                          <a:effectLst/>
                          <a:latin typeface="Times New Roman"/>
                          <a:ea typeface="Calibri"/>
                          <a:cs typeface="Times New Roman"/>
                        </a:rPr>
                        <a:t>; </a:t>
                      </a:r>
                      <a:endParaRPr lang="en-US" sz="1600" dirty="0" smtClean="0">
                        <a:effectLst/>
                        <a:latin typeface="+mn-lt"/>
                        <a:ea typeface="Calibri"/>
                        <a:cs typeface="Times New Roman"/>
                      </a:endParaRPr>
                    </a:p>
                    <a:p>
                      <a:pPr algn="just">
                        <a:lnSpc>
                          <a:spcPct val="107000"/>
                        </a:lnSpc>
                        <a:spcAft>
                          <a:spcPts val="0"/>
                        </a:spcAft>
                      </a:pPr>
                      <a:r>
                        <a:rPr lang="ro-RO" sz="1800" dirty="0" smtClean="0">
                          <a:effectLst/>
                          <a:latin typeface="Times New Roman"/>
                          <a:ea typeface="Calibri"/>
                          <a:cs typeface="Times New Roman"/>
                        </a:rPr>
                        <a:t>- adoptarea de noi criterii de constituire a zonelor de combatere</a:t>
                      </a:r>
                      <a:r>
                        <a:rPr lang="en-US" sz="1800" dirty="0" smtClean="0">
                          <a:effectLst/>
                          <a:latin typeface="Times New Roman"/>
                          <a:ea typeface="Calibri"/>
                          <a:cs typeface="Times New Roman"/>
                        </a:rPr>
                        <a:t>,</a:t>
                      </a:r>
                      <a:r>
                        <a:rPr lang="ro-RO" sz="1800" dirty="0" smtClean="0">
                          <a:effectLst/>
                          <a:latin typeface="Times New Roman"/>
                          <a:ea typeface="Calibri"/>
                          <a:cs typeface="Times New Roman"/>
                        </a:rPr>
                        <a:t>  care să aibă în vedere: caracteristicile structurale ale arboretelor gazdă, rolul ecologic și socio-economic al arboretelor, natura speciei defoliatoare, condițiile climatice locale și generale</a:t>
                      </a:r>
                      <a:r>
                        <a:rPr lang="en-US" sz="1800" dirty="0" smtClean="0">
                          <a:effectLst/>
                          <a:latin typeface="Times New Roman"/>
                          <a:ea typeface="Calibri"/>
                          <a:cs typeface="Times New Roman"/>
                        </a:rPr>
                        <a:t> (</a:t>
                      </a:r>
                      <a:r>
                        <a:rPr lang="en-US" sz="1800" dirty="0" err="1" smtClean="0">
                          <a:solidFill>
                            <a:srgbClr val="FF0000"/>
                          </a:solidFill>
                          <a:effectLst/>
                          <a:latin typeface="Times New Roman"/>
                          <a:ea typeface="Calibri"/>
                          <a:cs typeface="Times New Roman"/>
                        </a:rPr>
                        <a:t>tabelul</a:t>
                      </a:r>
                      <a:r>
                        <a:rPr lang="en-US" sz="1800" dirty="0" smtClean="0">
                          <a:solidFill>
                            <a:srgbClr val="FF0000"/>
                          </a:solidFill>
                          <a:effectLst/>
                          <a:latin typeface="Times New Roman"/>
                          <a:ea typeface="Calibri"/>
                          <a:cs typeface="Times New Roman"/>
                        </a:rPr>
                        <a:t> 13</a:t>
                      </a:r>
                      <a:r>
                        <a:rPr lang="en-US" sz="1800" dirty="0" smtClean="0">
                          <a:effectLst/>
                          <a:latin typeface="Times New Roman"/>
                          <a:ea typeface="Calibri"/>
                          <a:cs typeface="Times New Roman"/>
                        </a:rPr>
                        <a:t>)</a:t>
                      </a:r>
                      <a:r>
                        <a:rPr lang="ro-RO" sz="1800" dirty="0" smtClean="0">
                          <a:effectLst/>
                          <a:latin typeface="Times New Roman"/>
                          <a:ea typeface="Calibri"/>
                          <a:cs typeface="Times New Roman"/>
                        </a:rPr>
                        <a:t>.</a:t>
                      </a:r>
                      <a:endParaRPr lang="en-US" sz="1600" dirty="0" smtClean="0">
                        <a:effectLst/>
                        <a:latin typeface="+mn-lt"/>
                        <a:ea typeface="Calibri"/>
                        <a:cs typeface="Times New Roman"/>
                      </a:endParaRPr>
                    </a:p>
                    <a:p>
                      <a:r>
                        <a:rPr lang="ro-RO" sz="1800" dirty="0" smtClean="0">
                          <a:effectLst/>
                          <a:latin typeface="Times New Roman"/>
                          <a:ea typeface="Calibri"/>
                        </a:rPr>
                        <a:t>- creșterea ponderii lucrărilor silviculturale și a metodelor de combatere biologică, în detrimentul metodei chimice, în cadrul managementului integrat al bolilor și dăunătorilor</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20732364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1565350585"/>
              </p:ext>
            </p:extLst>
          </p:nvPr>
        </p:nvGraphicFramePr>
        <p:xfrm>
          <a:off x="0" y="20266"/>
          <a:ext cx="12192000" cy="6419914"/>
        </p:xfrm>
        <a:graphic>
          <a:graphicData uri="http://schemas.openxmlformats.org/drawingml/2006/table">
            <a:tbl>
              <a:tblPr/>
              <a:tblGrid>
                <a:gridCol w="2093495">
                  <a:extLst>
                    <a:ext uri="{9D8B030D-6E8A-4147-A177-3AD203B41FA5}">
                      <a16:colId xmlns:a16="http://schemas.microsoft.com/office/drawing/2014/main" xmlns="" val="3335916655"/>
                    </a:ext>
                  </a:extLst>
                </a:gridCol>
                <a:gridCol w="1828800">
                  <a:extLst>
                    <a:ext uri="{9D8B030D-6E8A-4147-A177-3AD203B41FA5}">
                      <a16:colId xmlns:a16="http://schemas.microsoft.com/office/drawing/2014/main" xmlns="" val="1087958437"/>
                    </a:ext>
                  </a:extLst>
                </a:gridCol>
                <a:gridCol w="3922294">
                  <a:extLst>
                    <a:ext uri="{9D8B030D-6E8A-4147-A177-3AD203B41FA5}">
                      <a16:colId xmlns:a16="http://schemas.microsoft.com/office/drawing/2014/main" xmlns="" val="3455479907"/>
                    </a:ext>
                  </a:extLst>
                </a:gridCol>
                <a:gridCol w="4347411">
                  <a:extLst>
                    <a:ext uri="{9D8B030D-6E8A-4147-A177-3AD203B41FA5}">
                      <a16:colId xmlns:a16="http://schemas.microsoft.com/office/drawing/2014/main" xmlns=""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a:t>
                      </a:r>
                      <a:r>
                        <a:rPr lang="ro-RO" sz="1800" b="1" dirty="0" smtClean="0">
                          <a:effectLst/>
                          <a:latin typeface="Calibri" panose="020F0502020204030204" pitchFamily="34" charset="0"/>
                        </a:rPr>
                        <a:t>modificate/nou </a:t>
                      </a:r>
                      <a:r>
                        <a:rPr lang="ro-RO" sz="1800" b="1" dirty="0">
                          <a:effectLst/>
                          <a:latin typeface="Calibri" panose="020F0502020204030204" pitchFamily="34" charset="0"/>
                        </a:rPr>
                        <a:t>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583274">
                <a:tc>
                  <a:txBody>
                    <a:bodyPr/>
                    <a:lstStyle/>
                    <a:p>
                      <a:pPr algn="l">
                        <a:lnSpc>
                          <a:spcPct val="115000"/>
                        </a:lnSpc>
                        <a:spcAft>
                          <a:spcPts val="0"/>
                        </a:spcAft>
                      </a:pPr>
                      <a:r>
                        <a:rPr lang="ro-RO" sz="2000" dirty="0">
                          <a:effectLst/>
                          <a:latin typeface="Times New Roman" pitchFamily="18" charset="0"/>
                          <a:ea typeface="Times New Roman"/>
                          <a:cs typeface="Times New Roman" pitchFamily="18" charset="0"/>
                        </a:rPr>
                        <a:t> </a:t>
                      </a:r>
                      <a:r>
                        <a:rPr lang="ro-RO" sz="1800" b="1" dirty="0">
                          <a:effectLst/>
                          <a:latin typeface="Times New Roman" pitchFamily="18" charset="0"/>
                          <a:ea typeface="Times New Roman"/>
                          <a:cs typeface="Times New Roman" pitchFamily="18" charset="0"/>
                        </a:rPr>
                        <a:t>Capitolul 6: ÎNDRUMÃRI TEHNICE PRIVIND MONITORINGUL FORESTIER</a:t>
                      </a:r>
                      <a:endParaRPr lang="en-US" sz="1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ro-RO" sz="2000" noProof="0" dirty="0" smtClean="0">
                          <a:effectLst/>
                          <a:latin typeface="Times New Roman" pitchFamily="18" charset="0"/>
                          <a:ea typeface="Times New Roman"/>
                          <a:cs typeface="Times New Roman" pitchFamily="18" charset="0"/>
                        </a:rPr>
                        <a:t>Capitol </a:t>
                      </a:r>
                      <a:r>
                        <a:rPr lang="ro-RO" sz="2000" noProof="0" dirty="0">
                          <a:effectLst/>
                          <a:latin typeface="Times New Roman" pitchFamily="18" charset="0"/>
                          <a:ea typeface="Times New Roman"/>
                          <a:cs typeface="Times New Roman" pitchFamily="18" charset="0"/>
                        </a:rPr>
                        <a:t>eliminat</a:t>
                      </a:r>
                    </a:p>
                    <a:p>
                      <a:pPr marL="0" marR="0" indent="0" algn="l" defTabSz="914400" rtl="0" eaLnBrk="1" fontAlgn="auto" latinLnBrk="0" hangingPunct="1">
                        <a:lnSpc>
                          <a:spcPct val="115000"/>
                        </a:lnSpc>
                        <a:spcBef>
                          <a:spcPts val="0"/>
                        </a:spcBef>
                        <a:spcAft>
                          <a:spcPts val="0"/>
                        </a:spcAft>
                        <a:buClrTx/>
                        <a:buSzTx/>
                        <a:buFontTx/>
                        <a:buNone/>
                        <a:tabLst/>
                        <a:defRPr/>
                      </a:pPr>
                      <a:r>
                        <a:rPr lang="ro-RO" sz="2000" noProof="0" dirty="0">
                          <a:effectLst/>
                          <a:latin typeface="Times New Roman" pitchFamily="18" charset="0"/>
                          <a:ea typeface="Times New Roman"/>
                          <a:cs typeface="Times New Roman" pitchFamily="18" charset="0"/>
                        </a:rPr>
                        <a:t>Nu mai funcționează rețeaua de monitoring național</a:t>
                      </a:r>
                      <a:endParaRPr lang="ro-RO" sz="2000" noProof="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en-US" sz="2000" b="1" dirty="0" err="1" smtClean="0">
                          <a:solidFill>
                            <a:srgbClr val="FF0000"/>
                          </a:solidFill>
                          <a:effectLst/>
                          <a:latin typeface="Times New Roman (ro)"/>
                          <a:ea typeface="Times New Roman"/>
                          <a:cs typeface="Times New Roman"/>
                        </a:rPr>
                        <a:t>Supcapitole</a:t>
                      </a:r>
                      <a:r>
                        <a:rPr lang="en-US" sz="2000" b="1" dirty="0" smtClean="0">
                          <a:solidFill>
                            <a:srgbClr val="FF0000"/>
                          </a:solidFill>
                          <a:effectLst/>
                          <a:latin typeface="Times New Roman (ro)"/>
                          <a:ea typeface="Times New Roman"/>
                          <a:cs typeface="Times New Roman"/>
                        </a:rPr>
                        <a:t> </a:t>
                      </a:r>
                      <a:r>
                        <a:rPr lang="en-US" sz="2000" b="1" dirty="0" err="1" smtClean="0">
                          <a:solidFill>
                            <a:srgbClr val="FF0000"/>
                          </a:solidFill>
                          <a:effectLst/>
                          <a:latin typeface="Times New Roman (ro)"/>
                          <a:ea typeface="Times New Roman"/>
                          <a:cs typeface="Times New Roman"/>
                        </a:rPr>
                        <a:t>noi</a:t>
                      </a:r>
                      <a:endParaRPr lang="en-US" sz="2000" b="1" dirty="0" smtClean="0">
                        <a:solidFill>
                          <a:srgbClr val="FF0000"/>
                        </a:solidFill>
                        <a:effectLst/>
                        <a:latin typeface="Times New Roman (ro)"/>
                        <a:ea typeface="Times New Roman"/>
                        <a:cs typeface="Times New Roman"/>
                      </a:endParaRPr>
                    </a:p>
                    <a:p>
                      <a:r>
                        <a:rPr lang="ro-RO" sz="1800" b="1" dirty="0" smtClean="0">
                          <a:effectLst/>
                          <a:latin typeface="Times New Roman (ro)"/>
                          <a:ea typeface="Times New Roman"/>
                          <a:cs typeface="Times New Roman"/>
                        </a:rPr>
                        <a:t>6.4. Elaborarea documentatiilor tehnico- economice</a:t>
                      </a:r>
                      <a:endParaRPr lang="en-US" sz="1800" b="1" dirty="0" smtClean="0">
                        <a:effectLst/>
                        <a:latin typeface="Times New Roman (ro)"/>
                        <a:ea typeface="Times New Roman"/>
                        <a:cs typeface="Times New Roman"/>
                      </a:endParaRPr>
                    </a:p>
                    <a:p>
                      <a:pPr marL="0" indent="517525"/>
                      <a:r>
                        <a:rPr lang="ro-RO" sz="1800" b="0" dirty="0" smtClean="0">
                          <a:effectLst/>
                          <a:latin typeface="Times New Roman"/>
                          <a:ea typeface="Calibri"/>
                        </a:rPr>
                        <a:t>6.4.1. Elaborarea </a:t>
                      </a:r>
                      <a:r>
                        <a:rPr lang="ro-RO" sz="1800" b="0" dirty="0" smtClean="0">
                          <a:effectLst/>
                          <a:latin typeface="Times New Roman"/>
                          <a:ea typeface="Calibri"/>
                        </a:rPr>
                        <a:t>document</a:t>
                      </a:r>
                      <a:r>
                        <a:rPr lang="en-US" sz="1800" b="0" dirty="0" err="1" smtClean="0">
                          <a:effectLst/>
                          <a:latin typeface="Times New Roman"/>
                          <a:ea typeface="Calibri"/>
                        </a:rPr>
                        <a:t>elor</a:t>
                      </a:r>
                      <a:r>
                        <a:rPr lang="ro-RO" sz="1800" b="0" dirty="0" smtClean="0">
                          <a:effectLst/>
                          <a:latin typeface="Times New Roman"/>
                          <a:ea typeface="Calibri"/>
                        </a:rPr>
                        <a:t> </a:t>
                      </a:r>
                      <a:r>
                        <a:rPr lang="ro-RO" sz="1800" b="0" dirty="0" smtClean="0">
                          <a:effectLst/>
                          <a:latin typeface="Times New Roman"/>
                          <a:ea typeface="Calibri"/>
                        </a:rPr>
                        <a:t>privind statistica și prognoza dăunătorilor</a:t>
                      </a:r>
                      <a:endParaRPr lang="en-US" sz="1800" b="0" dirty="0" smtClean="0">
                        <a:effectLst/>
                        <a:latin typeface="Times New Roman"/>
                        <a:ea typeface="Calibri"/>
                      </a:endParaRPr>
                    </a:p>
                    <a:p>
                      <a:pPr marL="0" indent="517525"/>
                      <a:endParaRPr lang="en-US" sz="1800" b="0" dirty="0" smtClean="0">
                        <a:effectLst/>
                        <a:latin typeface="Times New Roman"/>
                        <a:ea typeface="Calibri"/>
                      </a:endParaRPr>
                    </a:p>
                    <a:p>
                      <a:pPr marL="0" indent="517525"/>
                      <a:r>
                        <a:rPr lang="ro-RO" sz="1800" b="0" dirty="0" smtClean="0">
                          <a:effectLst/>
                          <a:latin typeface="Times New Roman"/>
                          <a:ea typeface="Calibri"/>
                        </a:rPr>
                        <a:t> </a:t>
                      </a:r>
                      <a:r>
                        <a:rPr lang="ro-RO" sz="1800" b="0" dirty="0" smtClean="0">
                          <a:effectLst/>
                          <a:latin typeface="Times New Roman (ro)"/>
                          <a:ea typeface="Times New Roman"/>
                          <a:cs typeface="Times New Roman"/>
                        </a:rPr>
                        <a:t> </a:t>
                      </a:r>
                      <a:r>
                        <a:rPr lang="ro-RO" sz="1800" b="0" dirty="0" smtClean="0">
                          <a:effectLst/>
                          <a:latin typeface="Times New Roman"/>
                          <a:ea typeface="Calibri"/>
                          <a:cs typeface="Times New Roman"/>
                        </a:rPr>
                        <a:t>6.4.2. Elaborarea proiectului de plan pentru controlul dăunătorilor</a:t>
                      </a:r>
                      <a:endParaRPr lang="en-US" sz="1800" b="0" dirty="0" smtClean="0">
                        <a:effectLst/>
                        <a:latin typeface="+mn-lt"/>
                        <a:ea typeface="Calibri"/>
                        <a:cs typeface="Times New Roman"/>
                      </a:endParaRPr>
                    </a:p>
                    <a:p>
                      <a:pPr indent="450215" algn="just">
                        <a:lnSpc>
                          <a:spcPct val="115000"/>
                        </a:lnSpc>
                        <a:spcAft>
                          <a:spcPts val="1000"/>
                        </a:spcAft>
                      </a:pPr>
                      <a:endParaRPr lang="en-US" sz="1800" b="0" dirty="0" smtClean="0">
                        <a:effectLst/>
                        <a:latin typeface="Times New Roman"/>
                        <a:ea typeface="Calibri"/>
                        <a:cs typeface="Times New Roman"/>
                      </a:endParaRPr>
                    </a:p>
                    <a:p>
                      <a:pPr indent="450215" algn="just">
                        <a:lnSpc>
                          <a:spcPct val="115000"/>
                        </a:lnSpc>
                        <a:spcAft>
                          <a:spcPts val="1000"/>
                        </a:spcAft>
                      </a:pPr>
                      <a:endParaRPr lang="en-US" sz="1800" b="0" dirty="0" smtClean="0">
                        <a:effectLst/>
                        <a:latin typeface="Times New Roman"/>
                        <a:ea typeface="Calibri"/>
                        <a:cs typeface="Times New Roman"/>
                      </a:endParaRPr>
                    </a:p>
                    <a:p>
                      <a:pPr indent="450215" algn="just">
                        <a:lnSpc>
                          <a:spcPct val="115000"/>
                        </a:lnSpc>
                        <a:spcAft>
                          <a:spcPts val="1000"/>
                        </a:spcAft>
                      </a:pPr>
                      <a:endParaRPr lang="en-US" sz="1800" b="0" dirty="0" smtClean="0">
                        <a:effectLst/>
                        <a:latin typeface="Times New Roman"/>
                        <a:ea typeface="Calibri"/>
                        <a:cs typeface="Times New Roman"/>
                      </a:endParaRPr>
                    </a:p>
                    <a:p>
                      <a:pPr indent="450215" algn="just">
                        <a:lnSpc>
                          <a:spcPct val="115000"/>
                        </a:lnSpc>
                        <a:spcAft>
                          <a:spcPts val="1000"/>
                        </a:spcAft>
                      </a:pPr>
                      <a:r>
                        <a:rPr lang="ro-RO" sz="1800" b="0" dirty="0" smtClean="0">
                          <a:effectLst/>
                          <a:latin typeface="Times New Roman"/>
                          <a:ea typeface="Calibri"/>
                          <a:cs typeface="Times New Roman"/>
                        </a:rPr>
                        <a:t>6.4.3.Elaborarea documentațiilor economice</a:t>
                      </a:r>
                      <a:endParaRPr lang="en-US" sz="1800" b="0" dirty="0" smtClean="0">
                        <a:effectLst/>
                        <a:latin typeface="+mn-lt"/>
                        <a:ea typeface="Calibri"/>
                        <a:cs typeface="Times New Roman"/>
                      </a:endParaRPr>
                    </a:p>
                    <a:p>
                      <a:endParaRPr lang="en-US" sz="1800" b="0" kern="1200" dirty="0" smtClean="0">
                        <a:solidFill>
                          <a:schemeClr val="tx1"/>
                        </a:solidFill>
                        <a:effectLst/>
                        <a:latin typeface="Times New Roman" pitchFamily="18" charset="0"/>
                        <a:ea typeface="+mn-ea"/>
                        <a:cs typeface="Times New Roman" pitchFamily="18" charset="0"/>
                      </a:endParaRPr>
                    </a:p>
                    <a:p>
                      <a:pPr marL="0" indent="60325">
                        <a:lnSpc>
                          <a:spcPct val="115000"/>
                        </a:lnSpc>
                        <a:spcAft>
                          <a:spcPts val="1000"/>
                        </a:spcAft>
                      </a:pPr>
                      <a:endParaRPr lang="en-US" sz="1800" b="1" dirty="0" smtClean="0">
                        <a:effectLst/>
                        <a:latin typeface="Times New Roman"/>
                        <a:ea typeface="Calibri"/>
                        <a:cs typeface="Times New Roman"/>
                      </a:endParaRPr>
                    </a:p>
                    <a:p>
                      <a:pPr marL="0" indent="60325">
                        <a:lnSpc>
                          <a:spcPct val="115000"/>
                        </a:lnSpc>
                        <a:spcAft>
                          <a:spcPts val="1000"/>
                        </a:spcAft>
                      </a:pPr>
                      <a:r>
                        <a:rPr lang="en-US" sz="1800" b="1" dirty="0" smtClean="0">
                          <a:effectLst/>
                          <a:latin typeface="Times New Roman"/>
                          <a:ea typeface="Calibri"/>
                          <a:cs typeface="Times New Roman"/>
                        </a:rPr>
                        <a:t>6.5. Control </a:t>
                      </a:r>
                      <a:r>
                        <a:rPr lang="en-US" sz="1800" b="1" dirty="0" err="1" smtClean="0">
                          <a:effectLst/>
                          <a:latin typeface="Times New Roman"/>
                          <a:ea typeface="Calibri"/>
                          <a:cs typeface="Times New Roman"/>
                        </a:rPr>
                        <a:t>și</a:t>
                      </a:r>
                      <a:r>
                        <a:rPr lang="en-US" sz="1800" b="1" dirty="0" smtClean="0">
                          <a:effectLst/>
                          <a:latin typeface="Times New Roman"/>
                          <a:ea typeface="Calibri"/>
                          <a:cs typeface="Times New Roman"/>
                        </a:rPr>
                        <a:t> </a:t>
                      </a:r>
                      <a:r>
                        <a:rPr lang="en-US" sz="1800" b="1" dirty="0" err="1" smtClean="0">
                          <a:effectLst/>
                          <a:latin typeface="Times New Roman"/>
                          <a:ea typeface="Calibri"/>
                          <a:cs typeface="Times New Roman"/>
                        </a:rPr>
                        <a:t>carantină</a:t>
                      </a:r>
                      <a:r>
                        <a:rPr lang="en-US" sz="1800" b="1" dirty="0" smtClean="0">
                          <a:effectLst/>
                          <a:latin typeface="Times New Roman"/>
                          <a:ea typeface="Calibri"/>
                          <a:cs typeface="Times New Roman"/>
                        </a:rPr>
                        <a:t> </a:t>
                      </a:r>
                      <a:r>
                        <a:rPr lang="en-US" sz="1800" b="1" dirty="0" err="1" smtClean="0">
                          <a:effectLst/>
                          <a:latin typeface="Times New Roman"/>
                          <a:ea typeface="Calibri"/>
                          <a:cs typeface="Times New Roman"/>
                        </a:rPr>
                        <a:t>fitosanitară</a:t>
                      </a:r>
                      <a:r>
                        <a:rPr lang="en-US" sz="1800" b="1" dirty="0" smtClean="0">
                          <a:effectLst/>
                          <a:latin typeface="Times New Roman"/>
                          <a:ea typeface="Calibri"/>
                          <a:cs typeface="Times New Roman"/>
                        </a:rPr>
                        <a:t> </a:t>
                      </a:r>
                      <a:endParaRPr lang="en-US" sz="1800" b="1" dirty="0" smtClean="0">
                        <a:effectLst/>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450215">
                        <a:lnSpc>
                          <a:spcPct val="115000"/>
                        </a:lnSpc>
                        <a:spcAft>
                          <a:spcPts val="0"/>
                        </a:spcAft>
                      </a:pPr>
                      <a:endParaRPr lang="en-US" sz="2000" b="1" dirty="0" smtClean="0">
                        <a:effectLst/>
                        <a:latin typeface="Times New Roman"/>
                        <a:ea typeface="Calibri"/>
                        <a:cs typeface="Times New Roman"/>
                      </a:endParaRPr>
                    </a:p>
                    <a:p>
                      <a:pPr indent="450215">
                        <a:lnSpc>
                          <a:spcPct val="115000"/>
                        </a:lnSpc>
                        <a:spcAft>
                          <a:spcPts val="0"/>
                        </a:spcAft>
                      </a:pPr>
                      <a:r>
                        <a:rPr lang="en-US" sz="2000" b="0" dirty="0" err="1" smtClean="0">
                          <a:effectLst/>
                          <a:latin typeface="Times New Roman"/>
                          <a:ea typeface="Calibri"/>
                          <a:cs typeface="Times New Roman"/>
                        </a:rPr>
                        <a:t>Formulare</a:t>
                      </a:r>
                      <a:r>
                        <a:rPr lang="en-US" sz="2000" b="0" dirty="0" smtClean="0">
                          <a:effectLst/>
                          <a:latin typeface="Times New Roman"/>
                          <a:ea typeface="Calibri"/>
                          <a:cs typeface="Times New Roman"/>
                        </a:rPr>
                        <a:t> </a:t>
                      </a:r>
                      <a:r>
                        <a:rPr lang="en-US" sz="2000" b="0" dirty="0" err="1" smtClean="0">
                          <a:effectLst/>
                          <a:latin typeface="Times New Roman"/>
                          <a:ea typeface="Calibri"/>
                          <a:cs typeface="Times New Roman"/>
                        </a:rPr>
                        <a:t>tipizate</a:t>
                      </a:r>
                      <a:r>
                        <a:rPr lang="en-US" sz="2000" b="0" dirty="0" smtClean="0">
                          <a:effectLst/>
                          <a:latin typeface="Times New Roman"/>
                          <a:ea typeface="Calibri"/>
                          <a:cs typeface="Times New Roman"/>
                        </a:rPr>
                        <a:t> in </a:t>
                      </a:r>
                      <a:r>
                        <a:rPr lang="en-US" sz="2000" b="0" dirty="0" err="1" smtClean="0">
                          <a:effectLst/>
                          <a:latin typeface="Times New Roman"/>
                          <a:ea typeface="Calibri"/>
                          <a:cs typeface="Times New Roman"/>
                        </a:rPr>
                        <a:t>Anexe</a:t>
                      </a:r>
                      <a:endParaRPr lang="en-US" sz="2000" b="0" dirty="0" smtClean="0">
                        <a:effectLst/>
                        <a:latin typeface="Times New Roman"/>
                        <a:ea typeface="Calibri"/>
                        <a:cs typeface="Times New Roman"/>
                      </a:endParaRPr>
                    </a:p>
                    <a:p>
                      <a:pPr indent="450215" algn="ctr">
                        <a:lnSpc>
                          <a:spcPct val="115000"/>
                        </a:lnSpc>
                        <a:spcAft>
                          <a:spcPts val="0"/>
                        </a:spcAft>
                      </a:pPr>
                      <a:r>
                        <a:rPr lang="en-US" sz="2000" b="0" dirty="0" smtClean="0">
                          <a:solidFill>
                            <a:srgbClr val="FF0000"/>
                          </a:solidFill>
                          <a:effectLst/>
                          <a:latin typeface="Times New Roman"/>
                          <a:ea typeface="Calibri"/>
                          <a:cs typeface="Times New Roman"/>
                        </a:rPr>
                        <a:t>(F1,2,3,4,5)</a:t>
                      </a:r>
                    </a:p>
                    <a:p>
                      <a:pPr marL="0" indent="60325">
                        <a:lnSpc>
                          <a:spcPct val="115000"/>
                        </a:lnSpc>
                        <a:spcAft>
                          <a:spcPts val="0"/>
                        </a:spcAft>
                      </a:pPr>
                      <a:endParaRPr lang="en-US" sz="1600" b="0" dirty="0" smtClean="0">
                        <a:effectLst/>
                        <a:latin typeface="Times New Roman"/>
                        <a:ea typeface="Calibri"/>
                        <a:cs typeface="Times New Roman"/>
                      </a:endParaRPr>
                    </a:p>
                    <a:p>
                      <a:pPr marL="0" indent="60325">
                        <a:lnSpc>
                          <a:spcPct val="115000"/>
                        </a:lnSpc>
                        <a:spcAft>
                          <a:spcPts val="0"/>
                        </a:spcAft>
                      </a:pPr>
                      <a:endParaRPr lang="en-US" sz="1600" b="0" dirty="0" smtClean="0">
                        <a:effectLst/>
                        <a:latin typeface="Times New Roman"/>
                        <a:ea typeface="Calibri"/>
                        <a:cs typeface="Times New Roman"/>
                      </a:endParaRPr>
                    </a:p>
                    <a:p>
                      <a:pPr marL="0" indent="60325">
                        <a:lnSpc>
                          <a:spcPct val="115000"/>
                        </a:lnSpc>
                        <a:spcAft>
                          <a:spcPts val="0"/>
                        </a:spcAft>
                      </a:pPr>
                      <a:r>
                        <a:rPr lang="en-US" sz="1600" b="0" dirty="0" smtClean="0">
                          <a:effectLst/>
                          <a:latin typeface="Times New Roman"/>
                          <a:ea typeface="Calibri"/>
                          <a:cs typeface="Times New Roman"/>
                        </a:rPr>
                        <a:t>- </a:t>
                      </a:r>
                      <a:r>
                        <a:rPr lang="en-US" sz="1600" b="0" dirty="0" err="1" smtClean="0">
                          <a:effectLst/>
                          <a:latin typeface="Times New Roman"/>
                          <a:ea typeface="Calibri"/>
                          <a:cs typeface="Times New Roman"/>
                        </a:rPr>
                        <a:t>Criterii</a:t>
                      </a:r>
                      <a:r>
                        <a:rPr lang="en-US" sz="1600" b="0" dirty="0" smtClean="0">
                          <a:effectLst/>
                          <a:latin typeface="Times New Roman"/>
                          <a:ea typeface="Calibri"/>
                          <a:cs typeface="Times New Roman"/>
                        </a:rPr>
                        <a:t> </a:t>
                      </a:r>
                      <a:r>
                        <a:rPr lang="en-US" sz="1600" b="0" dirty="0" err="1" smtClean="0">
                          <a:effectLst/>
                          <a:latin typeface="Times New Roman"/>
                          <a:ea typeface="Calibri"/>
                          <a:cs typeface="Times New Roman"/>
                        </a:rPr>
                        <a:t>noi</a:t>
                      </a:r>
                      <a:r>
                        <a:rPr lang="en-US" sz="1600" b="0" dirty="0" smtClean="0">
                          <a:effectLst/>
                          <a:latin typeface="Times New Roman"/>
                          <a:ea typeface="Calibri"/>
                          <a:cs typeface="Times New Roman"/>
                        </a:rPr>
                        <a:t> de c</a:t>
                      </a:r>
                      <a:r>
                        <a:rPr lang="ro-RO" sz="1600" b="0" dirty="0" smtClean="0">
                          <a:effectLst/>
                          <a:latin typeface="Times New Roman"/>
                          <a:ea typeface="Calibri"/>
                          <a:cs typeface="Times New Roman"/>
                        </a:rPr>
                        <a:t>onstituire</a:t>
                      </a:r>
                      <a:r>
                        <a:rPr lang="en-US" sz="1600" b="0" dirty="0" smtClean="0">
                          <a:effectLst/>
                          <a:latin typeface="Times New Roman"/>
                          <a:ea typeface="Calibri"/>
                          <a:cs typeface="Times New Roman"/>
                        </a:rPr>
                        <a:t> </a:t>
                      </a:r>
                      <a:r>
                        <a:rPr lang="ro-RO" sz="1600" b="0" dirty="0" smtClean="0">
                          <a:effectLst/>
                          <a:latin typeface="Times New Roman"/>
                          <a:ea typeface="Calibri"/>
                          <a:cs typeface="Times New Roman"/>
                        </a:rPr>
                        <a:t>a zonelor de combatere și supraveghere în pădurile infestate cu insecte defoliatoare</a:t>
                      </a:r>
                      <a:r>
                        <a:rPr lang="en-US" sz="1600" b="0" dirty="0" smtClean="0">
                          <a:effectLst/>
                          <a:latin typeface="Times New Roman"/>
                          <a:ea typeface="Calibri"/>
                          <a:cs typeface="Times New Roman"/>
                        </a:rPr>
                        <a:t> (</a:t>
                      </a:r>
                      <a:r>
                        <a:rPr lang="en-US" sz="1600" b="0" dirty="0" err="1" smtClean="0">
                          <a:solidFill>
                            <a:srgbClr val="FF0000"/>
                          </a:solidFill>
                          <a:effectLst/>
                          <a:latin typeface="Times New Roman"/>
                          <a:ea typeface="Calibri"/>
                          <a:cs typeface="Times New Roman"/>
                        </a:rPr>
                        <a:t>tabelul</a:t>
                      </a:r>
                      <a:r>
                        <a:rPr lang="en-US" sz="1600" b="0" dirty="0" smtClean="0">
                          <a:solidFill>
                            <a:srgbClr val="FF0000"/>
                          </a:solidFill>
                          <a:effectLst/>
                          <a:latin typeface="Times New Roman"/>
                          <a:ea typeface="Calibri"/>
                          <a:cs typeface="Times New Roman"/>
                        </a:rPr>
                        <a:t> </a:t>
                      </a:r>
                      <a:r>
                        <a:rPr lang="en-US" sz="1600" b="0" dirty="0" smtClean="0">
                          <a:solidFill>
                            <a:srgbClr val="FF0000"/>
                          </a:solidFill>
                          <a:effectLst/>
                          <a:latin typeface="Times New Roman"/>
                          <a:ea typeface="Calibri"/>
                          <a:cs typeface="Times New Roman"/>
                        </a:rPr>
                        <a:t>13</a:t>
                      </a:r>
                      <a:r>
                        <a:rPr lang="en-US" sz="1600" b="0" dirty="0" smtClean="0">
                          <a:effectLst/>
                          <a:latin typeface="Times New Roman"/>
                          <a:ea typeface="Calibri"/>
                          <a:cs typeface="Times New Roman"/>
                        </a:rPr>
                        <a:t>);</a:t>
                      </a:r>
                      <a:endParaRPr lang="en-US" sz="1600" b="0" dirty="0" smtClean="0">
                        <a:effectLst/>
                        <a:latin typeface="+mn-lt"/>
                        <a:ea typeface="Calibri"/>
                        <a:cs typeface="Times New Roman"/>
                      </a:endParaRPr>
                    </a:p>
                    <a:p>
                      <a:pPr marL="0" indent="60325" algn="just">
                        <a:lnSpc>
                          <a:spcPct val="115000"/>
                        </a:lnSpc>
                        <a:spcAft>
                          <a:spcPts val="0"/>
                        </a:spcAft>
                      </a:pPr>
                      <a:r>
                        <a:rPr lang="en-US" sz="1600" b="0" kern="1200" dirty="0" smtClean="0">
                          <a:solidFill>
                            <a:schemeClr val="tx1"/>
                          </a:solidFill>
                          <a:effectLst/>
                          <a:latin typeface="Times New Roman" pitchFamily="18" charset="0"/>
                          <a:ea typeface="+mn-ea"/>
                          <a:cs typeface="Times New Roman" pitchFamily="18" charset="0"/>
                        </a:rPr>
                        <a:t>-</a:t>
                      </a:r>
                      <a:r>
                        <a:rPr lang="ro-RO" sz="1600" b="0" dirty="0" smtClean="0">
                          <a:effectLst/>
                          <a:latin typeface="Times New Roman"/>
                          <a:ea typeface="Calibri"/>
                          <a:cs typeface="Times New Roman"/>
                        </a:rPr>
                        <a:t>Planul tehnic de combatere a gândacilor de scoarță în arboretele de rășinoase</a:t>
                      </a:r>
                      <a:r>
                        <a:rPr lang="en-US" sz="1600" b="0" dirty="0" smtClean="0">
                          <a:effectLst/>
                          <a:latin typeface="Times New Roman"/>
                          <a:ea typeface="Calibri"/>
                          <a:cs typeface="Times New Roman"/>
                        </a:rPr>
                        <a:t> (</a:t>
                      </a:r>
                      <a:r>
                        <a:rPr lang="en-US" sz="1600" b="0" dirty="0" smtClean="0">
                          <a:solidFill>
                            <a:srgbClr val="FF0000"/>
                          </a:solidFill>
                          <a:effectLst/>
                          <a:latin typeface="Times New Roman"/>
                          <a:ea typeface="Calibri"/>
                          <a:cs typeface="Times New Roman"/>
                        </a:rPr>
                        <a:t>F9) </a:t>
                      </a:r>
                      <a:r>
                        <a:rPr lang="en-US" sz="1600" b="0" dirty="0" err="1" smtClean="0">
                          <a:solidFill>
                            <a:srgbClr val="FF0000"/>
                          </a:solidFill>
                          <a:effectLst/>
                          <a:latin typeface="Times New Roman"/>
                          <a:ea typeface="Calibri"/>
                          <a:cs typeface="Times New Roman"/>
                        </a:rPr>
                        <a:t>anexa</a:t>
                      </a:r>
                      <a:r>
                        <a:rPr lang="en-US" sz="1600" b="0" dirty="0" smtClean="0">
                          <a:effectLst/>
                          <a:latin typeface="Times New Roman"/>
                          <a:ea typeface="Calibri"/>
                          <a:cs typeface="Times New Roman"/>
                        </a:rPr>
                        <a:t>;</a:t>
                      </a:r>
                    </a:p>
                    <a:p>
                      <a:pPr marL="0" indent="60325" algn="just">
                        <a:lnSpc>
                          <a:spcPct val="115000"/>
                        </a:lnSpc>
                        <a:spcAft>
                          <a:spcPts val="0"/>
                        </a:spcAft>
                      </a:pPr>
                      <a:r>
                        <a:rPr lang="en-US" sz="1600" b="0" dirty="0" smtClean="0">
                          <a:effectLst/>
                          <a:latin typeface="Times New Roman"/>
                          <a:ea typeface="Calibri"/>
                          <a:cs typeface="Times New Roman"/>
                        </a:rPr>
                        <a:t>- </a:t>
                      </a:r>
                      <a:r>
                        <a:rPr lang="ro-RO" sz="1600" b="0" dirty="0" smtClean="0">
                          <a:effectLst/>
                          <a:latin typeface="Times New Roman"/>
                          <a:ea typeface="Calibri"/>
                          <a:cs typeface="Times New Roman"/>
                        </a:rPr>
                        <a:t>Planul lucrărilor de prevenire a atacurilor de </a:t>
                      </a:r>
                      <a:r>
                        <a:rPr lang="ro-RO" sz="1600" b="0" i="1" dirty="0" smtClean="0">
                          <a:effectLst/>
                          <a:latin typeface="Times New Roman"/>
                          <a:ea typeface="Calibri"/>
                          <a:cs typeface="Times New Roman"/>
                        </a:rPr>
                        <a:t>Hylobius</a:t>
                      </a:r>
                      <a:r>
                        <a:rPr lang="ro-RO" sz="1600" b="0" dirty="0" smtClean="0">
                          <a:effectLst/>
                          <a:latin typeface="Times New Roman"/>
                          <a:ea typeface="Calibri"/>
                          <a:cs typeface="Times New Roman"/>
                        </a:rPr>
                        <a:t> și </a:t>
                      </a:r>
                      <a:r>
                        <a:rPr lang="ro-RO" sz="1600" b="0" i="1" dirty="0" smtClean="0">
                          <a:effectLst/>
                          <a:latin typeface="Times New Roman"/>
                          <a:ea typeface="Calibri"/>
                          <a:cs typeface="Times New Roman"/>
                        </a:rPr>
                        <a:t>Hylastes</a:t>
                      </a:r>
                      <a:r>
                        <a:rPr lang="ro-RO" sz="1600" b="0" dirty="0" smtClean="0">
                          <a:effectLst/>
                          <a:latin typeface="Times New Roman"/>
                          <a:ea typeface="Calibri"/>
                          <a:cs typeface="Times New Roman"/>
                        </a:rPr>
                        <a:t> în platațiile de rășinoase</a:t>
                      </a:r>
                      <a:r>
                        <a:rPr lang="en-US" sz="1600" b="0" dirty="0" smtClean="0">
                          <a:effectLst/>
                          <a:latin typeface="Times New Roman"/>
                          <a:ea typeface="Calibri"/>
                          <a:cs typeface="Times New Roman"/>
                        </a:rPr>
                        <a:t> </a:t>
                      </a:r>
                      <a:r>
                        <a:rPr lang="en-US" sz="1600" b="0" dirty="0" smtClean="0">
                          <a:solidFill>
                            <a:srgbClr val="FF0000"/>
                          </a:solidFill>
                          <a:effectLst/>
                          <a:latin typeface="Times New Roman"/>
                          <a:ea typeface="Calibri"/>
                          <a:cs typeface="Times New Roman"/>
                        </a:rPr>
                        <a:t>(F10)</a:t>
                      </a:r>
                      <a:endParaRPr lang="en-US" sz="1600" b="0" dirty="0" smtClean="0">
                        <a:solidFill>
                          <a:srgbClr val="FF0000"/>
                        </a:solidFill>
                        <a:effectLst/>
                        <a:latin typeface="+mn-lt"/>
                        <a:ea typeface="Calibri"/>
                        <a:cs typeface="Times New Roman"/>
                      </a:endParaRPr>
                    </a:p>
                    <a:p>
                      <a:r>
                        <a:rPr lang="en-US" sz="2000" b="1" kern="1200" dirty="0" smtClean="0">
                          <a:solidFill>
                            <a:schemeClr val="tx1"/>
                          </a:solidFill>
                          <a:effectLst/>
                          <a:latin typeface="Times New Roman" pitchFamily="18" charset="0"/>
                          <a:ea typeface="+mn-ea"/>
                          <a:cs typeface="Times New Roman" pitchFamily="18" charset="0"/>
                        </a:rPr>
                        <a:t> </a:t>
                      </a:r>
                    </a:p>
                    <a:p>
                      <a:r>
                        <a:rPr lang="en-US" sz="1800" dirty="0" smtClean="0">
                          <a:effectLst/>
                          <a:latin typeface="Times New Roman"/>
                          <a:ea typeface="Calibri"/>
                        </a:rPr>
                        <a:t>- A</a:t>
                      </a:r>
                      <a:r>
                        <a:rPr lang="ro-RO" sz="1800" dirty="0" smtClean="0">
                          <a:effectLst/>
                          <a:latin typeface="Times New Roman"/>
                          <a:ea typeface="Calibri"/>
                        </a:rPr>
                        <a:t>ntemăsurătoarea și devizul lucrărilor </a:t>
                      </a:r>
                      <a:endParaRPr lang="en-US" sz="1800" dirty="0" smtClean="0">
                        <a:effectLst/>
                        <a:latin typeface="Times New Roman"/>
                        <a:ea typeface="Calibri"/>
                      </a:endParaRPr>
                    </a:p>
                    <a:p>
                      <a:pPr marL="285750" indent="-285750">
                        <a:buFontTx/>
                        <a:buChar char="-"/>
                      </a:pPr>
                      <a:r>
                        <a:rPr lang="ro-RO" sz="1800" i="0" dirty="0" smtClean="0">
                          <a:effectLst/>
                          <a:latin typeface="Times New Roman"/>
                          <a:ea typeface="Calibri"/>
                        </a:rPr>
                        <a:t>Programul lucrarilor de protecția pădurilor</a:t>
                      </a:r>
                      <a:endParaRPr lang="en-US" sz="1800" i="0" dirty="0" smtClean="0">
                        <a:effectLst/>
                        <a:latin typeface="Times New Roman"/>
                        <a:ea typeface="Calibri"/>
                      </a:endParaRPr>
                    </a:p>
                    <a:p>
                      <a:pPr marL="0" indent="0" algn="ctr">
                        <a:buFontTx/>
                        <a:buNone/>
                      </a:pPr>
                      <a:r>
                        <a:rPr lang="en-US" sz="1800" i="0" dirty="0" smtClean="0">
                          <a:effectLst/>
                          <a:latin typeface="Times New Roman"/>
                          <a:ea typeface="Calibri"/>
                        </a:rPr>
                        <a:t> </a:t>
                      </a:r>
                      <a:r>
                        <a:rPr lang="en-US" sz="1800" i="0" dirty="0" err="1" smtClean="0">
                          <a:effectLst/>
                          <a:latin typeface="Times New Roman"/>
                          <a:ea typeface="Calibri"/>
                        </a:rPr>
                        <a:t>Formulare</a:t>
                      </a:r>
                      <a:r>
                        <a:rPr lang="en-US" sz="1800" i="0" dirty="0" smtClean="0">
                          <a:effectLst/>
                          <a:latin typeface="Times New Roman"/>
                          <a:ea typeface="Calibri"/>
                        </a:rPr>
                        <a:t> in </a:t>
                      </a:r>
                      <a:r>
                        <a:rPr lang="en-US" sz="1800" i="0" dirty="0" err="1" smtClean="0">
                          <a:effectLst/>
                          <a:latin typeface="Times New Roman"/>
                          <a:ea typeface="Calibri"/>
                        </a:rPr>
                        <a:t>anexa</a:t>
                      </a:r>
                      <a:r>
                        <a:rPr lang="ro-RO" sz="1800" i="0" dirty="0" smtClean="0">
                          <a:effectLst/>
                          <a:latin typeface="Times New Roman"/>
                          <a:ea typeface="Calibri"/>
                        </a:rPr>
                        <a:t> </a:t>
                      </a:r>
                      <a:endParaRPr lang="en-US" sz="1800" i="0" dirty="0" smtClean="0">
                        <a:effectLst/>
                        <a:latin typeface="Times New Roman"/>
                        <a:ea typeface="Calibri"/>
                      </a:endParaRPr>
                    </a:p>
                    <a:p>
                      <a:pPr marL="0" indent="0" algn="ctr">
                        <a:buFontTx/>
                        <a:buNone/>
                      </a:pPr>
                      <a:r>
                        <a:rPr lang="en-US" sz="1800" i="0" dirty="0" smtClean="0">
                          <a:effectLst/>
                          <a:latin typeface="Times New Roman"/>
                          <a:ea typeface="Calibri"/>
                        </a:rPr>
                        <a:t>(</a:t>
                      </a:r>
                      <a:r>
                        <a:rPr lang="en-US" sz="1800" i="0" dirty="0" smtClean="0">
                          <a:solidFill>
                            <a:srgbClr val="FF0000"/>
                          </a:solidFill>
                          <a:effectLst/>
                          <a:latin typeface="Times New Roman"/>
                          <a:ea typeface="Calibri"/>
                        </a:rPr>
                        <a:t>F11,12)</a:t>
                      </a:r>
                      <a:endParaRPr lang="ro-RO" sz="1800" b="1" i="0" kern="1200" dirty="0">
                        <a:solidFill>
                          <a:srgbClr val="FF0000"/>
                        </a:solidFill>
                        <a:effectLst/>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29417822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8210</TotalTime>
  <Words>831</Words>
  <Application>Microsoft Office PowerPoint</Application>
  <PresentationFormat>Custom</PresentationFormat>
  <Paragraphs>153</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Kalium.</dc:title>
  <dc:creator>Mejakita Dev</dc:creator>
  <cp:lastModifiedBy>DELL</cp:lastModifiedBy>
  <cp:revision>461</cp:revision>
  <cp:lastPrinted>2018-07-14T08:03:41Z</cp:lastPrinted>
  <dcterms:created xsi:type="dcterms:W3CDTF">2018-05-13T00:15:53Z</dcterms:created>
  <dcterms:modified xsi:type="dcterms:W3CDTF">2021-06-16T09:53:38Z</dcterms:modified>
</cp:coreProperties>
</file>