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79" r:id="rId7"/>
    <p:sldId id="280" r:id="rId8"/>
    <p:sldId id="281" r:id="rId9"/>
    <p:sldId id="282" r:id="rId10"/>
    <p:sldId id="283" r:id="rId11"/>
    <p:sldId id="265" r:id="rId12"/>
    <p:sldId id="264"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516"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11CCB-B477-4917-98F3-A2C1D96535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D1F1EDC-5EE2-47A5-9956-0ADBEBF3FA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3BB8CE67-5EC0-4035-8CC7-0268A8B9BE9E}"/>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07728678-90D6-4EE2-B1F5-550A4D9E456C}"/>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F75DE781-0B57-4C5F-9ED0-C1E91C30885B}"/>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667608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5226A-A6F5-418C-A63E-7F198D863CF4}"/>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CCF243A5-5331-492C-8A42-397267A3C4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7AEBF5E3-1A89-4170-A0FF-08261BC8040E}"/>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F456D793-266B-40D7-80C9-7F4D0A02F9D0}"/>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B5C9B16A-947A-442A-BF00-A8D66D8FE36D}"/>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512877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09973E-1110-491F-85E2-98DFEF2B4D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F78C6E5-AE6F-4F1D-AC25-3185CC31892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89BBBD1C-1676-48AB-8497-1450E3601012}"/>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89432E69-1DC2-41F6-ABAD-53EF9D3358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BD4F83CC-5875-47D6-AC51-6302E0F4306F}"/>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11801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4FE1E-B559-4DF5-9036-6613FBAB180F}"/>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940037B6-62B8-48F7-BCED-87E206604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10860CF8-82A0-4965-B391-8781D72A06FE}"/>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F4D20ECF-51CF-4C1E-ABDD-D93F6A093FA4}"/>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0D524526-1F82-4A9B-9F90-F5E2A4F995F5}"/>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163737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3A06B-DD93-431D-BF0E-D2857EA8B3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0959F90B-4E79-4DEB-8B2F-20ED07E2E2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C63046-0EEE-44B1-8BBB-5408C52A74FF}"/>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D9FECEB4-0063-4692-9800-B153D85F676F}"/>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4DB63102-3155-4399-8C8A-D27FCF29D755}"/>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471873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77AE-B6A3-470B-825C-D94B68F7B73E}"/>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57B2E2B4-1084-42F3-8573-4C11474DE63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9B82119E-9A40-4D21-8977-1138588AD1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B252E8A0-DDEB-494C-AF99-B3EFB825CE95}"/>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6" name="Footer Placeholder 5">
            <a:extLst>
              <a:ext uri="{FF2B5EF4-FFF2-40B4-BE49-F238E27FC236}">
                <a16:creationId xmlns:a16="http://schemas.microsoft.com/office/drawing/2014/main" id="{7A9BD5C1-944A-4557-B4F2-68572CFB5689}"/>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D43C6D6B-E9CE-4E64-A288-957D03EE5B64}"/>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190428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CE9F8-81E6-42B1-8A59-CFE990C45487}"/>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5DFB9ED5-BE42-4E39-9C52-86A3182806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D1F135-54A2-4FB7-A32E-122E849ACD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AD75C497-845B-4580-9CAF-B4DED9EF56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6EE35C-0EDC-4DC3-9DE3-32611EE668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84DC4385-B628-4BE0-8630-5CE1A844ED72}"/>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8" name="Footer Placeholder 7">
            <a:extLst>
              <a:ext uri="{FF2B5EF4-FFF2-40B4-BE49-F238E27FC236}">
                <a16:creationId xmlns:a16="http://schemas.microsoft.com/office/drawing/2014/main" id="{81CB39F9-7707-414C-B8BD-FF3B43259B9C}"/>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E24435C3-B79E-46ED-A330-5250663A0EB6}"/>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122306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9BFD8-0BAF-442A-90D3-2D9FA2C2993F}"/>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B5E79534-1F10-4A3F-BEB7-A5D43942FF26}"/>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4" name="Footer Placeholder 3">
            <a:extLst>
              <a:ext uri="{FF2B5EF4-FFF2-40B4-BE49-F238E27FC236}">
                <a16:creationId xmlns:a16="http://schemas.microsoft.com/office/drawing/2014/main" id="{E5B2A2D8-C90E-480B-A80E-2238BDCA9147}"/>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203F3D9E-4C4B-463A-B5E9-781DFC26EC59}"/>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284970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0A86E2-C41E-4575-A4CF-49DFB49C5193}"/>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3" name="Footer Placeholder 2">
            <a:extLst>
              <a:ext uri="{FF2B5EF4-FFF2-40B4-BE49-F238E27FC236}">
                <a16:creationId xmlns:a16="http://schemas.microsoft.com/office/drawing/2014/main" id="{96EA7AB2-BCE9-4373-8E6C-E919919566FA}"/>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7E2E1ABE-6EE6-4841-B85D-9A30877192C3}"/>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930460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F4E5E-EDBE-4968-9CFC-19A2922BBC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BA1B0A11-A78E-47DF-8386-6FC1D6B51C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6260429-8359-412F-95B3-6ED09C570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3594E7-92E8-4CAF-8357-FF73F031EFDB}"/>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6" name="Footer Placeholder 5">
            <a:extLst>
              <a:ext uri="{FF2B5EF4-FFF2-40B4-BE49-F238E27FC236}">
                <a16:creationId xmlns:a16="http://schemas.microsoft.com/office/drawing/2014/main" id="{FC133382-1832-435E-8B8F-F483A18A9E40}"/>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7DBD8B51-F6FA-470F-9796-DBCB53CC2A8F}"/>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47341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C3FB7-FDFF-4BB2-AA79-DE622546BB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C5A254DE-DBE4-45F7-AD48-27B0F0EB28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459E19C4-856B-4052-9D42-65A70EDDBA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B170CB-C415-4F7D-ACF8-D932877E5B21}"/>
              </a:ext>
            </a:extLst>
          </p:cNvPr>
          <p:cNvSpPr>
            <a:spLocks noGrp="1"/>
          </p:cNvSpPr>
          <p:nvPr>
            <p:ph type="dt" sz="half" idx="10"/>
          </p:nvPr>
        </p:nvSpPr>
        <p:spPr/>
        <p:txBody>
          <a:bodyPr/>
          <a:lstStyle/>
          <a:p>
            <a:fld id="{8BE10E11-B3D7-4098-BD43-46E7EB8C654C}" type="datetimeFigureOut">
              <a:rPr lang="ro-RO" smtClean="0"/>
              <a:pPr/>
              <a:t>22.06.2021</a:t>
            </a:fld>
            <a:endParaRPr lang="ro-RO"/>
          </a:p>
        </p:txBody>
      </p:sp>
      <p:sp>
        <p:nvSpPr>
          <p:cNvPr id="6" name="Footer Placeholder 5">
            <a:extLst>
              <a:ext uri="{FF2B5EF4-FFF2-40B4-BE49-F238E27FC236}">
                <a16:creationId xmlns:a16="http://schemas.microsoft.com/office/drawing/2014/main" id="{C445788D-0765-47BA-AD97-87D9F93FEC3E}"/>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954A38D8-93BE-49A1-967F-A8EF2E060D20}"/>
              </a:ext>
            </a:extLst>
          </p:cNvPr>
          <p:cNvSpPr>
            <a:spLocks noGrp="1"/>
          </p:cNvSpPr>
          <p:nvPr>
            <p:ph type="sldNum" sz="quarter" idx="12"/>
          </p:nvPr>
        </p:nvSpPr>
        <p:spPr/>
        <p:txBody>
          <a:bodyPr/>
          <a:lstStyle/>
          <a:p>
            <a:fld id="{C5BDA84D-E79B-47BB-9432-EC223CF6FE36}" type="slidenum">
              <a:rPr lang="ro-RO" smtClean="0"/>
              <a:pPr/>
              <a:t>‹#›</a:t>
            </a:fld>
            <a:endParaRPr lang="ro-RO"/>
          </a:p>
        </p:txBody>
      </p:sp>
    </p:spTree>
    <p:extLst>
      <p:ext uri="{BB962C8B-B14F-4D97-AF65-F5344CB8AC3E}">
        <p14:creationId xmlns:p14="http://schemas.microsoft.com/office/powerpoint/2010/main" val="3152716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4FD016-C1AE-4217-A710-6A47E56911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B8D7B3B-832D-47FD-B001-C21A2F85F9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C10B585C-BB73-4695-A01C-FB4269CB0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10E11-B3D7-4098-BD43-46E7EB8C654C}" type="datetimeFigureOut">
              <a:rPr lang="ro-RO" smtClean="0"/>
              <a:pPr/>
              <a:t>22.06.2021</a:t>
            </a:fld>
            <a:endParaRPr lang="ro-RO"/>
          </a:p>
        </p:txBody>
      </p:sp>
      <p:sp>
        <p:nvSpPr>
          <p:cNvPr id="5" name="Footer Placeholder 4">
            <a:extLst>
              <a:ext uri="{FF2B5EF4-FFF2-40B4-BE49-F238E27FC236}">
                <a16:creationId xmlns:a16="http://schemas.microsoft.com/office/drawing/2014/main" id="{CFAB05C1-862A-479A-A87A-11C08DBE43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E00767E8-B50D-4351-857A-713479FDFE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BDA84D-E79B-47BB-9432-EC223CF6FE36}" type="slidenum">
              <a:rPr lang="ro-RO" smtClean="0"/>
              <a:pPr/>
              <a:t>‹#›</a:t>
            </a:fld>
            <a:endParaRPr lang="ro-RO"/>
          </a:p>
        </p:txBody>
      </p:sp>
    </p:spTree>
    <p:extLst>
      <p:ext uri="{BB962C8B-B14F-4D97-AF65-F5344CB8AC3E}">
        <p14:creationId xmlns:p14="http://schemas.microsoft.com/office/powerpoint/2010/main" val="533448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ini pentru sigla fondul social european">
            <a:extLst>
              <a:ext uri="{FF2B5EF4-FFF2-40B4-BE49-F238E27FC236}">
                <a16:creationId xmlns:a16="http://schemas.microsoft.com/office/drawing/2014/main" id="{BD1D32E8-64C9-4932-86E4-B896CEA2A06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817" y="0"/>
            <a:ext cx="11370366" cy="1217006"/>
          </a:xfrm>
          <a:prstGeom prst="rect">
            <a:avLst/>
          </a:prstGeom>
          <a:noFill/>
          <a:ln>
            <a:noFill/>
          </a:ln>
        </p:spPr>
      </p:pic>
      <p:sp>
        <p:nvSpPr>
          <p:cNvPr id="7" name="TextBox 6">
            <a:extLst>
              <a:ext uri="{FF2B5EF4-FFF2-40B4-BE49-F238E27FC236}">
                <a16:creationId xmlns:a16="http://schemas.microsoft.com/office/drawing/2014/main" id="{AD47BFD6-3E93-46F9-A2F6-88F0AFE2B7CB}"/>
              </a:ext>
            </a:extLst>
          </p:cNvPr>
          <p:cNvSpPr txBox="1"/>
          <p:nvPr/>
        </p:nvSpPr>
        <p:spPr>
          <a:xfrm>
            <a:off x="556591" y="1378226"/>
            <a:ext cx="11039061" cy="1754326"/>
          </a:xfrm>
          <a:prstGeom prst="rect">
            <a:avLst/>
          </a:prstGeom>
          <a:noFill/>
        </p:spPr>
        <p:txBody>
          <a:bodyPr wrap="square">
            <a:spAutoFit/>
          </a:bodyPr>
          <a:lstStyle/>
          <a:p>
            <a:pPr marL="0" indent="0" algn="ctr">
              <a:buNone/>
            </a:pPr>
            <a:r>
              <a:rPr lang="en-US" sz="1400" dirty="0">
                <a:solidFill>
                  <a:srgbClr val="000000"/>
                </a:solidFill>
                <a:latin typeface="Times New Roman" panose="02020603050405020304" pitchFamily="18" charset="0"/>
              </a:rPr>
              <a:t> </a:t>
            </a:r>
            <a:r>
              <a:rPr lang="en-US" b="1" dirty="0">
                <a:solidFill>
                  <a:srgbClr val="000000"/>
                </a:solidFill>
                <a:latin typeface="Calibri"/>
              </a:rPr>
              <a:t>ÎNTÂLNIRE DE LUCRU</a:t>
            </a:r>
            <a:br>
              <a:rPr lang="ro-RO" b="1" dirty="0">
                <a:solidFill>
                  <a:srgbClr val="000000"/>
                </a:solidFill>
                <a:latin typeface="Calibri"/>
              </a:rPr>
            </a:br>
            <a:r>
              <a:rPr lang="en-US" b="1" dirty="0">
                <a:solidFill>
                  <a:srgbClr val="000000"/>
                </a:solidFill>
                <a:latin typeface="Calibri"/>
              </a:rPr>
              <a:t> </a:t>
            </a:r>
            <a:br>
              <a:rPr lang="en-US" dirty="0">
                <a:solidFill>
                  <a:srgbClr val="000000"/>
                </a:solidFill>
                <a:latin typeface="Calibri"/>
              </a:rPr>
            </a:br>
            <a:r>
              <a:rPr lang="en-US" b="1" dirty="0" err="1">
                <a:solidFill>
                  <a:srgbClr val="000000"/>
                </a:solidFill>
                <a:latin typeface="Calibri"/>
              </a:rPr>
              <a:t>privind</a:t>
            </a:r>
            <a:r>
              <a:rPr lang="en-US" b="1" dirty="0">
                <a:solidFill>
                  <a:srgbClr val="000000"/>
                </a:solidFill>
                <a:latin typeface="Calibri"/>
              </a:rPr>
              <a:t> </a:t>
            </a:r>
            <a:r>
              <a:rPr lang="en-US" b="1" dirty="0" err="1">
                <a:solidFill>
                  <a:srgbClr val="000000"/>
                </a:solidFill>
                <a:latin typeface="Calibri"/>
              </a:rPr>
              <a:t>prezentarea</a:t>
            </a:r>
            <a:r>
              <a:rPr lang="en-US" b="1" dirty="0">
                <a:solidFill>
                  <a:srgbClr val="000000"/>
                </a:solidFill>
                <a:latin typeface="Calibri"/>
              </a:rPr>
              <a:t> </a:t>
            </a:r>
            <a:r>
              <a:rPr lang="en-US" b="1" dirty="0" err="1">
                <a:solidFill>
                  <a:srgbClr val="000000"/>
                </a:solidFill>
                <a:latin typeface="Calibri"/>
              </a:rPr>
              <a:t>studiilor</a:t>
            </a:r>
            <a:r>
              <a:rPr lang="en-US" b="1" dirty="0">
                <a:solidFill>
                  <a:srgbClr val="000000"/>
                </a:solidFill>
                <a:latin typeface="Calibri"/>
              </a:rPr>
              <a:t> </a:t>
            </a:r>
            <a:r>
              <a:rPr lang="en-US" b="1" dirty="0" err="1">
                <a:solidFill>
                  <a:srgbClr val="000000"/>
                </a:solidFill>
                <a:latin typeface="Calibri"/>
              </a:rPr>
              <a:t>pentru</a:t>
            </a:r>
            <a:r>
              <a:rPr lang="en-US" b="1" dirty="0">
                <a:solidFill>
                  <a:srgbClr val="000000"/>
                </a:solidFill>
                <a:latin typeface="Calibri"/>
              </a:rPr>
              <a:t> </a:t>
            </a:r>
            <a:r>
              <a:rPr lang="en-US" b="1" dirty="0" err="1">
                <a:solidFill>
                  <a:srgbClr val="000000"/>
                </a:solidFill>
                <a:latin typeface="Calibri"/>
              </a:rPr>
              <a:t>elaborarea</a:t>
            </a:r>
            <a:r>
              <a:rPr lang="en-US" b="1" dirty="0">
                <a:solidFill>
                  <a:srgbClr val="000000"/>
                </a:solidFill>
                <a:latin typeface="Calibri"/>
              </a:rPr>
              <a:t> </a:t>
            </a:r>
            <a:r>
              <a:rPr lang="en-US" b="1" dirty="0" err="1">
                <a:solidFill>
                  <a:srgbClr val="000000"/>
                </a:solidFill>
                <a:latin typeface="Calibri"/>
              </a:rPr>
              <a:t>procedurilor</a:t>
            </a:r>
            <a:r>
              <a:rPr lang="en-US" b="1" dirty="0">
                <a:solidFill>
                  <a:srgbClr val="000000"/>
                </a:solidFill>
                <a:latin typeface="Calibri"/>
              </a:rPr>
              <a:t> administrative </a:t>
            </a:r>
            <a:r>
              <a:rPr lang="en-US" b="1" dirty="0" err="1">
                <a:solidFill>
                  <a:srgbClr val="000000"/>
                </a:solidFill>
                <a:latin typeface="Calibri"/>
              </a:rPr>
              <a:t>simplificate</a:t>
            </a:r>
            <a:r>
              <a:rPr lang="en-US" b="1" dirty="0">
                <a:solidFill>
                  <a:srgbClr val="000000"/>
                </a:solidFill>
                <a:latin typeface="Calibri"/>
              </a:rPr>
              <a:t>, elaborate </a:t>
            </a:r>
            <a:r>
              <a:rPr lang="en-US" b="1" dirty="0" err="1">
                <a:solidFill>
                  <a:srgbClr val="000000"/>
                </a:solidFill>
                <a:latin typeface="Calibri"/>
              </a:rPr>
              <a:t>în</a:t>
            </a:r>
            <a:r>
              <a:rPr lang="en-US" b="1" dirty="0">
                <a:solidFill>
                  <a:srgbClr val="000000"/>
                </a:solidFill>
                <a:latin typeface="Calibri"/>
              </a:rPr>
              <a:t> </a:t>
            </a:r>
            <a:r>
              <a:rPr lang="en-US" b="1" dirty="0" err="1">
                <a:solidFill>
                  <a:srgbClr val="000000"/>
                </a:solidFill>
                <a:latin typeface="Calibri"/>
              </a:rPr>
              <a:t>formă</a:t>
            </a:r>
            <a:r>
              <a:rPr lang="en-US" b="1" dirty="0">
                <a:solidFill>
                  <a:srgbClr val="000000"/>
                </a:solidFill>
                <a:latin typeface="Calibri"/>
              </a:rPr>
              <a:t> </a:t>
            </a:r>
            <a:r>
              <a:rPr lang="en-US" b="1" dirty="0" err="1">
                <a:solidFill>
                  <a:srgbClr val="000000"/>
                </a:solidFill>
                <a:latin typeface="Calibri"/>
              </a:rPr>
              <a:t>finală</a:t>
            </a:r>
            <a:r>
              <a:rPr lang="en-US" b="1" dirty="0">
                <a:solidFill>
                  <a:srgbClr val="000000"/>
                </a:solidFill>
                <a:latin typeface="Calibri"/>
              </a:rPr>
              <a:t> pe </a:t>
            </a:r>
            <a:r>
              <a:rPr lang="en-US" b="1" dirty="0" err="1">
                <a:solidFill>
                  <a:srgbClr val="000000"/>
                </a:solidFill>
                <a:latin typeface="Calibri"/>
              </a:rPr>
              <a:t>baza</a:t>
            </a:r>
            <a:r>
              <a:rPr lang="en-US" b="1" dirty="0">
                <a:solidFill>
                  <a:srgbClr val="000000"/>
                </a:solidFill>
                <a:latin typeface="Calibri"/>
              </a:rPr>
              <a:t> </a:t>
            </a:r>
            <a:r>
              <a:rPr lang="en-US" b="1" dirty="0" err="1">
                <a:solidFill>
                  <a:srgbClr val="000000"/>
                </a:solidFill>
                <a:latin typeface="Calibri"/>
              </a:rPr>
              <a:t>rezultatelor</a:t>
            </a:r>
            <a:r>
              <a:rPr lang="en-US" b="1" dirty="0">
                <a:solidFill>
                  <a:srgbClr val="000000"/>
                </a:solidFill>
                <a:latin typeface="Calibri"/>
              </a:rPr>
              <a:t> </a:t>
            </a:r>
            <a:r>
              <a:rPr lang="en-US" b="1" dirty="0" err="1">
                <a:solidFill>
                  <a:srgbClr val="000000"/>
                </a:solidFill>
                <a:latin typeface="Calibri"/>
              </a:rPr>
              <a:t>în</a:t>
            </a:r>
            <a:r>
              <a:rPr lang="en-US" b="1" dirty="0">
                <a:solidFill>
                  <a:srgbClr val="000000"/>
                </a:solidFill>
                <a:latin typeface="Calibri"/>
              </a:rPr>
              <a:t> </a:t>
            </a:r>
            <a:r>
              <a:rPr lang="en-US" b="1" dirty="0" err="1">
                <a:solidFill>
                  <a:srgbClr val="000000"/>
                </a:solidFill>
                <a:latin typeface="Calibri"/>
              </a:rPr>
              <a:t>ceea</a:t>
            </a:r>
            <a:r>
              <a:rPr lang="en-US" b="1" dirty="0">
                <a:solidFill>
                  <a:srgbClr val="000000"/>
                </a:solidFill>
                <a:latin typeface="Calibri"/>
              </a:rPr>
              <a:t> </a:t>
            </a:r>
            <a:r>
              <a:rPr lang="en-US" b="1" dirty="0" err="1">
                <a:solidFill>
                  <a:srgbClr val="000000"/>
                </a:solidFill>
                <a:latin typeface="Calibri"/>
              </a:rPr>
              <a:t>ce</a:t>
            </a:r>
            <a:r>
              <a:rPr lang="en-US" b="1" dirty="0">
                <a:solidFill>
                  <a:srgbClr val="000000"/>
                </a:solidFill>
                <a:latin typeface="Calibri"/>
              </a:rPr>
              <a:t> </a:t>
            </a:r>
            <a:r>
              <a:rPr lang="en-US" b="1" dirty="0" err="1">
                <a:solidFill>
                  <a:srgbClr val="000000"/>
                </a:solidFill>
                <a:latin typeface="Calibri"/>
              </a:rPr>
              <a:t>privește</a:t>
            </a:r>
            <a:r>
              <a:rPr lang="en-US" b="1" dirty="0">
                <a:solidFill>
                  <a:srgbClr val="000000"/>
                </a:solidFill>
                <a:latin typeface="Calibri"/>
              </a:rPr>
              <a:t> </a:t>
            </a:r>
            <a:r>
              <a:rPr lang="en-US" b="1" dirty="0" err="1">
                <a:solidFill>
                  <a:srgbClr val="000000"/>
                </a:solidFill>
                <a:latin typeface="Calibri"/>
              </a:rPr>
              <a:t>armonizarea</a:t>
            </a:r>
            <a:r>
              <a:rPr lang="en-US" b="1" dirty="0">
                <a:solidFill>
                  <a:srgbClr val="000000"/>
                </a:solidFill>
                <a:latin typeface="Calibri"/>
              </a:rPr>
              <a:t> </a:t>
            </a:r>
            <a:r>
              <a:rPr lang="en-US" b="1" dirty="0" err="1">
                <a:solidFill>
                  <a:srgbClr val="000000"/>
                </a:solidFill>
                <a:latin typeface="Calibri"/>
              </a:rPr>
              <a:t>acestora</a:t>
            </a:r>
            <a:r>
              <a:rPr lang="en-US" b="1" dirty="0">
                <a:solidFill>
                  <a:srgbClr val="000000"/>
                </a:solidFill>
                <a:latin typeface="Calibri"/>
              </a:rPr>
              <a:t>, </a:t>
            </a:r>
            <a:r>
              <a:rPr lang="en-US" b="1" dirty="0" err="1">
                <a:solidFill>
                  <a:srgbClr val="000000"/>
                </a:solidFill>
                <a:latin typeface="Calibri"/>
              </a:rPr>
              <a:t>realizată</a:t>
            </a:r>
            <a:r>
              <a:rPr lang="en-US" b="1" dirty="0">
                <a:solidFill>
                  <a:srgbClr val="000000"/>
                </a:solidFill>
                <a:latin typeface="Calibri"/>
              </a:rPr>
              <a:t> </a:t>
            </a:r>
            <a:r>
              <a:rPr lang="en-US" b="1" dirty="0" err="1">
                <a:solidFill>
                  <a:srgbClr val="000000"/>
                </a:solidFill>
                <a:latin typeface="Calibri"/>
              </a:rPr>
              <a:t>între</a:t>
            </a:r>
            <a:r>
              <a:rPr lang="en-US" b="1" dirty="0">
                <a:solidFill>
                  <a:srgbClr val="000000"/>
                </a:solidFill>
                <a:latin typeface="Calibri"/>
              </a:rPr>
              <a:t> </a:t>
            </a:r>
            <a:r>
              <a:rPr lang="en-US" b="1" dirty="0" err="1">
                <a:solidFill>
                  <a:srgbClr val="000000"/>
                </a:solidFill>
                <a:latin typeface="Calibri"/>
              </a:rPr>
              <a:t>colectivele</a:t>
            </a:r>
            <a:r>
              <a:rPr lang="en-US" b="1" dirty="0">
                <a:solidFill>
                  <a:srgbClr val="000000"/>
                </a:solidFill>
                <a:latin typeface="Calibri"/>
              </a:rPr>
              <a:t> de </a:t>
            </a:r>
            <a:r>
              <a:rPr lang="en-US" b="1" dirty="0" err="1">
                <a:solidFill>
                  <a:srgbClr val="000000"/>
                </a:solidFill>
                <a:latin typeface="Calibri"/>
              </a:rPr>
              <a:t>lucru</a:t>
            </a:r>
            <a:r>
              <a:rPr lang="en-US" b="1" dirty="0">
                <a:solidFill>
                  <a:srgbClr val="000000"/>
                </a:solidFill>
                <a:latin typeface="Calibri"/>
              </a:rPr>
              <a:t> </a:t>
            </a:r>
            <a:br>
              <a:rPr lang="en-US" dirty="0">
                <a:solidFill>
                  <a:srgbClr val="000000"/>
                </a:solidFill>
                <a:latin typeface="Calibri"/>
              </a:rPr>
            </a:br>
            <a:br>
              <a:rPr lang="ro-RO" dirty="0">
                <a:solidFill>
                  <a:srgbClr val="000000"/>
                </a:solidFill>
                <a:latin typeface="Calibri"/>
              </a:rPr>
            </a:br>
            <a:r>
              <a:rPr lang="it-IT" b="1" i="1" dirty="0">
                <a:solidFill>
                  <a:srgbClr val="000000"/>
                </a:solidFill>
                <a:latin typeface="Calibri"/>
              </a:rPr>
              <a:t>Subactivitatea A 18.1 - SIPOCA 395 - București,</a:t>
            </a:r>
            <a:r>
              <a:rPr lang="ro-RO" b="1" i="1" dirty="0">
                <a:solidFill>
                  <a:srgbClr val="000000"/>
                </a:solidFill>
                <a:latin typeface="Calibri"/>
              </a:rPr>
              <a:t> 23 iunie</a:t>
            </a:r>
            <a:r>
              <a:rPr lang="it-IT" b="1" i="1" dirty="0">
                <a:solidFill>
                  <a:srgbClr val="000000"/>
                </a:solidFill>
                <a:latin typeface="Calibri"/>
              </a:rPr>
              <a:t> 2021 </a:t>
            </a:r>
            <a:endParaRPr lang="en-US" dirty="0">
              <a:solidFill>
                <a:prstClr val="black"/>
              </a:solidFill>
              <a:latin typeface="Calibri"/>
            </a:endParaRPr>
          </a:p>
        </p:txBody>
      </p:sp>
      <p:sp>
        <p:nvSpPr>
          <p:cNvPr id="9" name="TextBox 8">
            <a:extLst>
              <a:ext uri="{FF2B5EF4-FFF2-40B4-BE49-F238E27FC236}">
                <a16:creationId xmlns:a16="http://schemas.microsoft.com/office/drawing/2014/main" id="{B1C05CA5-DD06-460D-9238-AC65D306701A}"/>
              </a:ext>
            </a:extLst>
          </p:cNvPr>
          <p:cNvSpPr txBox="1"/>
          <p:nvPr/>
        </p:nvSpPr>
        <p:spPr>
          <a:xfrm>
            <a:off x="556590" y="3725449"/>
            <a:ext cx="11635409" cy="1446550"/>
          </a:xfrm>
          <a:prstGeom prst="rect">
            <a:avLst/>
          </a:prstGeom>
          <a:noFill/>
        </p:spPr>
        <p:txBody>
          <a:bodyPr wrap="square">
            <a:spAutoFit/>
          </a:bodyPr>
          <a:lstStyle/>
          <a:p>
            <a:pPr algn="ctr"/>
            <a:r>
              <a:rPr lang="ro-RO"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REGULAMENT</a:t>
            </a:r>
            <a:r>
              <a:rPr lang="en-US"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UL  DE </a:t>
            </a:r>
            <a:r>
              <a:rPr lang="ro-RO"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 PAZĂ </a:t>
            </a:r>
            <a:endParaRPr lang="en-US"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endParaRPr>
          </a:p>
          <a:p>
            <a:pPr algn="ctr"/>
            <a:r>
              <a:rPr lang="ro-RO" sz="4400" b="1">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A FONDULUI </a:t>
            </a:r>
            <a:r>
              <a:rPr lang="ro-RO"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FORESTIER</a:t>
            </a:r>
            <a:endParaRPr lang="en-US" sz="44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endParaRPr>
          </a:p>
        </p:txBody>
      </p:sp>
    </p:spTree>
    <p:extLst>
      <p:ext uri="{BB962C8B-B14F-4D97-AF65-F5344CB8AC3E}">
        <p14:creationId xmlns:p14="http://schemas.microsoft.com/office/powerpoint/2010/main" val="1934193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545771"/>
          <a:ext cx="12192000" cy="5256624"/>
        </p:xfrm>
        <a:graphic>
          <a:graphicData uri="http://schemas.openxmlformats.org/drawingml/2006/table">
            <a:tbl>
              <a:tblPr firstRow="1" bandRow="1">
                <a:tableStyleId>{5C22544A-7EE6-4342-B048-85BDC9FD1C3A}</a:tableStyleId>
              </a:tblPr>
              <a:tblGrid>
                <a:gridCol w="920119">
                  <a:extLst>
                    <a:ext uri="{9D8B030D-6E8A-4147-A177-3AD203B41FA5}">
                      <a16:colId xmlns:a16="http://schemas.microsoft.com/office/drawing/2014/main" val="20000"/>
                    </a:ext>
                  </a:extLst>
                </a:gridCol>
                <a:gridCol w="4109738">
                  <a:extLst>
                    <a:ext uri="{9D8B030D-6E8A-4147-A177-3AD203B41FA5}">
                      <a16:colId xmlns:a16="http://schemas.microsoft.com/office/drawing/2014/main" val="20001"/>
                    </a:ext>
                  </a:extLst>
                </a:gridCol>
                <a:gridCol w="4676753">
                  <a:extLst>
                    <a:ext uri="{9D8B030D-6E8A-4147-A177-3AD203B41FA5}">
                      <a16:colId xmlns:a16="http://schemas.microsoft.com/office/drawing/2014/main" val="20002"/>
                    </a:ext>
                  </a:extLst>
                </a:gridCol>
                <a:gridCol w="2485390">
                  <a:extLst>
                    <a:ext uri="{9D8B030D-6E8A-4147-A177-3AD203B41FA5}">
                      <a16:colId xmlns:a16="http://schemas.microsoft.com/office/drawing/2014/main" val="20003"/>
                    </a:ext>
                  </a:extLst>
                </a:gridCol>
              </a:tblGrid>
              <a:tr h="1417169">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0000"/>
                  </a:ext>
                </a:extLst>
              </a:tr>
              <a:tr h="3839455">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32. </a:t>
                      </a:r>
                      <a:r>
                        <a:rPr lang="ro-RO" sz="1800" u="none" kern="1200" dirty="0">
                          <a:solidFill>
                            <a:srgbClr val="7030A0"/>
                          </a:solidFill>
                          <a:effectLst/>
                          <a:latin typeface="+mn-lt"/>
                          <a:ea typeface="+mn-ea"/>
                          <a:cs typeface="+mn-cs"/>
                        </a:rPr>
                        <a:t>(3)  La momentul  începerii controlului de fond/parțial se închide condica de serviciu și se ia ,,Declarație de începere a controlului de fond/parțial” de la pădurarul gestionar. </a:t>
                      </a:r>
                    </a:p>
                    <a:p>
                      <a:pPr algn="just"/>
                      <a:r>
                        <a:rPr lang="ro-RO" sz="1800" u="none" kern="1200" dirty="0">
                          <a:solidFill>
                            <a:srgbClr val="7030A0"/>
                          </a:solidFill>
                          <a:effectLst/>
                          <a:latin typeface="+mn-lt"/>
                          <a:ea typeface="+mn-ea"/>
                          <a:cs typeface="+mn-cs"/>
                        </a:rPr>
                        <a:t>Pagubele depistate pe parcursul derulării controlului de fond/parțial rămân în sarcina pădurarului gestionar și va răspunde în condițiile legii.</a:t>
                      </a:r>
                    </a:p>
                    <a:p>
                      <a:endParaRPr lang="ro-RO" sz="1800" u="none" kern="1200" dirty="0">
                        <a:solidFill>
                          <a:schemeClr val="dk1"/>
                        </a:solidFill>
                        <a:effectLst/>
                        <a:latin typeface="+mn-lt"/>
                        <a:ea typeface="+mn-ea"/>
                        <a:cs typeface="+mn-cs"/>
                      </a:endParaRPr>
                    </a:p>
                    <a:p>
                      <a:endParaRPr lang="ro-RO" sz="1800" u="none" kern="1200" dirty="0">
                        <a:solidFill>
                          <a:schemeClr val="dk1"/>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3" name="Picture 2" descr="Imagini pentru sigla fondul social european">
            <a:extLst>
              <a:ext uri="{FF2B5EF4-FFF2-40B4-BE49-F238E27FC236}">
                <a16:creationId xmlns:a16="http://schemas.microsoft.com/office/drawing/2014/main" id="{1527CBF3-E342-4D85-BF1C-E61E05B6E45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D70BC85-466F-4747-90AA-825E9BA57217}"/>
              </a:ext>
            </a:extLst>
          </p:cNvPr>
          <p:cNvGraphicFramePr>
            <a:graphicFrameLocks noGrp="1"/>
          </p:cNvGraphicFramePr>
          <p:nvPr>
            <p:extLst>
              <p:ext uri="{D42A27DB-BD31-4B8C-83A1-F6EECF244321}">
                <p14:modId xmlns:p14="http://schemas.microsoft.com/office/powerpoint/2010/main" val="2975443696"/>
              </p:ext>
            </p:extLst>
          </p:nvPr>
        </p:nvGraphicFramePr>
        <p:xfrm>
          <a:off x="1" y="1404730"/>
          <a:ext cx="12192000" cy="5934553"/>
        </p:xfrm>
        <a:graphic>
          <a:graphicData uri="http://schemas.openxmlformats.org/drawingml/2006/table">
            <a:tbl>
              <a:tblPr firstRow="1" bandRow="1">
                <a:tableStyleId>{5C22544A-7EE6-4342-B048-85BDC9FD1C3A}</a:tableStyleId>
              </a:tblPr>
              <a:tblGrid>
                <a:gridCol w="1059496">
                  <a:extLst>
                    <a:ext uri="{9D8B030D-6E8A-4147-A177-3AD203B41FA5}">
                      <a16:colId xmlns:a16="http://schemas.microsoft.com/office/drawing/2014/main" val="3386636233"/>
                    </a:ext>
                  </a:extLst>
                </a:gridCol>
                <a:gridCol w="4058922">
                  <a:extLst>
                    <a:ext uri="{9D8B030D-6E8A-4147-A177-3AD203B41FA5}">
                      <a16:colId xmlns:a16="http://schemas.microsoft.com/office/drawing/2014/main" val="1694344988"/>
                    </a:ext>
                  </a:extLst>
                </a:gridCol>
                <a:gridCol w="4377083">
                  <a:extLst>
                    <a:ext uri="{9D8B030D-6E8A-4147-A177-3AD203B41FA5}">
                      <a16:colId xmlns:a16="http://schemas.microsoft.com/office/drawing/2014/main" val="765265142"/>
                    </a:ext>
                  </a:extLst>
                </a:gridCol>
                <a:gridCol w="2696499">
                  <a:extLst>
                    <a:ext uri="{9D8B030D-6E8A-4147-A177-3AD203B41FA5}">
                      <a16:colId xmlns:a16="http://schemas.microsoft.com/office/drawing/2014/main" val="697475022"/>
                    </a:ext>
                  </a:extLst>
                </a:gridCol>
              </a:tblGrid>
              <a:tr h="1778463">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en-US"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2355575177"/>
                  </a:ext>
                </a:extLst>
              </a:tr>
              <a:tr h="4156090">
                <a:tc>
                  <a:txBody>
                    <a:bodyPr/>
                    <a:lstStyle/>
                    <a:p>
                      <a:endParaRPr lang="en-US"/>
                    </a:p>
                  </a:txBody>
                  <a:tcPr/>
                </a:tc>
                <a:tc>
                  <a:txBody>
                    <a:bodyPr/>
                    <a:lstStyle/>
                    <a:p>
                      <a:endParaRPr lang="en-US" dirty="0"/>
                    </a:p>
                  </a:txBody>
                  <a:tcPr/>
                </a:tc>
                <a:tc>
                  <a:txBody>
                    <a:bodyPr/>
                    <a:lstStyle/>
                    <a:p>
                      <a:r>
                        <a:rPr lang="ro-RO" sz="1800" b="1" u="none" kern="1200" dirty="0">
                          <a:solidFill>
                            <a:srgbClr val="7030A0"/>
                          </a:solidFill>
                          <a:effectLst/>
                          <a:latin typeface="+mn-lt"/>
                          <a:ea typeface="+mn-ea"/>
                          <a:cs typeface="+mn-cs"/>
                        </a:rPr>
                        <a:t>CAPITOLUL V</a:t>
                      </a:r>
                    </a:p>
                    <a:p>
                      <a:r>
                        <a:rPr lang="ro-RO" sz="1800" b="1" u="none" kern="1200" dirty="0">
                          <a:solidFill>
                            <a:srgbClr val="7030A0"/>
                          </a:solidFill>
                          <a:effectLst/>
                          <a:latin typeface="+mn-lt"/>
                          <a:ea typeface="+mn-ea"/>
                          <a:cs typeface="+mn-cs"/>
                        </a:rPr>
                        <a:t>Determinarea volumului și valorii arborilor tăiați ilegal</a:t>
                      </a:r>
                    </a:p>
                    <a:p>
                      <a:pPr algn="just"/>
                      <a:r>
                        <a:rPr lang="ro-RO" sz="1800" b="1" kern="1200" dirty="0">
                          <a:solidFill>
                            <a:srgbClr val="7030A0"/>
                          </a:solidFill>
                          <a:effectLst/>
                          <a:latin typeface="+mn-lt"/>
                          <a:ea typeface="+mn-ea"/>
                          <a:cs typeface="+mn-cs"/>
                        </a:rPr>
                        <a:t>Art. 36.</a:t>
                      </a:r>
                      <a:r>
                        <a:rPr lang="ro-RO" sz="1800" kern="1200" dirty="0">
                          <a:solidFill>
                            <a:srgbClr val="7030A0"/>
                          </a:solidFill>
                          <a:effectLst/>
                          <a:latin typeface="+mn-lt"/>
                          <a:ea typeface="+mn-ea"/>
                          <a:cs typeface="+mn-cs"/>
                        </a:rPr>
                        <a:t> </a:t>
                      </a:r>
                      <a:r>
                        <a:rPr lang="ro-RO" sz="1800" u="sng" kern="1200" dirty="0">
                          <a:solidFill>
                            <a:srgbClr val="7030A0"/>
                          </a:solidFill>
                          <a:effectLst/>
                          <a:latin typeface="+mn-lt"/>
                          <a:ea typeface="+mn-ea"/>
                          <a:cs typeface="+mn-cs"/>
                        </a:rPr>
                        <a:t>–</a:t>
                      </a:r>
                      <a:r>
                        <a:rPr lang="ro-RO" sz="1800" kern="1200" dirty="0">
                          <a:solidFill>
                            <a:srgbClr val="7030A0"/>
                          </a:solidFill>
                          <a:effectLst/>
                          <a:latin typeface="+mn-lt"/>
                          <a:ea typeface="+mn-ea"/>
                          <a:cs typeface="+mn-cs"/>
                        </a:rPr>
                        <a:t> Volumul lemnului sustras ilegal este determinat în baza art.7, anexa nr.10, din ,,Metode dendrometrice pentru evaluarea volumului de lemn destinat valorificării şi valorile necesare calculului volumului de lemn destinat valorificării” aprobate prin Ordinul Ministerial nr. 1323/2015.</a:t>
                      </a:r>
                      <a:endParaRPr lang="ro-RO" sz="1800" b="1" u="none" kern="1200" dirty="0">
                        <a:solidFill>
                          <a:srgbClr val="7030A0"/>
                        </a:solidFill>
                        <a:effectLst/>
                        <a:latin typeface="+mn-lt"/>
                        <a:ea typeface="+mn-ea"/>
                        <a:cs typeface="+mn-cs"/>
                      </a:endParaRPr>
                    </a:p>
                    <a:p>
                      <a:endParaRPr lang="ro-RO" sz="1800" u="none" kern="1200" dirty="0">
                        <a:solidFill>
                          <a:schemeClr val="dk1"/>
                        </a:solidFill>
                        <a:effectLst/>
                        <a:latin typeface="+mn-lt"/>
                        <a:ea typeface="+mn-ea"/>
                        <a:cs typeface="+mn-cs"/>
                      </a:endParaRPr>
                    </a:p>
                  </a:txBody>
                  <a:tcPr/>
                </a:tc>
                <a:tc>
                  <a:txBody>
                    <a:bodyPr/>
                    <a:lstStyle/>
                    <a:p>
                      <a:r>
                        <a:rPr lang="en-US" dirty="0" err="1"/>
                        <a:t>Prevederile</a:t>
                      </a:r>
                      <a:r>
                        <a:rPr lang="en-US" dirty="0"/>
                        <a:t>  din </a:t>
                      </a:r>
                      <a:r>
                        <a:rPr lang="en-US" dirty="0" err="1"/>
                        <a:t>Regulamentul</a:t>
                      </a:r>
                      <a:r>
                        <a:rPr lang="en-US" dirty="0"/>
                        <a:t> </a:t>
                      </a:r>
                      <a:r>
                        <a:rPr lang="en-US" dirty="0" err="1"/>
                        <a:t>pentru</a:t>
                      </a:r>
                      <a:r>
                        <a:rPr lang="en-US" dirty="0"/>
                        <a:t> </a:t>
                      </a:r>
                      <a:r>
                        <a:rPr lang="en-US" dirty="0" err="1"/>
                        <a:t>paza</a:t>
                      </a:r>
                      <a:r>
                        <a:rPr lang="en-US" dirty="0"/>
                        <a:t> </a:t>
                      </a:r>
                      <a:r>
                        <a:rPr lang="en-US" dirty="0" err="1"/>
                        <a:t>fondului</a:t>
                      </a:r>
                      <a:r>
                        <a:rPr lang="en-US" dirty="0"/>
                        <a:t> </a:t>
                      </a:r>
                      <a:r>
                        <a:rPr lang="en-US" dirty="0" err="1"/>
                        <a:t>forestier</a:t>
                      </a:r>
                      <a:r>
                        <a:rPr lang="en-US" dirty="0"/>
                        <a:t>  </a:t>
                      </a:r>
                      <a:r>
                        <a:rPr lang="en-US" dirty="0" err="1"/>
                        <a:t>privind</a:t>
                      </a:r>
                      <a:r>
                        <a:rPr lang="en-US" dirty="0"/>
                        <a:t> </a:t>
                      </a:r>
                      <a:r>
                        <a:rPr lang="en-US" dirty="0" err="1"/>
                        <a:t>Evaluarea</a:t>
                      </a:r>
                      <a:r>
                        <a:rPr lang="en-US" dirty="0"/>
                        <a:t> </a:t>
                      </a:r>
                      <a:r>
                        <a:rPr lang="en-US" dirty="0" err="1"/>
                        <a:t>volumului</a:t>
                      </a:r>
                      <a:r>
                        <a:rPr lang="en-US" dirty="0"/>
                        <a:t> de </a:t>
                      </a:r>
                      <a:r>
                        <a:rPr lang="en-US" dirty="0" err="1"/>
                        <a:t>lemn</a:t>
                      </a:r>
                      <a:r>
                        <a:rPr lang="en-US" dirty="0"/>
                        <a:t> </a:t>
                      </a:r>
                      <a:r>
                        <a:rPr lang="en-US" dirty="0" err="1"/>
                        <a:t>după</a:t>
                      </a:r>
                      <a:r>
                        <a:rPr lang="en-US" dirty="0"/>
                        <a:t> </a:t>
                      </a:r>
                      <a:r>
                        <a:rPr lang="en-US" dirty="0" err="1"/>
                        <a:t>diametrul</a:t>
                      </a:r>
                      <a:r>
                        <a:rPr lang="en-US" dirty="0"/>
                        <a:t> </a:t>
                      </a:r>
                      <a:r>
                        <a:rPr lang="en-US" dirty="0" err="1"/>
                        <a:t>cioatei</a:t>
                      </a:r>
                      <a:r>
                        <a:rPr lang="en-US" dirty="0"/>
                        <a:t>  nu </a:t>
                      </a:r>
                      <a:r>
                        <a:rPr lang="en-US" dirty="0" err="1"/>
                        <a:t>mai</a:t>
                      </a:r>
                      <a:r>
                        <a:rPr lang="en-US" dirty="0"/>
                        <a:t> </a:t>
                      </a:r>
                      <a:r>
                        <a:rPr lang="en-US" dirty="0" err="1"/>
                        <a:t>corespund</a:t>
                      </a:r>
                      <a:r>
                        <a:rPr lang="en-US" dirty="0"/>
                        <a:t>  din </a:t>
                      </a:r>
                      <a:r>
                        <a:rPr lang="en-US" dirty="0" err="1"/>
                        <a:t>punct</a:t>
                      </a:r>
                      <a:r>
                        <a:rPr lang="en-US" dirty="0"/>
                        <a:t> de </a:t>
                      </a:r>
                      <a:r>
                        <a:rPr lang="en-US" dirty="0" err="1"/>
                        <a:t>vedere</a:t>
                      </a:r>
                      <a:r>
                        <a:rPr lang="en-US" dirty="0"/>
                        <a:t> </a:t>
                      </a:r>
                      <a:r>
                        <a:rPr lang="en-US" dirty="0" err="1"/>
                        <a:t>tehnic</a:t>
                      </a:r>
                      <a:r>
                        <a:rPr lang="en-US" dirty="0"/>
                        <a:t>  </a:t>
                      </a:r>
                      <a:r>
                        <a:rPr lang="en-US" dirty="0" err="1"/>
                        <a:t>odată</a:t>
                      </a:r>
                      <a:r>
                        <a:rPr lang="en-US" dirty="0"/>
                        <a:t> cu </a:t>
                      </a:r>
                      <a:r>
                        <a:rPr lang="en-US" dirty="0" err="1"/>
                        <a:t>apariția</a:t>
                      </a:r>
                      <a:r>
                        <a:rPr lang="en-US" dirty="0"/>
                        <a:t> OM 1323/2015;</a:t>
                      </a:r>
                    </a:p>
                  </a:txBody>
                  <a:tcPr/>
                </a:tc>
                <a:extLst>
                  <a:ext uri="{0D108BD9-81ED-4DB2-BD59-A6C34878D82A}">
                    <a16:rowId xmlns:a16="http://schemas.microsoft.com/office/drawing/2014/main" val="3761278007"/>
                  </a:ext>
                </a:extLst>
              </a:tr>
            </a:tbl>
          </a:graphicData>
        </a:graphic>
      </p:graphicFrame>
      <p:pic>
        <p:nvPicPr>
          <p:cNvPr id="5" name="Picture 4" descr="Imagini pentru sigla fondul social european">
            <a:extLst>
              <a:ext uri="{FF2B5EF4-FFF2-40B4-BE49-F238E27FC236}">
                <a16:creationId xmlns:a16="http://schemas.microsoft.com/office/drawing/2014/main" id="{AC343398-0CD0-4A68-9628-1D544676BFE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940209" cy="1217006"/>
          </a:xfrm>
          <a:prstGeom prst="rect">
            <a:avLst/>
          </a:prstGeom>
          <a:noFill/>
          <a:ln>
            <a:noFill/>
          </a:ln>
        </p:spPr>
      </p:pic>
    </p:spTree>
    <p:extLst>
      <p:ext uri="{BB962C8B-B14F-4D97-AF65-F5344CB8AC3E}">
        <p14:creationId xmlns:p14="http://schemas.microsoft.com/office/powerpoint/2010/main" val="3581249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11A13DB-D7B9-4593-BD8C-24BEA9A394D7}"/>
              </a:ext>
            </a:extLst>
          </p:cNvPr>
          <p:cNvGraphicFramePr>
            <a:graphicFrameLocks noGrp="1"/>
          </p:cNvGraphicFramePr>
          <p:nvPr>
            <p:extLst>
              <p:ext uri="{D42A27DB-BD31-4B8C-83A1-F6EECF244321}">
                <p14:modId xmlns:p14="http://schemas.microsoft.com/office/powerpoint/2010/main" val="397165395"/>
              </p:ext>
            </p:extLst>
          </p:nvPr>
        </p:nvGraphicFramePr>
        <p:xfrm>
          <a:off x="0" y="1577009"/>
          <a:ext cx="12192001" cy="5629752"/>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2377225268"/>
                    </a:ext>
                  </a:extLst>
                </a:gridCol>
                <a:gridCol w="3314654">
                  <a:extLst>
                    <a:ext uri="{9D8B030D-6E8A-4147-A177-3AD203B41FA5}">
                      <a16:colId xmlns:a16="http://schemas.microsoft.com/office/drawing/2014/main" val="549249518"/>
                    </a:ext>
                  </a:extLst>
                </a:gridCol>
                <a:gridCol w="5121352">
                  <a:extLst>
                    <a:ext uri="{9D8B030D-6E8A-4147-A177-3AD203B41FA5}">
                      <a16:colId xmlns:a16="http://schemas.microsoft.com/office/drawing/2014/main" val="423595802"/>
                    </a:ext>
                  </a:extLst>
                </a:gridCol>
                <a:gridCol w="2696500">
                  <a:extLst>
                    <a:ext uri="{9D8B030D-6E8A-4147-A177-3AD203B41FA5}">
                      <a16:colId xmlns:a16="http://schemas.microsoft.com/office/drawing/2014/main" val="3443047379"/>
                    </a:ext>
                  </a:extLst>
                </a:gridCol>
              </a:tblGrid>
              <a:tr h="1687120">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142622513"/>
                  </a:ext>
                </a:extLst>
              </a:tr>
              <a:tr h="3942632">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37. </a:t>
                      </a:r>
                      <a:r>
                        <a:rPr lang="ro-RO" sz="1800" u="none" kern="1200" dirty="0">
                          <a:solidFill>
                            <a:srgbClr val="7030A0"/>
                          </a:solidFill>
                          <a:effectLst/>
                          <a:latin typeface="+mn-lt"/>
                          <a:ea typeface="+mn-ea"/>
                          <a:cs typeface="+mn-cs"/>
                        </a:rPr>
                        <a:t>– Pe terenurile orizontale, diametrul arborelui tăiat/afectat/prejudiciat/ care nu se mai găsește lângă cioată se determină în plan orizontal, la o înălțime față de nivelul solului de 30 cm. Pe terenurile înclinate, diametrul arborelui tăiat/afectat/prejudiciat se determină, în partea din amonte. În cazul în care forma secțiunii arborelui sau a cioatei nu este circulară, diametrul se determină ca medie a două diametre determinate pentru cercul înscris în conturul secțiunii cioatei sau arborelui, după caz, tangent interior în cel puțin trei puncte.</a:t>
                      </a:r>
                    </a:p>
                  </a:txBody>
                  <a:tcPr/>
                </a:tc>
                <a:tc>
                  <a:txBody>
                    <a:bodyPr/>
                    <a:lstStyle/>
                    <a:p>
                      <a:r>
                        <a:rPr lang="en-US" dirty="0" err="1"/>
                        <a:t>Metoda</a:t>
                      </a:r>
                      <a:r>
                        <a:rPr lang="en-US" dirty="0"/>
                        <a:t> de </a:t>
                      </a:r>
                      <a:r>
                        <a:rPr lang="en-US" dirty="0" err="1"/>
                        <a:t>determinare</a:t>
                      </a:r>
                      <a:r>
                        <a:rPr lang="en-US" dirty="0"/>
                        <a:t> a </a:t>
                      </a:r>
                      <a:r>
                        <a:rPr lang="en-US" dirty="0" err="1"/>
                        <a:t>diametrului</a:t>
                      </a:r>
                      <a:r>
                        <a:rPr lang="en-US" dirty="0"/>
                        <a:t> de </a:t>
                      </a:r>
                      <a:r>
                        <a:rPr lang="en-US" dirty="0" err="1"/>
                        <a:t>bază</a:t>
                      </a:r>
                      <a:r>
                        <a:rPr lang="en-US" dirty="0"/>
                        <a:t> </a:t>
                      </a:r>
                      <a:r>
                        <a:rPr lang="en-US" dirty="0" err="1"/>
                        <a:t>în</a:t>
                      </a:r>
                      <a:r>
                        <a:rPr lang="en-US" dirty="0"/>
                        <a:t> </a:t>
                      </a:r>
                      <a:r>
                        <a:rPr lang="en-US" dirty="0" err="1"/>
                        <a:t>funcție</a:t>
                      </a:r>
                      <a:r>
                        <a:rPr lang="en-US" dirty="0"/>
                        <a:t> de </a:t>
                      </a:r>
                      <a:r>
                        <a:rPr lang="en-US" dirty="0" err="1"/>
                        <a:t>diametrul</a:t>
                      </a:r>
                      <a:r>
                        <a:rPr lang="en-US" dirty="0"/>
                        <a:t> </a:t>
                      </a:r>
                      <a:r>
                        <a:rPr lang="en-US" dirty="0" err="1"/>
                        <a:t>cioatei</a:t>
                      </a:r>
                      <a:r>
                        <a:rPr lang="en-US" dirty="0"/>
                        <a:t>, </a:t>
                      </a:r>
                      <a:r>
                        <a:rPr lang="en-US" dirty="0" err="1"/>
                        <a:t>pentru</a:t>
                      </a:r>
                      <a:r>
                        <a:rPr lang="en-US" dirty="0"/>
                        <a:t> un </a:t>
                      </a:r>
                      <a:r>
                        <a:rPr lang="en-US" dirty="0" err="1"/>
                        <a:t>număr</a:t>
                      </a:r>
                      <a:r>
                        <a:rPr lang="en-US" dirty="0"/>
                        <a:t> </a:t>
                      </a:r>
                      <a:r>
                        <a:rPr lang="en-US" dirty="0" err="1"/>
                        <a:t>relativ</a:t>
                      </a:r>
                      <a:r>
                        <a:rPr lang="en-US" dirty="0"/>
                        <a:t> mic de </a:t>
                      </a:r>
                      <a:r>
                        <a:rPr lang="en-US" dirty="0" err="1"/>
                        <a:t>arbori</a:t>
                      </a:r>
                      <a:r>
                        <a:rPr lang="en-US" dirty="0"/>
                        <a:t> </a:t>
                      </a:r>
                      <a:r>
                        <a:rPr lang="en-US" dirty="0" err="1"/>
                        <a:t>extrași</a:t>
                      </a:r>
                      <a:r>
                        <a:rPr lang="en-US" dirty="0"/>
                        <a:t>, </a:t>
                      </a:r>
                      <a:r>
                        <a:rPr lang="en-US" dirty="0" err="1"/>
                        <a:t>denumită</a:t>
                      </a:r>
                      <a:r>
                        <a:rPr lang="en-US" dirty="0"/>
                        <a:t> </a:t>
                      </a:r>
                      <a:r>
                        <a:rPr lang="en-US" dirty="0" err="1"/>
                        <a:t>și</a:t>
                      </a:r>
                      <a:r>
                        <a:rPr lang="en-US" dirty="0"/>
                        <a:t> PROCEDEUL MEDIEI (Giurgiu, 2004), are la </a:t>
                      </a:r>
                      <a:r>
                        <a:rPr lang="en-US" dirty="0" err="1"/>
                        <a:t>bază</a:t>
                      </a:r>
                      <a:r>
                        <a:rPr lang="en-US" dirty="0"/>
                        <a:t> </a:t>
                      </a:r>
                      <a:r>
                        <a:rPr lang="en-US" dirty="0" err="1"/>
                        <a:t>legătura</a:t>
                      </a:r>
                      <a:r>
                        <a:rPr lang="en-US" dirty="0"/>
                        <a:t> </a:t>
                      </a:r>
                      <a:r>
                        <a:rPr lang="en-US" dirty="0" err="1"/>
                        <a:t>coreletivă</a:t>
                      </a:r>
                      <a:r>
                        <a:rPr lang="en-US" dirty="0"/>
                        <a:t> </a:t>
                      </a:r>
                      <a:r>
                        <a:rPr lang="en-US" dirty="0" err="1"/>
                        <a:t>dintre</a:t>
                      </a:r>
                      <a:r>
                        <a:rPr lang="en-US" dirty="0"/>
                        <a:t> </a:t>
                      </a:r>
                      <a:r>
                        <a:rPr lang="en-US" dirty="0" err="1"/>
                        <a:t>diametrele</a:t>
                      </a:r>
                      <a:r>
                        <a:rPr lang="en-US" dirty="0"/>
                        <a:t> de </a:t>
                      </a:r>
                      <a:r>
                        <a:rPr lang="en-US" dirty="0" err="1"/>
                        <a:t>bază</a:t>
                      </a:r>
                      <a:r>
                        <a:rPr lang="en-US" dirty="0"/>
                        <a:t> (d1.3), </a:t>
                      </a:r>
                      <a:r>
                        <a:rPr lang="en-US" dirty="0" err="1"/>
                        <a:t>respectiv</a:t>
                      </a:r>
                      <a:r>
                        <a:rPr lang="en-US" dirty="0"/>
                        <a:t> la </a:t>
                      </a:r>
                      <a:r>
                        <a:rPr lang="en-US" dirty="0" err="1"/>
                        <a:t>cioată</a:t>
                      </a:r>
                      <a:r>
                        <a:rPr lang="en-US" dirty="0"/>
                        <a:t> (dc) ale </a:t>
                      </a:r>
                      <a:r>
                        <a:rPr lang="en-US" dirty="0" err="1"/>
                        <a:t>arborilor</a:t>
                      </a:r>
                      <a:r>
                        <a:rPr lang="en-US" dirty="0"/>
                        <a:t>.</a:t>
                      </a:r>
                    </a:p>
                  </a:txBody>
                  <a:tcPr/>
                </a:tc>
                <a:extLst>
                  <a:ext uri="{0D108BD9-81ED-4DB2-BD59-A6C34878D82A}">
                    <a16:rowId xmlns:a16="http://schemas.microsoft.com/office/drawing/2014/main" val="3468675574"/>
                  </a:ext>
                </a:extLst>
              </a:tr>
            </a:tbl>
          </a:graphicData>
        </a:graphic>
      </p:graphicFrame>
      <p:pic>
        <p:nvPicPr>
          <p:cNvPr id="6" name="Picture 5" descr="Imagini pentru sigla fondul social european">
            <a:extLst>
              <a:ext uri="{FF2B5EF4-FFF2-40B4-BE49-F238E27FC236}">
                <a16:creationId xmlns:a16="http://schemas.microsoft.com/office/drawing/2014/main" id="{46707D12-256D-4A02-B38C-A7C13C8796A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006470" cy="1217006"/>
          </a:xfrm>
          <a:prstGeom prst="rect">
            <a:avLst/>
          </a:prstGeom>
          <a:noFill/>
          <a:ln>
            <a:noFill/>
          </a:ln>
        </p:spPr>
      </p:pic>
    </p:spTree>
    <p:extLst>
      <p:ext uri="{BB962C8B-B14F-4D97-AF65-F5344CB8AC3E}">
        <p14:creationId xmlns:p14="http://schemas.microsoft.com/office/powerpoint/2010/main" val="2893605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CFF2495F-B754-43EB-81BF-F8DB12E07D5B}"/>
              </a:ext>
            </a:extLst>
          </p:cNvPr>
          <p:cNvGraphicFramePr>
            <a:graphicFrameLocks noGrp="1"/>
          </p:cNvGraphicFramePr>
          <p:nvPr>
            <p:extLst>
              <p:ext uri="{D42A27DB-BD31-4B8C-83A1-F6EECF244321}">
                <p14:modId xmlns:p14="http://schemas.microsoft.com/office/powerpoint/2010/main" val="3984376346"/>
              </p:ext>
            </p:extLst>
          </p:nvPr>
        </p:nvGraphicFramePr>
        <p:xfrm>
          <a:off x="0" y="1802296"/>
          <a:ext cx="12195626" cy="5055704"/>
        </p:xfrm>
        <a:graphic>
          <a:graphicData uri="http://schemas.openxmlformats.org/drawingml/2006/table">
            <a:tbl>
              <a:tblPr firstRow="1" bandRow="1">
                <a:tableStyleId>{5C22544A-7EE6-4342-B048-85BDC9FD1C3A}</a:tableStyleId>
              </a:tblPr>
              <a:tblGrid>
                <a:gridCol w="1059810">
                  <a:extLst>
                    <a:ext uri="{9D8B030D-6E8A-4147-A177-3AD203B41FA5}">
                      <a16:colId xmlns:a16="http://schemas.microsoft.com/office/drawing/2014/main" val="3534502901"/>
                    </a:ext>
                  </a:extLst>
                </a:gridCol>
                <a:gridCol w="3130646">
                  <a:extLst>
                    <a:ext uri="{9D8B030D-6E8A-4147-A177-3AD203B41FA5}">
                      <a16:colId xmlns:a16="http://schemas.microsoft.com/office/drawing/2014/main" val="3607386657"/>
                    </a:ext>
                  </a:extLst>
                </a:gridCol>
                <a:gridCol w="6062069">
                  <a:extLst>
                    <a:ext uri="{9D8B030D-6E8A-4147-A177-3AD203B41FA5}">
                      <a16:colId xmlns:a16="http://schemas.microsoft.com/office/drawing/2014/main" val="2965370192"/>
                    </a:ext>
                  </a:extLst>
                </a:gridCol>
                <a:gridCol w="1943101">
                  <a:extLst>
                    <a:ext uri="{9D8B030D-6E8A-4147-A177-3AD203B41FA5}">
                      <a16:colId xmlns:a16="http://schemas.microsoft.com/office/drawing/2014/main" val="3485268397"/>
                    </a:ext>
                  </a:extLst>
                </a:gridCol>
              </a:tblGrid>
              <a:tr h="1217584">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081453131"/>
                  </a:ext>
                </a:extLst>
              </a:tr>
              <a:tr h="3838120">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38. </a:t>
                      </a:r>
                      <a:r>
                        <a:rPr lang="ro-RO" sz="1800" u="none" kern="1200" dirty="0">
                          <a:solidFill>
                            <a:srgbClr val="7030A0"/>
                          </a:solidFill>
                          <a:effectLst/>
                          <a:latin typeface="+mn-lt"/>
                          <a:ea typeface="+mn-ea"/>
                          <a:cs typeface="+mn-cs"/>
                        </a:rPr>
                        <a:t>– Dacă arborele a fost tăiat de către contravenient (infractor) și lemnul nu a fost ridicat de acesta, volumul este determinat pe baza măsurătorilor directe ale lemnului găsit și nu în funcție de diametrul cioatei.</a:t>
                      </a: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b="1" kern="1200" dirty="0">
                          <a:solidFill>
                            <a:srgbClr val="7030A0"/>
                          </a:solidFill>
                          <a:effectLst/>
                          <a:latin typeface="+mn-lt"/>
                          <a:ea typeface="+mn-ea"/>
                          <a:cs typeface="+mn-cs"/>
                        </a:rPr>
                        <a:t>Art. 39.</a:t>
                      </a:r>
                      <a:r>
                        <a:rPr lang="ro-RO" sz="1800" kern="1200" dirty="0">
                          <a:solidFill>
                            <a:srgbClr val="7030A0"/>
                          </a:solidFill>
                          <a:effectLst/>
                          <a:latin typeface="+mn-lt"/>
                          <a:ea typeface="+mn-ea"/>
                          <a:cs typeface="+mn-cs"/>
                        </a:rPr>
                        <a:t> </a:t>
                      </a:r>
                      <a:r>
                        <a:rPr lang="ro-RO" sz="1800" u="sng" kern="1200" dirty="0">
                          <a:solidFill>
                            <a:srgbClr val="7030A0"/>
                          </a:solidFill>
                          <a:effectLst/>
                          <a:latin typeface="+mn-lt"/>
                          <a:ea typeface="+mn-ea"/>
                          <a:cs typeface="+mn-cs"/>
                        </a:rPr>
                        <a:t>–</a:t>
                      </a:r>
                      <a:r>
                        <a:rPr lang="ro-RO" sz="1800" b="1" kern="1200" dirty="0">
                          <a:solidFill>
                            <a:srgbClr val="7030A0"/>
                          </a:solidFill>
                          <a:effectLst/>
                          <a:latin typeface="+mn-lt"/>
                          <a:ea typeface="+mn-ea"/>
                          <a:cs typeface="+mn-cs"/>
                        </a:rPr>
                        <a:t> </a:t>
                      </a:r>
                      <a:r>
                        <a:rPr lang="ro-RO" sz="1800" kern="1200" dirty="0">
                          <a:solidFill>
                            <a:srgbClr val="7030A0"/>
                          </a:solidFill>
                          <a:effectLst/>
                          <a:latin typeface="+mn-lt"/>
                          <a:ea typeface="+mn-ea"/>
                          <a:cs typeface="+mn-cs"/>
                        </a:rPr>
                        <a:t>Valoarea prejudiciului/pagubei provenite din tăieri ilegale de arbori, pentru arbori tăiați ilegal și nejusticați cu acte de contravenții, infracțiuni și prin nedepunerea informării prevăzute la art.51 alin.(2)  din Legea 46/2008-Codul silvic, cu modificările și completările ulterioare se calculează potrivit reglementărilor privind Stabilirea modalităților de evaluare a pagubei produse vegetaței forestiere din păduri-O.U.G. nr. 85/2006.</a:t>
                      </a:r>
                    </a:p>
                    <a:p>
                      <a:endParaRPr lang="ro-RO" sz="1800" u="none" kern="1200" dirty="0">
                        <a:solidFill>
                          <a:srgbClr val="00B050"/>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3161950580"/>
                  </a:ext>
                </a:extLst>
              </a:tr>
            </a:tbl>
          </a:graphicData>
        </a:graphic>
      </p:graphicFrame>
      <p:pic>
        <p:nvPicPr>
          <p:cNvPr id="6" name="Picture 5" descr="Imagini pentru sigla fondul social european">
            <a:extLst>
              <a:ext uri="{FF2B5EF4-FFF2-40B4-BE49-F238E27FC236}">
                <a16:creationId xmlns:a16="http://schemas.microsoft.com/office/drawing/2014/main" id="{8A9F1EA0-35DE-40F6-89E3-E2169B65444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278" y="-1"/>
            <a:ext cx="12019722" cy="1298713"/>
          </a:xfrm>
          <a:prstGeom prst="rect">
            <a:avLst/>
          </a:prstGeom>
          <a:noFill/>
          <a:ln>
            <a:noFill/>
          </a:ln>
        </p:spPr>
      </p:pic>
    </p:spTree>
    <p:extLst>
      <p:ext uri="{BB962C8B-B14F-4D97-AF65-F5344CB8AC3E}">
        <p14:creationId xmlns:p14="http://schemas.microsoft.com/office/powerpoint/2010/main" val="3805392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DDE8057-E639-46CE-923C-64761DD2176A}"/>
              </a:ext>
            </a:extLst>
          </p:cNvPr>
          <p:cNvGraphicFramePr>
            <a:graphicFrameLocks noGrp="1"/>
          </p:cNvGraphicFramePr>
          <p:nvPr>
            <p:extLst>
              <p:ext uri="{D42A27DB-BD31-4B8C-83A1-F6EECF244321}">
                <p14:modId xmlns:p14="http://schemas.microsoft.com/office/powerpoint/2010/main" val="2724941091"/>
              </p:ext>
            </p:extLst>
          </p:nvPr>
        </p:nvGraphicFramePr>
        <p:xfrm>
          <a:off x="0" y="1338471"/>
          <a:ext cx="12191999" cy="5519530"/>
        </p:xfrm>
        <a:graphic>
          <a:graphicData uri="http://schemas.openxmlformats.org/drawingml/2006/table">
            <a:tbl>
              <a:tblPr firstRow="1" bandRow="1">
                <a:tableStyleId>{5C22544A-7EE6-4342-B048-85BDC9FD1C3A}</a:tableStyleId>
              </a:tblPr>
              <a:tblGrid>
                <a:gridCol w="1059496">
                  <a:extLst>
                    <a:ext uri="{9D8B030D-6E8A-4147-A177-3AD203B41FA5}">
                      <a16:colId xmlns:a16="http://schemas.microsoft.com/office/drawing/2014/main" val="2259831407"/>
                    </a:ext>
                  </a:extLst>
                </a:gridCol>
                <a:gridCol w="3200844">
                  <a:extLst>
                    <a:ext uri="{9D8B030D-6E8A-4147-A177-3AD203B41FA5}">
                      <a16:colId xmlns:a16="http://schemas.microsoft.com/office/drawing/2014/main" val="2967213522"/>
                    </a:ext>
                  </a:extLst>
                </a:gridCol>
                <a:gridCol w="5235160">
                  <a:extLst>
                    <a:ext uri="{9D8B030D-6E8A-4147-A177-3AD203B41FA5}">
                      <a16:colId xmlns:a16="http://schemas.microsoft.com/office/drawing/2014/main" val="3284471338"/>
                    </a:ext>
                  </a:extLst>
                </a:gridCol>
                <a:gridCol w="2696499">
                  <a:extLst>
                    <a:ext uri="{9D8B030D-6E8A-4147-A177-3AD203B41FA5}">
                      <a16:colId xmlns:a16="http://schemas.microsoft.com/office/drawing/2014/main" val="3383044862"/>
                    </a:ext>
                  </a:extLst>
                </a:gridCol>
              </a:tblGrid>
              <a:tr h="1654089">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950463482"/>
                  </a:ext>
                </a:extLst>
              </a:tr>
              <a:tr h="3865441">
                <a:tc>
                  <a:txBody>
                    <a:bodyPr/>
                    <a:lstStyle/>
                    <a:p>
                      <a:endParaRPr lang="en-US"/>
                    </a:p>
                  </a:txBody>
                  <a:tcPr/>
                </a:tc>
                <a:tc>
                  <a:txBody>
                    <a:bodyPr/>
                    <a:lstStyle/>
                    <a:p>
                      <a:endParaRPr lang="en-US" dirty="0"/>
                    </a:p>
                  </a:txBody>
                  <a:tcPr/>
                </a:tc>
                <a:tc>
                  <a:txBody>
                    <a:bodyPr/>
                    <a:lstStyle/>
                    <a:p>
                      <a:r>
                        <a:rPr lang="ro-RO" sz="1800" b="1" u="none" kern="1200" dirty="0">
                          <a:solidFill>
                            <a:srgbClr val="7030A0"/>
                          </a:solidFill>
                          <a:effectLst/>
                          <a:latin typeface="+mn-lt"/>
                          <a:ea typeface="+mn-ea"/>
                          <a:cs typeface="+mn-cs"/>
                        </a:rPr>
                        <a:t>CAPITOLUL VI</a:t>
                      </a:r>
                    </a:p>
                    <a:p>
                      <a:r>
                        <a:rPr lang="ro-RO" sz="1800" b="1" u="none" kern="1200" dirty="0">
                          <a:solidFill>
                            <a:srgbClr val="7030A0"/>
                          </a:solidFill>
                          <a:effectLst/>
                          <a:latin typeface="+mn-lt"/>
                          <a:ea typeface="+mn-ea"/>
                          <a:cs typeface="+mn-cs"/>
                        </a:rPr>
                        <a:t>Recuperarea pagubelor</a:t>
                      </a:r>
                    </a:p>
                    <a:p>
                      <a:pPr algn="just"/>
                      <a:r>
                        <a:rPr lang="ro-RO" sz="1800" b="1" u="none" kern="1200" dirty="0">
                          <a:solidFill>
                            <a:srgbClr val="7030A0"/>
                          </a:solidFill>
                          <a:effectLst/>
                          <a:latin typeface="+mn-lt"/>
                          <a:ea typeface="+mn-ea"/>
                          <a:cs typeface="+mn-cs"/>
                        </a:rPr>
                        <a:t>Art. 40. </a:t>
                      </a:r>
                      <a:r>
                        <a:rPr lang="ro-RO" sz="1800" u="none" kern="1200" dirty="0">
                          <a:solidFill>
                            <a:srgbClr val="7030A0"/>
                          </a:solidFill>
                          <a:effectLst/>
                          <a:latin typeface="+mn-lt"/>
                          <a:ea typeface="+mn-ea"/>
                          <a:cs typeface="+mn-cs"/>
                        </a:rPr>
                        <a:t>– </a:t>
                      </a:r>
                      <a:r>
                        <a:rPr lang="ro-RO" sz="1800" b="1" u="none" kern="1200" dirty="0">
                          <a:solidFill>
                            <a:srgbClr val="7030A0"/>
                          </a:solidFill>
                          <a:effectLst/>
                          <a:latin typeface="+mn-lt"/>
                          <a:ea typeface="+mn-ea"/>
                          <a:cs typeface="+mn-cs"/>
                        </a:rPr>
                        <a:t>(1) </a:t>
                      </a:r>
                      <a:r>
                        <a:rPr lang="ro-RO" sz="1800" u="none" kern="1200" dirty="0">
                          <a:solidFill>
                            <a:srgbClr val="7030A0"/>
                          </a:solidFill>
                          <a:effectLst/>
                          <a:latin typeface="+mn-lt"/>
                          <a:ea typeface="+mn-ea"/>
                          <a:cs typeface="+mn-cs"/>
                        </a:rPr>
                        <a:t>Prejudiciul adus fondului forestier national, denumit în continuare prejudiciu, indiferent de natura juridică a proprietății, se evaluează de către personalul silvic, în condițiile legii.</a:t>
                      </a:r>
                    </a:p>
                    <a:p>
                      <a:pPr algn="just"/>
                      <a:r>
                        <a:rPr lang="ro-RO" sz="1800" b="1" u="none" kern="1200" dirty="0">
                          <a:solidFill>
                            <a:srgbClr val="7030A0"/>
                          </a:solidFill>
                          <a:effectLst/>
                          <a:latin typeface="+mn-lt"/>
                          <a:ea typeface="+mn-ea"/>
                          <a:cs typeface="+mn-cs"/>
                        </a:rPr>
                        <a:t>(2) </a:t>
                      </a:r>
                      <a:r>
                        <a:rPr lang="ro-RO" sz="1800" u="none" kern="1200" dirty="0">
                          <a:solidFill>
                            <a:srgbClr val="7030A0"/>
                          </a:solidFill>
                          <a:effectLst/>
                          <a:latin typeface="+mn-lt"/>
                          <a:ea typeface="+mn-ea"/>
                          <a:cs typeface="+mn-cs"/>
                        </a:rPr>
                        <a:t>Prejudiciul are două componente: </a:t>
                      </a:r>
                    </a:p>
                    <a:p>
                      <a:pPr algn="just"/>
                      <a:r>
                        <a:rPr lang="ro-RO" sz="1800" b="1" u="none" kern="1200" dirty="0">
                          <a:solidFill>
                            <a:srgbClr val="7030A0"/>
                          </a:solidFill>
                          <a:effectLst/>
                          <a:latin typeface="+mn-lt"/>
                          <a:ea typeface="+mn-ea"/>
                          <a:cs typeface="+mn-cs"/>
                        </a:rPr>
                        <a:t>a) </a:t>
                      </a:r>
                      <a:r>
                        <a:rPr lang="ro-RO" sz="1800" u="none" kern="1200" dirty="0">
                          <a:solidFill>
                            <a:srgbClr val="7030A0"/>
                          </a:solidFill>
                          <a:effectLst/>
                          <a:latin typeface="+mn-lt"/>
                          <a:ea typeface="+mn-ea"/>
                          <a:cs typeface="+mn-cs"/>
                        </a:rPr>
                        <a:t>paguba produsă pădurii sau vegetației forestiere din afara fondului forestier național, componentă care se evaluează ca valoare materială;</a:t>
                      </a:r>
                    </a:p>
                  </a:txBody>
                  <a:tcPr/>
                </a:tc>
                <a:tc>
                  <a:txBody>
                    <a:bodyPr/>
                    <a:lstStyle/>
                    <a:p>
                      <a:r>
                        <a:rPr lang="it-IT" dirty="0"/>
                        <a:t>Necesitatea recuperării pagubelor provenite din tăieri ilegale de arbori. </a:t>
                      </a:r>
                      <a:endParaRPr lang="ro-RO" dirty="0"/>
                    </a:p>
                    <a:p>
                      <a:r>
                        <a:rPr lang="ro-RO" sz="1800" kern="1200" dirty="0">
                          <a:solidFill>
                            <a:schemeClr val="dk1"/>
                          </a:solidFill>
                          <a:effectLst/>
                          <a:latin typeface="+mn-lt"/>
                          <a:ea typeface="+mn-ea"/>
                          <a:cs typeface="+mn-cs"/>
                        </a:rPr>
                        <a:t>Recuperarea prejudiciului creat unității este o cerință stipulată atât în Codul Muncii, cât și în Codul Civil;</a:t>
                      </a:r>
                      <a:endParaRPr lang="en-US" dirty="0"/>
                    </a:p>
                  </a:txBody>
                  <a:tcPr/>
                </a:tc>
                <a:extLst>
                  <a:ext uri="{0D108BD9-81ED-4DB2-BD59-A6C34878D82A}">
                    <a16:rowId xmlns:a16="http://schemas.microsoft.com/office/drawing/2014/main" val="3522005868"/>
                  </a:ext>
                </a:extLst>
              </a:tr>
            </a:tbl>
          </a:graphicData>
        </a:graphic>
      </p:graphicFrame>
      <p:pic>
        <p:nvPicPr>
          <p:cNvPr id="5" name="Picture 4" descr="Imagini pentru sigla fondul social european">
            <a:extLst>
              <a:ext uri="{FF2B5EF4-FFF2-40B4-BE49-F238E27FC236}">
                <a16:creationId xmlns:a16="http://schemas.microsoft.com/office/drawing/2014/main" id="{BB6E76B7-8130-4E98-A372-8A798A9C4E7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2599106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7CE0D7-9D84-4C57-A732-9CF7DD51841D}"/>
              </a:ext>
            </a:extLst>
          </p:cNvPr>
          <p:cNvGraphicFramePr>
            <a:graphicFrameLocks noGrp="1"/>
          </p:cNvGraphicFramePr>
          <p:nvPr>
            <p:extLst>
              <p:ext uri="{D42A27DB-BD31-4B8C-83A1-F6EECF244321}">
                <p14:modId xmlns:p14="http://schemas.microsoft.com/office/powerpoint/2010/main" val="889245428"/>
              </p:ext>
            </p:extLst>
          </p:nvPr>
        </p:nvGraphicFramePr>
        <p:xfrm>
          <a:off x="1" y="1497497"/>
          <a:ext cx="12192000" cy="5360503"/>
        </p:xfrm>
        <a:graphic>
          <a:graphicData uri="http://schemas.openxmlformats.org/drawingml/2006/table">
            <a:tbl>
              <a:tblPr firstRow="1" bandRow="1">
                <a:tableStyleId>{5C22544A-7EE6-4342-B048-85BDC9FD1C3A}</a:tableStyleId>
              </a:tblPr>
              <a:tblGrid>
                <a:gridCol w="1059494">
                  <a:extLst>
                    <a:ext uri="{9D8B030D-6E8A-4147-A177-3AD203B41FA5}">
                      <a16:colId xmlns:a16="http://schemas.microsoft.com/office/drawing/2014/main" val="2011059712"/>
                    </a:ext>
                  </a:extLst>
                </a:gridCol>
                <a:gridCol w="3215072">
                  <a:extLst>
                    <a:ext uri="{9D8B030D-6E8A-4147-A177-3AD203B41FA5}">
                      <a16:colId xmlns:a16="http://schemas.microsoft.com/office/drawing/2014/main" val="3793473946"/>
                    </a:ext>
                  </a:extLst>
                </a:gridCol>
                <a:gridCol w="5605036">
                  <a:extLst>
                    <a:ext uri="{9D8B030D-6E8A-4147-A177-3AD203B41FA5}">
                      <a16:colId xmlns:a16="http://schemas.microsoft.com/office/drawing/2014/main" val="2437645685"/>
                    </a:ext>
                  </a:extLst>
                </a:gridCol>
                <a:gridCol w="2312398">
                  <a:extLst>
                    <a:ext uri="{9D8B030D-6E8A-4147-A177-3AD203B41FA5}">
                      <a16:colId xmlns:a16="http://schemas.microsoft.com/office/drawing/2014/main" val="1622319244"/>
                    </a:ext>
                  </a:extLst>
                </a:gridCol>
              </a:tblGrid>
              <a:tr h="1309863">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767285231"/>
                  </a:ext>
                </a:extLst>
              </a:tr>
              <a:tr h="4050640">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b) </a:t>
                      </a:r>
                      <a:r>
                        <a:rPr lang="ro-RO" sz="1800" u="none" kern="1200" dirty="0">
                          <a:solidFill>
                            <a:srgbClr val="7030A0"/>
                          </a:solidFill>
                          <a:effectLst/>
                          <a:latin typeface="+mn-lt"/>
                          <a:ea typeface="+mn-ea"/>
                          <a:cs typeface="+mn-cs"/>
                        </a:rPr>
                        <a:t>valoarea funcțiilor pădurii nerealizate, componentă care se evaluează convențional, în funcție de valoarea pagubei produse pădurii, în condițiile art. 105, alin. (22) din            Legea 46/2008 – Codul Silvic.</a:t>
                      </a:r>
                    </a:p>
                    <a:p>
                      <a:pPr algn="just"/>
                      <a:r>
                        <a:rPr lang="ro-RO" sz="1800" u="none" kern="1200" dirty="0">
                          <a:solidFill>
                            <a:srgbClr val="7030A0"/>
                          </a:solidFill>
                          <a:effectLst/>
                          <a:latin typeface="+mn-lt"/>
                          <a:ea typeface="+mn-ea"/>
                          <a:cs typeface="+mn-cs"/>
                        </a:rPr>
                        <a:t>Valoarea pagubei pădurii se calculează conform legii.</a:t>
                      </a:r>
                    </a:p>
                    <a:p>
                      <a:pPr algn="just"/>
                      <a:r>
                        <a:rPr lang="ro-RO" sz="1800" b="1" kern="1200" dirty="0">
                          <a:solidFill>
                            <a:srgbClr val="7030A0"/>
                          </a:solidFill>
                          <a:effectLst/>
                          <a:latin typeface="+mn-lt"/>
                          <a:ea typeface="+mn-ea"/>
                          <a:cs typeface="+mn-cs"/>
                        </a:rPr>
                        <a:t>(3) </a:t>
                      </a:r>
                      <a:r>
                        <a:rPr lang="ro-RO" sz="1800" kern="1200" dirty="0">
                          <a:solidFill>
                            <a:srgbClr val="7030A0"/>
                          </a:solidFill>
                          <a:effectLst/>
                          <a:latin typeface="+mn-lt"/>
                          <a:ea typeface="+mn-ea"/>
                          <a:cs typeface="+mn-cs"/>
                        </a:rPr>
                        <a:t>Valoarea prejudiciului prevăzut la alin. (1), produsă prin tăieri ilegale de arbori și nejustificată prin actul de control de fond/partial, se stabilește prin însumarea valorii pagubei produse pădurii cu valoarea funcțiilor pădurii nerealizate.</a:t>
                      </a:r>
                    </a:p>
                    <a:p>
                      <a:pPr algn="just"/>
                      <a:r>
                        <a:rPr lang="ro-RO" sz="1800" b="1" kern="1200" dirty="0">
                          <a:solidFill>
                            <a:srgbClr val="7030A0"/>
                          </a:solidFill>
                          <a:effectLst/>
                          <a:latin typeface="+mn-lt"/>
                          <a:ea typeface="+mn-ea"/>
                          <a:cs typeface="+mn-cs"/>
                        </a:rPr>
                        <a:t>(4) </a:t>
                      </a:r>
                      <a:r>
                        <a:rPr lang="ro-RO" sz="1800" kern="1200" dirty="0">
                          <a:solidFill>
                            <a:srgbClr val="7030A0"/>
                          </a:solidFill>
                          <a:effectLst/>
                          <a:latin typeface="+mn-lt"/>
                          <a:ea typeface="+mn-ea"/>
                          <a:cs typeface="+mn-cs"/>
                        </a:rPr>
                        <a:t>La valoarea pagubei se aplică T.V.A. </a:t>
                      </a:r>
                      <a:endParaRPr lang="ro-RO" sz="1800" u="none" kern="1200" dirty="0">
                        <a:solidFill>
                          <a:srgbClr val="7030A0"/>
                        </a:solidFill>
                        <a:effectLst/>
                        <a:latin typeface="+mn-lt"/>
                        <a:ea typeface="+mn-ea"/>
                        <a:cs typeface="+mn-cs"/>
                      </a:endParaRPr>
                    </a:p>
                    <a:p>
                      <a:endParaRPr lang="ro-RO" sz="1800" u="none" kern="1200" dirty="0">
                        <a:solidFill>
                          <a:schemeClr val="dk1"/>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1369742849"/>
                  </a:ext>
                </a:extLst>
              </a:tr>
            </a:tbl>
          </a:graphicData>
        </a:graphic>
      </p:graphicFrame>
      <p:pic>
        <p:nvPicPr>
          <p:cNvPr id="5" name="Picture 4" descr="Imagini pentru sigla fondul social european">
            <a:extLst>
              <a:ext uri="{FF2B5EF4-FFF2-40B4-BE49-F238E27FC236}">
                <a16:creationId xmlns:a16="http://schemas.microsoft.com/office/drawing/2014/main" id="{BCA7877B-4858-4978-91C8-79CDFBDE69C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2639941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EFC76AA-DD92-4426-B596-540EF03EAE5A}"/>
              </a:ext>
            </a:extLst>
          </p:cNvPr>
          <p:cNvGraphicFramePr>
            <a:graphicFrameLocks noGrp="1"/>
          </p:cNvGraphicFramePr>
          <p:nvPr>
            <p:extLst>
              <p:ext uri="{D42A27DB-BD31-4B8C-83A1-F6EECF244321}">
                <p14:modId xmlns:p14="http://schemas.microsoft.com/office/powerpoint/2010/main" val="844410807"/>
              </p:ext>
            </p:extLst>
          </p:nvPr>
        </p:nvGraphicFramePr>
        <p:xfrm>
          <a:off x="0" y="1543639"/>
          <a:ext cx="12192000" cy="5151075"/>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1961948101"/>
                    </a:ext>
                  </a:extLst>
                </a:gridCol>
                <a:gridCol w="3001682">
                  <a:extLst>
                    <a:ext uri="{9D8B030D-6E8A-4147-A177-3AD203B41FA5}">
                      <a16:colId xmlns:a16="http://schemas.microsoft.com/office/drawing/2014/main" val="1331182466"/>
                    </a:ext>
                  </a:extLst>
                </a:gridCol>
                <a:gridCol w="6487046">
                  <a:extLst>
                    <a:ext uri="{9D8B030D-6E8A-4147-A177-3AD203B41FA5}">
                      <a16:colId xmlns:a16="http://schemas.microsoft.com/office/drawing/2014/main" val="1367645197"/>
                    </a:ext>
                  </a:extLst>
                </a:gridCol>
                <a:gridCol w="1643777">
                  <a:extLst>
                    <a:ext uri="{9D8B030D-6E8A-4147-A177-3AD203B41FA5}">
                      <a16:colId xmlns:a16="http://schemas.microsoft.com/office/drawing/2014/main" val="3048700181"/>
                    </a:ext>
                  </a:extLst>
                </a:gridCol>
              </a:tblGrid>
              <a:tr h="938784">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a:t>
                      </a:r>
                      <a:r>
                        <a:rPr lang="ro-RO" sz="1600" b="1" dirty="0">
                          <a:solidFill>
                            <a:srgbClr val="7030A0"/>
                          </a:solidFill>
                          <a:effectLst/>
                          <a:latin typeface="Times New Roman" panose="02020603050405020304" pitchFamily="18" charset="0"/>
                          <a:cs typeface="Times New Roman" panose="02020603050405020304" pitchFamily="18" charset="0"/>
                        </a:rPr>
                        <a:t>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781249021"/>
                  </a:ext>
                </a:extLst>
              </a:tr>
              <a:tr h="4212291">
                <a:tc>
                  <a:txBody>
                    <a:bodyPr/>
                    <a:lstStyle/>
                    <a:p>
                      <a:endParaRPr lang="en-US"/>
                    </a:p>
                  </a:txBody>
                  <a:tcPr/>
                </a:tc>
                <a:tc>
                  <a:txBody>
                    <a:bodyPr/>
                    <a:lstStyle/>
                    <a:p>
                      <a:endParaRPr lang="en-US" dirty="0"/>
                    </a:p>
                  </a:txBody>
                  <a:tcPr/>
                </a:tc>
                <a:tc>
                  <a:txBody>
                    <a:bodyPr/>
                    <a:lstStyle/>
                    <a:p>
                      <a:r>
                        <a:rPr lang="ro-RO" sz="1600" b="1" u="none" kern="1200" dirty="0">
                          <a:solidFill>
                            <a:srgbClr val="7030A0"/>
                          </a:solidFill>
                          <a:effectLst/>
                          <a:latin typeface="+mn-lt"/>
                          <a:ea typeface="+mn-ea"/>
                          <a:cs typeface="+mn-cs"/>
                        </a:rPr>
                        <a:t>Art. 41</a:t>
                      </a:r>
                      <a:r>
                        <a:rPr lang="ro-RO" sz="1600" u="none" kern="1200" dirty="0">
                          <a:solidFill>
                            <a:srgbClr val="7030A0"/>
                          </a:solidFill>
                          <a:effectLst/>
                          <a:latin typeface="+mn-lt"/>
                          <a:ea typeface="+mn-ea"/>
                          <a:cs typeface="+mn-cs"/>
                        </a:rPr>
                        <a:t>. – În situația în care angajatorul constată că salariatul său a produs o pagubă din vina și în legătură cu munca sa, va proceda la recuperarea acesteia astfel:</a:t>
                      </a:r>
                    </a:p>
                    <a:p>
                      <a:r>
                        <a:rPr lang="ro-RO" sz="1600" b="1" u="none" kern="1200" dirty="0">
                          <a:solidFill>
                            <a:srgbClr val="7030A0"/>
                          </a:solidFill>
                          <a:effectLst/>
                          <a:latin typeface="+mn-lt"/>
                          <a:ea typeface="+mn-ea"/>
                          <a:cs typeface="+mn-cs"/>
                        </a:rPr>
                        <a:t>a) </a:t>
                      </a:r>
                      <a:r>
                        <a:rPr lang="ro-RO" sz="1600" u="none" kern="1200" dirty="0">
                          <a:solidFill>
                            <a:srgbClr val="7030A0"/>
                          </a:solidFill>
                          <a:effectLst/>
                          <a:latin typeface="+mn-lt"/>
                          <a:ea typeface="+mn-ea"/>
                          <a:cs typeface="+mn-cs"/>
                        </a:rPr>
                        <a:t>după aprobarea actului de control de fond/parțial, informează salariatul printr-o notă de constatare și evaluare apagubei de valoarea acesteia. Recuperarea contravalorii acesteia, prin acordul părților, se realizează într-un termen care nu va putea fi mai mic de 30 de zile de la data comunicării, dar nu mai mare de 36 luni, acord care trebuie să fie consemnat în scris și semnat de ambele părți. Nota de constatare și evaluare a pagubei nu constituie titlu executoriu în baza căruia angajatorul poate face rețineri din salariu. Prejudiciul poate fi acoperit de bună voie de către salariat, prin achitarea sumei la caseria unității și/sau virament bancar, dar nu poate fi recuperat prin rețineri din salariu în absența unei hotărâri judecătorești; </a:t>
                      </a:r>
                    </a:p>
                  </a:txBody>
                  <a:tcPr/>
                </a:tc>
                <a:tc>
                  <a:txBody>
                    <a:bodyPr/>
                    <a:lstStyle/>
                    <a:p>
                      <a:endParaRPr lang="en-US" dirty="0"/>
                    </a:p>
                  </a:txBody>
                  <a:tcPr/>
                </a:tc>
                <a:extLst>
                  <a:ext uri="{0D108BD9-81ED-4DB2-BD59-A6C34878D82A}">
                    <a16:rowId xmlns:a16="http://schemas.microsoft.com/office/drawing/2014/main" val="2534795658"/>
                  </a:ext>
                </a:extLst>
              </a:tr>
            </a:tbl>
          </a:graphicData>
        </a:graphic>
      </p:graphicFrame>
      <p:pic>
        <p:nvPicPr>
          <p:cNvPr id="5" name="Picture 4" descr="Imagini pentru sigla fondul social european">
            <a:extLst>
              <a:ext uri="{FF2B5EF4-FFF2-40B4-BE49-F238E27FC236}">
                <a16:creationId xmlns:a16="http://schemas.microsoft.com/office/drawing/2014/main" id="{A1087509-7024-46DF-AF11-4E1DC595EA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1185200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D5E7DB2-ABE2-4F28-B8A1-A401B5AE7262}"/>
              </a:ext>
            </a:extLst>
          </p:cNvPr>
          <p:cNvGraphicFramePr>
            <a:graphicFrameLocks noGrp="1"/>
          </p:cNvGraphicFramePr>
          <p:nvPr>
            <p:extLst>
              <p:ext uri="{D42A27DB-BD31-4B8C-83A1-F6EECF244321}">
                <p14:modId xmlns:p14="http://schemas.microsoft.com/office/powerpoint/2010/main" val="496174336"/>
              </p:ext>
            </p:extLst>
          </p:nvPr>
        </p:nvGraphicFramePr>
        <p:xfrm>
          <a:off x="1" y="1179444"/>
          <a:ext cx="12191999" cy="5678556"/>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3403079804"/>
                    </a:ext>
                  </a:extLst>
                </a:gridCol>
                <a:gridCol w="4058921">
                  <a:extLst>
                    <a:ext uri="{9D8B030D-6E8A-4147-A177-3AD203B41FA5}">
                      <a16:colId xmlns:a16="http://schemas.microsoft.com/office/drawing/2014/main" val="2422126485"/>
                    </a:ext>
                  </a:extLst>
                </a:gridCol>
                <a:gridCol w="5017252">
                  <a:extLst>
                    <a:ext uri="{9D8B030D-6E8A-4147-A177-3AD203B41FA5}">
                      <a16:colId xmlns:a16="http://schemas.microsoft.com/office/drawing/2014/main" val="2888074871"/>
                    </a:ext>
                  </a:extLst>
                </a:gridCol>
                <a:gridCol w="2056331">
                  <a:extLst>
                    <a:ext uri="{9D8B030D-6E8A-4147-A177-3AD203B41FA5}">
                      <a16:colId xmlns:a16="http://schemas.microsoft.com/office/drawing/2014/main" val="600921425"/>
                    </a:ext>
                  </a:extLst>
                </a:gridCol>
              </a:tblGrid>
              <a:tr h="1305297">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463738189"/>
                  </a:ext>
                </a:extLst>
              </a:tr>
              <a:tr h="4373259">
                <a:tc>
                  <a:txBody>
                    <a:bodyPr/>
                    <a:lstStyle/>
                    <a:p>
                      <a:endParaRPr lang="en-US" dirty="0"/>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b) </a:t>
                      </a:r>
                      <a:r>
                        <a:rPr lang="ro-RO" sz="1800" u="none" kern="1200" dirty="0">
                          <a:solidFill>
                            <a:srgbClr val="7030A0"/>
                          </a:solidFill>
                          <a:effectLst/>
                          <a:latin typeface="+mn-lt"/>
                          <a:ea typeface="+mn-ea"/>
                          <a:cs typeface="+mn-cs"/>
                        </a:rPr>
                        <a:t>contravaloarea pagubei recuperate prin acordul părților nu poate fi mai mare decât echivalentul a cinci salarii minime brute pe economie;</a:t>
                      </a:r>
                    </a:p>
                    <a:p>
                      <a:pPr algn="just"/>
                      <a:r>
                        <a:rPr lang="ro-RO" sz="1800" b="1" kern="1200" dirty="0">
                          <a:solidFill>
                            <a:srgbClr val="7030A0"/>
                          </a:solidFill>
                          <a:effectLst/>
                          <a:latin typeface="+mn-lt"/>
                          <a:ea typeface="+mn-ea"/>
                          <a:cs typeface="+mn-cs"/>
                        </a:rPr>
                        <a:t>c) </a:t>
                      </a:r>
                      <a:r>
                        <a:rPr lang="ro-RO" sz="1800" kern="1200" dirty="0">
                          <a:solidFill>
                            <a:srgbClr val="7030A0"/>
                          </a:solidFill>
                          <a:effectLst/>
                          <a:latin typeface="+mn-lt"/>
                          <a:ea typeface="+mn-ea"/>
                          <a:cs typeface="+mn-cs"/>
                        </a:rPr>
                        <a:t>este necesară obținerea unui titlu executoriu atunci când contravaloarea pagubei este mai mare decât echivalentul a cinci salarii minime brute pe economie, sau, în situația în care salariatul nu este de acord să repare de bună voie prejudicial chiar și  pentru sume care nu depășesc cinci salarii minime brute pe economie, ori refuză achitarea pagubei consemnată prin nota de constatare și evaluare a pagubei.</a:t>
                      </a:r>
                      <a:endParaRPr lang="ro-RO" sz="1800" u="none" kern="1200" dirty="0">
                        <a:solidFill>
                          <a:srgbClr val="7030A0"/>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2248447265"/>
                  </a:ext>
                </a:extLst>
              </a:tr>
            </a:tbl>
          </a:graphicData>
        </a:graphic>
      </p:graphicFrame>
      <p:pic>
        <p:nvPicPr>
          <p:cNvPr id="5" name="Picture 4" descr="Imagini pentru sigla fondul social european">
            <a:extLst>
              <a:ext uri="{FF2B5EF4-FFF2-40B4-BE49-F238E27FC236}">
                <a16:creationId xmlns:a16="http://schemas.microsoft.com/office/drawing/2014/main" id="{8739AA0E-381E-47D0-A26F-42762E91758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1511952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5706ABE-A02C-48B2-905A-C3C34FB85FD9}"/>
              </a:ext>
            </a:extLst>
          </p:cNvPr>
          <p:cNvGraphicFramePr>
            <a:graphicFrameLocks noGrp="1"/>
          </p:cNvGraphicFramePr>
          <p:nvPr>
            <p:extLst>
              <p:ext uri="{D42A27DB-BD31-4B8C-83A1-F6EECF244321}">
                <p14:modId xmlns:p14="http://schemas.microsoft.com/office/powerpoint/2010/main" val="3041121758"/>
              </p:ext>
            </p:extLst>
          </p:nvPr>
        </p:nvGraphicFramePr>
        <p:xfrm>
          <a:off x="1" y="1842052"/>
          <a:ext cx="12050485" cy="5015948"/>
        </p:xfrm>
        <a:graphic>
          <a:graphicData uri="http://schemas.openxmlformats.org/drawingml/2006/table">
            <a:tbl>
              <a:tblPr firstRow="1" bandRow="1">
                <a:tableStyleId>{5C22544A-7EE6-4342-B048-85BDC9FD1C3A}</a:tableStyleId>
              </a:tblPr>
              <a:tblGrid>
                <a:gridCol w="1047197">
                  <a:extLst>
                    <a:ext uri="{9D8B030D-6E8A-4147-A177-3AD203B41FA5}">
                      <a16:colId xmlns:a16="http://schemas.microsoft.com/office/drawing/2014/main" val="1294793892"/>
                    </a:ext>
                  </a:extLst>
                </a:gridCol>
                <a:gridCol w="4011809">
                  <a:extLst>
                    <a:ext uri="{9D8B030D-6E8A-4147-A177-3AD203B41FA5}">
                      <a16:colId xmlns:a16="http://schemas.microsoft.com/office/drawing/2014/main" val="2238198237"/>
                    </a:ext>
                  </a:extLst>
                </a:gridCol>
                <a:gridCol w="4326279">
                  <a:extLst>
                    <a:ext uri="{9D8B030D-6E8A-4147-A177-3AD203B41FA5}">
                      <a16:colId xmlns:a16="http://schemas.microsoft.com/office/drawing/2014/main" val="73240931"/>
                    </a:ext>
                  </a:extLst>
                </a:gridCol>
                <a:gridCol w="2665200">
                  <a:extLst>
                    <a:ext uri="{9D8B030D-6E8A-4147-A177-3AD203B41FA5}">
                      <a16:colId xmlns:a16="http://schemas.microsoft.com/office/drawing/2014/main" val="3434279252"/>
                    </a:ext>
                  </a:extLst>
                </a:gridCol>
              </a:tblGrid>
              <a:tr h="1705069">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a:t>
                      </a:r>
                      <a:r>
                        <a:rPr lang="ro-RO" sz="1600" b="1" strike="noStrike" dirty="0">
                          <a:solidFill>
                            <a:srgbClr val="00B050"/>
                          </a:solidFill>
                          <a:effectLst/>
                          <a:latin typeface="Times New Roman" panose="02020603050405020304" pitchFamily="18" charset="0"/>
                          <a:cs typeface="Times New Roman" panose="02020603050405020304" pitchFamily="18" charset="0"/>
                        </a:rPr>
                        <a:t>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239360628"/>
                  </a:ext>
                </a:extLst>
              </a:tr>
              <a:tr h="3310879">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42. </a:t>
                      </a:r>
                      <a:r>
                        <a:rPr lang="ro-RO" sz="1800" u="none" kern="1200" dirty="0">
                          <a:solidFill>
                            <a:srgbClr val="7030A0"/>
                          </a:solidFill>
                          <a:effectLst/>
                          <a:latin typeface="+mn-lt"/>
                          <a:ea typeface="+mn-ea"/>
                          <a:cs typeface="+mn-cs"/>
                        </a:rPr>
                        <a:t>– Salariații nu răspund de pagubele care se încadrează în riscul normal al serviciului, a prevederilor art. 32, alin. (1) din prezentul regulament, precum și de forța majoră sau alte cauze neprevăzute care nu puteau fi înlăturate.</a:t>
                      </a:r>
                    </a:p>
                  </a:txBody>
                  <a:tcPr/>
                </a:tc>
                <a:tc>
                  <a:txBody>
                    <a:bodyPr/>
                    <a:lstStyle/>
                    <a:p>
                      <a:endParaRPr lang="en-US" dirty="0"/>
                    </a:p>
                  </a:txBody>
                  <a:tcPr/>
                </a:tc>
                <a:extLst>
                  <a:ext uri="{0D108BD9-81ED-4DB2-BD59-A6C34878D82A}">
                    <a16:rowId xmlns:a16="http://schemas.microsoft.com/office/drawing/2014/main" val="4032003192"/>
                  </a:ext>
                </a:extLst>
              </a:tr>
            </a:tbl>
          </a:graphicData>
        </a:graphic>
      </p:graphicFrame>
      <p:pic>
        <p:nvPicPr>
          <p:cNvPr id="5" name="Picture 4" descr="Imagini pentru sigla fondul social european">
            <a:extLst>
              <a:ext uri="{FF2B5EF4-FFF2-40B4-BE49-F238E27FC236}">
                <a16:creationId xmlns:a16="http://schemas.microsoft.com/office/drawing/2014/main" id="{45BA83C5-BE92-4489-A200-1A33B137186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336315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1217C46-74C0-4B02-9515-D74DB5427527}"/>
              </a:ext>
            </a:extLst>
          </p:cNvPr>
          <p:cNvGraphicFramePr>
            <a:graphicFrameLocks noGrp="1"/>
          </p:cNvGraphicFramePr>
          <p:nvPr>
            <p:extLst>
              <p:ext uri="{D42A27DB-BD31-4B8C-83A1-F6EECF244321}">
                <p14:modId xmlns:p14="http://schemas.microsoft.com/office/powerpoint/2010/main" val="1047762273"/>
              </p:ext>
            </p:extLst>
          </p:nvPr>
        </p:nvGraphicFramePr>
        <p:xfrm>
          <a:off x="1" y="1524001"/>
          <a:ext cx="12192000" cy="5333999"/>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4049007743"/>
                    </a:ext>
                  </a:extLst>
                </a:gridCol>
                <a:gridCol w="3599681">
                  <a:extLst>
                    <a:ext uri="{9D8B030D-6E8A-4147-A177-3AD203B41FA5}">
                      <a16:colId xmlns:a16="http://schemas.microsoft.com/office/drawing/2014/main" val="706076990"/>
                    </a:ext>
                  </a:extLst>
                </a:gridCol>
                <a:gridCol w="4068630">
                  <a:extLst>
                    <a:ext uri="{9D8B030D-6E8A-4147-A177-3AD203B41FA5}">
                      <a16:colId xmlns:a16="http://schemas.microsoft.com/office/drawing/2014/main" val="1467533208"/>
                    </a:ext>
                  </a:extLst>
                </a:gridCol>
                <a:gridCol w="3464194">
                  <a:extLst>
                    <a:ext uri="{9D8B030D-6E8A-4147-A177-3AD203B41FA5}">
                      <a16:colId xmlns:a16="http://schemas.microsoft.com/office/drawing/2014/main" val="1369517429"/>
                    </a:ext>
                  </a:extLst>
                </a:gridCol>
              </a:tblGrid>
              <a:tr h="1430947">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2691183688"/>
                  </a:ext>
                </a:extLst>
              </a:tr>
              <a:tr h="3903052">
                <a:tc>
                  <a:txBody>
                    <a:bodyPr/>
                    <a:lstStyle/>
                    <a:p>
                      <a:endParaRPr lang="en-US" dirty="0"/>
                    </a:p>
                  </a:txBody>
                  <a:tcPr/>
                </a:tc>
                <a:tc>
                  <a:txBody>
                    <a:bodyPr/>
                    <a:lstStyle/>
                    <a:p>
                      <a:endParaRPr lang="en-US" dirty="0"/>
                    </a:p>
                  </a:txBody>
                  <a:tcPr/>
                </a:tc>
                <a:tc>
                  <a:txBody>
                    <a:bodyPr/>
                    <a:lstStyle/>
                    <a:p>
                      <a:pPr algn="just"/>
                      <a:r>
                        <a:rPr lang="it-IT" sz="1800" b="1" u="none" kern="1200" dirty="0">
                          <a:solidFill>
                            <a:srgbClr val="7030A0"/>
                          </a:solidFill>
                          <a:effectLst/>
                          <a:latin typeface="+mn-lt"/>
                          <a:ea typeface="+mn-ea"/>
                          <a:cs typeface="+mn-cs"/>
                        </a:rPr>
                        <a:t>CAPITOLUL VII</a:t>
                      </a:r>
                    </a:p>
                    <a:p>
                      <a:pPr algn="just"/>
                      <a:r>
                        <a:rPr lang="it-IT" sz="1800" b="1" u="none" kern="1200" dirty="0">
                          <a:solidFill>
                            <a:srgbClr val="7030A0"/>
                          </a:solidFill>
                          <a:effectLst/>
                          <a:latin typeface="+mn-lt"/>
                          <a:ea typeface="+mn-ea"/>
                          <a:cs typeface="+mn-cs"/>
                        </a:rPr>
                        <a:t>Prevenirea și educația forestieră</a:t>
                      </a:r>
                      <a:endParaRPr lang="ro-RO" sz="1800" b="1" u="none" kern="1200" dirty="0">
                        <a:solidFill>
                          <a:srgbClr val="7030A0"/>
                        </a:solidFill>
                        <a:effectLst/>
                        <a:latin typeface="+mn-lt"/>
                        <a:ea typeface="+mn-ea"/>
                        <a:cs typeface="+mn-cs"/>
                      </a:endParaRPr>
                    </a:p>
                    <a:p>
                      <a:pPr algn="just"/>
                      <a:r>
                        <a:rPr lang="ro-RO" sz="1800" b="1" kern="1200" dirty="0">
                          <a:solidFill>
                            <a:srgbClr val="7030A0"/>
                          </a:solidFill>
                          <a:effectLst/>
                          <a:latin typeface="+mn-lt"/>
                          <a:ea typeface="+mn-ea"/>
                          <a:cs typeface="+mn-cs"/>
                        </a:rPr>
                        <a:t>Art. 43.</a:t>
                      </a:r>
                      <a:r>
                        <a:rPr lang="ro-RO" sz="1800" kern="1200" dirty="0">
                          <a:solidFill>
                            <a:srgbClr val="7030A0"/>
                          </a:solidFill>
                          <a:effectLst/>
                          <a:latin typeface="+mn-lt"/>
                          <a:ea typeface="+mn-ea"/>
                          <a:cs typeface="+mn-cs"/>
                        </a:rPr>
                        <a:t> </a:t>
                      </a:r>
                      <a:r>
                        <a:rPr lang="ro-RO" sz="1800" u="sng" kern="1200" dirty="0">
                          <a:solidFill>
                            <a:srgbClr val="7030A0"/>
                          </a:solidFill>
                          <a:effectLst/>
                          <a:latin typeface="+mn-lt"/>
                          <a:ea typeface="+mn-ea"/>
                          <a:cs typeface="+mn-cs"/>
                        </a:rPr>
                        <a:t>–</a:t>
                      </a:r>
                      <a:r>
                        <a:rPr lang="ro-RO" sz="1800" kern="1200" dirty="0">
                          <a:solidFill>
                            <a:srgbClr val="7030A0"/>
                          </a:solidFill>
                          <a:effectLst/>
                          <a:latin typeface="+mn-lt"/>
                          <a:ea typeface="+mn-ea"/>
                          <a:cs typeface="+mn-cs"/>
                        </a:rPr>
                        <a:t>  Personalul cu atribuții de pază a fondului forestier trebuie să întreprindă măsuri preventive pentru a evita deteriorarea pădurilor. Monitorizarea permanentă a fondului forestier este în principala activitate preventivă.</a:t>
                      </a:r>
                      <a:endParaRPr lang="it-IT" sz="1800" b="1" u="none" kern="1200" dirty="0">
                        <a:solidFill>
                          <a:srgbClr val="7030A0"/>
                        </a:solidFill>
                        <a:effectLst/>
                        <a:latin typeface="+mn-lt"/>
                        <a:ea typeface="+mn-ea"/>
                        <a:cs typeface="+mn-cs"/>
                      </a:endParaRPr>
                    </a:p>
                    <a:p>
                      <a:pPr algn="just"/>
                      <a:r>
                        <a:rPr lang="ro-RO" sz="1800" b="1" kern="1200" dirty="0">
                          <a:solidFill>
                            <a:srgbClr val="7030A0"/>
                          </a:solidFill>
                          <a:effectLst/>
                          <a:latin typeface="+mn-lt"/>
                          <a:ea typeface="+mn-ea"/>
                          <a:cs typeface="+mn-cs"/>
                        </a:rPr>
                        <a:t>Art. 44.</a:t>
                      </a:r>
                      <a:r>
                        <a:rPr lang="ro-RO" sz="1800" kern="1200" dirty="0">
                          <a:solidFill>
                            <a:srgbClr val="7030A0"/>
                          </a:solidFill>
                          <a:effectLst/>
                          <a:latin typeface="+mn-lt"/>
                          <a:ea typeface="+mn-ea"/>
                          <a:cs typeface="+mn-cs"/>
                        </a:rPr>
                        <a:t> </a:t>
                      </a:r>
                      <a:r>
                        <a:rPr lang="ro-RO" sz="1800" u="sng" kern="1200" dirty="0">
                          <a:solidFill>
                            <a:srgbClr val="7030A0"/>
                          </a:solidFill>
                          <a:effectLst/>
                          <a:latin typeface="+mn-lt"/>
                          <a:ea typeface="+mn-ea"/>
                          <a:cs typeface="+mn-cs"/>
                        </a:rPr>
                        <a:t>–</a:t>
                      </a:r>
                      <a:r>
                        <a:rPr lang="ro-RO" sz="1800" kern="1200" dirty="0">
                          <a:solidFill>
                            <a:srgbClr val="7030A0"/>
                          </a:solidFill>
                          <a:effectLst/>
                          <a:latin typeface="+mn-lt"/>
                          <a:ea typeface="+mn-ea"/>
                          <a:cs typeface="+mn-cs"/>
                        </a:rPr>
                        <a:t> Vor fi utilizate forme de prevenire, constând în patrule mixte, organizarea acțiunilor de pază a fondului forestier în cooperare cu Poliția și Jandarmeria.</a:t>
                      </a:r>
                      <a:endParaRPr lang="ro-RO" sz="1800" u="none" kern="1200" dirty="0">
                        <a:solidFill>
                          <a:srgbClr val="7030A0"/>
                        </a:solidFill>
                        <a:effectLst/>
                        <a:latin typeface="+mn-lt"/>
                        <a:ea typeface="+mn-ea"/>
                        <a:cs typeface="+mn-cs"/>
                      </a:endParaRPr>
                    </a:p>
                  </a:txBody>
                  <a:tcPr/>
                </a:tc>
                <a:tc>
                  <a:txBody>
                    <a:bodyPr/>
                    <a:lstStyle/>
                    <a:p>
                      <a:pPr algn="just">
                        <a:lnSpc>
                          <a:spcPct val="107000"/>
                        </a:lnSpc>
                        <a:spcAft>
                          <a:spcPts val="800"/>
                        </a:spcAft>
                      </a:pPr>
                      <a:r>
                        <a:rPr lang="ro-RO" sz="1800" dirty="0">
                          <a:effectLst/>
                          <a:latin typeface="+mn-lt"/>
                          <a:ea typeface="Calibri" panose="020F0502020204030204" pitchFamily="34" charset="0"/>
                          <a:cs typeface="Times New Roman" panose="02020603050405020304" pitchFamily="18" charset="0"/>
                        </a:rPr>
                        <a:t>Educația forestieră:</a:t>
                      </a:r>
                    </a:p>
                    <a:p>
                      <a:pPr algn="just">
                        <a:lnSpc>
                          <a:spcPct val="107000"/>
                        </a:lnSpc>
                        <a:spcAft>
                          <a:spcPts val="800"/>
                        </a:spcAft>
                      </a:pPr>
                      <a:r>
                        <a:rPr lang="ro-RO" sz="1800" dirty="0">
                          <a:effectLst/>
                          <a:latin typeface="+mn-lt"/>
                          <a:ea typeface="Calibri" panose="020F0502020204030204" pitchFamily="34" charset="0"/>
                          <a:cs typeface="Times New Roman" panose="02020603050405020304" pitchFamily="18" charset="0"/>
                        </a:rPr>
                        <a:t>-încurajează respectul pentru natură;</a:t>
                      </a:r>
                    </a:p>
                    <a:p>
                      <a:pPr algn="just">
                        <a:lnSpc>
                          <a:spcPct val="107000"/>
                        </a:lnSpc>
                        <a:spcAft>
                          <a:spcPts val="800"/>
                        </a:spcAft>
                      </a:pPr>
                      <a:r>
                        <a:rPr lang="ro-RO" sz="1800" dirty="0">
                          <a:effectLst/>
                          <a:latin typeface="+mn-lt"/>
                          <a:ea typeface="Calibri" panose="020F0502020204030204" pitchFamily="34" charset="0"/>
                          <a:cs typeface="Times New Roman" panose="02020603050405020304" pitchFamily="18" charset="0"/>
                        </a:rPr>
                        <a:t>-îmbunătățește înțelegerea gestionării durabile a pădurilor și a beneficiilor acestora;</a:t>
                      </a:r>
                    </a:p>
                    <a:p>
                      <a:pPr marL="0" marR="0" lvl="0" indent="0" algn="just" defTabSz="914400" rtl="0" eaLnBrk="1" fontAlgn="auto" latinLnBrk="0" hangingPunct="1">
                        <a:lnSpc>
                          <a:spcPct val="107000"/>
                        </a:lnSpc>
                        <a:spcBef>
                          <a:spcPts val="0"/>
                        </a:spcBef>
                        <a:spcAft>
                          <a:spcPts val="800"/>
                        </a:spcAft>
                        <a:buClrTx/>
                        <a:buSzTx/>
                        <a:buFontTx/>
                        <a:buNone/>
                        <a:tabLst/>
                        <a:defRPr/>
                      </a:pPr>
                      <a:r>
                        <a:rPr lang="ro-RO" sz="1800" kern="1200" dirty="0">
                          <a:solidFill>
                            <a:schemeClr val="dk1"/>
                          </a:solidFill>
                          <a:effectLst/>
                          <a:latin typeface="+mn-lt"/>
                          <a:ea typeface="+mn-ea"/>
                          <a:cs typeface="+mn-cs"/>
                        </a:rPr>
                        <a:t>-promovează utilizarea continuă a lemnului ca material regenerabil, obținând în acest fel acceptarea socială pentru recoltarea lemnului și gestionarea pădurilor;</a:t>
                      </a:r>
                    </a:p>
                  </a:txBody>
                  <a:tcPr marL="68580" marR="68580" marT="0" marB="0"/>
                </a:tc>
                <a:extLst>
                  <a:ext uri="{0D108BD9-81ED-4DB2-BD59-A6C34878D82A}">
                    <a16:rowId xmlns:a16="http://schemas.microsoft.com/office/drawing/2014/main" val="2393075737"/>
                  </a:ext>
                </a:extLst>
              </a:tr>
            </a:tbl>
          </a:graphicData>
        </a:graphic>
      </p:graphicFrame>
      <p:pic>
        <p:nvPicPr>
          <p:cNvPr id="5" name="Picture 4" descr="Imagini pentru sigla fondul social european">
            <a:extLst>
              <a:ext uri="{FF2B5EF4-FFF2-40B4-BE49-F238E27FC236}">
                <a16:creationId xmlns:a16="http://schemas.microsoft.com/office/drawing/2014/main" id="{909776A3-7E35-476A-97B1-0CCE572CB4A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2165038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5FE59E6-6ACF-4AD8-828B-F629E67BA0FF}"/>
              </a:ext>
            </a:extLst>
          </p:cNvPr>
          <p:cNvSpPr txBox="1"/>
          <p:nvPr/>
        </p:nvSpPr>
        <p:spPr>
          <a:xfrm>
            <a:off x="384313" y="1828800"/>
            <a:ext cx="11701670" cy="3676969"/>
          </a:xfrm>
          <a:prstGeom prst="rect">
            <a:avLst/>
          </a:prstGeom>
          <a:noFill/>
        </p:spPr>
        <p:txBody>
          <a:bodyPr wrap="square">
            <a:spAutoFit/>
          </a:bodyPr>
          <a:lstStyle/>
          <a:p>
            <a:pPr marL="342900" lvl="0" indent="-342900" algn="ctr">
              <a:lnSpc>
                <a:spcPct val="107000"/>
              </a:lnSpc>
              <a:spcAft>
                <a:spcPts val="800"/>
              </a:spcAft>
              <a:buFont typeface="+mj-lt"/>
              <a:buAutoNum type="arabicPeriod"/>
            </a:pPr>
            <a:r>
              <a:rPr lang="ro-RO" sz="2800" b="1" dirty="0">
                <a:effectLst/>
                <a:latin typeface="Times New Roman" panose="02020603050405020304" pitchFamily="18" charset="0"/>
                <a:ea typeface="Calibri" panose="020F0502020204030204" pitchFamily="34" charset="0"/>
                <a:cs typeface="Times New Roman" panose="02020603050405020304" pitchFamily="18" charset="0"/>
              </a:rPr>
              <a:t>SCOPUL ȘI DOMENIUL DE APLICARE A REGULAMENTULUI</a:t>
            </a:r>
          </a:p>
          <a:p>
            <a:pPr lvl="0" algn="ctr">
              <a:lnSpc>
                <a:spcPct val="107000"/>
              </a:lnSpc>
              <a:spcAft>
                <a:spcPts val="800"/>
              </a:spcAft>
            </a:pPr>
            <a:endParaRPr lang="ro-RO"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ro-RO" sz="16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449580" algn="just">
              <a:lnSpc>
                <a:spcPct val="107000"/>
              </a:lnSpc>
              <a:spcAft>
                <a:spcPts val="800"/>
              </a:spcAft>
            </a:pP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Scopul</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prezentului Regulament de pază a pădurilor este acela de a asigura și organiza paza și integritatea fondului forestier național împotriva ocupărilor ilegale de terenuri, a tăierilor ilegale de arbori, a furturilor, a distrugerilor și a degradării pădurilor sau obiectivelor de orice fel amplasate în fond forestier, a pășunatului, precum și împotriva altor fapte păgubitoare, evitând astfel orice acțiuni care au ca efect periclitarea, gestionarea ilegală, degradarea și distrugerea fondului forestier.</a:t>
            </a:r>
          </a:p>
          <a:p>
            <a:pPr indent="449580" algn="just">
              <a:lnSpc>
                <a:spcPct val="107000"/>
              </a:lnSpc>
              <a:spcAft>
                <a:spcPts val="800"/>
              </a:spcAft>
            </a:pPr>
            <a:r>
              <a:rPr lang="ro-RO" sz="1800" b="1" dirty="0">
                <a:effectLst/>
                <a:latin typeface="Times New Roman" panose="02020603050405020304" pitchFamily="18" charset="0"/>
                <a:ea typeface="Calibri" panose="020F0502020204030204" pitchFamily="34" charset="0"/>
                <a:cs typeface="Times New Roman" panose="02020603050405020304" pitchFamily="18" charset="0"/>
              </a:rPr>
              <a:t>Prezentul  regulament se aplică de către toate structurile de administrare a pădurilor și de proprietarii de păduri private.</a:t>
            </a:r>
          </a:p>
        </p:txBody>
      </p:sp>
      <p:pic>
        <p:nvPicPr>
          <p:cNvPr id="3" name="Picture 2" descr="Imagini pentru sigla fondul social european">
            <a:extLst>
              <a:ext uri="{FF2B5EF4-FFF2-40B4-BE49-F238E27FC236}">
                <a16:creationId xmlns:a16="http://schemas.microsoft.com/office/drawing/2014/main" id="{2AAF611E-67FD-47BE-B27B-1C6C24646A0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817" y="0"/>
            <a:ext cx="11370366" cy="1217006"/>
          </a:xfrm>
          <a:prstGeom prst="rect">
            <a:avLst/>
          </a:prstGeom>
          <a:noFill/>
          <a:ln>
            <a:noFill/>
          </a:ln>
        </p:spPr>
      </p:pic>
    </p:spTree>
    <p:extLst>
      <p:ext uri="{BB962C8B-B14F-4D97-AF65-F5344CB8AC3E}">
        <p14:creationId xmlns:p14="http://schemas.microsoft.com/office/powerpoint/2010/main" val="4038324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D089759-30AD-4C52-A7F4-C183C6F34F52}"/>
              </a:ext>
            </a:extLst>
          </p:cNvPr>
          <p:cNvGraphicFramePr>
            <a:graphicFrameLocks noGrp="1"/>
          </p:cNvGraphicFramePr>
          <p:nvPr>
            <p:extLst>
              <p:ext uri="{D42A27DB-BD31-4B8C-83A1-F6EECF244321}">
                <p14:modId xmlns:p14="http://schemas.microsoft.com/office/powerpoint/2010/main" val="7245578"/>
              </p:ext>
            </p:extLst>
          </p:nvPr>
        </p:nvGraphicFramePr>
        <p:xfrm>
          <a:off x="0" y="1630017"/>
          <a:ext cx="12192000" cy="5227983"/>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1815895758"/>
                    </a:ext>
                  </a:extLst>
                </a:gridCol>
                <a:gridCol w="3385783">
                  <a:extLst>
                    <a:ext uri="{9D8B030D-6E8A-4147-A177-3AD203B41FA5}">
                      <a16:colId xmlns:a16="http://schemas.microsoft.com/office/drawing/2014/main" val="2089902482"/>
                    </a:ext>
                  </a:extLst>
                </a:gridCol>
                <a:gridCol w="4680348">
                  <a:extLst>
                    <a:ext uri="{9D8B030D-6E8A-4147-A177-3AD203B41FA5}">
                      <a16:colId xmlns:a16="http://schemas.microsoft.com/office/drawing/2014/main" val="3815483068"/>
                    </a:ext>
                  </a:extLst>
                </a:gridCol>
                <a:gridCol w="3066374">
                  <a:extLst>
                    <a:ext uri="{9D8B030D-6E8A-4147-A177-3AD203B41FA5}">
                      <a16:colId xmlns:a16="http://schemas.microsoft.com/office/drawing/2014/main" val="278327839"/>
                    </a:ext>
                  </a:extLst>
                </a:gridCol>
              </a:tblGrid>
              <a:tr h="1704650">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just"/>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638494055"/>
                  </a:ext>
                </a:extLst>
              </a:tr>
              <a:tr h="3523333">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45. </a:t>
                      </a:r>
                      <a:r>
                        <a:rPr lang="ro-RO" sz="1800" u="none" kern="1200" dirty="0">
                          <a:solidFill>
                            <a:srgbClr val="7030A0"/>
                          </a:solidFill>
                          <a:effectLst/>
                          <a:latin typeface="+mn-lt"/>
                          <a:ea typeface="+mn-ea"/>
                          <a:cs typeface="+mn-cs"/>
                        </a:rPr>
                        <a:t>– Șeful ocolului silvic/bazei experimentale va evita  parcurgerea cu control de fond a unui canton silvic de personalul tehnico-ingineresc care a efectuat lucrări de punere în valoare,  în cadrul aceluiaşi canton silvic, având obligația de a evalua situaţiile care pot genera o stare de incompatibilitate sau un conflict de interese şi de a acţiona pentru prevenirea acestora.</a:t>
                      </a:r>
                    </a:p>
                  </a:txBody>
                  <a:tcPr/>
                </a:tc>
                <a:tc>
                  <a:txBody>
                    <a:bodyPr/>
                    <a:lstStyle/>
                    <a:p>
                      <a:pPr algn="just">
                        <a:lnSpc>
                          <a:spcPct val="107000"/>
                        </a:lnSpc>
                        <a:spcAft>
                          <a:spcPts val="800"/>
                        </a:spcAft>
                      </a:pPr>
                      <a:r>
                        <a:rPr lang="ro-RO" sz="1800" dirty="0">
                          <a:effectLst/>
                          <a:latin typeface="+mn-lt"/>
                          <a:ea typeface="Calibri" panose="020F0502020204030204" pitchFamily="34" charset="0"/>
                          <a:cs typeface="Times New Roman" panose="02020603050405020304" pitchFamily="18" charset="0"/>
                        </a:rPr>
                        <a:t>-încurajează interesele și cooperările pentru a face  ca pădurile, produsele și gestionarea lor să se potrivească cu alte provocări și riscuri viitoare cum ar fi: resursele de apă, energia, biodiversitatea, protecția solului;</a:t>
                      </a:r>
                    </a:p>
                    <a:p>
                      <a:pPr>
                        <a:lnSpc>
                          <a:spcPct val="107000"/>
                        </a:lnSpc>
                        <a:spcAft>
                          <a:spcPts val="800"/>
                        </a:spcAft>
                      </a:pPr>
                      <a:r>
                        <a:rPr lang="ro-RO" sz="1600" dirty="0">
                          <a:effectLst/>
                          <a:latin typeface="+mn-lt"/>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857538461"/>
                  </a:ext>
                </a:extLst>
              </a:tr>
            </a:tbl>
          </a:graphicData>
        </a:graphic>
      </p:graphicFrame>
      <p:pic>
        <p:nvPicPr>
          <p:cNvPr id="5" name="Picture 4" descr="Imagini pentru sigla fondul social european">
            <a:extLst>
              <a:ext uri="{FF2B5EF4-FFF2-40B4-BE49-F238E27FC236}">
                <a16:creationId xmlns:a16="http://schemas.microsoft.com/office/drawing/2014/main" id="{B247BBB9-46FD-4DB6-9BE3-B23C33548D4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470853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C26F2DB-836B-4292-84F7-B3F5B5AD57FA}"/>
              </a:ext>
            </a:extLst>
          </p:cNvPr>
          <p:cNvGraphicFramePr>
            <a:graphicFrameLocks noGrp="1"/>
          </p:cNvGraphicFramePr>
          <p:nvPr>
            <p:extLst>
              <p:ext uri="{D42A27DB-BD31-4B8C-83A1-F6EECF244321}">
                <p14:modId xmlns:p14="http://schemas.microsoft.com/office/powerpoint/2010/main" val="2330285636"/>
              </p:ext>
            </p:extLst>
          </p:nvPr>
        </p:nvGraphicFramePr>
        <p:xfrm>
          <a:off x="0" y="1351722"/>
          <a:ext cx="12192001" cy="5506277"/>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541955997"/>
                    </a:ext>
                  </a:extLst>
                </a:gridCol>
                <a:gridCol w="3357331">
                  <a:extLst>
                    <a:ext uri="{9D8B030D-6E8A-4147-A177-3AD203B41FA5}">
                      <a16:colId xmlns:a16="http://schemas.microsoft.com/office/drawing/2014/main" val="4084171186"/>
                    </a:ext>
                  </a:extLst>
                </a:gridCol>
                <a:gridCol w="5078675">
                  <a:extLst>
                    <a:ext uri="{9D8B030D-6E8A-4147-A177-3AD203B41FA5}">
                      <a16:colId xmlns:a16="http://schemas.microsoft.com/office/drawing/2014/main" val="882608863"/>
                    </a:ext>
                  </a:extLst>
                </a:gridCol>
                <a:gridCol w="2696500">
                  <a:extLst>
                    <a:ext uri="{9D8B030D-6E8A-4147-A177-3AD203B41FA5}">
                      <a16:colId xmlns:a16="http://schemas.microsoft.com/office/drawing/2014/main" val="3228063833"/>
                    </a:ext>
                  </a:extLst>
                </a:gridCol>
              </a:tblGrid>
              <a:tr h="1650117">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251887277"/>
                  </a:ext>
                </a:extLst>
              </a:tr>
              <a:tr h="3856160">
                <a:tc>
                  <a:txBody>
                    <a:bodyPr/>
                    <a:lstStyle/>
                    <a:p>
                      <a:endParaRPr lang="en-US" dirty="0"/>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Art. 46. </a:t>
                      </a:r>
                      <a:r>
                        <a:rPr lang="ro-RO" sz="1800" u="none" kern="1200" dirty="0">
                          <a:solidFill>
                            <a:srgbClr val="7030A0"/>
                          </a:solidFill>
                          <a:effectLst/>
                          <a:latin typeface="+mn-lt"/>
                          <a:ea typeface="+mn-ea"/>
                          <a:cs typeface="+mn-cs"/>
                        </a:rPr>
                        <a:t>– Autoritatea publica centrală care răspunde de silvicultură coordonează și promovează educația și formarea forestieră și oferă instruire teoretică, practică și de formare continuă în silvicultură.</a:t>
                      </a:r>
                    </a:p>
                    <a:p>
                      <a:pPr algn="just"/>
                      <a:r>
                        <a:rPr lang="ro-RO" sz="1800" b="1" kern="1200" dirty="0">
                          <a:solidFill>
                            <a:srgbClr val="7030A0"/>
                          </a:solidFill>
                          <a:effectLst/>
                          <a:latin typeface="+mn-lt"/>
                          <a:ea typeface="+mn-ea"/>
                          <a:cs typeface="+mn-cs"/>
                        </a:rPr>
                        <a:t>Art. 47.</a:t>
                      </a:r>
                      <a:r>
                        <a:rPr lang="ro-RO" sz="1800" u="sng" kern="1200" dirty="0">
                          <a:solidFill>
                            <a:srgbClr val="7030A0"/>
                          </a:solidFill>
                          <a:effectLst/>
                          <a:latin typeface="+mn-lt"/>
                          <a:ea typeface="+mn-ea"/>
                          <a:cs typeface="+mn-cs"/>
                        </a:rPr>
                        <a:t> –</a:t>
                      </a:r>
                      <a:r>
                        <a:rPr lang="ro-RO" sz="1800" kern="1200" dirty="0">
                          <a:solidFill>
                            <a:srgbClr val="7030A0"/>
                          </a:solidFill>
                          <a:effectLst/>
                          <a:latin typeface="+mn-lt"/>
                          <a:ea typeface="+mn-ea"/>
                          <a:cs typeface="+mn-cs"/>
                        </a:rPr>
                        <a:t>  Autoritatea publică centrală care răspunde de silvicultură realizează programele de educație forestieră formală și informală, precum și programe adresate copiilor, elevilor și studenților. Cursurile de învățământ la nivel primar, gimnazial și universitar cuprind teme privind rolul și importanța pădurii.</a:t>
                      </a:r>
                      <a:endParaRPr lang="ro-RO" sz="1800" u="none" kern="1200" dirty="0">
                        <a:solidFill>
                          <a:srgbClr val="7030A0"/>
                        </a:solidFill>
                        <a:effectLst/>
                        <a:latin typeface="+mn-lt"/>
                        <a:ea typeface="+mn-ea"/>
                        <a:cs typeface="+mn-cs"/>
                      </a:endParaRPr>
                    </a:p>
                  </a:txBody>
                  <a:tcPr/>
                </a:tc>
                <a:tc>
                  <a:txBody>
                    <a:bodyPr/>
                    <a:lstStyle/>
                    <a:p>
                      <a:r>
                        <a:rPr lang="en-US" dirty="0"/>
                        <a:t>-  </a:t>
                      </a:r>
                      <a:r>
                        <a:rPr lang="en-US" dirty="0" err="1"/>
                        <a:t>dezvoltă</a:t>
                      </a:r>
                      <a:r>
                        <a:rPr lang="en-US" dirty="0"/>
                        <a:t> </a:t>
                      </a:r>
                      <a:r>
                        <a:rPr lang="en-US" dirty="0" err="1"/>
                        <a:t>conștientizarea</a:t>
                      </a:r>
                      <a:r>
                        <a:rPr lang="en-US" dirty="0"/>
                        <a:t>, </a:t>
                      </a:r>
                      <a:r>
                        <a:rPr lang="en-US" dirty="0" err="1"/>
                        <a:t>simțul</a:t>
                      </a:r>
                      <a:r>
                        <a:rPr lang="en-US" dirty="0"/>
                        <a:t> </a:t>
                      </a:r>
                      <a:r>
                        <a:rPr lang="en-US" dirty="0" err="1"/>
                        <a:t>responsabilității</a:t>
                      </a:r>
                      <a:r>
                        <a:rPr lang="en-US" dirty="0"/>
                        <a:t> </a:t>
                      </a:r>
                      <a:r>
                        <a:rPr lang="en-US" dirty="0" err="1"/>
                        <a:t>și</a:t>
                      </a:r>
                      <a:r>
                        <a:rPr lang="en-US" dirty="0"/>
                        <a:t> </a:t>
                      </a:r>
                      <a:r>
                        <a:rPr lang="en-US" dirty="0" err="1"/>
                        <a:t>interacțiunea</a:t>
                      </a:r>
                      <a:r>
                        <a:rPr lang="en-US" dirty="0"/>
                        <a:t> </a:t>
                      </a:r>
                      <a:r>
                        <a:rPr lang="en-US" dirty="0" err="1"/>
                        <a:t>în</a:t>
                      </a:r>
                      <a:r>
                        <a:rPr lang="en-US" dirty="0"/>
                        <a:t> </a:t>
                      </a:r>
                      <a:r>
                        <a:rPr lang="en-US" dirty="0" err="1"/>
                        <a:t>ceea</a:t>
                      </a:r>
                      <a:r>
                        <a:rPr lang="en-US" dirty="0"/>
                        <a:t> </a:t>
                      </a:r>
                      <a:r>
                        <a:rPr lang="en-US" dirty="0" err="1"/>
                        <a:t>ce</a:t>
                      </a:r>
                      <a:r>
                        <a:rPr lang="en-US" dirty="0"/>
                        <a:t> </a:t>
                      </a:r>
                      <a:r>
                        <a:rPr lang="en-US" dirty="0" err="1"/>
                        <a:t>privește</a:t>
                      </a:r>
                      <a:r>
                        <a:rPr lang="en-US" dirty="0"/>
                        <a:t> </a:t>
                      </a:r>
                      <a:r>
                        <a:rPr lang="en-US" dirty="0" err="1"/>
                        <a:t>rolul</a:t>
                      </a:r>
                      <a:r>
                        <a:rPr lang="en-US" dirty="0"/>
                        <a:t> </a:t>
                      </a:r>
                      <a:r>
                        <a:rPr lang="en-US" dirty="0" err="1"/>
                        <a:t>pădurii</a:t>
                      </a:r>
                      <a:r>
                        <a:rPr lang="en-US" dirty="0"/>
                        <a:t> </a:t>
                      </a:r>
                      <a:r>
                        <a:rPr lang="en-US" dirty="0" err="1"/>
                        <a:t>și</a:t>
                      </a:r>
                      <a:r>
                        <a:rPr lang="en-US" dirty="0"/>
                        <a:t> </a:t>
                      </a:r>
                      <a:r>
                        <a:rPr lang="en-US" dirty="0" err="1"/>
                        <a:t>silviculturii</a:t>
                      </a:r>
                      <a:r>
                        <a:rPr lang="en-US" dirty="0"/>
                        <a:t> </a:t>
                      </a:r>
                      <a:r>
                        <a:rPr lang="en-US" dirty="0" err="1"/>
                        <a:t>în</a:t>
                      </a:r>
                      <a:r>
                        <a:rPr lang="en-US" dirty="0"/>
                        <a:t> </a:t>
                      </a:r>
                      <a:r>
                        <a:rPr lang="en-US" dirty="0" err="1"/>
                        <a:t>fața</a:t>
                      </a:r>
                      <a:r>
                        <a:rPr lang="en-US" dirty="0"/>
                        <a:t> </a:t>
                      </a:r>
                      <a:r>
                        <a:rPr lang="en-US" dirty="0" err="1"/>
                        <a:t>schimbărilor</a:t>
                      </a:r>
                      <a:r>
                        <a:rPr lang="en-US" dirty="0"/>
                        <a:t> </a:t>
                      </a:r>
                      <a:r>
                        <a:rPr lang="en-US" dirty="0" err="1"/>
                        <a:t>climatice</a:t>
                      </a:r>
                      <a:r>
                        <a:rPr lang="en-US" dirty="0"/>
                        <a:t>.</a:t>
                      </a:r>
                    </a:p>
                  </a:txBody>
                  <a:tcPr/>
                </a:tc>
                <a:extLst>
                  <a:ext uri="{0D108BD9-81ED-4DB2-BD59-A6C34878D82A}">
                    <a16:rowId xmlns:a16="http://schemas.microsoft.com/office/drawing/2014/main" val="4184522391"/>
                  </a:ext>
                </a:extLst>
              </a:tr>
            </a:tbl>
          </a:graphicData>
        </a:graphic>
      </p:graphicFrame>
      <p:pic>
        <p:nvPicPr>
          <p:cNvPr id="5" name="Picture 4" descr="Imagini pentru sigla fondul social european">
            <a:extLst>
              <a:ext uri="{FF2B5EF4-FFF2-40B4-BE49-F238E27FC236}">
                <a16:creationId xmlns:a16="http://schemas.microsoft.com/office/drawing/2014/main" id="{A5AC3967-FB0E-4C76-8EA3-CF4866A22AA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2871133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771A656-73C4-4174-9668-F6DCDA9CB74C}"/>
              </a:ext>
            </a:extLst>
          </p:cNvPr>
          <p:cNvGraphicFramePr>
            <a:graphicFrameLocks noGrp="1"/>
          </p:cNvGraphicFramePr>
          <p:nvPr>
            <p:extLst>
              <p:ext uri="{D42A27DB-BD31-4B8C-83A1-F6EECF244321}">
                <p14:modId xmlns:p14="http://schemas.microsoft.com/office/powerpoint/2010/main" val="2533841815"/>
              </p:ext>
            </p:extLst>
          </p:nvPr>
        </p:nvGraphicFramePr>
        <p:xfrm>
          <a:off x="0" y="1590261"/>
          <a:ext cx="12192000" cy="5267739"/>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1870518397"/>
                    </a:ext>
                  </a:extLst>
                </a:gridCol>
                <a:gridCol w="4058921">
                  <a:extLst>
                    <a:ext uri="{9D8B030D-6E8A-4147-A177-3AD203B41FA5}">
                      <a16:colId xmlns:a16="http://schemas.microsoft.com/office/drawing/2014/main" val="526899102"/>
                    </a:ext>
                  </a:extLst>
                </a:gridCol>
                <a:gridCol w="4377084">
                  <a:extLst>
                    <a:ext uri="{9D8B030D-6E8A-4147-A177-3AD203B41FA5}">
                      <a16:colId xmlns:a16="http://schemas.microsoft.com/office/drawing/2014/main" val="101135638"/>
                    </a:ext>
                  </a:extLst>
                </a:gridCol>
                <a:gridCol w="2696500">
                  <a:extLst>
                    <a:ext uri="{9D8B030D-6E8A-4147-A177-3AD203B41FA5}">
                      <a16:colId xmlns:a16="http://schemas.microsoft.com/office/drawing/2014/main" val="3315491692"/>
                    </a:ext>
                  </a:extLst>
                </a:gridCol>
              </a:tblGrid>
              <a:tr h="2186930">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825552986"/>
                  </a:ext>
                </a:extLst>
              </a:tr>
              <a:tr h="3080809">
                <a:tc>
                  <a:txBody>
                    <a:bodyPr/>
                    <a:lstStyle/>
                    <a:p>
                      <a:endParaRPr lang="en-US"/>
                    </a:p>
                  </a:txBody>
                  <a:tcPr/>
                </a:tc>
                <a:tc>
                  <a:txBody>
                    <a:bodyPr/>
                    <a:lstStyle/>
                    <a:p>
                      <a:endParaRPr lang="en-US" dirty="0"/>
                    </a:p>
                  </a:txBody>
                  <a:tcPr/>
                </a:tc>
                <a:tc>
                  <a:txBody>
                    <a:bodyPr/>
                    <a:lstStyle/>
                    <a:p>
                      <a:r>
                        <a:rPr lang="ro-RO" sz="1800" b="1" u="none" kern="1200" dirty="0">
                          <a:solidFill>
                            <a:srgbClr val="7030A0"/>
                          </a:solidFill>
                          <a:effectLst/>
                          <a:latin typeface="+mn-lt"/>
                          <a:ea typeface="+mn-ea"/>
                          <a:cs typeface="+mn-cs"/>
                        </a:rPr>
                        <a:t>Art. 48.  </a:t>
                      </a:r>
                      <a:r>
                        <a:rPr lang="ro-RO" sz="1800" u="none" kern="1200" dirty="0">
                          <a:solidFill>
                            <a:srgbClr val="7030A0"/>
                          </a:solidFill>
                          <a:effectLst/>
                          <a:latin typeface="+mn-lt"/>
                          <a:ea typeface="+mn-ea"/>
                          <a:cs typeface="+mn-cs"/>
                        </a:rPr>
                        <a:t>– Autoritatea publică centrală care răspunde de silvicultură administrează o pagină web dedicată în exclusivitate educației forestiere, și realizează o platformă de informare și comunicare cu societatea civilă.</a:t>
                      </a:r>
                    </a:p>
                  </a:txBody>
                  <a:tcPr/>
                </a:tc>
                <a:tc>
                  <a:txBody>
                    <a:bodyPr/>
                    <a:lstStyle/>
                    <a:p>
                      <a:endParaRPr lang="en-US" dirty="0"/>
                    </a:p>
                  </a:txBody>
                  <a:tcPr/>
                </a:tc>
                <a:extLst>
                  <a:ext uri="{0D108BD9-81ED-4DB2-BD59-A6C34878D82A}">
                    <a16:rowId xmlns:a16="http://schemas.microsoft.com/office/drawing/2014/main" val="521054362"/>
                  </a:ext>
                </a:extLst>
              </a:tr>
            </a:tbl>
          </a:graphicData>
        </a:graphic>
      </p:graphicFrame>
      <p:pic>
        <p:nvPicPr>
          <p:cNvPr id="5" name="Picture 4" descr="Imagini pentru sigla fondul social european">
            <a:extLst>
              <a:ext uri="{FF2B5EF4-FFF2-40B4-BE49-F238E27FC236}">
                <a16:creationId xmlns:a16="http://schemas.microsoft.com/office/drawing/2014/main" id="{184B1074-083C-4E55-8E00-1018B9B0DDA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1448115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50A3D0C-CA84-4353-AD3A-5A16758F6858}"/>
              </a:ext>
            </a:extLst>
          </p:cNvPr>
          <p:cNvGraphicFramePr>
            <a:graphicFrameLocks noGrp="1"/>
          </p:cNvGraphicFramePr>
          <p:nvPr>
            <p:extLst>
              <p:ext uri="{D42A27DB-BD31-4B8C-83A1-F6EECF244321}">
                <p14:modId xmlns:p14="http://schemas.microsoft.com/office/powerpoint/2010/main" val="2452493168"/>
              </p:ext>
            </p:extLst>
          </p:nvPr>
        </p:nvGraphicFramePr>
        <p:xfrm>
          <a:off x="1" y="1789042"/>
          <a:ext cx="12192000" cy="5068957"/>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2436975600"/>
                    </a:ext>
                  </a:extLst>
                </a:gridCol>
                <a:gridCol w="3500098">
                  <a:extLst>
                    <a:ext uri="{9D8B030D-6E8A-4147-A177-3AD203B41FA5}">
                      <a16:colId xmlns:a16="http://schemas.microsoft.com/office/drawing/2014/main" val="2996978774"/>
                    </a:ext>
                  </a:extLst>
                </a:gridCol>
                <a:gridCol w="5263613">
                  <a:extLst>
                    <a:ext uri="{9D8B030D-6E8A-4147-A177-3AD203B41FA5}">
                      <a16:colId xmlns:a16="http://schemas.microsoft.com/office/drawing/2014/main" val="3539509972"/>
                    </a:ext>
                  </a:extLst>
                </a:gridCol>
                <a:gridCol w="2368794">
                  <a:extLst>
                    <a:ext uri="{9D8B030D-6E8A-4147-A177-3AD203B41FA5}">
                      <a16:colId xmlns:a16="http://schemas.microsoft.com/office/drawing/2014/main" val="3181966911"/>
                    </a:ext>
                  </a:extLst>
                </a:gridCol>
              </a:tblGrid>
              <a:tr h="1371446">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128350536"/>
                  </a:ext>
                </a:extLst>
              </a:tr>
              <a:tr h="3697511">
                <a:tc>
                  <a:txBody>
                    <a:bodyPr/>
                    <a:lstStyle/>
                    <a:p>
                      <a:endParaRPr lang="en-US" dirty="0"/>
                    </a:p>
                  </a:txBody>
                  <a:tcPr/>
                </a:tc>
                <a:tc>
                  <a:txBody>
                    <a:bodyPr/>
                    <a:lstStyle/>
                    <a:p>
                      <a:endParaRPr lang="en-US" dirty="0">
                        <a:solidFill>
                          <a:srgbClr val="00B050"/>
                        </a:solidFill>
                      </a:endParaRPr>
                    </a:p>
                  </a:txBody>
                  <a:tcPr/>
                </a:tc>
                <a:tc>
                  <a:txBody>
                    <a:bodyPr/>
                    <a:lstStyle/>
                    <a:p>
                      <a:pPr algn="just"/>
                      <a:r>
                        <a:rPr lang="ro-RO" sz="1800" b="1" u="none" kern="1200" dirty="0">
                          <a:solidFill>
                            <a:srgbClr val="7030A0"/>
                          </a:solidFill>
                          <a:effectLst/>
                          <a:latin typeface="+mn-lt"/>
                          <a:ea typeface="+mn-ea"/>
                          <a:cs typeface="+mn-cs"/>
                        </a:rPr>
                        <a:t>CAPITOLUL VIII</a:t>
                      </a:r>
                    </a:p>
                    <a:p>
                      <a:pPr algn="just"/>
                      <a:r>
                        <a:rPr lang="ro-RO" sz="1800" b="1" u="none" kern="1200" dirty="0">
                          <a:solidFill>
                            <a:srgbClr val="7030A0"/>
                          </a:solidFill>
                          <a:effectLst/>
                          <a:latin typeface="+mn-lt"/>
                          <a:ea typeface="+mn-ea"/>
                          <a:cs typeface="+mn-cs"/>
                        </a:rPr>
                        <a:t> Dotarea personalului silvic cu atribuții de pază</a:t>
                      </a:r>
                    </a:p>
                    <a:p>
                      <a:pPr algn="just"/>
                      <a:r>
                        <a:rPr lang="ro-RO" sz="1800" b="1" u="none" kern="1200" dirty="0">
                          <a:solidFill>
                            <a:srgbClr val="7030A0"/>
                          </a:solidFill>
                          <a:effectLst/>
                          <a:latin typeface="+mn-lt"/>
                          <a:ea typeface="+mn-ea"/>
                          <a:cs typeface="+mn-cs"/>
                        </a:rPr>
                        <a:t>Art. 49.  </a:t>
                      </a:r>
                      <a:r>
                        <a:rPr lang="ro-RO" sz="1800" u="none" kern="1200" dirty="0">
                          <a:solidFill>
                            <a:srgbClr val="7030A0"/>
                          </a:solidFill>
                          <a:effectLst/>
                          <a:latin typeface="+mn-lt"/>
                          <a:ea typeface="+mn-ea"/>
                          <a:cs typeface="+mn-cs"/>
                        </a:rPr>
                        <a:t>– În vederea îndeplinirii corespunzătoare a sarcinilor de serviciu, personalului silvic care răspunde de paza fondului forestier national, a fondului cinegetic national, a fondului piscicol și a ariilor naturale protejate, i se vor asigura, de către ocoalele silvice și bazele experimentale, în condițiile prevăzute de lege:</a:t>
                      </a:r>
                    </a:p>
                    <a:p>
                      <a:pPr marL="0" marR="0" lvl="0" indent="0" algn="just" defTabSz="914400" rtl="0" eaLnBrk="1" fontAlgn="auto" latinLnBrk="0" hangingPunct="1">
                        <a:lnSpc>
                          <a:spcPct val="100000"/>
                        </a:lnSpc>
                        <a:spcBef>
                          <a:spcPts val="0"/>
                        </a:spcBef>
                        <a:spcAft>
                          <a:spcPts val="0"/>
                        </a:spcAft>
                        <a:buClrTx/>
                        <a:buSzTx/>
                        <a:buFontTx/>
                        <a:buNone/>
                        <a:tabLst/>
                        <a:defRPr/>
                      </a:pPr>
                      <a:r>
                        <a:rPr lang="ro-RO" sz="1800" b="1" kern="1200" dirty="0">
                          <a:solidFill>
                            <a:srgbClr val="7030A0"/>
                          </a:solidFill>
                          <a:effectLst/>
                          <a:latin typeface="+mn-lt"/>
                          <a:ea typeface="+mn-ea"/>
                          <a:cs typeface="+mn-cs"/>
                        </a:rPr>
                        <a:t>a) </a:t>
                      </a:r>
                      <a:r>
                        <a:rPr lang="ro-RO" sz="1800" kern="1200" dirty="0">
                          <a:solidFill>
                            <a:srgbClr val="7030A0"/>
                          </a:solidFill>
                          <a:effectLst/>
                          <a:latin typeface="+mn-lt"/>
                          <a:ea typeface="+mn-ea"/>
                          <a:cs typeface="+mn-cs"/>
                        </a:rPr>
                        <a:t>dotarea cu armă de serviciu letală și neletală (arme de foc lungi și scurte) și muniția necesară;</a:t>
                      </a:r>
                    </a:p>
                    <a:p>
                      <a:pPr algn="just"/>
                      <a:r>
                        <a:rPr lang="ro-RO" sz="1800" b="1" u="none" kern="1200" dirty="0">
                          <a:solidFill>
                            <a:srgbClr val="7030A0"/>
                          </a:solidFill>
                          <a:effectLst/>
                          <a:latin typeface="+mn-lt"/>
                          <a:ea typeface="+mn-ea"/>
                          <a:cs typeface="+mn-cs"/>
                        </a:rPr>
                        <a:t>b) </a:t>
                      </a:r>
                      <a:r>
                        <a:rPr lang="ro-RO" sz="1800" u="none" kern="1200" dirty="0">
                          <a:solidFill>
                            <a:srgbClr val="7030A0"/>
                          </a:solidFill>
                          <a:effectLst/>
                          <a:latin typeface="+mn-lt"/>
                          <a:ea typeface="+mn-ea"/>
                          <a:cs typeface="+mn-cs"/>
                        </a:rPr>
                        <a:t>primirea în folosință de cartușiere, tocuri de armă, genți;</a:t>
                      </a:r>
                    </a:p>
                  </a:txBody>
                  <a:tcPr/>
                </a:tc>
                <a:tc>
                  <a:txBody>
                    <a:bodyPr/>
                    <a:lstStyle/>
                    <a:p>
                      <a:endParaRPr lang="en-US" dirty="0"/>
                    </a:p>
                  </a:txBody>
                  <a:tcPr/>
                </a:tc>
                <a:extLst>
                  <a:ext uri="{0D108BD9-81ED-4DB2-BD59-A6C34878D82A}">
                    <a16:rowId xmlns:a16="http://schemas.microsoft.com/office/drawing/2014/main" val="3680237159"/>
                  </a:ext>
                </a:extLst>
              </a:tr>
            </a:tbl>
          </a:graphicData>
        </a:graphic>
      </p:graphicFrame>
      <p:pic>
        <p:nvPicPr>
          <p:cNvPr id="5" name="Picture 4" descr="Imagini pentru sigla fondul social european">
            <a:extLst>
              <a:ext uri="{FF2B5EF4-FFF2-40B4-BE49-F238E27FC236}">
                <a16:creationId xmlns:a16="http://schemas.microsoft.com/office/drawing/2014/main" id="{D3ACB2FF-D1F9-4199-8E5D-ECB0C4AECA9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681323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DD5B54D-F9C1-404B-9667-FB27A6178A0C}"/>
              </a:ext>
            </a:extLst>
          </p:cNvPr>
          <p:cNvGraphicFramePr>
            <a:graphicFrameLocks noGrp="1"/>
          </p:cNvGraphicFramePr>
          <p:nvPr>
            <p:extLst>
              <p:ext uri="{D42A27DB-BD31-4B8C-83A1-F6EECF244321}">
                <p14:modId xmlns:p14="http://schemas.microsoft.com/office/powerpoint/2010/main" val="416812716"/>
              </p:ext>
            </p:extLst>
          </p:nvPr>
        </p:nvGraphicFramePr>
        <p:xfrm>
          <a:off x="0" y="1351722"/>
          <a:ext cx="12192000" cy="5506277"/>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3745894618"/>
                    </a:ext>
                  </a:extLst>
                </a:gridCol>
                <a:gridCol w="4058922">
                  <a:extLst>
                    <a:ext uri="{9D8B030D-6E8A-4147-A177-3AD203B41FA5}">
                      <a16:colId xmlns:a16="http://schemas.microsoft.com/office/drawing/2014/main" val="1239895510"/>
                    </a:ext>
                  </a:extLst>
                </a:gridCol>
                <a:gridCol w="4377083">
                  <a:extLst>
                    <a:ext uri="{9D8B030D-6E8A-4147-A177-3AD203B41FA5}">
                      <a16:colId xmlns:a16="http://schemas.microsoft.com/office/drawing/2014/main" val="2241633460"/>
                    </a:ext>
                  </a:extLst>
                </a:gridCol>
                <a:gridCol w="2696500">
                  <a:extLst>
                    <a:ext uri="{9D8B030D-6E8A-4147-A177-3AD203B41FA5}">
                      <a16:colId xmlns:a16="http://schemas.microsoft.com/office/drawing/2014/main" val="3139039610"/>
                    </a:ext>
                  </a:extLst>
                </a:gridCol>
              </a:tblGrid>
              <a:tr h="1650117">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3367841405"/>
                  </a:ext>
                </a:extLst>
              </a:tr>
              <a:tr h="3856160">
                <a:tc>
                  <a:txBody>
                    <a:bodyPr/>
                    <a:lstStyle/>
                    <a:p>
                      <a:endParaRPr lang="en-US"/>
                    </a:p>
                  </a:txBody>
                  <a:tcPr/>
                </a:tc>
                <a:tc>
                  <a:txBody>
                    <a:bodyPr/>
                    <a:lstStyle/>
                    <a:p>
                      <a:endParaRPr lang="en-US" dirty="0"/>
                    </a:p>
                  </a:txBody>
                  <a:tcPr/>
                </a:tc>
                <a:tc>
                  <a:txBody>
                    <a:bodyPr/>
                    <a:lstStyle/>
                    <a:p>
                      <a:pPr algn="just"/>
                      <a:r>
                        <a:rPr lang="ro-RO" sz="1800" b="1" u="none" kern="1200" dirty="0">
                          <a:solidFill>
                            <a:srgbClr val="7030A0"/>
                          </a:solidFill>
                          <a:effectLst/>
                          <a:latin typeface="+mn-lt"/>
                          <a:ea typeface="+mn-ea"/>
                          <a:cs typeface="+mn-cs"/>
                        </a:rPr>
                        <a:t>c) </a:t>
                      </a:r>
                      <a:r>
                        <a:rPr lang="ro-RO" sz="1800" u="none" kern="1200" dirty="0">
                          <a:solidFill>
                            <a:srgbClr val="7030A0"/>
                          </a:solidFill>
                          <a:effectLst/>
                          <a:latin typeface="+mn-lt"/>
                          <a:ea typeface="+mn-ea"/>
                          <a:cs typeface="+mn-cs"/>
                        </a:rPr>
                        <a:t>primirea în condițiile legii de uniforme, încălțăminte;</a:t>
                      </a:r>
                    </a:p>
                    <a:p>
                      <a:pPr algn="just"/>
                      <a:r>
                        <a:rPr lang="ro-RO" sz="1800" b="1" u="none" kern="1200" dirty="0">
                          <a:solidFill>
                            <a:srgbClr val="7030A0"/>
                          </a:solidFill>
                          <a:effectLst/>
                          <a:latin typeface="+mn-lt"/>
                          <a:ea typeface="+mn-ea"/>
                          <a:cs typeface="+mn-cs"/>
                        </a:rPr>
                        <a:t>d) </a:t>
                      </a:r>
                      <a:r>
                        <a:rPr lang="ro-RO" sz="1800" u="none" kern="1200" dirty="0">
                          <a:solidFill>
                            <a:srgbClr val="7030A0"/>
                          </a:solidFill>
                          <a:effectLst/>
                          <a:latin typeface="+mn-lt"/>
                          <a:ea typeface="+mn-ea"/>
                          <a:cs typeface="+mn-cs"/>
                        </a:rPr>
                        <a:t>mijloacele materiale și logistica necesară asigurării pazei fondului forestier și integrității acestuia, respectiv autovehicule de teren, câini de serviciu, mijloace de comunicare (stații de emisie-recpție, telefoane), camere video de supraveghere și mijloace de autoapărare (bastoane de mână, dispositive portabile de pulverizare a gazului de mână).</a:t>
                      </a:r>
                    </a:p>
                    <a:p>
                      <a:endParaRPr lang="ro-RO" sz="1800" u="none" kern="1200" dirty="0">
                        <a:solidFill>
                          <a:schemeClr val="dk1"/>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4273408699"/>
                  </a:ext>
                </a:extLst>
              </a:tr>
            </a:tbl>
          </a:graphicData>
        </a:graphic>
      </p:graphicFrame>
      <p:pic>
        <p:nvPicPr>
          <p:cNvPr id="5" name="Picture 4" descr="Imagini pentru sigla fondul social european">
            <a:extLst>
              <a:ext uri="{FF2B5EF4-FFF2-40B4-BE49-F238E27FC236}">
                <a16:creationId xmlns:a16="http://schemas.microsoft.com/office/drawing/2014/main" id="{101A3A1F-E783-43AE-ACD7-922691FE588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extLst>
      <p:ext uri="{BB962C8B-B14F-4D97-AF65-F5344CB8AC3E}">
        <p14:creationId xmlns:p14="http://schemas.microsoft.com/office/powerpoint/2010/main" val="2557585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62F371-D90F-4677-9C0B-A4F4E7BAF8F7}"/>
              </a:ext>
            </a:extLst>
          </p:cNvPr>
          <p:cNvSpPr txBox="1"/>
          <p:nvPr/>
        </p:nvSpPr>
        <p:spPr>
          <a:xfrm>
            <a:off x="1948070" y="1550504"/>
            <a:ext cx="7195930" cy="1938992"/>
          </a:xfrm>
          <a:prstGeom prst="rect">
            <a:avLst/>
          </a:prstGeom>
          <a:noFill/>
        </p:spPr>
        <p:txBody>
          <a:bodyPr wrap="square">
            <a:spAutoFit/>
          </a:bodyPr>
          <a:lstStyle/>
          <a:p>
            <a:pPr algn="ctr"/>
            <a:r>
              <a:rPr lang="ro-RO" sz="60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rPr>
              <a:t>VĂ MULŢUMESC PENTRU ATENŢIE!</a:t>
            </a:r>
            <a:endParaRPr lang="en-US" sz="6000" b="1" dirty="0">
              <a:ln w="900" cmpd="sng">
                <a:solidFill>
                  <a:srgbClr val="4F81BD">
                    <a:satMod val="190000"/>
                    <a:alpha val="55000"/>
                  </a:srgbClr>
                </a:solidFill>
                <a:prstDash val="solid"/>
              </a:ln>
              <a:solidFill>
                <a:srgbClr val="4F81BD">
                  <a:satMod val="200000"/>
                  <a:tint val="3000"/>
                </a:srgbClr>
              </a:solidFill>
              <a:effectLst>
                <a:innerShdw blurRad="101600" dist="76200" dir="5400000">
                  <a:srgbClr val="4F81BD">
                    <a:satMod val="190000"/>
                    <a:tint val="100000"/>
                    <a:alpha val="74000"/>
                  </a:srgbClr>
                </a:innerShdw>
              </a:effectLst>
              <a:latin typeface="Calibri"/>
            </a:endParaRPr>
          </a:p>
        </p:txBody>
      </p:sp>
    </p:spTree>
    <p:extLst>
      <p:ext uri="{BB962C8B-B14F-4D97-AF65-F5344CB8AC3E}">
        <p14:creationId xmlns:p14="http://schemas.microsoft.com/office/powerpoint/2010/main" val="4097551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ABE8A3F-E4A8-4D56-89CA-8B3CA53D4A5F}"/>
              </a:ext>
            </a:extLst>
          </p:cNvPr>
          <p:cNvSpPr txBox="1"/>
          <p:nvPr/>
        </p:nvSpPr>
        <p:spPr>
          <a:xfrm>
            <a:off x="1" y="0"/>
            <a:ext cx="12192000" cy="2561150"/>
          </a:xfrm>
          <a:prstGeom prst="rect">
            <a:avLst/>
          </a:prstGeom>
          <a:noFill/>
        </p:spPr>
        <p:txBody>
          <a:bodyPr wrap="square">
            <a:spAutoFit/>
          </a:bodyPr>
          <a:lstStyle/>
          <a:p>
            <a:pPr algn="ctr">
              <a:lnSpc>
                <a:spcPct val="107000"/>
              </a:lnSpc>
              <a:spcAft>
                <a:spcPts val="8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2. </a:t>
            </a:r>
            <a:r>
              <a:rPr lang="ro-RO" sz="2400" b="1" dirty="0">
                <a:effectLst/>
                <a:latin typeface="Times New Roman" panose="02020603050405020304" pitchFamily="18" charset="0"/>
                <a:ea typeface="Calibri" panose="020F0502020204030204" pitchFamily="34" charset="0"/>
                <a:cs typeface="Times New Roman" panose="02020603050405020304" pitchFamily="18" charset="0"/>
              </a:rPr>
              <a:t>FACTORI CARE IMPUN MĂSURI PRIVIND REALIZAREA REGULAMENTULUI</a:t>
            </a:r>
          </a:p>
          <a:p>
            <a:pPr algn="ctr">
              <a:lnSpc>
                <a:spcPct val="107000"/>
              </a:lnSpc>
              <a:spcAft>
                <a:spcPts val="800"/>
              </a:spcAft>
            </a:pPr>
            <a:endParaRPr lang="ro-RO" sz="2400" b="1"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1D664AA5-07E9-4AD8-A8E6-B22D8767E062}"/>
              </a:ext>
            </a:extLst>
          </p:cNvPr>
          <p:cNvSpPr txBox="1"/>
          <p:nvPr/>
        </p:nvSpPr>
        <p:spPr>
          <a:xfrm>
            <a:off x="371061" y="609600"/>
            <a:ext cx="11714922" cy="368755"/>
          </a:xfrm>
          <a:prstGeom prst="rect">
            <a:avLst/>
          </a:prstGeom>
          <a:noFill/>
        </p:spPr>
        <p:txBody>
          <a:bodyPr wrap="square">
            <a:spAutoFit/>
          </a:bodyPr>
          <a:lstStyle/>
          <a:p>
            <a:pPr indent="228600">
              <a:lnSpc>
                <a:spcPct val="107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Principalii factori care au impus măsuri care să conducă la realizarea procedurii simplificate au fost:</a:t>
            </a:r>
          </a:p>
        </p:txBody>
      </p:sp>
      <p:sp>
        <p:nvSpPr>
          <p:cNvPr id="9" name="TextBox 8">
            <a:extLst>
              <a:ext uri="{FF2B5EF4-FFF2-40B4-BE49-F238E27FC236}">
                <a16:creationId xmlns:a16="http://schemas.microsoft.com/office/drawing/2014/main" id="{84E531CF-DA9D-4371-92FC-8215D958D9EF}"/>
              </a:ext>
            </a:extLst>
          </p:cNvPr>
          <p:cNvSpPr txBox="1"/>
          <p:nvPr/>
        </p:nvSpPr>
        <p:spPr>
          <a:xfrm>
            <a:off x="0" y="737510"/>
            <a:ext cx="12191999" cy="6033896"/>
          </a:xfrm>
          <a:prstGeom prst="rect">
            <a:avLst/>
          </a:prstGeom>
          <a:noFill/>
        </p:spPr>
        <p:txBody>
          <a:bodyPr wrap="square">
            <a:spAutoFit/>
          </a:bodyPr>
          <a:lstStyle/>
          <a:p>
            <a:pPr lvl="0">
              <a:lnSpc>
                <a:spcPct val="107000"/>
              </a:lnSpc>
              <a:spcAft>
                <a:spcPts val="800"/>
              </a:spcAft>
              <a:tabLst>
                <a:tab pos="457200" algn="l"/>
              </a:tabLst>
            </a:pP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modificarea Legii 46/2008 - Codul silvic ;</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aplicarea Regulamnetului UE nr. 995/2010 al Parlamentului European și al Consiliului din 20 octombrie 2010 de stabilire a obligațiilor ce revin operatorilor care introduc pe piață lemn și produse din lemn;</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introducerea modalității de evaluare a volumului de lemn odată cu apariția OM 1323 /2015 ,, Aprobarea metodelor dendrometrice pentru evaluarea volumului de lemn destinat valorificării și valorile necesare calculului volumului de lemn destinat valorificării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și Procedurii nr. 4/2021 – ,,Evaluarea volumului de lemn destinat valorificării” fac ca prevederile  din Regulamentul pentru paza fondului forestier aprobat prin HG 1076/2009 și  a OUG 85/2006  privind evaluarea volumului de lemn după diametrul cioatei să nu mai corespundă din punct de vedere tehnic;</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alinierea Regulamentului pentru paza fondului forestier la practicile si legislația europeană;</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aplicarea metodologiei de recuperare a pagubelor provenite din tăieri ilegale de arbori. Recuperarea prejudiciului creat unității este o cerință stipulată atât în Legea 53/2003 - Codul Muncii, cât și în Legea nr. 287/2009 - Codul Civil;</a:t>
            </a:r>
          </a:p>
          <a:p>
            <a:pPr marL="342900" lvl="0" indent="-342900">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nevoia de clarificare a răspunderii patrimoniale;</a:t>
            </a:r>
          </a:p>
          <a:p>
            <a:pPr marL="342900" lvl="0" indent="-342900">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apariția Legii nr. 234/2019 pentru modificarea și completarea OUG nr. 59/ 2000 privind Statutul personalului silvic;</a:t>
            </a:r>
          </a:p>
          <a:p>
            <a:pPr marL="342900" lvl="0" indent="-342900" algn="just" hangingPunct="0">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necesitatea clarificării și armonizării unor aspecte tehnice în raport cu prevederile legale și alte proceduri /regulamente pentru silvicultură;</a:t>
            </a:r>
          </a:p>
          <a:p>
            <a:pPr marL="342900" lvl="0" indent="-342900">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importanța componentei de prevenire, educație și conștientizare forestieră.</a:t>
            </a:r>
          </a:p>
        </p:txBody>
      </p:sp>
    </p:spTree>
    <p:extLst>
      <p:ext uri="{BB962C8B-B14F-4D97-AF65-F5344CB8AC3E}">
        <p14:creationId xmlns:p14="http://schemas.microsoft.com/office/powerpoint/2010/main" val="2348953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F043B6-E781-447E-9A3D-FB628429DBEA}"/>
              </a:ext>
            </a:extLst>
          </p:cNvPr>
          <p:cNvSpPr txBox="1"/>
          <p:nvPr/>
        </p:nvSpPr>
        <p:spPr>
          <a:xfrm>
            <a:off x="503583" y="1109338"/>
            <a:ext cx="11502888" cy="399405"/>
          </a:xfrm>
          <a:prstGeom prst="rect">
            <a:avLst/>
          </a:prstGeom>
          <a:noFill/>
        </p:spPr>
        <p:txBody>
          <a:bodyPr wrap="square">
            <a:spAutoFit/>
          </a:bodyPr>
          <a:lstStyle/>
          <a:p>
            <a:pPr marL="457200">
              <a:lnSpc>
                <a:spcPct val="107000"/>
              </a:lnSpc>
              <a:spcAft>
                <a:spcPts val="800"/>
              </a:spcAft>
            </a:pPr>
            <a:r>
              <a:rPr lang="ro-RO" sz="2000" b="1" dirty="0">
                <a:effectLst/>
                <a:latin typeface="Times New Roman" panose="02020603050405020304" pitchFamily="18" charset="0"/>
                <a:ea typeface="Calibri" panose="020F0502020204030204" pitchFamily="34" charset="0"/>
                <a:cs typeface="Times New Roman" panose="02020603050405020304" pitchFamily="18" charset="0"/>
              </a:rPr>
              <a:t>4. </a:t>
            </a:r>
            <a:r>
              <a:rPr lang="ro-RO" b="1" dirty="0">
                <a:effectLst/>
                <a:latin typeface="Times New Roman" panose="02020603050405020304" pitchFamily="18" charset="0"/>
                <a:ea typeface="Calibri" panose="020F0502020204030204" pitchFamily="34" charset="0"/>
                <a:cs typeface="Times New Roman" panose="02020603050405020304" pitchFamily="18" charset="0"/>
              </a:rPr>
              <a:t>MĂSURI PENTRU OPERAȚIONALIZAREA REGULAMENTULUI DE PAZĂ A PĂDURILOR</a:t>
            </a:r>
          </a:p>
        </p:txBody>
      </p:sp>
      <p:sp>
        <p:nvSpPr>
          <p:cNvPr id="7" name="TextBox 6">
            <a:extLst>
              <a:ext uri="{FF2B5EF4-FFF2-40B4-BE49-F238E27FC236}">
                <a16:creationId xmlns:a16="http://schemas.microsoft.com/office/drawing/2014/main" id="{786F579C-E3DE-4060-970F-4D84BD686ED4}"/>
              </a:ext>
            </a:extLst>
          </p:cNvPr>
          <p:cNvSpPr txBox="1"/>
          <p:nvPr/>
        </p:nvSpPr>
        <p:spPr>
          <a:xfrm>
            <a:off x="0" y="1908313"/>
            <a:ext cx="12192000" cy="3762697"/>
          </a:xfrm>
          <a:prstGeom prst="rect">
            <a:avLst/>
          </a:prstGeom>
          <a:noFill/>
        </p:spPr>
        <p:txBody>
          <a:bodyPr wrap="square">
            <a:spAutoFit/>
          </a:bodyPr>
          <a:lstStyle/>
          <a:p>
            <a:pPr marL="457200" indent="441960" algn="just">
              <a:lnSpc>
                <a:spcPct val="107000"/>
              </a:lnSpc>
              <a:spcAft>
                <a:spcPts val="800"/>
              </a:spcAf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În vederea operaționalizării procedurii Regulamentului de pază al fondului forestier  s-au realizat următoarele completări și modificării:</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Necesitatea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RO" dirty="0">
                <a:latin typeface="Times New Roman" panose="02020603050405020304" pitchFamily="18" charset="0"/>
                <a:ea typeface="Calibri" panose="020F0502020204030204" pitchFamily="34" charset="0"/>
                <a:cs typeface="Times New Roman" panose="02020603050405020304" pitchFamily="18" charset="0"/>
              </a:rPr>
              <a:t>d</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eterminării volumului arborilor tăiați ilegal</a:t>
            </a:r>
            <a:r>
              <a:rPr lang="ro-RO" dirty="0">
                <a:latin typeface="Times New Roman" panose="02020603050405020304" pitchFamily="18" charset="0"/>
                <a:ea typeface="Calibri" panose="020F0502020204030204" pitchFamily="34" charset="0"/>
                <a:cs typeface="Times New Roman" panose="02020603050405020304" pitchFamily="18" charset="0"/>
              </a:rPr>
              <a:t>,</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în baza art.7, anexa nr. 10, din ,,Metode dendrometrice pentru evaluarea volumului de lemn destinat valorificării ” aprobate prin Ordinul nr. 1323/2015 și potrivit Procedurii nr. 4/2021– ,,Evaluarea volumului de lemn destinat valorificării”.  </a:t>
            </a:r>
          </a:p>
          <a:p>
            <a:pPr marL="342900" lvl="0" indent="-342900" algn="just">
              <a:lnSpc>
                <a:spcPct val="107000"/>
              </a:lnSpc>
              <a:spcAft>
                <a:spcPts val="800"/>
              </a:spcAft>
              <a:buFont typeface="Calibri" panose="020F0502020204030204" pitchFamily="34" charset="0"/>
              <a:buChar char="-"/>
              <a:tabLst>
                <a:tab pos="457200" algn="l"/>
              </a:tabLst>
            </a:pPr>
            <a:r>
              <a:rPr lang="ro-RO" dirty="0">
                <a:latin typeface="Times New Roman" panose="02020603050405020304" pitchFamily="18" charset="0"/>
                <a:ea typeface="Calibri" panose="020F0502020204030204" pitchFamily="34" charset="0"/>
                <a:cs typeface="Times New Roman" panose="02020603050405020304" pitchFamily="18" charset="0"/>
              </a:rPr>
              <a:t>Necesitatea r</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ecuperării pagubelor. Aceasta se face în conformitate cu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prevederile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Legii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53/2003</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 Codul Muncii, cât și în Legea nr. 287/2009 - Codul Civil;</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Monitorizarea permanentă a fondului forestier național în scopul prevenirii tăierilor ilegale de arbori.</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Dotarea personalului silvic cu atribuții de pază a pădurii, repectiv dotarea personalului silvic de teren cu armă de serviciu letală și/sau neletală și muniția de serviciu, precum și logistica necesară: autovehicule de teren, câini de serviciu, mijloace de comunicare, camere video de supraveghere, drone, etc.</a:t>
            </a:r>
          </a:p>
        </p:txBody>
      </p:sp>
      <p:pic>
        <p:nvPicPr>
          <p:cNvPr id="4" name="Picture 3" descr="Imagini pentru sigla fondul social european">
            <a:extLst>
              <a:ext uri="{FF2B5EF4-FFF2-40B4-BE49-F238E27FC236}">
                <a16:creationId xmlns:a16="http://schemas.microsoft.com/office/drawing/2014/main" id="{94430C21-54BF-4BB7-A78F-CA9BDFC485C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817" y="0"/>
            <a:ext cx="11370366" cy="1217006"/>
          </a:xfrm>
          <a:prstGeom prst="rect">
            <a:avLst/>
          </a:prstGeom>
          <a:noFill/>
          <a:ln>
            <a:noFill/>
          </a:ln>
        </p:spPr>
      </p:pic>
    </p:spTree>
    <p:extLst>
      <p:ext uri="{BB962C8B-B14F-4D97-AF65-F5344CB8AC3E}">
        <p14:creationId xmlns:p14="http://schemas.microsoft.com/office/powerpoint/2010/main" val="2454009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9FA777-CC1A-48AE-B2A2-9F882FB6392F}"/>
              </a:ext>
            </a:extLst>
          </p:cNvPr>
          <p:cNvSpPr txBox="1"/>
          <p:nvPr/>
        </p:nvSpPr>
        <p:spPr>
          <a:xfrm>
            <a:off x="0" y="1245704"/>
            <a:ext cx="11953461" cy="5062155"/>
          </a:xfrm>
          <a:prstGeom prst="rect">
            <a:avLst/>
          </a:prstGeom>
          <a:noFill/>
        </p:spPr>
        <p:txBody>
          <a:bodyPr wrap="square">
            <a:spAutoFit/>
          </a:bodyPr>
          <a:lstStyle/>
          <a:p>
            <a:pPr marL="457200" algn="just">
              <a:lnSpc>
                <a:spcPct val="107000"/>
              </a:lnSpc>
              <a:spcAft>
                <a:spcPts val="800"/>
              </a:spcAft>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Pentru implementarea prezentului Regulament de pază a fondului forestier sunt necesare:</a:t>
            </a:r>
          </a:p>
          <a:p>
            <a:pPr marL="457200" algn="just">
              <a:lnSpc>
                <a:spcPct val="107000"/>
              </a:lnSpc>
              <a:spcAft>
                <a:spcPts val="800"/>
              </a:spcAft>
              <a:tabLst>
                <a:tab pos="457200" algn="l"/>
              </a:tabLst>
            </a:pPr>
            <a:endParaRPr lang="ro-RO"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alibri" panose="020F0502020204030204" pitchFamily="34" charset="0"/>
              <a:buChar char="-"/>
              <a:tabLst>
                <a:tab pos="457200" algn="l"/>
              </a:tabLst>
            </a:pPr>
            <a:r>
              <a:rPr lang="ro-RO" dirty="0">
                <a:latin typeface="Times New Roman" panose="02020603050405020304" pitchFamily="18" charset="0"/>
                <a:ea typeface="Calibri" panose="020F0502020204030204" pitchFamily="34" charset="0"/>
                <a:cs typeface="Times New Roman" panose="02020603050405020304" pitchFamily="18" charset="0"/>
              </a:rPr>
              <a:t>Implicarea</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 tuturor factorilor: poliție, jandarmerie și alte instituții abilitate pentru prevenirea și combaterea faptelor ilegale îndreptate împotriva pădurii și a personalului silvic.</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Planificarea și realizarea de acțiuni de pază a pădurilor de către instituțiile subordonate Ministerului de Interne în colaborare cu ocoalele silvice,  în special în zonele de risc (actualizarea hărții zonelor de risc privind recoltarea ilegală a lemnului).</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Organizarea de acțiuni de conștientizare publică.</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Calibri" panose="020F0502020204030204" pitchFamily="34" charset="0"/>
              <a:buChar char="-"/>
              <a:tabLst>
                <a:tab pos="457200" algn="l"/>
              </a:tabLst>
            </a:pPr>
            <a:r>
              <a:rPr lang="ro-RO" dirty="0">
                <a:latin typeface="Times New Roman" pitchFamily="18" charset="0"/>
                <a:cs typeface="Times New Roman" pitchFamily="18" charset="0"/>
              </a:rPr>
              <a:t>Reorganizarea și eficientizarea sistemului de administrare a pădurilor. Întărirea capacității și transparenței instituționale privind gestionarea pădurilor și creșterea competitivității sectorului forestier.</a:t>
            </a:r>
            <a:endParaRPr lang="ro-RO" sz="1800" dirty="0">
              <a:effectLst/>
              <a:latin typeface="Times New Roman" pitchFamily="18" charset="0"/>
              <a:ea typeface="Calibri" panose="020F0502020204030204" pitchFamily="34" charset="0"/>
              <a:cs typeface="Times New Roman" pitchFamily="18" charset="0"/>
            </a:endParaRPr>
          </a:p>
          <a:p>
            <a:pPr marL="342900" lvl="0" indent="-342900" algn="just">
              <a:lnSpc>
                <a:spcPct val="107000"/>
              </a:lnSpc>
              <a:spcAft>
                <a:spcPts val="800"/>
              </a:spcAft>
              <a:buFont typeface="Calibri" panose="020F0502020204030204" pitchFamily="34" charset="0"/>
              <a:buChar char="-"/>
              <a:tabLst>
                <a:tab pos="4572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a:t>
            </a: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epararea funcției de control a pădurilor de cea de administrare a pădurilor.</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Corelarea și armonizarea eficientă a prevederilor legale din domeniul silviculturii cu reglementări din alte domenii și alte ministere , respectiv codul fiscal, codul penal, codul civil,  regimul armelor și munițiilor, protecția mediului etc.</a:t>
            </a:r>
          </a:p>
          <a:p>
            <a:pPr marL="342900" lvl="0" indent="-342900" algn="just">
              <a:lnSpc>
                <a:spcPct val="107000"/>
              </a:lnSpc>
              <a:spcAft>
                <a:spcPts val="800"/>
              </a:spcAft>
              <a:buFont typeface="Calibri" panose="020F0502020204030204" pitchFamily="34" charset="0"/>
              <a:buChar char="-"/>
              <a:tabLst>
                <a:tab pos="457200" algn="l"/>
              </a:tabLst>
            </a:pPr>
            <a:r>
              <a:rPr lang="ro-RO" sz="1800" dirty="0">
                <a:effectLst/>
                <a:latin typeface="Times New Roman" panose="02020603050405020304" pitchFamily="18" charset="0"/>
                <a:ea typeface="Calibri" panose="020F0502020204030204" pitchFamily="34" charset="0"/>
                <a:cs typeface="Times New Roman" panose="02020603050405020304" pitchFamily="18" charset="0"/>
              </a:rPr>
              <a:t>Eliminarea suprareglementării legislației excesive. Inconsecvența și incoerența legislativă din domeniul forestier au dus la inaplicabilitatea unor reglementări normative.</a:t>
            </a:r>
          </a:p>
        </p:txBody>
      </p:sp>
      <p:pic>
        <p:nvPicPr>
          <p:cNvPr id="3" name="Picture 2" descr="Imagini pentru sigla fondul social european">
            <a:extLst>
              <a:ext uri="{FF2B5EF4-FFF2-40B4-BE49-F238E27FC236}">
                <a16:creationId xmlns:a16="http://schemas.microsoft.com/office/drawing/2014/main" id="{024FF156-830F-485B-8544-95D943F4872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0817" y="0"/>
            <a:ext cx="11370366" cy="1217006"/>
          </a:xfrm>
          <a:prstGeom prst="rect">
            <a:avLst/>
          </a:prstGeom>
          <a:noFill/>
          <a:ln>
            <a:noFill/>
          </a:ln>
        </p:spPr>
      </p:pic>
    </p:spTree>
    <p:extLst>
      <p:ext uri="{BB962C8B-B14F-4D97-AF65-F5344CB8AC3E}">
        <p14:creationId xmlns:p14="http://schemas.microsoft.com/office/powerpoint/2010/main" val="777506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 y="1828800"/>
          <a:ext cx="12192002" cy="5039482"/>
        </p:xfrm>
        <a:graphic>
          <a:graphicData uri="http://schemas.openxmlformats.org/drawingml/2006/table">
            <a:tbl>
              <a:tblPr firstRow="1" bandRow="1">
                <a:tableStyleId>{5C22544A-7EE6-4342-B048-85BDC9FD1C3A}</a:tableStyleId>
              </a:tblPr>
              <a:tblGrid>
                <a:gridCol w="1092630">
                  <a:extLst>
                    <a:ext uri="{9D8B030D-6E8A-4147-A177-3AD203B41FA5}">
                      <a16:colId xmlns:a16="http://schemas.microsoft.com/office/drawing/2014/main" val="20000"/>
                    </a:ext>
                  </a:extLst>
                </a:gridCol>
                <a:gridCol w="4025788">
                  <a:extLst>
                    <a:ext uri="{9D8B030D-6E8A-4147-A177-3AD203B41FA5}">
                      <a16:colId xmlns:a16="http://schemas.microsoft.com/office/drawing/2014/main" val="20001"/>
                    </a:ext>
                  </a:extLst>
                </a:gridCol>
                <a:gridCol w="4152179">
                  <a:extLst>
                    <a:ext uri="{9D8B030D-6E8A-4147-A177-3AD203B41FA5}">
                      <a16:colId xmlns:a16="http://schemas.microsoft.com/office/drawing/2014/main" val="20002"/>
                    </a:ext>
                  </a:extLst>
                </a:gridCol>
                <a:gridCol w="2921405">
                  <a:extLst>
                    <a:ext uri="{9D8B030D-6E8A-4147-A177-3AD203B41FA5}">
                      <a16:colId xmlns:a16="http://schemas.microsoft.com/office/drawing/2014/main" val="20003"/>
                    </a:ext>
                  </a:extLst>
                </a:gridCol>
              </a:tblGrid>
              <a:tr h="1001636">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0000"/>
                  </a:ext>
                </a:extLst>
              </a:tr>
              <a:tr h="4037846">
                <a:tc>
                  <a:txBody>
                    <a:bodyPr/>
                    <a:lstStyle/>
                    <a:p>
                      <a:endParaRPr lang="ro-RO" dirty="0"/>
                    </a:p>
                  </a:txBody>
                  <a:tcPr/>
                </a:tc>
                <a:tc>
                  <a:txBody>
                    <a:bodyPr/>
                    <a:lstStyle/>
                    <a:p>
                      <a:r>
                        <a:rPr lang="en-US" dirty="0"/>
                        <a:t>Art.1. </a:t>
                      </a:r>
                      <a:r>
                        <a:rPr lang="en-US" dirty="0" err="1"/>
                        <a:t>Paza</a:t>
                      </a:r>
                      <a:r>
                        <a:rPr lang="en-US" dirty="0"/>
                        <a:t> </a:t>
                      </a:r>
                      <a:r>
                        <a:rPr lang="en-US" dirty="0" err="1"/>
                        <a:t>fondului</a:t>
                      </a:r>
                      <a:r>
                        <a:rPr lang="en-US" dirty="0"/>
                        <a:t> </a:t>
                      </a:r>
                      <a:r>
                        <a:rPr lang="en-US" dirty="0" err="1"/>
                        <a:t>forestier</a:t>
                      </a:r>
                      <a:r>
                        <a:rPr lang="en-US" dirty="0"/>
                        <a:t> </a:t>
                      </a:r>
                      <a:r>
                        <a:rPr lang="en-US" dirty="0" err="1"/>
                        <a:t>naţional</a:t>
                      </a:r>
                      <a:r>
                        <a:rPr lang="en-US" dirty="0"/>
                        <a:t> </a:t>
                      </a:r>
                      <a:r>
                        <a:rPr lang="en-US" strike="sngStrike" dirty="0" err="1">
                          <a:solidFill>
                            <a:srgbClr val="FF0000"/>
                          </a:solidFill>
                        </a:rPr>
                        <a:t>împotriva</a:t>
                      </a:r>
                      <a:r>
                        <a:rPr lang="en-US" strike="sngStrike" dirty="0">
                          <a:solidFill>
                            <a:srgbClr val="FF0000"/>
                          </a:solidFill>
                        </a:rPr>
                        <a:t> </a:t>
                      </a:r>
                      <a:r>
                        <a:rPr lang="en-US" strike="sngStrike" dirty="0" err="1">
                          <a:solidFill>
                            <a:srgbClr val="FF0000"/>
                          </a:solidFill>
                        </a:rPr>
                        <a:t>ocupărilor</a:t>
                      </a:r>
                      <a:r>
                        <a:rPr lang="en-US" strike="sngStrike" dirty="0">
                          <a:solidFill>
                            <a:srgbClr val="FF0000"/>
                          </a:solidFill>
                        </a:rPr>
                        <a:t> </a:t>
                      </a:r>
                      <a:r>
                        <a:rPr lang="en-US" strike="sngStrike" dirty="0" err="1">
                          <a:solidFill>
                            <a:srgbClr val="FF0000"/>
                          </a:solidFill>
                        </a:rPr>
                        <a:t>ilegale</a:t>
                      </a:r>
                      <a:r>
                        <a:rPr lang="en-US" strike="sngStrike" dirty="0">
                          <a:solidFill>
                            <a:srgbClr val="FF0000"/>
                          </a:solidFill>
                        </a:rPr>
                        <a:t> de </a:t>
                      </a:r>
                      <a:r>
                        <a:rPr lang="en-US" strike="sngStrike" dirty="0" err="1">
                          <a:solidFill>
                            <a:srgbClr val="FF0000"/>
                          </a:solidFill>
                        </a:rPr>
                        <a:t>terenuri</a:t>
                      </a:r>
                      <a:r>
                        <a:rPr lang="en-US" strike="sngStrike" dirty="0">
                          <a:solidFill>
                            <a:srgbClr val="FF0000"/>
                          </a:solidFill>
                        </a:rPr>
                        <a:t> din </a:t>
                      </a:r>
                      <a:r>
                        <a:rPr lang="en-US" strike="sngStrike" dirty="0" err="1">
                          <a:solidFill>
                            <a:srgbClr val="FF0000"/>
                          </a:solidFill>
                        </a:rPr>
                        <a:t>fondul</a:t>
                      </a:r>
                      <a:r>
                        <a:rPr lang="en-US" strike="sngStrike" dirty="0">
                          <a:solidFill>
                            <a:srgbClr val="FF0000"/>
                          </a:solidFill>
                        </a:rPr>
                        <a:t> </a:t>
                      </a:r>
                      <a:r>
                        <a:rPr lang="en-US" strike="sngStrike" dirty="0" err="1">
                          <a:solidFill>
                            <a:srgbClr val="FF0000"/>
                          </a:solidFill>
                        </a:rPr>
                        <a:t>forestier</a:t>
                      </a:r>
                      <a:r>
                        <a:rPr lang="en-US" strike="sngStrike" dirty="0">
                          <a:solidFill>
                            <a:srgbClr val="FF0000"/>
                          </a:solidFill>
                        </a:rPr>
                        <a:t>, a </a:t>
                      </a:r>
                      <a:r>
                        <a:rPr lang="en-US" strike="sngStrike" dirty="0" err="1">
                          <a:solidFill>
                            <a:srgbClr val="FF0000"/>
                          </a:solidFill>
                        </a:rPr>
                        <a:t>tăierilor</a:t>
                      </a:r>
                      <a:r>
                        <a:rPr lang="en-US" strike="sngStrike" dirty="0">
                          <a:solidFill>
                            <a:srgbClr val="FF0000"/>
                          </a:solidFill>
                        </a:rPr>
                        <a:t> </a:t>
                      </a:r>
                      <a:r>
                        <a:rPr lang="en-US" strike="sngStrike" dirty="0" err="1">
                          <a:solidFill>
                            <a:srgbClr val="FF0000"/>
                          </a:solidFill>
                        </a:rPr>
                        <a:t>ilegale</a:t>
                      </a:r>
                      <a:r>
                        <a:rPr lang="en-US" strike="sngStrike" dirty="0">
                          <a:solidFill>
                            <a:srgbClr val="FF0000"/>
                          </a:solidFill>
                        </a:rPr>
                        <a:t> de </a:t>
                      </a:r>
                      <a:r>
                        <a:rPr lang="en-US" strike="sngStrike" dirty="0" err="1">
                          <a:solidFill>
                            <a:srgbClr val="FF0000"/>
                          </a:solidFill>
                        </a:rPr>
                        <a:t>arbori</a:t>
                      </a:r>
                      <a:r>
                        <a:rPr lang="en-US" strike="sngStrike" dirty="0">
                          <a:solidFill>
                            <a:srgbClr val="FF0000"/>
                          </a:solidFill>
                        </a:rPr>
                        <a:t>, a </a:t>
                      </a:r>
                      <a:r>
                        <a:rPr lang="en-US" strike="sngStrike" dirty="0" err="1">
                          <a:solidFill>
                            <a:srgbClr val="FF0000"/>
                          </a:solidFill>
                        </a:rPr>
                        <a:t>furturilor</a:t>
                      </a:r>
                      <a:r>
                        <a:rPr lang="en-US" strike="sngStrike" dirty="0">
                          <a:solidFill>
                            <a:srgbClr val="FF0000"/>
                          </a:solidFill>
                        </a:rPr>
                        <a:t>, a </a:t>
                      </a:r>
                      <a:r>
                        <a:rPr lang="en-US" strike="sngStrike" dirty="0" err="1">
                          <a:solidFill>
                            <a:srgbClr val="FF0000"/>
                          </a:solidFill>
                        </a:rPr>
                        <a:t>distrugerilor</a:t>
                      </a:r>
                      <a:r>
                        <a:rPr lang="en-US" strike="sngStrike" dirty="0">
                          <a:solidFill>
                            <a:srgbClr val="FF0000"/>
                          </a:solidFill>
                        </a:rPr>
                        <a:t> </a:t>
                      </a:r>
                      <a:r>
                        <a:rPr lang="en-US" strike="sngStrike" dirty="0" err="1">
                          <a:solidFill>
                            <a:srgbClr val="FF0000"/>
                          </a:solidFill>
                        </a:rPr>
                        <a:t>şi</a:t>
                      </a:r>
                      <a:r>
                        <a:rPr lang="en-US" strike="sngStrike" dirty="0">
                          <a:solidFill>
                            <a:srgbClr val="FF0000"/>
                          </a:solidFill>
                        </a:rPr>
                        <a:t> a </a:t>
                      </a:r>
                      <a:r>
                        <a:rPr lang="en-US" strike="sngStrike" dirty="0" err="1">
                          <a:solidFill>
                            <a:srgbClr val="FF0000"/>
                          </a:solidFill>
                        </a:rPr>
                        <a:t>degradării</a:t>
                      </a:r>
                      <a:r>
                        <a:rPr lang="en-US" strike="sngStrike" dirty="0">
                          <a:solidFill>
                            <a:srgbClr val="FF0000"/>
                          </a:solidFill>
                        </a:rPr>
                        <a:t> </a:t>
                      </a:r>
                      <a:r>
                        <a:rPr lang="en-US" strike="sngStrike" dirty="0" err="1">
                          <a:solidFill>
                            <a:srgbClr val="FF0000"/>
                          </a:solidFill>
                        </a:rPr>
                        <a:t>pădurilor</a:t>
                      </a:r>
                      <a:r>
                        <a:rPr lang="en-US" strike="sngStrike" dirty="0">
                          <a:solidFill>
                            <a:srgbClr val="FF0000"/>
                          </a:solidFill>
                        </a:rPr>
                        <a:t> </a:t>
                      </a:r>
                      <a:r>
                        <a:rPr lang="en-US" strike="sngStrike" dirty="0" err="1">
                          <a:solidFill>
                            <a:srgbClr val="FF0000"/>
                          </a:solidFill>
                        </a:rPr>
                        <a:t>sau</a:t>
                      </a:r>
                      <a:r>
                        <a:rPr lang="en-US" strike="sngStrike" dirty="0">
                          <a:solidFill>
                            <a:srgbClr val="FF0000"/>
                          </a:solidFill>
                        </a:rPr>
                        <a:t> a </a:t>
                      </a:r>
                      <a:r>
                        <a:rPr lang="en-US" strike="sngStrike" dirty="0" err="1">
                          <a:solidFill>
                            <a:srgbClr val="FF0000"/>
                          </a:solidFill>
                        </a:rPr>
                        <a:t>obiectivelor</a:t>
                      </a:r>
                      <a:r>
                        <a:rPr lang="en-US" strike="sngStrike" dirty="0">
                          <a:solidFill>
                            <a:srgbClr val="FF0000"/>
                          </a:solidFill>
                        </a:rPr>
                        <a:t> de </a:t>
                      </a:r>
                      <a:r>
                        <a:rPr lang="en-US" strike="sngStrike" dirty="0" err="1">
                          <a:solidFill>
                            <a:srgbClr val="FF0000"/>
                          </a:solidFill>
                        </a:rPr>
                        <a:t>orice</a:t>
                      </a:r>
                      <a:r>
                        <a:rPr lang="en-US" strike="sngStrike" dirty="0">
                          <a:solidFill>
                            <a:srgbClr val="FF0000"/>
                          </a:solidFill>
                        </a:rPr>
                        <a:t> </a:t>
                      </a:r>
                      <a:r>
                        <a:rPr lang="en-US" strike="sngStrike" dirty="0" err="1">
                          <a:solidFill>
                            <a:srgbClr val="FF0000"/>
                          </a:solidFill>
                        </a:rPr>
                        <a:t>fel</a:t>
                      </a:r>
                      <a:r>
                        <a:rPr lang="en-US" strike="sngStrike" dirty="0">
                          <a:solidFill>
                            <a:srgbClr val="FF0000"/>
                          </a:solidFill>
                        </a:rPr>
                        <a:t> </a:t>
                      </a:r>
                      <a:r>
                        <a:rPr lang="en-US" strike="sngStrike" dirty="0" err="1">
                          <a:solidFill>
                            <a:srgbClr val="FF0000"/>
                          </a:solidFill>
                        </a:rPr>
                        <a:t>amplasate</a:t>
                      </a:r>
                      <a:r>
                        <a:rPr lang="en-US" strike="sngStrike" dirty="0">
                          <a:solidFill>
                            <a:srgbClr val="FF0000"/>
                          </a:solidFill>
                        </a:rPr>
                        <a:t> </a:t>
                      </a:r>
                      <a:r>
                        <a:rPr lang="en-US" strike="sngStrike" dirty="0" err="1">
                          <a:solidFill>
                            <a:srgbClr val="FF0000"/>
                          </a:solidFill>
                        </a:rPr>
                        <a:t>în</a:t>
                      </a:r>
                      <a:r>
                        <a:rPr lang="en-US" strike="sngStrike" dirty="0">
                          <a:solidFill>
                            <a:srgbClr val="FF0000"/>
                          </a:solidFill>
                        </a:rPr>
                        <a:t> fond </a:t>
                      </a:r>
                      <a:r>
                        <a:rPr lang="en-US" strike="sngStrike" dirty="0" err="1">
                          <a:solidFill>
                            <a:srgbClr val="FF0000"/>
                          </a:solidFill>
                        </a:rPr>
                        <a:t>forestier</a:t>
                      </a:r>
                      <a:r>
                        <a:rPr lang="en-US" strike="sngStrike" dirty="0">
                          <a:solidFill>
                            <a:srgbClr val="FF0000"/>
                          </a:solidFill>
                        </a:rPr>
                        <a:t>, a </a:t>
                      </a:r>
                      <a:r>
                        <a:rPr lang="en-US" strike="sngStrike" dirty="0" err="1">
                          <a:solidFill>
                            <a:srgbClr val="FF0000"/>
                          </a:solidFill>
                        </a:rPr>
                        <a:t>păşunatului</a:t>
                      </a:r>
                      <a:r>
                        <a:rPr lang="en-US" strike="sngStrike" dirty="0">
                          <a:solidFill>
                            <a:srgbClr val="FF0000"/>
                          </a:solidFill>
                        </a:rPr>
                        <a:t>, precum </a:t>
                      </a:r>
                      <a:r>
                        <a:rPr lang="en-US" strike="sngStrike" dirty="0" err="1">
                          <a:solidFill>
                            <a:srgbClr val="FF0000"/>
                          </a:solidFill>
                        </a:rPr>
                        <a:t>şi</a:t>
                      </a:r>
                      <a:r>
                        <a:rPr lang="en-US" strike="sngStrike" dirty="0">
                          <a:solidFill>
                            <a:srgbClr val="FF0000"/>
                          </a:solidFill>
                        </a:rPr>
                        <a:t> </a:t>
                      </a:r>
                      <a:r>
                        <a:rPr lang="en-US" strike="sngStrike" dirty="0" err="1">
                          <a:solidFill>
                            <a:srgbClr val="FF0000"/>
                          </a:solidFill>
                        </a:rPr>
                        <a:t>împotriva</a:t>
                      </a:r>
                      <a:r>
                        <a:rPr lang="en-US" strike="sngStrike" dirty="0">
                          <a:solidFill>
                            <a:srgbClr val="FF0000"/>
                          </a:solidFill>
                        </a:rPr>
                        <a:t> </a:t>
                      </a:r>
                      <a:r>
                        <a:rPr lang="en-US" strike="sngStrike" dirty="0" err="1">
                          <a:solidFill>
                            <a:srgbClr val="FF0000"/>
                          </a:solidFill>
                        </a:rPr>
                        <a:t>altor</a:t>
                      </a:r>
                      <a:r>
                        <a:rPr lang="en-US" strike="sngStrike" dirty="0">
                          <a:solidFill>
                            <a:srgbClr val="FF0000"/>
                          </a:solidFill>
                        </a:rPr>
                        <a:t> </a:t>
                      </a:r>
                      <a:r>
                        <a:rPr lang="en-US" strike="sngStrike" dirty="0" err="1">
                          <a:solidFill>
                            <a:srgbClr val="FF0000"/>
                          </a:solidFill>
                        </a:rPr>
                        <a:t>fapte</a:t>
                      </a:r>
                      <a:r>
                        <a:rPr lang="en-US" strike="sngStrike" dirty="0">
                          <a:solidFill>
                            <a:srgbClr val="FF0000"/>
                          </a:solidFill>
                        </a:rPr>
                        <a:t> </a:t>
                      </a:r>
                      <a:r>
                        <a:rPr lang="en-US" strike="sngStrike" dirty="0" err="1">
                          <a:solidFill>
                            <a:srgbClr val="FF0000"/>
                          </a:solidFill>
                        </a:rPr>
                        <a:t>păgubitoare</a:t>
                      </a:r>
                      <a:r>
                        <a:rPr lang="en-US" strike="sngStrike" dirty="0">
                          <a:solidFill>
                            <a:srgbClr val="FF0000"/>
                          </a:solidFill>
                        </a:rPr>
                        <a:t> </a:t>
                      </a:r>
                      <a:r>
                        <a:rPr lang="en-US" strike="sngStrike" dirty="0" err="1">
                          <a:solidFill>
                            <a:srgbClr val="FF0000"/>
                          </a:solidFill>
                        </a:rPr>
                        <a:t>pentru</a:t>
                      </a:r>
                      <a:r>
                        <a:rPr lang="en-US" strike="sngStrike" dirty="0">
                          <a:solidFill>
                            <a:srgbClr val="FF0000"/>
                          </a:solidFill>
                        </a:rPr>
                        <a:t> </a:t>
                      </a:r>
                      <a:r>
                        <a:rPr lang="en-US" strike="sngStrike" dirty="0" err="1">
                          <a:solidFill>
                            <a:srgbClr val="FF0000"/>
                          </a:solidFill>
                        </a:rPr>
                        <a:t>integritatea</a:t>
                      </a:r>
                      <a:r>
                        <a:rPr lang="en-US" strike="sngStrike" dirty="0">
                          <a:solidFill>
                            <a:srgbClr val="FF0000"/>
                          </a:solidFill>
                        </a:rPr>
                        <a:t> </a:t>
                      </a:r>
                      <a:r>
                        <a:rPr lang="en-US" strike="sngStrike" dirty="0" err="1">
                          <a:solidFill>
                            <a:srgbClr val="FF0000"/>
                          </a:solidFill>
                        </a:rPr>
                        <a:t>fondului</a:t>
                      </a:r>
                      <a:r>
                        <a:rPr lang="en-US" strike="sngStrike" dirty="0">
                          <a:solidFill>
                            <a:srgbClr val="FF0000"/>
                          </a:solidFill>
                        </a:rPr>
                        <a:t> </a:t>
                      </a:r>
                      <a:r>
                        <a:rPr lang="en-US" strike="sngStrike" dirty="0" err="1">
                          <a:solidFill>
                            <a:srgbClr val="FF0000"/>
                          </a:solidFill>
                        </a:rPr>
                        <a:t>forestier</a:t>
                      </a:r>
                      <a:r>
                        <a:rPr lang="en-US" dirty="0"/>
                        <a:t> se </a:t>
                      </a:r>
                      <a:r>
                        <a:rPr lang="en-US" dirty="0" err="1"/>
                        <a:t>organizează</a:t>
                      </a:r>
                      <a:r>
                        <a:rPr lang="en-US" dirty="0"/>
                        <a:t> </a:t>
                      </a:r>
                      <a:r>
                        <a:rPr lang="en-US" dirty="0" err="1"/>
                        <a:t>şi</a:t>
                      </a:r>
                      <a:r>
                        <a:rPr lang="en-US" dirty="0"/>
                        <a:t> se </a:t>
                      </a:r>
                      <a:r>
                        <a:rPr lang="en-US" dirty="0" err="1"/>
                        <a:t>execută</a:t>
                      </a:r>
                      <a:r>
                        <a:rPr lang="en-US" dirty="0"/>
                        <a:t> </a:t>
                      </a:r>
                      <a:r>
                        <a:rPr lang="en-US" dirty="0" err="1"/>
                        <a:t>potrivit</a:t>
                      </a:r>
                      <a:r>
                        <a:rPr lang="en-US" dirty="0"/>
                        <a:t> </a:t>
                      </a:r>
                      <a:r>
                        <a:rPr lang="en-US" dirty="0" err="1"/>
                        <a:t>Regulamentului</a:t>
                      </a:r>
                      <a:r>
                        <a:rPr lang="en-US" dirty="0"/>
                        <a:t> </a:t>
                      </a:r>
                      <a:r>
                        <a:rPr lang="en-US" strike="sngStrike" dirty="0">
                          <a:solidFill>
                            <a:srgbClr val="FF0000"/>
                          </a:solidFill>
                        </a:rPr>
                        <a:t>de </a:t>
                      </a:r>
                      <a:r>
                        <a:rPr lang="en-US" strike="sngStrike" dirty="0" err="1">
                          <a:solidFill>
                            <a:srgbClr val="FF0000"/>
                          </a:solidFill>
                        </a:rPr>
                        <a:t>pază</a:t>
                      </a:r>
                      <a:r>
                        <a:rPr lang="en-US" strike="sngStrike" dirty="0">
                          <a:solidFill>
                            <a:srgbClr val="FF0000"/>
                          </a:solidFill>
                        </a:rPr>
                        <a:t> a </a:t>
                      </a:r>
                      <a:r>
                        <a:rPr lang="en-US" strike="sngStrike" dirty="0" err="1">
                          <a:solidFill>
                            <a:srgbClr val="FF0000"/>
                          </a:solidFill>
                        </a:rPr>
                        <a:t>fondului</a:t>
                      </a:r>
                      <a:r>
                        <a:rPr lang="en-US" strike="sngStrike" dirty="0">
                          <a:solidFill>
                            <a:srgbClr val="FF0000"/>
                          </a:solidFill>
                        </a:rPr>
                        <a:t> </a:t>
                      </a:r>
                      <a:r>
                        <a:rPr lang="en-US" strike="sngStrike" dirty="0" err="1">
                          <a:solidFill>
                            <a:srgbClr val="FF0000"/>
                          </a:solidFill>
                        </a:rPr>
                        <a:t>forestier</a:t>
                      </a:r>
                      <a:r>
                        <a:rPr lang="en-US" strike="sngStrike" dirty="0">
                          <a:solidFill>
                            <a:srgbClr val="FF0000"/>
                          </a:solidFill>
                        </a:rPr>
                        <a:t>, </a:t>
                      </a:r>
                      <a:r>
                        <a:rPr lang="en-US" strike="sngStrike" dirty="0" err="1">
                          <a:solidFill>
                            <a:srgbClr val="FF0000"/>
                          </a:solidFill>
                        </a:rPr>
                        <a:t>prevăzut</a:t>
                      </a:r>
                      <a:r>
                        <a:rPr lang="en-US" strike="sngStrike" dirty="0">
                          <a:solidFill>
                            <a:srgbClr val="FF0000"/>
                          </a:solidFill>
                        </a:rPr>
                        <a:t> </a:t>
                      </a:r>
                      <a:r>
                        <a:rPr lang="en-US" strike="sngStrike" dirty="0" err="1">
                          <a:solidFill>
                            <a:srgbClr val="FF0000"/>
                          </a:solidFill>
                        </a:rPr>
                        <a:t>în</a:t>
                      </a:r>
                      <a:r>
                        <a:rPr lang="en-US" strike="sngStrike" dirty="0">
                          <a:solidFill>
                            <a:srgbClr val="FF0000"/>
                          </a:solidFill>
                        </a:rPr>
                        <a:t> </a:t>
                      </a:r>
                      <a:r>
                        <a:rPr lang="en-US" strike="sngStrike" dirty="0" err="1">
                          <a:solidFill>
                            <a:srgbClr val="FF0000"/>
                          </a:solidFill>
                        </a:rPr>
                        <a:t>anexa</a:t>
                      </a:r>
                      <a:r>
                        <a:rPr lang="en-US" strike="sngStrike" dirty="0">
                          <a:solidFill>
                            <a:srgbClr val="FF0000"/>
                          </a:solidFill>
                        </a:rPr>
                        <a:t> care face </a:t>
                      </a:r>
                      <a:r>
                        <a:rPr lang="en-US" strike="sngStrike" dirty="0" err="1">
                          <a:solidFill>
                            <a:srgbClr val="FF0000"/>
                          </a:solidFill>
                        </a:rPr>
                        <a:t>parte</a:t>
                      </a:r>
                      <a:r>
                        <a:rPr lang="en-US" strike="sngStrike" dirty="0">
                          <a:solidFill>
                            <a:srgbClr val="FF0000"/>
                          </a:solidFill>
                        </a:rPr>
                        <a:t> </a:t>
                      </a:r>
                      <a:r>
                        <a:rPr lang="en-US" strike="sngStrike" dirty="0" err="1">
                          <a:solidFill>
                            <a:srgbClr val="FF0000"/>
                          </a:solidFill>
                        </a:rPr>
                        <a:t>integrantă</a:t>
                      </a:r>
                      <a:r>
                        <a:rPr lang="en-US" strike="sngStrike" dirty="0">
                          <a:solidFill>
                            <a:srgbClr val="FF0000"/>
                          </a:solidFill>
                        </a:rPr>
                        <a:t> din </a:t>
                      </a:r>
                      <a:r>
                        <a:rPr lang="en-US" strike="sngStrike" dirty="0" err="1">
                          <a:solidFill>
                            <a:srgbClr val="FF0000"/>
                          </a:solidFill>
                        </a:rPr>
                        <a:t>prezenta</a:t>
                      </a:r>
                      <a:r>
                        <a:rPr lang="en-US" strike="sngStrike" dirty="0">
                          <a:solidFill>
                            <a:srgbClr val="FF0000"/>
                          </a:solidFill>
                        </a:rPr>
                        <a:t> </a:t>
                      </a:r>
                      <a:r>
                        <a:rPr lang="en-US" strike="sngStrike" dirty="0" err="1">
                          <a:solidFill>
                            <a:srgbClr val="FF0000"/>
                          </a:solidFill>
                        </a:rPr>
                        <a:t>hotărâre</a:t>
                      </a:r>
                      <a:r>
                        <a:rPr lang="en-US" dirty="0"/>
                        <a:t>.</a:t>
                      </a:r>
                    </a:p>
                    <a:p>
                      <a:endParaRPr lang="en-US" dirty="0"/>
                    </a:p>
                  </a:txBody>
                  <a:tcPr/>
                </a:tc>
                <a:tc>
                  <a:txBody>
                    <a:bodyPr/>
                    <a:lstStyle/>
                    <a:p>
                      <a:r>
                        <a:rPr lang="ro-RO" b="1" dirty="0"/>
                        <a:t>CAPITOLUL I </a:t>
                      </a:r>
                    </a:p>
                    <a:p>
                      <a:r>
                        <a:rPr lang="ro-RO" b="1" dirty="0"/>
                        <a:t>Dispoziții generale</a:t>
                      </a:r>
                    </a:p>
                    <a:p>
                      <a:pPr algn="just"/>
                      <a:r>
                        <a:rPr lang="ro-RO" sz="1800" b="1" kern="1200" dirty="0">
                          <a:solidFill>
                            <a:schemeClr val="dk1"/>
                          </a:solidFill>
                          <a:effectLst/>
                          <a:latin typeface="+mn-lt"/>
                          <a:ea typeface="+mn-ea"/>
                          <a:cs typeface="+mn-cs"/>
                        </a:rPr>
                        <a:t>Art. 1.</a:t>
                      </a:r>
                      <a:r>
                        <a:rPr lang="ro-RO" sz="1800" kern="1200" dirty="0">
                          <a:solidFill>
                            <a:schemeClr val="dk1"/>
                          </a:solidFill>
                          <a:effectLst/>
                          <a:latin typeface="+mn-lt"/>
                          <a:ea typeface="+mn-ea"/>
                          <a:cs typeface="+mn-cs"/>
                        </a:rPr>
                        <a:t> </a:t>
                      </a:r>
                      <a:r>
                        <a:rPr lang="ro-RO" sz="1800" u="sng" kern="1200" dirty="0">
                          <a:solidFill>
                            <a:schemeClr val="dk1"/>
                          </a:solidFill>
                          <a:effectLst/>
                          <a:latin typeface="+mn-lt"/>
                          <a:ea typeface="+mn-ea"/>
                          <a:cs typeface="+mn-cs"/>
                        </a:rPr>
                        <a:t>–</a:t>
                      </a:r>
                      <a:r>
                        <a:rPr lang="ro-RO" sz="1800" kern="1200" dirty="0">
                          <a:solidFill>
                            <a:schemeClr val="dk1"/>
                          </a:solidFill>
                          <a:effectLst/>
                          <a:latin typeface="+mn-lt"/>
                          <a:ea typeface="+mn-ea"/>
                          <a:cs typeface="+mn-cs"/>
                        </a:rPr>
                        <a:t> </a:t>
                      </a:r>
                      <a:r>
                        <a:rPr lang="ro-RO" sz="1800" kern="1200" dirty="0">
                          <a:solidFill>
                            <a:schemeClr val="accent1"/>
                          </a:solidFill>
                          <a:effectLst/>
                          <a:latin typeface="+mn-lt"/>
                          <a:ea typeface="+mn-ea"/>
                          <a:cs typeface="+mn-cs"/>
                        </a:rPr>
                        <a:t>Paza fondului forestier național se organizează și se execută, potrivit prezentului regulament.</a:t>
                      </a: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6" name="Picture 5" descr="Imagini pentru sigla fondul social european">
            <a:extLst>
              <a:ext uri="{FF2B5EF4-FFF2-40B4-BE49-F238E27FC236}">
                <a16:creationId xmlns:a16="http://schemas.microsoft.com/office/drawing/2014/main" id="{5ABFDD88-DC7C-4D8B-8BF4-B6A0D55E7E4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096" y="259859"/>
            <a:ext cx="10429008" cy="1217006"/>
          </a:xfrm>
          <a:prstGeom prst="rect">
            <a:avLst/>
          </a:prstGeom>
          <a:noFill/>
          <a:ln>
            <a:noFill/>
          </a:ln>
        </p:spPr>
      </p:pic>
      <p:sp>
        <p:nvSpPr>
          <p:cNvPr id="7" name="TextBox 6">
            <a:extLst>
              <a:ext uri="{FF2B5EF4-FFF2-40B4-BE49-F238E27FC236}">
                <a16:creationId xmlns:a16="http://schemas.microsoft.com/office/drawing/2014/main" id="{8B3C82B2-B860-4DE2-8641-8C518DA2D345}"/>
              </a:ext>
            </a:extLst>
          </p:cNvPr>
          <p:cNvSpPr txBox="1"/>
          <p:nvPr/>
        </p:nvSpPr>
        <p:spPr>
          <a:xfrm>
            <a:off x="2379743" y="1292199"/>
            <a:ext cx="6507700" cy="369332"/>
          </a:xfrm>
          <a:prstGeom prst="rect">
            <a:avLst/>
          </a:prstGeom>
          <a:noFill/>
        </p:spPr>
        <p:txBody>
          <a:bodyPr wrap="square">
            <a:spAutoFit/>
          </a:bodyPr>
          <a:lstStyle/>
          <a:p>
            <a:r>
              <a:rPr lang="ro-RO" sz="1800" b="1" dirty="0"/>
              <a:t>4</a:t>
            </a:r>
            <a:r>
              <a:rPr lang="en-US" sz="1800" b="1" dirty="0"/>
              <a:t>. ASPECTE CARE </a:t>
            </a:r>
            <a:r>
              <a:rPr lang="ro-RO" sz="1800" b="1" dirty="0"/>
              <a:t>AU </a:t>
            </a:r>
            <a:r>
              <a:rPr lang="en-US" sz="1800" b="1" dirty="0"/>
              <a:t>STA</a:t>
            </a:r>
            <a:r>
              <a:rPr lang="ro-RO" sz="1800" b="1" dirty="0"/>
              <a:t>T</a:t>
            </a:r>
            <a:r>
              <a:rPr lang="en-US" sz="1800" b="1" dirty="0"/>
              <a:t> LA BAZA ELABOR</a:t>
            </a:r>
            <a:r>
              <a:rPr lang="ro-RO" sz="1800" b="1" dirty="0"/>
              <a:t>Ă</a:t>
            </a:r>
            <a:r>
              <a:rPr lang="en-US" sz="1800" b="1" dirty="0"/>
              <a:t>RII REGULAMENTULUI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0" y="1432192"/>
          <a:ext cx="12192000" cy="5425808"/>
        </p:xfrm>
        <a:graphic>
          <a:graphicData uri="http://schemas.openxmlformats.org/drawingml/2006/table">
            <a:tbl>
              <a:tblPr firstRow="1" bandRow="1">
                <a:tableStyleId>{5C22544A-7EE6-4342-B048-85BDC9FD1C3A}</a:tableStyleId>
              </a:tblPr>
              <a:tblGrid>
                <a:gridCol w="1059494">
                  <a:extLst>
                    <a:ext uri="{9D8B030D-6E8A-4147-A177-3AD203B41FA5}">
                      <a16:colId xmlns:a16="http://schemas.microsoft.com/office/drawing/2014/main" val="20000"/>
                    </a:ext>
                  </a:extLst>
                </a:gridCol>
                <a:gridCol w="4058922">
                  <a:extLst>
                    <a:ext uri="{9D8B030D-6E8A-4147-A177-3AD203B41FA5}">
                      <a16:colId xmlns:a16="http://schemas.microsoft.com/office/drawing/2014/main" val="20001"/>
                    </a:ext>
                  </a:extLst>
                </a:gridCol>
                <a:gridCol w="4152179">
                  <a:extLst>
                    <a:ext uri="{9D8B030D-6E8A-4147-A177-3AD203B41FA5}">
                      <a16:colId xmlns:a16="http://schemas.microsoft.com/office/drawing/2014/main" val="20002"/>
                    </a:ext>
                  </a:extLst>
                </a:gridCol>
                <a:gridCol w="2921405">
                  <a:extLst>
                    <a:ext uri="{9D8B030D-6E8A-4147-A177-3AD203B41FA5}">
                      <a16:colId xmlns:a16="http://schemas.microsoft.com/office/drawing/2014/main" val="20003"/>
                    </a:ext>
                  </a:extLst>
                </a:gridCol>
              </a:tblGrid>
              <a:tr h="1390406">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0000"/>
                  </a:ext>
                </a:extLst>
              </a:tr>
              <a:tr h="4035402">
                <a:tc>
                  <a:txBody>
                    <a:bodyPr/>
                    <a:lstStyle/>
                    <a:p>
                      <a:endParaRPr lang="en-US"/>
                    </a:p>
                  </a:txBody>
                  <a:tcPr/>
                </a:tc>
                <a:tc>
                  <a:txBody>
                    <a:bodyPr/>
                    <a:lstStyle/>
                    <a:p>
                      <a:pPr algn="just"/>
                      <a:r>
                        <a:rPr lang="en-US" dirty="0"/>
                        <a:t>Art.3. </a:t>
                      </a:r>
                      <a:r>
                        <a:rPr lang="en-US" dirty="0" err="1"/>
                        <a:t>Paza</a:t>
                      </a:r>
                      <a:r>
                        <a:rPr lang="en-US" dirty="0"/>
                        <a:t> </a:t>
                      </a:r>
                      <a:r>
                        <a:rPr lang="en-US" dirty="0" err="1"/>
                        <a:t>împotriva</a:t>
                      </a:r>
                      <a:r>
                        <a:rPr lang="en-US" dirty="0"/>
                        <a:t> </a:t>
                      </a:r>
                      <a:r>
                        <a:rPr lang="en-US" dirty="0" err="1"/>
                        <a:t>tăierilor</a:t>
                      </a:r>
                      <a:r>
                        <a:rPr lang="en-US" dirty="0"/>
                        <a:t> </a:t>
                      </a:r>
                      <a:r>
                        <a:rPr lang="en-US" dirty="0" err="1"/>
                        <a:t>ilegale</a:t>
                      </a:r>
                      <a:r>
                        <a:rPr lang="en-US" dirty="0"/>
                        <a:t> de </a:t>
                      </a:r>
                      <a:r>
                        <a:rPr lang="en-US" dirty="0" err="1"/>
                        <a:t>arbori</a:t>
                      </a:r>
                      <a:r>
                        <a:rPr lang="en-US" dirty="0"/>
                        <a:t>, a </a:t>
                      </a:r>
                      <a:r>
                        <a:rPr lang="en-US" dirty="0" err="1"/>
                        <a:t>furturilor</a:t>
                      </a:r>
                      <a:r>
                        <a:rPr lang="en-US" dirty="0"/>
                        <a:t>, a </a:t>
                      </a:r>
                      <a:r>
                        <a:rPr lang="en-US" dirty="0" err="1"/>
                        <a:t>distrugerilor</a:t>
                      </a:r>
                      <a:r>
                        <a:rPr lang="en-US" dirty="0"/>
                        <a:t>, a </a:t>
                      </a:r>
                      <a:r>
                        <a:rPr lang="en-US" dirty="0" err="1"/>
                        <a:t>degradărilor</a:t>
                      </a:r>
                      <a:r>
                        <a:rPr lang="en-US" dirty="0"/>
                        <a:t>, a </a:t>
                      </a:r>
                      <a:r>
                        <a:rPr lang="en-US" dirty="0" err="1"/>
                        <a:t>păşunatului</a:t>
                      </a:r>
                      <a:r>
                        <a:rPr lang="en-US" dirty="0"/>
                        <a:t> </a:t>
                      </a:r>
                      <a:r>
                        <a:rPr lang="en-US" dirty="0" err="1"/>
                        <a:t>şi</a:t>
                      </a:r>
                      <a:r>
                        <a:rPr lang="en-US" dirty="0"/>
                        <a:t> a </a:t>
                      </a:r>
                      <a:r>
                        <a:rPr lang="en-US" dirty="0" err="1"/>
                        <a:t>altor</a:t>
                      </a:r>
                      <a:r>
                        <a:rPr lang="en-US" dirty="0"/>
                        <a:t> </a:t>
                      </a:r>
                      <a:r>
                        <a:rPr lang="en-US" dirty="0" err="1"/>
                        <a:t>fapte</a:t>
                      </a:r>
                      <a:r>
                        <a:rPr lang="en-US" dirty="0"/>
                        <a:t> </a:t>
                      </a:r>
                      <a:r>
                        <a:rPr lang="en-US" dirty="0" err="1"/>
                        <a:t>păgubitoare</a:t>
                      </a:r>
                      <a:r>
                        <a:rPr lang="en-US" dirty="0"/>
                        <a:t> </a:t>
                      </a:r>
                      <a:r>
                        <a:rPr lang="en-US" dirty="0" err="1"/>
                        <a:t>pentru</a:t>
                      </a:r>
                      <a:r>
                        <a:rPr lang="en-US" dirty="0"/>
                        <a:t> </a:t>
                      </a:r>
                      <a:r>
                        <a:rPr lang="en-US" dirty="0" err="1"/>
                        <a:t>fondul</a:t>
                      </a:r>
                      <a:r>
                        <a:rPr lang="en-US" dirty="0"/>
                        <a:t> </a:t>
                      </a:r>
                      <a:r>
                        <a:rPr lang="en-US" dirty="0" err="1"/>
                        <a:t>forestier</a:t>
                      </a:r>
                      <a:r>
                        <a:rPr lang="en-US" dirty="0"/>
                        <a:t> </a:t>
                      </a:r>
                      <a:r>
                        <a:rPr lang="en-US" dirty="0" err="1"/>
                        <a:t>naţional</a:t>
                      </a:r>
                      <a:r>
                        <a:rPr lang="en-US" dirty="0"/>
                        <a:t> se face </a:t>
                      </a:r>
                      <a:r>
                        <a:rPr lang="en-US" dirty="0" err="1"/>
                        <a:t>numai</a:t>
                      </a:r>
                      <a:r>
                        <a:rPr lang="en-US" dirty="0"/>
                        <a:t> de </a:t>
                      </a:r>
                      <a:r>
                        <a:rPr lang="en-US" dirty="0" err="1"/>
                        <a:t>către</a:t>
                      </a:r>
                      <a:r>
                        <a:rPr lang="en-US" dirty="0"/>
                        <a:t> </a:t>
                      </a:r>
                      <a:r>
                        <a:rPr lang="en-US" dirty="0" err="1"/>
                        <a:t>personalul</a:t>
                      </a:r>
                      <a:r>
                        <a:rPr lang="en-US" dirty="0"/>
                        <a:t> silvic </a:t>
                      </a:r>
                      <a:r>
                        <a:rPr lang="en-US" dirty="0" err="1"/>
                        <a:t>autorizat</a:t>
                      </a:r>
                      <a:r>
                        <a:rPr lang="en-US" dirty="0"/>
                        <a:t> </a:t>
                      </a:r>
                      <a:r>
                        <a:rPr lang="en-US" dirty="0" err="1"/>
                        <a:t>pentru</a:t>
                      </a:r>
                      <a:r>
                        <a:rPr lang="en-US" dirty="0"/>
                        <a:t> </a:t>
                      </a:r>
                      <a:r>
                        <a:rPr lang="en-US" dirty="0" err="1"/>
                        <a:t>portul</a:t>
                      </a:r>
                      <a:r>
                        <a:rPr lang="en-US" dirty="0"/>
                        <a:t> </a:t>
                      </a:r>
                      <a:r>
                        <a:rPr lang="en-US" dirty="0" err="1"/>
                        <a:t>armamentului</a:t>
                      </a:r>
                      <a:r>
                        <a:rPr lang="en-US" dirty="0"/>
                        <a:t> de </a:t>
                      </a:r>
                      <a:r>
                        <a:rPr lang="en-US" dirty="0" err="1"/>
                        <a:t>serviciu</a:t>
                      </a:r>
                      <a:r>
                        <a:rPr lang="en-US" dirty="0"/>
                        <a:t>, </a:t>
                      </a:r>
                      <a:r>
                        <a:rPr lang="en-US" dirty="0" err="1"/>
                        <a:t>potrivit</a:t>
                      </a:r>
                      <a:r>
                        <a:rPr lang="en-US" dirty="0"/>
                        <a:t> </a:t>
                      </a:r>
                      <a:r>
                        <a:rPr lang="en-US" dirty="0" err="1"/>
                        <a:t>prevederilor</a:t>
                      </a:r>
                      <a:r>
                        <a:rPr lang="en-US" dirty="0"/>
                        <a:t> </a:t>
                      </a:r>
                      <a:r>
                        <a:rPr lang="en-US" dirty="0" err="1"/>
                        <a:t>legale</a:t>
                      </a:r>
                      <a:r>
                        <a:rPr lang="en-US" dirty="0"/>
                        <a:t>.</a:t>
                      </a:r>
                    </a:p>
                    <a:p>
                      <a:endParaRPr lang="en-US" dirty="0"/>
                    </a:p>
                  </a:txBody>
                  <a:tcPr/>
                </a:tc>
                <a:tc>
                  <a:txBody>
                    <a:bodyPr/>
                    <a:lstStyle/>
                    <a:p>
                      <a:pPr algn="just"/>
                      <a:r>
                        <a:rPr lang="ro-RO" sz="1800" b="1" kern="1200" dirty="0">
                          <a:solidFill>
                            <a:schemeClr val="dk1"/>
                          </a:solidFill>
                          <a:effectLst/>
                          <a:latin typeface="+mn-lt"/>
                          <a:ea typeface="+mn-ea"/>
                          <a:cs typeface="+mn-cs"/>
                        </a:rPr>
                        <a:t>Art. 3.</a:t>
                      </a:r>
                      <a:r>
                        <a:rPr lang="ro-RO" sz="1800" kern="1200" dirty="0">
                          <a:solidFill>
                            <a:schemeClr val="dk1"/>
                          </a:solidFill>
                          <a:effectLst/>
                          <a:latin typeface="+mn-lt"/>
                          <a:ea typeface="+mn-ea"/>
                          <a:cs typeface="+mn-cs"/>
                        </a:rPr>
                        <a:t> </a:t>
                      </a:r>
                      <a:r>
                        <a:rPr lang="ro-RO" sz="1800" u="sng" kern="1200" dirty="0">
                          <a:solidFill>
                            <a:schemeClr val="dk1"/>
                          </a:solidFill>
                          <a:effectLst/>
                          <a:latin typeface="+mn-lt"/>
                          <a:ea typeface="+mn-ea"/>
                          <a:cs typeface="+mn-cs"/>
                        </a:rPr>
                        <a:t>–</a:t>
                      </a:r>
                      <a:r>
                        <a:rPr lang="ro-RO" sz="1800" kern="1200" dirty="0">
                          <a:solidFill>
                            <a:schemeClr val="dk1"/>
                          </a:solidFill>
                          <a:effectLst/>
                          <a:latin typeface="+mn-lt"/>
                          <a:ea typeface="+mn-ea"/>
                          <a:cs typeface="+mn-cs"/>
                        </a:rPr>
                        <a:t> </a:t>
                      </a:r>
                      <a:r>
                        <a:rPr lang="ro-RO" sz="1800" kern="1200" dirty="0">
                          <a:solidFill>
                            <a:srgbClr val="0070C0"/>
                          </a:solidFill>
                          <a:effectLst/>
                          <a:latin typeface="+mn-lt"/>
                          <a:ea typeface="+mn-ea"/>
                          <a:cs typeface="+mn-cs"/>
                        </a:rPr>
                        <a:t>Paza împotriva ocupărilor </a:t>
                      </a:r>
                      <a:r>
                        <a:rPr lang="ro-RO" sz="1800" kern="1200" dirty="0">
                          <a:solidFill>
                            <a:srgbClr val="7030A0"/>
                          </a:solidFill>
                          <a:effectLst/>
                          <a:latin typeface="+mn-lt"/>
                          <a:ea typeface="+mn-ea"/>
                          <a:cs typeface="+mn-cs"/>
                        </a:rPr>
                        <a:t>fără drept de terenuri</a:t>
                      </a:r>
                      <a:r>
                        <a:rPr lang="ro-RO" sz="1800" kern="1200" dirty="0">
                          <a:solidFill>
                            <a:schemeClr val="dk1"/>
                          </a:solidFill>
                          <a:effectLst/>
                          <a:latin typeface="+mn-lt"/>
                          <a:ea typeface="+mn-ea"/>
                          <a:cs typeface="+mn-cs"/>
                        </a:rPr>
                        <a:t>, </a:t>
                      </a:r>
                      <a:r>
                        <a:rPr lang="ro-RO" sz="1800" kern="1200" dirty="0">
                          <a:solidFill>
                            <a:srgbClr val="0070C0"/>
                          </a:solidFill>
                          <a:effectLst/>
                          <a:latin typeface="+mn-lt"/>
                          <a:ea typeface="+mn-ea"/>
                          <a:cs typeface="+mn-cs"/>
                        </a:rPr>
                        <a:t>a tăierilor ilegale de arbori, a furturilor, a distrugerilor, a degradărilor, a pășunatului și a altor fapte păgubitoare pentru integritatea fondul forestier național se face de către personalul silvic avizat pentru portul și folosirea armamentului de serviciu</a:t>
                      </a:r>
                      <a:r>
                        <a:rPr lang="ro-RO" sz="1800" kern="1200" dirty="0">
                          <a:solidFill>
                            <a:schemeClr val="dk1"/>
                          </a:solidFill>
                          <a:effectLst/>
                          <a:latin typeface="+mn-lt"/>
                          <a:ea typeface="+mn-ea"/>
                          <a:cs typeface="+mn-cs"/>
                        </a:rPr>
                        <a:t>, </a:t>
                      </a:r>
                      <a:r>
                        <a:rPr lang="ro-RO" sz="1800" kern="1200" dirty="0">
                          <a:solidFill>
                            <a:srgbClr val="0070C0"/>
                          </a:solidFill>
                          <a:effectLst/>
                          <a:latin typeface="+mn-lt"/>
                          <a:ea typeface="+mn-ea"/>
                          <a:cs typeface="+mn-cs"/>
                        </a:rPr>
                        <a:t>potrivit prevederilor legale, </a:t>
                      </a:r>
                      <a:r>
                        <a:rPr lang="ro-RO" sz="1800" kern="1200" dirty="0">
                          <a:solidFill>
                            <a:srgbClr val="7030A0"/>
                          </a:solidFill>
                          <a:effectLst/>
                          <a:latin typeface="+mn-lt"/>
                          <a:ea typeface="+mn-ea"/>
                          <a:cs typeface="+mn-cs"/>
                        </a:rPr>
                        <a:t>unitățile de poliție și jandarmerie.</a:t>
                      </a:r>
                      <a:endParaRPr lang="en-US" dirty="0">
                        <a:solidFill>
                          <a:srgbClr val="7030A0"/>
                        </a:solidFill>
                      </a:endParaRP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8" name="Picture 7" descr="Imagini pentru sigla fondul social european">
            <a:extLst>
              <a:ext uri="{FF2B5EF4-FFF2-40B4-BE49-F238E27FC236}">
                <a16:creationId xmlns:a16="http://schemas.microsoft.com/office/drawing/2014/main" id="{5ABFDD88-DC7C-4D8B-8BF4-B6A0D55E7E4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5162" y="0"/>
            <a:ext cx="10429008" cy="121700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486519"/>
          <a:ext cx="12192000" cy="5208195"/>
        </p:xfrm>
        <a:graphic>
          <a:graphicData uri="http://schemas.openxmlformats.org/drawingml/2006/table">
            <a:tbl>
              <a:tblPr firstRow="1" bandRow="1">
                <a:tableStyleId>{5C22544A-7EE6-4342-B048-85BDC9FD1C3A}</a:tableStyleId>
              </a:tblPr>
              <a:tblGrid>
                <a:gridCol w="1059494">
                  <a:extLst>
                    <a:ext uri="{9D8B030D-6E8A-4147-A177-3AD203B41FA5}">
                      <a16:colId xmlns:a16="http://schemas.microsoft.com/office/drawing/2014/main" val="20000"/>
                    </a:ext>
                  </a:extLst>
                </a:gridCol>
                <a:gridCol w="4058922">
                  <a:extLst>
                    <a:ext uri="{9D8B030D-6E8A-4147-A177-3AD203B41FA5}">
                      <a16:colId xmlns:a16="http://schemas.microsoft.com/office/drawing/2014/main" val="20001"/>
                    </a:ext>
                  </a:extLst>
                </a:gridCol>
                <a:gridCol w="4152179">
                  <a:extLst>
                    <a:ext uri="{9D8B030D-6E8A-4147-A177-3AD203B41FA5}">
                      <a16:colId xmlns:a16="http://schemas.microsoft.com/office/drawing/2014/main" val="20002"/>
                    </a:ext>
                  </a:extLst>
                </a:gridCol>
                <a:gridCol w="2921405">
                  <a:extLst>
                    <a:ext uri="{9D8B030D-6E8A-4147-A177-3AD203B41FA5}">
                      <a16:colId xmlns:a16="http://schemas.microsoft.com/office/drawing/2014/main" val="20003"/>
                    </a:ext>
                  </a:extLst>
                </a:gridCol>
              </a:tblGrid>
              <a:tr h="1333298">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0000"/>
                  </a:ext>
                </a:extLst>
              </a:tr>
              <a:tr h="3874897">
                <a:tc>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800" b="1" kern="1200" dirty="0">
                          <a:solidFill>
                            <a:schemeClr val="dk1"/>
                          </a:solidFill>
                          <a:latin typeface="+mn-lt"/>
                          <a:ea typeface="+mn-ea"/>
                          <a:cs typeface="+mn-cs"/>
                        </a:rPr>
                        <a:t>Art. 8.</a:t>
                      </a:r>
                      <a:r>
                        <a:rPr lang="ro-RO" sz="1800" kern="1200" dirty="0">
                          <a:solidFill>
                            <a:schemeClr val="dk1"/>
                          </a:solidFill>
                          <a:latin typeface="+mn-lt"/>
                          <a:ea typeface="+mn-ea"/>
                          <a:cs typeface="+mn-cs"/>
                        </a:rPr>
                        <a:t> Evaluarea pagubelor produse vegetaţiei forestiere din fondul forestier naţional şi din afara acestuia </a:t>
                      </a:r>
                      <a:r>
                        <a:rPr lang="ro-RO" sz="1800" strike="sngStrike" kern="1200" dirty="0">
                          <a:solidFill>
                            <a:srgbClr val="FF0000"/>
                          </a:solidFill>
                          <a:latin typeface="+mn-lt"/>
                          <a:ea typeface="+mn-ea"/>
                          <a:cs typeface="+mn-cs"/>
                        </a:rPr>
                        <a:t>se face potrivit reglementărilor în vigoare, la data constatării.</a:t>
                      </a:r>
                      <a:endParaRPr lang="en-US" sz="1800" strike="sngStrike" kern="1200" dirty="0">
                        <a:solidFill>
                          <a:srgbClr val="FF0000"/>
                        </a:solidFill>
                        <a:latin typeface="+mn-lt"/>
                        <a:ea typeface="+mn-ea"/>
                        <a:cs typeface="+mn-cs"/>
                      </a:endParaRPr>
                    </a:p>
                    <a:p>
                      <a:endParaRPr lang="en-US"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o-RO" sz="1800" b="1" kern="1200" dirty="0">
                          <a:solidFill>
                            <a:schemeClr val="dk1"/>
                          </a:solidFill>
                          <a:latin typeface="+mn-lt"/>
                          <a:ea typeface="+mn-ea"/>
                          <a:cs typeface="+mn-cs"/>
                        </a:rPr>
                        <a:t>Art. 8.</a:t>
                      </a:r>
                      <a:r>
                        <a:rPr lang="ro-RO" sz="1800" kern="1200" dirty="0">
                          <a:solidFill>
                            <a:schemeClr val="dk1"/>
                          </a:solidFill>
                          <a:latin typeface="+mn-lt"/>
                          <a:ea typeface="+mn-ea"/>
                          <a:cs typeface="+mn-cs"/>
                        </a:rPr>
                        <a:t> Evaluarea pagubelor produse vegetaţiei forestiere din fondul forestier naţional şi din afara acestuia </a:t>
                      </a:r>
                      <a:r>
                        <a:rPr lang="ro-RO" sz="1800" kern="1200" dirty="0">
                          <a:solidFill>
                            <a:srgbClr val="7030A0"/>
                          </a:solidFill>
                          <a:latin typeface="+mn-lt"/>
                          <a:ea typeface="+mn-ea"/>
                          <a:cs typeface="+mn-cs"/>
                        </a:rPr>
                        <a:t>se evaluează numai de către personalul silvic, în condiţiile legii.</a:t>
                      </a:r>
                      <a:endParaRPr lang="en-US" sz="1800" kern="1200" dirty="0">
                        <a:solidFill>
                          <a:srgbClr val="7030A0"/>
                        </a:solidFill>
                        <a:latin typeface="+mn-lt"/>
                        <a:ea typeface="+mn-ea"/>
                        <a:cs typeface="+mn-cs"/>
                      </a:endParaRPr>
                    </a:p>
                    <a:p>
                      <a:pPr algn="just"/>
                      <a:endParaRPr lang="en-US" dirty="0">
                        <a:solidFill>
                          <a:srgbClr val="7030A0"/>
                        </a:solidFill>
                      </a:endParaRP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5" name="Picture 4" descr="Imagini pentru sigla fondul social european">
            <a:extLst>
              <a:ext uri="{FF2B5EF4-FFF2-40B4-BE49-F238E27FC236}">
                <a16:creationId xmlns:a16="http://schemas.microsoft.com/office/drawing/2014/main" id="{5ABFDD88-DC7C-4D8B-8BF4-B6A0D55E7E4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096" y="259859"/>
            <a:ext cx="10429008" cy="121700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 y="1219201"/>
          <a:ext cx="12192000" cy="5638798"/>
        </p:xfrm>
        <a:graphic>
          <a:graphicData uri="http://schemas.openxmlformats.org/drawingml/2006/table">
            <a:tbl>
              <a:tblPr firstRow="1" bandRow="1">
                <a:tableStyleId>{5C22544A-7EE6-4342-B048-85BDC9FD1C3A}</a:tableStyleId>
              </a:tblPr>
              <a:tblGrid>
                <a:gridCol w="1059495">
                  <a:extLst>
                    <a:ext uri="{9D8B030D-6E8A-4147-A177-3AD203B41FA5}">
                      <a16:colId xmlns:a16="http://schemas.microsoft.com/office/drawing/2014/main" val="20000"/>
                    </a:ext>
                  </a:extLst>
                </a:gridCol>
                <a:gridCol w="4204209">
                  <a:extLst>
                    <a:ext uri="{9D8B030D-6E8A-4147-A177-3AD203B41FA5}">
                      <a16:colId xmlns:a16="http://schemas.microsoft.com/office/drawing/2014/main" val="20001"/>
                    </a:ext>
                  </a:extLst>
                </a:gridCol>
                <a:gridCol w="5028961">
                  <a:extLst>
                    <a:ext uri="{9D8B030D-6E8A-4147-A177-3AD203B41FA5}">
                      <a16:colId xmlns:a16="http://schemas.microsoft.com/office/drawing/2014/main" val="20002"/>
                    </a:ext>
                  </a:extLst>
                </a:gridCol>
                <a:gridCol w="1899335">
                  <a:extLst>
                    <a:ext uri="{9D8B030D-6E8A-4147-A177-3AD203B41FA5}">
                      <a16:colId xmlns:a16="http://schemas.microsoft.com/office/drawing/2014/main" val="20003"/>
                    </a:ext>
                  </a:extLst>
                </a:gridCol>
              </a:tblGrid>
              <a:tr h="1200298">
                <a:tc>
                  <a:txBody>
                    <a:bodyPr/>
                    <a:lstStyle/>
                    <a:p>
                      <a:pPr algn="ctr"/>
                      <a:r>
                        <a:rPr lang="ro-RO" sz="1200" b="1" dirty="0">
                          <a:solidFill>
                            <a:schemeClr val="tx1"/>
                          </a:solidFill>
                          <a:effectLst/>
                          <a:latin typeface="Times New Roman" panose="02020603050405020304" pitchFamily="18" charset="0"/>
                          <a:cs typeface="Times New Roman" panose="02020603050405020304" pitchFamily="18" charset="0"/>
                        </a:rPr>
                        <a:t>Nr. </a:t>
                      </a:r>
                    </a:p>
                    <a:p>
                      <a:pPr algn="ctr"/>
                      <a:r>
                        <a:rPr lang="ro-RO" sz="1200" b="1" dirty="0">
                          <a:solidFill>
                            <a:schemeClr val="tx1"/>
                          </a:solidFill>
                          <a:effectLst/>
                          <a:latin typeface="Times New Roman" panose="02020603050405020304" pitchFamily="18" charset="0"/>
                          <a:cs typeface="Times New Roman" panose="02020603050405020304" pitchFamily="18" charset="0"/>
                        </a:rPr>
                        <a:t>Cap./subcap./art./alin</a:t>
                      </a:r>
                      <a:endParaRPr lang="ro-RO" sz="12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existent cu marcarea</a:t>
                      </a:r>
                      <a:r>
                        <a:rPr lang="ro-RO" sz="1600" b="1"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textului eliminat </a:t>
                      </a:r>
                      <a:r>
                        <a:rPr lang="ro-RO" sz="1600" b="1" strike="noStrike" dirty="0">
                          <a:solidFill>
                            <a:srgbClr val="FF0000"/>
                          </a:solidFill>
                          <a:effectLst/>
                          <a:latin typeface="Times New Roman" panose="02020603050405020304" pitchFamily="18" charset="0"/>
                          <a:cs typeface="Times New Roman" panose="02020603050405020304" pitchFamily="18" charset="0"/>
                        </a:rPr>
                        <a:t>(</a:t>
                      </a:r>
                      <a:r>
                        <a:rPr lang="ro-RO" sz="1600" b="1" strike="sngStrike" dirty="0">
                          <a:solidFill>
                            <a:srgbClr val="FF0000"/>
                          </a:solidFill>
                          <a:effectLst/>
                          <a:latin typeface="Times New Roman" panose="02020603050405020304" pitchFamily="18" charset="0"/>
                          <a:cs typeface="Times New Roman" panose="02020603050405020304" pitchFamily="18" charset="0"/>
                        </a:rPr>
                        <a:t>în roșu)</a:t>
                      </a:r>
                      <a:r>
                        <a:rPr lang="ro-RO" sz="1600" b="1" strike="noStrike" dirty="0">
                          <a:solidFill>
                            <a:srgbClr val="FF0000"/>
                          </a:solidFill>
                          <a:effectLst/>
                          <a:latin typeface="Times New Roman" panose="02020603050405020304" pitchFamily="18" charset="0"/>
                          <a:cs typeface="Times New Roman" panose="02020603050405020304" pitchFamily="18" charset="0"/>
                        </a:rPr>
                        <a:t>  </a:t>
                      </a:r>
                      <a:r>
                        <a:rPr lang="ro-RO" sz="1600" b="1" strike="noStrike" dirty="0">
                          <a:solidFill>
                            <a:schemeClr val="tx1"/>
                          </a:solidFill>
                          <a:effectLst/>
                          <a:latin typeface="Times New Roman" panose="02020603050405020304" pitchFamily="18" charset="0"/>
                          <a:cs typeface="Times New Roman" panose="02020603050405020304" pitchFamily="18" charset="0"/>
                        </a:rPr>
                        <a:t>și tăiat</a:t>
                      </a:r>
                      <a:endParaRPr lang="ro-RO" sz="1600" strike="noStrike"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sz="1600" b="1" dirty="0">
                          <a:solidFill>
                            <a:schemeClr val="tx1"/>
                          </a:solidFill>
                          <a:effectLst/>
                          <a:latin typeface="Times New Roman" panose="02020603050405020304" pitchFamily="18" charset="0"/>
                          <a:cs typeface="Times New Roman" panose="02020603050405020304" pitchFamily="18" charset="0"/>
                        </a:rPr>
                        <a:t>Textul Regulamentului nou cu textul rămas din regulamentul existent, a celui </a:t>
                      </a:r>
                      <a:r>
                        <a:rPr lang="ro-RO" sz="1600" b="1" dirty="0">
                          <a:solidFill>
                            <a:srgbClr val="0070C0"/>
                          </a:solidFill>
                          <a:effectLst/>
                          <a:latin typeface="Times New Roman" panose="02020603050405020304" pitchFamily="18" charset="0"/>
                          <a:cs typeface="Times New Roman" panose="02020603050405020304" pitchFamily="18" charset="0"/>
                        </a:rPr>
                        <a:t>reformulat pe textul existent (cu albastru)</a:t>
                      </a:r>
                      <a:r>
                        <a:rPr lang="ro-RO" sz="1600" b="1" dirty="0">
                          <a:solidFill>
                            <a:schemeClr val="tx1"/>
                          </a:solidFill>
                          <a:effectLst/>
                          <a:latin typeface="Times New Roman" panose="02020603050405020304" pitchFamily="18" charset="0"/>
                          <a:cs typeface="Times New Roman" panose="02020603050405020304" pitchFamily="18" charset="0"/>
                        </a:rPr>
                        <a:t> și cu evidențierea </a:t>
                      </a:r>
                      <a:r>
                        <a:rPr lang="ro-RO" sz="1600" b="1" strike="noStrike" dirty="0">
                          <a:solidFill>
                            <a:srgbClr val="7030A0"/>
                          </a:solidFill>
                          <a:effectLst/>
                          <a:latin typeface="Times New Roman" panose="02020603050405020304" pitchFamily="18" charset="0"/>
                          <a:cs typeface="Times New Roman" panose="02020603050405020304" pitchFamily="18" charset="0"/>
                        </a:rPr>
                        <a:t>în </a:t>
                      </a:r>
                      <a:r>
                        <a:rPr lang="en-US" sz="1600" b="1" strike="noStrike" dirty="0" err="1">
                          <a:solidFill>
                            <a:srgbClr val="7030A0"/>
                          </a:solidFill>
                          <a:effectLst/>
                          <a:latin typeface="Times New Roman" panose="02020603050405020304" pitchFamily="18" charset="0"/>
                          <a:cs typeface="Times New Roman" panose="02020603050405020304" pitchFamily="18" charset="0"/>
                        </a:rPr>
                        <a:t>mov</a:t>
                      </a:r>
                      <a:r>
                        <a:rPr lang="ro-RO" sz="1600" b="1" strike="noStrike" dirty="0">
                          <a:solidFill>
                            <a:srgbClr val="7030A0"/>
                          </a:solidFill>
                          <a:effectLst/>
                          <a:latin typeface="Times New Roman" panose="02020603050405020304" pitchFamily="18" charset="0"/>
                          <a:cs typeface="Times New Roman" panose="02020603050405020304" pitchFamily="18" charset="0"/>
                        </a:rPr>
                        <a:t> </a:t>
                      </a:r>
                      <a:r>
                        <a:rPr lang="ro-RO" sz="1600" b="1" dirty="0">
                          <a:solidFill>
                            <a:srgbClr val="7030A0"/>
                          </a:solidFill>
                          <a:effectLst/>
                          <a:latin typeface="Times New Roman" panose="02020603050405020304" pitchFamily="18" charset="0"/>
                          <a:cs typeface="Times New Roman" panose="02020603050405020304" pitchFamily="18" charset="0"/>
                        </a:rPr>
                        <a:t>a textului nou introdus</a:t>
                      </a:r>
                      <a:endParaRPr lang="ro-RO" sz="16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r>
                        <a:rPr lang="ro-RO" dirty="0">
                          <a:solidFill>
                            <a:schemeClr val="tx1"/>
                          </a:solidFill>
                          <a:latin typeface="Times New Roman" panose="02020603050405020304" pitchFamily="18" charset="0"/>
                          <a:cs typeface="Times New Roman" panose="02020603050405020304" pitchFamily="18" charset="0"/>
                        </a:rPr>
                        <a:t>Argumente</a:t>
                      </a:r>
                      <a:endParaRPr lang="en-US" dirty="0">
                        <a:solidFill>
                          <a:schemeClr val="tx1"/>
                        </a:solidFill>
                        <a:latin typeface="Times New Roman" panose="02020603050405020304" pitchFamily="18" charset="0"/>
                        <a:cs typeface="Times New Roman" panose="02020603050405020304" pitchFamily="18" charset="0"/>
                      </a:endParaRPr>
                    </a:p>
                  </a:txBody>
                  <a:tcPr>
                    <a:solidFill>
                      <a:schemeClr val="bg2">
                        <a:lumMod val="90000"/>
                      </a:schemeClr>
                    </a:solidFill>
                  </a:tcPr>
                </a:tc>
                <a:extLst>
                  <a:ext uri="{0D108BD9-81ED-4DB2-BD59-A6C34878D82A}">
                    <a16:rowId xmlns:a16="http://schemas.microsoft.com/office/drawing/2014/main" val="10000"/>
                  </a:ext>
                </a:extLst>
              </a:tr>
              <a:tr h="869664">
                <a:tc>
                  <a:txBody>
                    <a:bodyPr/>
                    <a:lstStyle/>
                    <a:p>
                      <a:endParaRPr lang="en-US"/>
                    </a:p>
                  </a:txBody>
                  <a:tcPr/>
                </a:tc>
                <a:tc>
                  <a:txBody>
                    <a:bodyPr/>
                    <a:lstStyle/>
                    <a:p>
                      <a:r>
                        <a:rPr lang="ro-RO" sz="1800" b="1" kern="1200" dirty="0">
                          <a:solidFill>
                            <a:schemeClr val="dk1"/>
                          </a:solidFill>
                          <a:latin typeface="+mn-lt"/>
                          <a:ea typeface="+mn-ea"/>
                          <a:cs typeface="+mn-cs"/>
                        </a:rPr>
                        <a:t>CAPITOLUL III: Controlul de fond şi controlul parţial </a:t>
                      </a:r>
                      <a:endParaRPr lang="en-US" b="1" dirty="0"/>
                    </a:p>
                  </a:txBody>
                  <a:tcPr/>
                </a:tc>
                <a:tc>
                  <a:txBody>
                    <a:bodyPr/>
                    <a:lstStyle/>
                    <a:p>
                      <a:pPr algn="l"/>
                      <a:r>
                        <a:rPr lang="ro-RO" sz="1800" b="1" kern="1200" dirty="0">
                          <a:solidFill>
                            <a:schemeClr val="dk1"/>
                          </a:solidFill>
                          <a:latin typeface="+mn-lt"/>
                          <a:ea typeface="+mn-ea"/>
                          <a:cs typeface="+mn-cs"/>
                        </a:rPr>
                        <a:t>CAPITOLUL IV</a:t>
                      </a:r>
                      <a:r>
                        <a:rPr lang="en-US" sz="1800" b="1" kern="1200" dirty="0">
                          <a:solidFill>
                            <a:schemeClr val="dk1"/>
                          </a:solidFill>
                          <a:latin typeface="+mn-lt"/>
                          <a:ea typeface="+mn-ea"/>
                          <a:cs typeface="+mn-cs"/>
                        </a:rPr>
                        <a:t>:</a:t>
                      </a:r>
                      <a:r>
                        <a:rPr lang="en-US" sz="1800" b="1" kern="1200" baseline="0" dirty="0">
                          <a:solidFill>
                            <a:schemeClr val="dk1"/>
                          </a:solidFill>
                          <a:latin typeface="+mn-lt"/>
                          <a:ea typeface="+mn-ea"/>
                          <a:cs typeface="+mn-cs"/>
                        </a:rPr>
                        <a:t> </a:t>
                      </a:r>
                      <a:r>
                        <a:rPr lang="ro-RO" sz="1800" b="1" kern="1200" dirty="0">
                          <a:solidFill>
                            <a:schemeClr val="dk1"/>
                          </a:solidFill>
                          <a:latin typeface="+mn-lt"/>
                          <a:ea typeface="+mn-ea"/>
                          <a:cs typeface="+mn-cs"/>
                        </a:rPr>
                        <a:t>Controlul de fond și controlul parţial</a:t>
                      </a:r>
                      <a:r>
                        <a:rPr lang="ro-RO" sz="1800" kern="1200" dirty="0">
                          <a:solidFill>
                            <a:schemeClr val="dk1"/>
                          </a:solidFill>
                          <a:latin typeface="+mn-lt"/>
                          <a:ea typeface="+mn-ea"/>
                          <a:cs typeface="+mn-cs"/>
                        </a:rPr>
                        <a:t>  </a:t>
                      </a:r>
                      <a:endParaRPr lang="ro-RO" sz="1800" b="0" u="none" kern="1200" dirty="0">
                        <a:solidFill>
                          <a:srgbClr val="7030A0"/>
                        </a:solidFill>
                        <a:effectLst/>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10001"/>
                  </a:ext>
                </a:extLst>
              </a:tr>
              <a:tr h="3568836">
                <a:tc>
                  <a:txBody>
                    <a:bodyPr/>
                    <a:lstStyle/>
                    <a:p>
                      <a:endParaRPr lang="en-US" dirty="0"/>
                    </a:p>
                  </a:txBody>
                  <a:tcPr/>
                </a:tc>
                <a:tc>
                  <a:txBody>
                    <a:bodyPr/>
                    <a:lstStyle/>
                    <a:p>
                      <a:pPr algn="just"/>
                      <a:r>
                        <a:rPr lang="ro-RO" sz="1600" kern="1200" dirty="0">
                          <a:solidFill>
                            <a:schemeClr val="dk1"/>
                          </a:solidFill>
                          <a:latin typeface="+mn-lt"/>
                          <a:ea typeface="+mn-ea"/>
                          <a:cs typeface="+mn-cs"/>
                        </a:rPr>
                        <a:t>Art. 20. Pădurarul titular de canton răspunde patrimonial, potrivit prevederilor legale, pentru arborii, puieţii şi lăstarii tăiaţi ilegal, scoşi din pământ, distruşi sau degradaţi, sustraşi ori aflaţi pe teren, nejustificaţi prin procese verbale de constatare a contravenţiilor şi infracţiunilor încheiate anterior declanşării controlului sau justificaţi prin acte care ulterior controlului s-au dovedit, prin decizii definitive ale instanţelor judecătoreşti, a fi neîntemeiate, precum şi pentru orice alte pagube produse patrimoniului aflat în gestiune, stabilite potrivit prevederilor legale.</a:t>
                      </a:r>
                      <a:endParaRPr lang="en-US" sz="1600" dirty="0"/>
                    </a:p>
                  </a:txBody>
                  <a:tcPr/>
                </a:tc>
                <a:tc>
                  <a:txBody>
                    <a:bodyPr/>
                    <a:lstStyle/>
                    <a:p>
                      <a:pPr algn="just"/>
                      <a:r>
                        <a:rPr lang="ro-RO" sz="1800" b="1" u="none" kern="1200" dirty="0">
                          <a:solidFill>
                            <a:srgbClr val="00B0F0"/>
                          </a:solidFill>
                          <a:effectLst/>
                          <a:latin typeface="+mn-lt"/>
                          <a:ea typeface="+mn-ea"/>
                          <a:cs typeface="+mn-cs"/>
                        </a:rPr>
                        <a:t>Art. 32. </a:t>
                      </a:r>
                      <a:r>
                        <a:rPr lang="ro-RO" sz="1800" u="none" kern="1200" dirty="0">
                          <a:solidFill>
                            <a:srgbClr val="0070C0"/>
                          </a:solidFill>
                          <a:effectLst/>
                          <a:latin typeface="+mn-lt"/>
                          <a:ea typeface="+mn-ea"/>
                          <a:cs typeface="+mn-cs"/>
                        </a:rPr>
                        <a:t>(1)  Personalul silvic cu atribuții de pază răspunde patrimonial în condițiile legii, pentru pagubele produse pe suprafețele de fond forestier sau în terenurile din afara fondului forestier pe care le are în pază, în situaţia în care în termen de 24 de ore de la constatarea pagubelor nu informează, în scris, ocolul silvic sau baza experimentală.</a:t>
                      </a:r>
                    </a:p>
                    <a:p>
                      <a:pPr algn="just"/>
                      <a:r>
                        <a:rPr lang="ro-RO" sz="1800" u="none" kern="1200" dirty="0">
                          <a:solidFill>
                            <a:srgbClr val="7030A0"/>
                          </a:solidFill>
                          <a:effectLst/>
                          <a:latin typeface="+mn-lt"/>
                          <a:ea typeface="+mn-ea"/>
                          <a:cs typeface="+mn-cs"/>
                        </a:rPr>
                        <a:t>(2)  </a:t>
                      </a:r>
                      <a:r>
                        <a:rPr lang="ro-RO" sz="1800" b="0" u="none" kern="1200" dirty="0">
                          <a:solidFill>
                            <a:srgbClr val="7030A0"/>
                          </a:solidFill>
                          <a:effectLst/>
                          <a:latin typeface="+mn-lt"/>
                          <a:ea typeface="+mn-ea"/>
                          <a:cs typeface="+mn-cs"/>
                        </a:rPr>
                        <a:t>Pagubele mai sus menționate, vor fi obligatoriu consemnate în condica de serviciu la momentul constatării.</a:t>
                      </a:r>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pic>
        <p:nvPicPr>
          <p:cNvPr id="3" name="Picture 2" descr="Imagini pentru sigla fondul social european">
            <a:extLst>
              <a:ext uri="{FF2B5EF4-FFF2-40B4-BE49-F238E27FC236}">
                <a16:creationId xmlns:a16="http://schemas.microsoft.com/office/drawing/2014/main" id="{1527CBF3-E342-4D85-BF1C-E61E05B6E45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1239" y="0"/>
            <a:ext cx="10429008" cy="121700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3721</Words>
  <Application>Microsoft Office PowerPoint</Application>
  <PresentationFormat>Widescreen</PresentationFormat>
  <Paragraphs>196</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Florin Matei</dc:creator>
  <cp:lastModifiedBy>Ovidiu Badea</cp:lastModifiedBy>
  <cp:revision>23</cp:revision>
  <dcterms:created xsi:type="dcterms:W3CDTF">2021-06-04T06:54:00Z</dcterms:created>
  <dcterms:modified xsi:type="dcterms:W3CDTF">2021-06-22T07:58:48Z</dcterms:modified>
</cp:coreProperties>
</file>