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handoutMasterIdLst>
    <p:handoutMasterId r:id="rId29"/>
  </p:handoutMasterIdLst>
  <p:sldIdLst>
    <p:sldId id="391" r:id="rId2"/>
    <p:sldId id="419" r:id="rId3"/>
    <p:sldId id="435" r:id="rId4"/>
    <p:sldId id="437" r:id="rId5"/>
    <p:sldId id="436" r:id="rId6"/>
    <p:sldId id="438" r:id="rId7"/>
    <p:sldId id="439" r:id="rId8"/>
    <p:sldId id="440" r:id="rId9"/>
    <p:sldId id="441" r:id="rId10"/>
    <p:sldId id="442" r:id="rId11"/>
    <p:sldId id="443" r:id="rId12"/>
    <p:sldId id="444" r:id="rId13"/>
    <p:sldId id="445" r:id="rId14"/>
    <p:sldId id="446" r:id="rId15"/>
    <p:sldId id="447" r:id="rId16"/>
    <p:sldId id="448" r:id="rId17"/>
    <p:sldId id="449" r:id="rId18"/>
    <p:sldId id="450" r:id="rId19"/>
    <p:sldId id="451" r:id="rId20"/>
    <p:sldId id="452" r:id="rId21"/>
    <p:sldId id="309" r:id="rId22"/>
    <p:sldId id="430" r:id="rId23"/>
    <p:sldId id="432" r:id="rId24"/>
    <p:sldId id="433" r:id="rId25"/>
    <p:sldId id="434" r:id="rId26"/>
    <p:sldId id="42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40C9E8E-36E5-4534-B9A9-9F5F9B35D959}">
          <p14:sldIdLst>
            <p14:sldId id="391"/>
            <p14:sldId id="419"/>
            <p14:sldId id="435"/>
            <p14:sldId id="437"/>
            <p14:sldId id="436"/>
            <p14:sldId id="438"/>
            <p14:sldId id="439"/>
            <p14:sldId id="440"/>
            <p14:sldId id="441"/>
            <p14:sldId id="442"/>
            <p14:sldId id="443"/>
            <p14:sldId id="444"/>
            <p14:sldId id="445"/>
            <p14:sldId id="446"/>
            <p14:sldId id="447"/>
            <p14:sldId id="448"/>
            <p14:sldId id="449"/>
            <p14:sldId id="450"/>
            <p14:sldId id="451"/>
            <p14:sldId id="452"/>
            <p14:sldId id="309"/>
            <p14:sldId id="430"/>
            <p14:sldId id="432"/>
            <p14:sldId id="433"/>
            <p14:sldId id="434"/>
            <p14:sldId id="42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A99B"/>
    <a:srgbClr val="EBEBEB"/>
    <a:srgbClr val="EBE4E4"/>
    <a:srgbClr val="B6829A"/>
    <a:srgbClr val="C59AA0"/>
    <a:srgbClr val="A0B19A"/>
    <a:srgbClr val="AFC1A7"/>
    <a:srgbClr val="CFC5B6"/>
    <a:srgbClr val="DBCBCD"/>
    <a:srgbClr val="0F6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98" autoAdjust="0"/>
    <p:restoredTop sz="94596"/>
  </p:normalViewPr>
  <p:slideViewPr>
    <p:cSldViewPr snapToGrid="0" snapToObjects="1">
      <p:cViewPr varScale="1">
        <p:scale>
          <a:sx n="108" d="100"/>
          <a:sy n="108" d="100"/>
        </p:scale>
        <p:origin x="1140" y="108"/>
      </p:cViewPr>
      <p:guideLst/>
    </p:cSldViewPr>
  </p:slideViewPr>
  <p:notesTextViewPr>
    <p:cViewPr>
      <p:scale>
        <a:sx n="1" d="1"/>
        <a:sy n="1" d="1"/>
      </p:scale>
      <p:origin x="0" y="0"/>
    </p:cViewPr>
  </p:notesTextViewPr>
  <p:notesViewPr>
    <p:cSldViewPr snapToGrid="0" snapToObjects="1">
      <p:cViewPr varScale="1">
        <p:scale>
          <a:sx n="83" d="100"/>
          <a:sy n="83" d="100"/>
        </p:scale>
        <p:origin x="3352" y="2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315680-D772-884F-8C3D-C4BBAB850CF0}" type="datetimeFigureOut">
              <a:rPr lang="en-US" smtClean="0"/>
              <a:t>6/18/2021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8C1C8-185F-BB40-AF9D-2300D534E251}" type="slidenum">
              <a:rPr lang="en-US" smtClean="0"/>
              <a:t>‹#›</a:t>
            </a:fld>
            <a:endParaRPr lang="en-US"/>
          </a:p>
        </p:txBody>
      </p:sp>
    </p:spTree>
    <p:extLst>
      <p:ext uri="{BB962C8B-B14F-4D97-AF65-F5344CB8AC3E}">
        <p14:creationId xmlns:p14="http://schemas.microsoft.com/office/powerpoint/2010/main" val="2043556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29D7E-A6E8-2246-B8CD-991C28DB287B}" type="datetimeFigureOut">
              <a:rPr lang="en-US" smtClean="0"/>
              <a:t>6/18/2021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0B2C8-089D-F44F-9056-E4858B823D55}" type="slidenum">
              <a:rPr lang="en-US" smtClean="0"/>
              <a:t>‹#›</a:t>
            </a:fld>
            <a:endParaRPr lang="en-US"/>
          </a:p>
        </p:txBody>
      </p:sp>
    </p:spTree>
    <p:extLst>
      <p:ext uri="{BB962C8B-B14F-4D97-AF65-F5344CB8AC3E}">
        <p14:creationId xmlns:p14="http://schemas.microsoft.com/office/powerpoint/2010/main" val="543958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A5D0B2C8-089D-F44F-9056-E4858B823D55}" type="slidenum">
              <a:rPr lang="en-US" smtClean="0"/>
              <a:t>1</a:t>
            </a:fld>
            <a:endParaRPr lang="en-US"/>
          </a:p>
        </p:txBody>
      </p:sp>
    </p:spTree>
    <p:extLst>
      <p:ext uri="{BB962C8B-B14F-4D97-AF65-F5344CB8AC3E}">
        <p14:creationId xmlns:p14="http://schemas.microsoft.com/office/powerpoint/2010/main" val="3310842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2</a:t>
            </a:fld>
            <a:endParaRPr lang="en-US"/>
          </a:p>
        </p:txBody>
      </p:sp>
    </p:spTree>
    <p:extLst>
      <p:ext uri="{BB962C8B-B14F-4D97-AF65-F5344CB8AC3E}">
        <p14:creationId xmlns:p14="http://schemas.microsoft.com/office/powerpoint/2010/main" val="97373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3</a:t>
            </a:fld>
            <a:endParaRPr lang="en-US"/>
          </a:p>
        </p:txBody>
      </p:sp>
    </p:spTree>
    <p:extLst>
      <p:ext uri="{BB962C8B-B14F-4D97-AF65-F5344CB8AC3E}">
        <p14:creationId xmlns:p14="http://schemas.microsoft.com/office/powerpoint/2010/main" val="299023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4</a:t>
            </a:fld>
            <a:endParaRPr lang="en-US"/>
          </a:p>
        </p:txBody>
      </p:sp>
    </p:spTree>
    <p:extLst>
      <p:ext uri="{BB962C8B-B14F-4D97-AF65-F5344CB8AC3E}">
        <p14:creationId xmlns:p14="http://schemas.microsoft.com/office/powerpoint/2010/main" val="3655786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5</a:t>
            </a:fld>
            <a:endParaRPr lang="en-US"/>
          </a:p>
        </p:txBody>
      </p:sp>
    </p:spTree>
    <p:extLst>
      <p:ext uri="{BB962C8B-B14F-4D97-AF65-F5344CB8AC3E}">
        <p14:creationId xmlns:p14="http://schemas.microsoft.com/office/powerpoint/2010/main" val="4095943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6</a:t>
            </a:fld>
            <a:endParaRPr lang="en-US"/>
          </a:p>
        </p:txBody>
      </p:sp>
    </p:spTree>
    <p:extLst>
      <p:ext uri="{BB962C8B-B14F-4D97-AF65-F5344CB8AC3E}">
        <p14:creationId xmlns:p14="http://schemas.microsoft.com/office/powerpoint/2010/main" val="2908343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26</a:t>
            </a:fld>
            <a:endParaRPr lang="en-US"/>
          </a:p>
        </p:txBody>
      </p:sp>
    </p:spTree>
    <p:extLst>
      <p:ext uri="{BB962C8B-B14F-4D97-AF65-F5344CB8AC3E}">
        <p14:creationId xmlns:p14="http://schemas.microsoft.com/office/powerpoint/2010/main" val="472966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C665A875-C5FA-4242-9B11-A0AD06F3CF9B}"/>
              </a:ext>
            </a:extLst>
          </p:cNvPr>
          <p:cNvSpPr>
            <a:spLocks noGrp="1"/>
          </p:cNvSpPr>
          <p:nvPr>
            <p:ph type="pic" sz="quarter" idx="10" hasCustomPrompt="1"/>
          </p:nvPr>
        </p:nvSpPr>
        <p:spPr>
          <a:xfrm>
            <a:off x="0" y="0"/>
            <a:ext cx="12191999"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3875115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D3D986E1-33B4-4F3B-AE14-7E74B0CAF028}"/>
              </a:ext>
            </a:extLst>
          </p:cNvPr>
          <p:cNvSpPr>
            <a:spLocks noGrp="1"/>
          </p:cNvSpPr>
          <p:nvPr>
            <p:ph type="pic" sz="quarter" idx="12" hasCustomPrompt="1"/>
          </p:nvPr>
        </p:nvSpPr>
        <p:spPr>
          <a:xfrm>
            <a:off x="798707" y="1694277"/>
            <a:ext cx="3993698" cy="399746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E056C317-D8EA-4790-9492-3318AD88460A}"/>
              </a:ext>
            </a:extLst>
          </p:cNvPr>
          <p:cNvSpPr>
            <a:spLocks noGrp="1"/>
          </p:cNvSpPr>
          <p:nvPr>
            <p:ph type="pic" sz="quarter" idx="12" hasCustomPrompt="1"/>
          </p:nvPr>
        </p:nvSpPr>
        <p:spPr>
          <a:xfrm>
            <a:off x="1090638" y="2095887"/>
            <a:ext cx="4648313" cy="3098875"/>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Master Layou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Master Layout">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3DB2101A-67D7-4EFE-AC9A-FE87C28BFDA6}"/>
              </a:ext>
            </a:extLst>
          </p:cNvPr>
          <p:cNvSpPr>
            <a:spLocks noGrp="1"/>
          </p:cNvSpPr>
          <p:nvPr>
            <p:ph type="pic" sz="quarter" idx="10" hasCustomPrompt="1"/>
          </p:nvPr>
        </p:nvSpPr>
        <p:spPr>
          <a:xfrm>
            <a:off x="705374" y="396825"/>
            <a:ext cx="6089126" cy="60891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1137174" y="4695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1137174" y="38604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6266760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55481863-EC87-4497-947B-34B0858FE0E2}"/>
              </a:ext>
            </a:extLst>
          </p:cNvPr>
          <p:cNvSpPr>
            <a:spLocks noGrp="1"/>
          </p:cNvSpPr>
          <p:nvPr>
            <p:ph type="pic" sz="quarter" idx="12" hasCustomPrompt="1"/>
          </p:nvPr>
        </p:nvSpPr>
        <p:spPr>
          <a:xfrm>
            <a:off x="3511239"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A29EE630-89EE-49CF-A95D-B66AA4FE5E06}"/>
              </a:ext>
            </a:extLst>
          </p:cNvPr>
          <p:cNvSpPr>
            <a:spLocks noGrp="1"/>
          </p:cNvSpPr>
          <p:nvPr>
            <p:ph type="pic" sz="quarter" idx="13" hasCustomPrompt="1"/>
          </p:nvPr>
        </p:nvSpPr>
        <p:spPr>
          <a:xfrm>
            <a:off x="7608796"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4C02FE3B-016B-43BE-83B4-88B579DD2C31}"/>
              </a:ext>
            </a:extLst>
          </p:cNvPr>
          <p:cNvSpPr>
            <a:spLocks noGrp="1"/>
          </p:cNvSpPr>
          <p:nvPr>
            <p:ph type="pic" sz="quarter" idx="14" hasCustomPrompt="1"/>
          </p:nvPr>
        </p:nvSpPr>
        <p:spPr>
          <a:xfrm>
            <a:off x="3511239" y="3470389"/>
            <a:ext cx="8049717"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 Master Slid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D6F3D89-9605-477D-852E-EC2C273477A7}"/>
              </a:ext>
            </a:extLst>
          </p:cNvPr>
          <p:cNvSpPr>
            <a:spLocks noGrp="1"/>
          </p:cNvSpPr>
          <p:nvPr>
            <p:ph type="pic" sz="quarter" idx="14" hasCustomPrompt="1"/>
          </p:nvPr>
        </p:nvSpPr>
        <p:spPr>
          <a:xfrm>
            <a:off x="5753100" y="1"/>
            <a:ext cx="6433903"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608983" y="584029"/>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8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18AD0E2-F334-4ADF-B32F-8DEDD621A74D}"/>
              </a:ext>
            </a:extLst>
          </p:cNvPr>
          <p:cNvSpPr>
            <a:spLocks noGrp="1"/>
          </p:cNvSpPr>
          <p:nvPr>
            <p:ph type="pic" sz="quarter" idx="14" hasCustomPrompt="1"/>
          </p:nvPr>
        </p:nvSpPr>
        <p:spPr>
          <a:xfrm>
            <a:off x="700789"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D2D17C4-C786-4822-943B-B5ACDD32E937}"/>
              </a:ext>
            </a:extLst>
          </p:cNvPr>
          <p:cNvSpPr>
            <a:spLocks noGrp="1"/>
          </p:cNvSpPr>
          <p:nvPr>
            <p:ph type="pic" sz="quarter" idx="15" hasCustomPrompt="1"/>
          </p:nvPr>
        </p:nvSpPr>
        <p:spPr>
          <a:xfrm>
            <a:off x="6412042"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 Master Layout">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E2EC4B4B-5740-4F09-8F8A-2F5D7CFC325A}"/>
              </a:ext>
            </a:extLst>
          </p:cNvPr>
          <p:cNvSpPr>
            <a:spLocks noGrp="1"/>
          </p:cNvSpPr>
          <p:nvPr>
            <p:ph type="pic" sz="quarter" idx="14" hasCustomPrompt="1"/>
          </p:nvPr>
        </p:nvSpPr>
        <p:spPr>
          <a:xfrm>
            <a:off x="660400" y="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6">
            <a:extLst>
              <a:ext uri="{FF2B5EF4-FFF2-40B4-BE49-F238E27FC236}">
                <a16:creationId xmlns:a16="http://schemas.microsoft.com/office/drawing/2014/main" id="{E2EC4B4B-5740-4F09-8F8A-2F5D7CFC325A}"/>
              </a:ext>
            </a:extLst>
          </p:cNvPr>
          <p:cNvSpPr>
            <a:spLocks noGrp="1"/>
          </p:cNvSpPr>
          <p:nvPr>
            <p:ph type="pic" sz="quarter" idx="15" hasCustomPrompt="1"/>
          </p:nvPr>
        </p:nvSpPr>
        <p:spPr>
          <a:xfrm>
            <a:off x="660400" y="345440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Master Layout">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6A45C344-AECF-4CBF-B992-BC48C619E14B}"/>
              </a:ext>
            </a:extLst>
          </p:cNvPr>
          <p:cNvSpPr>
            <a:spLocks noGrp="1"/>
          </p:cNvSpPr>
          <p:nvPr>
            <p:ph type="pic" sz="quarter" idx="10" hasCustomPrompt="1"/>
          </p:nvPr>
        </p:nvSpPr>
        <p:spPr>
          <a:xfrm>
            <a:off x="5591746" y="431800"/>
            <a:ext cx="6132936" cy="48768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3820006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 Master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25401"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4FA71971-FA32-405E-8B91-98BC53F6362F}"/>
              </a:ext>
            </a:extLst>
          </p:cNvPr>
          <p:cNvSpPr>
            <a:spLocks noGrp="1"/>
          </p:cNvSpPr>
          <p:nvPr>
            <p:ph type="pic" sz="quarter" idx="15" hasCustomPrompt="1"/>
          </p:nvPr>
        </p:nvSpPr>
        <p:spPr>
          <a:xfrm>
            <a:off x="40893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3" name="Picture Placeholder 8">
            <a:extLst>
              <a:ext uri="{FF2B5EF4-FFF2-40B4-BE49-F238E27FC236}">
                <a16:creationId xmlns:a16="http://schemas.microsoft.com/office/drawing/2014/main" id="{4FA71971-FA32-405E-8B91-98BC53F6362F}"/>
              </a:ext>
            </a:extLst>
          </p:cNvPr>
          <p:cNvSpPr>
            <a:spLocks noGrp="1"/>
          </p:cNvSpPr>
          <p:nvPr>
            <p:ph type="pic" sz="quarter" idx="16" hasCustomPrompt="1"/>
          </p:nvPr>
        </p:nvSpPr>
        <p:spPr>
          <a:xfrm>
            <a:off x="84200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E7BF7FB5-48ED-45FF-A895-9C7EDEAED228}"/>
              </a:ext>
            </a:extLst>
          </p:cNvPr>
          <p:cNvSpPr>
            <a:spLocks noGrp="1"/>
          </p:cNvSpPr>
          <p:nvPr>
            <p:ph type="pic" sz="quarter" idx="14" hasCustomPrompt="1"/>
          </p:nvPr>
        </p:nvSpPr>
        <p:spPr>
          <a:xfrm>
            <a:off x="359763" y="251086"/>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F5B4738C-AB31-44F0-A0EB-5F4688B9026D}"/>
              </a:ext>
            </a:extLst>
          </p:cNvPr>
          <p:cNvSpPr>
            <a:spLocks noGrp="1"/>
          </p:cNvSpPr>
          <p:nvPr>
            <p:ph type="pic" sz="quarter" idx="15" hasCustomPrompt="1"/>
          </p:nvPr>
        </p:nvSpPr>
        <p:spPr>
          <a:xfrm>
            <a:off x="3507696" y="3399020"/>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D51E98F7-D24A-4452-B920-17F1FDC12652}"/>
              </a:ext>
            </a:extLst>
          </p:cNvPr>
          <p:cNvSpPr>
            <a:spLocks noGrp="1"/>
          </p:cNvSpPr>
          <p:nvPr>
            <p:ph type="pic" sz="quarter" idx="16" hasCustomPrompt="1"/>
          </p:nvPr>
        </p:nvSpPr>
        <p:spPr>
          <a:xfrm>
            <a:off x="6910461" y="3399020"/>
            <a:ext cx="4921771"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2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77D307B-68BE-4578-A580-7118C13C9C29}"/>
              </a:ext>
            </a:extLst>
          </p:cNvPr>
          <p:cNvSpPr>
            <a:spLocks noGrp="1"/>
          </p:cNvSpPr>
          <p:nvPr>
            <p:ph type="pic" sz="quarter" idx="14" hasCustomPrompt="1"/>
          </p:nvPr>
        </p:nvSpPr>
        <p:spPr>
          <a:xfrm>
            <a:off x="1244184" y="0"/>
            <a:ext cx="3912432" cy="55613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9818F08-7737-4C18-AA21-86450B93E0EE}"/>
              </a:ext>
            </a:extLst>
          </p:cNvPr>
          <p:cNvSpPr>
            <a:spLocks noGrp="1"/>
          </p:cNvSpPr>
          <p:nvPr>
            <p:ph type="pic" sz="quarter" idx="14" hasCustomPrompt="1"/>
          </p:nvPr>
        </p:nvSpPr>
        <p:spPr>
          <a:xfrm>
            <a:off x="949334" y="1290583"/>
            <a:ext cx="4276833" cy="42768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4 Master Layout">
    <p:spTree>
      <p:nvGrpSpPr>
        <p:cNvPr id="1" name=""/>
        <p:cNvGrpSpPr/>
        <p:nvPr/>
      </p:nvGrpSpPr>
      <p:grpSpPr>
        <a:xfrm>
          <a:off x="0" y="0"/>
          <a:ext cx="0" cy="0"/>
          <a:chOff x="0" y="0"/>
          <a:chExt cx="0" cy="0"/>
        </a:xfrm>
      </p:grpSpPr>
      <p:sp>
        <p:nvSpPr>
          <p:cNvPr id="8" name="Picture Placeholder 8">
            <a:extLst>
              <a:ext uri="{FF2B5EF4-FFF2-40B4-BE49-F238E27FC236}">
                <a16:creationId xmlns:a16="http://schemas.microsoft.com/office/drawing/2014/main" id="{32D53545-7958-484B-AA69-BBD066173F82}"/>
              </a:ext>
            </a:extLst>
          </p:cNvPr>
          <p:cNvSpPr>
            <a:spLocks noGrp="1"/>
          </p:cNvSpPr>
          <p:nvPr>
            <p:ph type="pic" sz="quarter" idx="14" hasCustomPrompt="1"/>
          </p:nvPr>
        </p:nvSpPr>
        <p:spPr>
          <a:xfrm>
            <a:off x="5703757"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34C39AF7-13E2-4312-ACC8-2F880D0F7CC8}"/>
              </a:ext>
            </a:extLst>
          </p:cNvPr>
          <p:cNvSpPr>
            <a:spLocks noGrp="1"/>
          </p:cNvSpPr>
          <p:nvPr>
            <p:ph type="pic" sz="quarter" idx="15" hasCustomPrompt="1"/>
          </p:nvPr>
        </p:nvSpPr>
        <p:spPr>
          <a:xfrm>
            <a:off x="8911652"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0" name="Picture Placeholder 8">
            <a:extLst>
              <a:ext uri="{FF2B5EF4-FFF2-40B4-BE49-F238E27FC236}">
                <a16:creationId xmlns:a16="http://schemas.microsoft.com/office/drawing/2014/main" id="{B7761A6D-402B-4023-8BFA-C230338B0E51}"/>
              </a:ext>
            </a:extLst>
          </p:cNvPr>
          <p:cNvSpPr>
            <a:spLocks noGrp="1"/>
          </p:cNvSpPr>
          <p:nvPr>
            <p:ph type="pic" sz="quarter" idx="16" hasCustomPrompt="1"/>
          </p:nvPr>
        </p:nvSpPr>
        <p:spPr>
          <a:xfrm>
            <a:off x="5703757"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1" name="Picture Placeholder 8">
            <a:extLst>
              <a:ext uri="{FF2B5EF4-FFF2-40B4-BE49-F238E27FC236}">
                <a16:creationId xmlns:a16="http://schemas.microsoft.com/office/drawing/2014/main" id="{D63332BA-3228-4E24-B0BF-E9FBFC4A56CE}"/>
              </a:ext>
            </a:extLst>
          </p:cNvPr>
          <p:cNvSpPr>
            <a:spLocks noGrp="1"/>
          </p:cNvSpPr>
          <p:nvPr>
            <p:ph type="pic" sz="quarter" idx="17" hasCustomPrompt="1"/>
          </p:nvPr>
        </p:nvSpPr>
        <p:spPr>
          <a:xfrm>
            <a:off x="8911652"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5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BA2D5AD-913E-4209-AC41-4E1F03EB9E61}"/>
              </a:ext>
            </a:extLst>
          </p:cNvPr>
          <p:cNvSpPr>
            <a:spLocks noGrp="1"/>
          </p:cNvSpPr>
          <p:nvPr>
            <p:ph type="pic" sz="quarter" idx="15" hasCustomPrompt="1"/>
          </p:nvPr>
        </p:nvSpPr>
        <p:spPr>
          <a:xfrm>
            <a:off x="8166100" y="34887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0BA2D5AD-913E-4209-AC41-4E1F03EB9E61}"/>
              </a:ext>
            </a:extLst>
          </p:cNvPr>
          <p:cNvSpPr>
            <a:spLocks noGrp="1"/>
          </p:cNvSpPr>
          <p:nvPr>
            <p:ph type="pic" sz="quarter" idx="16" hasCustomPrompt="1"/>
          </p:nvPr>
        </p:nvSpPr>
        <p:spPr>
          <a:xfrm>
            <a:off x="5930900" y="2502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6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CA7F1896-BD2A-47DB-A088-2BB18448CEC1}"/>
              </a:ext>
            </a:extLst>
          </p:cNvPr>
          <p:cNvSpPr>
            <a:spLocks noGrp="1"/>
          </p:cNvSpPr>
          <p:nvPr>
            <p:ph type="pic" sz="quarter" idx="14" hasCustomPrompt="1"/>
          </p:nvPr>
        </p:nvSpPr>
        <p:spPr>
          <a:xfrm>
            <a:off x="402956" y="371959"/>
            <a:ext cx="401406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A27A661-ED56-48EB-99C7-9033DB48994B}"/>
              </a:ext>
            </a:extLst>
          </p:cNvPr>
          <p:cNvSpPr>
            <a:spLocks noGrp="1"/>
          </p:cNvSpPr>
          <p:nvPr>
            <p:ph type="pic" sz="quarter" idx="15" hasCustomPrompt="1"/>
          </p:nvPr>
        </p:nvSpPr>
        <p:spPr>
          <a:xfrm>
            <a:off x="4633993" y="3146158"/>
            <a:ext cx="715505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5546EA1-22A5-45EF-B645-52932F72B279}"/>
              </a:ext>
            </a:extLst>
          </p:cNvPr>
          <p:cNvSpPr>
            <a:spLocks noGrp="1"/>
          </p:cNvSpPr>
          <p:nvPr>
            <p:ph type="pic" sz="quarter" idx="15" hasCustomPrompt="1"/>
          </p:nvPr>
        </p:nvSpPr>
        <p:spPr>
          <a:xfrm>
            <a:off x="5126636" y="3593892"/>
            <a:ext cx="6670623" cy="292683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9B7FF0B-56F0-46D1-918D-09E6A7530FB7}"/>
              </a:ext>
            </a:extLst>
          </p:cNvPr>
          <p:cNvSpPr>
            <a:spLocks noGrp="1"/>
          </p:cNvSpPr>
          <p:nvPr>
            <p:ph type="pic" sz="quarter" idx="15" hasCustomPrompt="1"/>
          </p:nvPr>
        </p:nvSpPr>
        <p:spPr>
          <a:xfrm>
            <a:off x="8152150" y="1409074"/>
            <a:ext cx="4039850" cy="403984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9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079B16E4-29F6-4637-B895-1D21FC21878A}"/>
              </a:ext>
            </a:extLst>
          </p:cNvPr>
          <p:cNvSpPr>
            <a:spLocks noGrp="1"/>
          </p:cNvSpPr>
          <p:nvPr>
            <p:ph type="pic" sz="quarter" idx="15" hasCustomPrompt="1"/>
          </p:nvPr>
        </p:nvSpPr>
        <p:spPr>
          <a:xfrm>
            <a:off x="1284157" y="2368446"/>
            <a:ext cx="9623685" cy="448955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0782B09-7F5D-B54F-95D0-B5A1338664CF}"/>
              </a:ext>
            </a:extLst>
          </p:cNvPr>
          <p:cNvSpPr>
            <a:spLocks noGrp="1"/>
          </p:cNvSpPr>
          <p:nvPr>
            <p:ph type="pic" sz="quarter" idx="10" hasCustomPrompt="1"/>
          </p:nvPr>
        </p:nvSpPr>
        <p:spPr>
          <a:xfrm>
            <a:off x="608982" y="584028"/>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0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E0ED2A6-E687-4B51-A54A-37D9EC60041F}"/>
              </a:ext>
            </a:extLst>
          </p:cNvPr>
          <p:cNvSpPr>
            <a:spLocks noGrp="1"/>
          </p:cNvSpPr>
          <p:nvPr>
            <p:ph type="pic" sz="quarter" idx="15" hasCustomPrompt="1"/>
          </p:nvPr>
        </p:nvSpPr>
        <p:spPr>
          <a:xfrm>
            <a:off x="0"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C4621A99-3A3D-4D25-AFA9-8BF9812D3701}"/>
              </a:ext>
            </a:extLst>
          </p:cNvPr>
          <p:cNvSpPr>
            <a:spLocks noGrp="1"/>
          </p:cNvSpPr>
          <p:nvPr>
            <p:ph type="pic" sz="quarter" idx="16" hasCustomPrompt="1"/>
          </p:nvPr>
        </p:nvSpPr>
        <p:spPr>
          <a:xfrm>
            <a:off x="9119017"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1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F24437AA-7C48-4379-9ADD-2EF291D68E82}"/>
              </a:ext>
            </a:extLst>
          </p:cNvPr>
          <p:cNvSpPr>
            <a:spLocks noGrp="1"/>
          </p:cNvSpPr>
          <p:nvPr>
            <p:ph type="pic" sz="quarter" idx="15" hasCustomPrompt="1"/>
          </p:nvPr>
        </p:nvSpPr>
        <p:spPr>
          <a:xfrm>
            <a:off x="1094283" y="20836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4DB8FD8-EF71-4008-A367-959C360BB7AF}"/>
              </a:ext>
            </a:extLst>
          </p:cNvPr>
          <p:cNvSpPr>
            <a:spLocks noGrp="1"/>
          </p:cNvSpPr>
          <p:nvPr>
            <p:ph type="pic" sz="quarter" idx="16" hasCustomPrompt="1"/>
          </p:nvPr>
        </p:nvSpPr>
        <p:spPr>
          <a:xfrm>
            <a:off x="6640642" y="2548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2 Master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4899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3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5124974" y="1356110"/>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5124974" y="4145154"/>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8893654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ster Layout 36">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id="{9A392D8A-2787-0F4C-BAE4-2EE10301D0D8}"/>
              </a:ext>
            </a:extLst>
          </p:cNvPr>
          <p:cNvSpPr>
            <a:spLocks noGrp="1"/>
          </p:cNvSpPr>
          <p:nvPr>
            <p:ph type="pic" sz="quarter" idx="22" hasCustomPrompt="1"/>
          </p:nvPr>
        </p:nvSpPr>
        <p:spPr>
          <a:xfrm>
            <a:off x="1301974"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D489A359-9A8A-2F4A-AB72-AA095CC1AF9F}"/>
              </a:ext>
            </a:extLst>
          </p:cNvPr>
          <p:cNvSpPr>
            <a:spLocks noGrp="1"/>
          </p:cNvSpPr>
          <p:nvPr>
            <p:ph type="pic" sz="quarter" idx="23" hasCustomPrompt="1"/>
          </p:nvPr>
        </p:nvSpPr>
        <p:spPr>
          <a:xfrm>
            <a:off x="3627096"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extLst>
      <p:ext uri="{BB962C8B-B14F-4D97-AF65-F5344CB8AC3E}">
        <p14:creationId xmlns:p14="http://schemas.microsoft.com/office/powerpoint/2010/main" val="915737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186FF-3B36-4DE4-9F68-B54152B4F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0D7734-37DA-4EC0-833A-C7F4B8C3C8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8D7A6D-D8E0-4CE0-AC33-9523FAB3AC69}"/>
              </a:ext>
            </a:extLst>
          </p:cNvPr>
          <p:cNvSpPr>
            <a:spLocks noGrp="1"/>
          </p:cNvSpPr>
          <p:nvPr>
            <p:ph type="dt" sz="half" idx="10"/>
          </p:nvPr>
        </p:nvSpPr>
        <p:spPr/>
        <p:txBody>
          <a:bodyPr/>
          <a:lstStyle/>
          <a:p>
            <a:fld id="{B1B84AB2-EEFE-4ED6-9841-14B5B2F9E33F}" type="datetimeFigureOut">
              <a:rPr lang="en-US" smtClean="0"/>
              <a:t>6/18/2021</a:t>
            </a:fld>
            <a:endParaRPr lang="en-US"/>
          </a:p>
        </p:txBody>
      </p:sp>
      <p:sp>
        <p:nvSpPr>
          <p:cNvPr id="5" name="Footer Placeholder 4">
            <a:extLst>
              <a:ext uri="{FF2B5EF4-FFF2-40B4-BE49-F238E27FC236}">
                <a16:creationId xmlns:a16="http://schemas.microsoft.com/office/drawing/2014/main" id="{3A727662-0029-431C-9F59-CE99355CA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77272-7E2F-4756-A416-6C939092568A}"/>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72544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506123" y="482600"/>
            <a:ext cx="4988375" cy="32385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480300" y="596900"/>
            <a:ext cx="4203700" cy="51562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643068" y="488773"/>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9EB5E956-8933-4751-B348-F81A0B6E840E}"/>
              </a:ext>
            </a:extLst>
          </p:cNvPr>
          <p:cNvSpPr>
            <a:spLocks noGrp="1"/>
          </p:cNvSpPr>
          <p:nvPr>
            <p:ph type="pic" sz="quarter" idx="11" hasCustomPrompt="1"/>
          </p:nvPr>
        </p:nvSpPr>
        <p:spPr>
          <a:xfrm>
            <a:off x="7643069" y="3654336"/>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Master Layout">
    <p:bg>
      <p:bgRef idx="1001">
        <a:schemeClr val="bg1"/>
      </p:bgRef>
    </p:bg>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89972273-D5AE-46AC-B285-4D65928911D4}"/>
              </a:ext>
            </a:extLst>
          </p:cNvPr>
          <p:cNvSpPr>
            <a:spLocks noGrp="1"/>
          </p:cNvSpPr>
          <p:nvPr>
            <p:ph type="pic" sz="quarter" idx="11" hasCustomPrompt="1"/>
          </p:nvPr>
        </p:nvSpPr>
        <p:spPr>
          <a:xfrm>
            <a:off x="1899872" y="825501"/>
            <a:ext cx="8653829" cy="367029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5867C961-8096-4663-BD49-60816DBBC7EB}"/>
              </a:ext>
            </a:extLst>
          </p:cNvPr>
          <p:cNvSpPr>
            <a:spLocks noGrp="1"/>
          </p:cNvSpPr>
          <p:nvPr>
            <p:ph type="pic" sz="quarter" idx="12" hasCustomPrompt="1"/>
          </p:nvPr>
        </p:nvSpPr>
        <p:spPr>
          <a:xfrm>
            <a:off x="1422398"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4F6D574E-19BC-46CD-A5D7-B5C0CACF2314}"/>
              </a:ext>
            </a:extLst>
          </p:cNvPr>
          <p:cNvSpPr>
            <a:spLocks noGrp="1"/>
          </p:cNvSpPr>
          <p:nvPr>
            <p:ph type="pic" sz="quarter" idx="13" hasCustomPrompt="1"/>
          </p:nvPr>
        </p:nvSpPr>
        <p:spPr>
          <a:xfrm>
            <a:off x="4884745" y="3548638"/>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AC3ECA9A-B2EB-9448-A3C8-4388C918E11C}"/>
              </a:ext>
            </a:extLst>
          </p:cNvPr>
          <p:cNvSpPr>
            <a:spLocks noGrp="1"/>
          </p:cNvSpPr>
          <p:nvPr>
            <p:ph type="pic" sz="quarter" idx="14" hasCustomPrompt="1"/>
          </p:nvPr>
        </p:nvSpPr>
        <p:spPr>
          <a:xfrm>
            <a:off x="4884745" y="457199"/>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BCBA6DD-B192-B245-BE97-E9BBD174E340}"/>
              </a:ext>
            </a:extLst>
          </p:cNvPr>
          <p:cNvSpPr>
            <a:spLocks noGrp="1"/>
          </p:cNvSpPr>
          <p:nvPr>
            <p:ph type="pic" sz="quarter" idx="15" hasCustomPrompt="1"/>
          </p:nvPr>
        </p:nvSpPr>
        <p:spPr>
          <a:xfrm>
            <a:off x="8483599"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87B2CD84-AFC4-F846-92CF-C8713DE6EB63}"/>
              </a:ext>
            </a:extLst>
          </p:cNvPr>
          <p:cNvSpPr>
            <a:spLocks noGrp="1"/>
          </p:cNvSpPr>
          <p:nvPr>
            <p:ph type="pic" sz="quarter" idx="12" hasCustomPrompt="1"/>
          </p:nvPr>
        </p:nvSpPr>
        <p:spPr>
          <a:xfrm flipH="1">
            <a:off x="4816901" y="2209801"/>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E38CB7C-40F1-6D42-8107-D90A8B35FF64}"/>
              </a:ext>
            </a:extLst>
          </p:cNvPr>
          <p:cNvSpPr>
            <a:spLocks noGrp="1"/>
          </p:cNvSpPr>
          <p:nvPr>
            <p:ph type="pic" sz="quarter" idx="13" hasCustomPrompt="1"/>
          </p:nvPr>
        </p:nvSpPr>
        <p:spPr>
          <a:xfrm flipH="1">
            <a:off x="2556298" y="2209799"/>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8">
            <a:extLst>
              <a:ext uri="{FF2B5EF4-FFF2-40B4-BE49-F238E27FC236}">
                <a16:creationId xmlns:a16="http://schemas.microsoft.com/office/drawing/2014/main" id="{B487AF7D-1DDD-2345-BB27-16123DB4E67C}"/>
              </a:ext>
            </a:extLst>
          </p:cNvPr>
          <p:cNvSpPr>
            <a:spLocks noGrp="1"/>
          </p:cNvSpPr>
          <p:nvPr>
            <p:ph type="pic" sz="quarter" idx="14" hasCustomPrompt="1"/>
          </p:nvPr>
        </p:nvSpPr>
        <p:spPr>
          <a:xfrm flipH="1">
            <a:off x="2556298" y="4165600"/>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7" name="Picture Placeholder 8">
            <a:extLst>
              <a:ext uri="{FF2B5EF4-FFF2-40B4-BE49-F238E27FC236}">
                <a16:creationId xmlns:a16="http://schemas.microsoft.com/office/drawing/2014/main" id="{F9177259-1E1A-854B-B0C2-EB2AA67CBF18}"/>
              </a:ext>
            </a:extLst>
          </p:cNvPr>
          <p:cNvSpPr>
            <a:spLocks noGrp="1"/>
          </p:cNvSpPr>
          <p:nvPr>
            <p:ph type="pic" sz="quarter" idx="15" hasCustomPrompt="1"/>
          </p:nvPr>
        </p:nvSpPr>
        <p:spPr>
          <a:xfrm flipH="1">
            <a:off x="6996027" y="2209799"/>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ED5CC779-07D7-6049-92D3-D9BF6D8223B8}"/>
              </a:ext>
            </a:extLst>
          </p:cNvPr>
          <p:cNvSpPr>
            <a:spLocks noGrp="1"/>
          </p:cNvSpPr>
          <p:nvPr>
            <p:ph type="pic" sz="quarter" idx="16" hasCustomPrompt="1"/>
          </p:nvPr>
        </p:nvSpPr>
        <p:spPr>
          <a:xfrm flipH="1">
            <a:off x="9175153" y="2209797"/>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7B0096DC-B078-E948-81D4-8B64D94B614E}"/>
              </a:ext>
            </a:extLst>
          </p:cNvPr>
          <p:cNvSpPr>
            <a:spLocks noGrp="1"/>
          </p:cNvSpPr>
          <p:nvPr>
            <p:ph type="pic" sz="quarter" idx="17" hasCustomPrompt="1"/>
          </p:nvPr>
        </p:nvSpPr>
        <p:spPr>
          <a:xfrm flipH="1">
            <a:off x="9175153" y="4165598"/>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776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716" r:id="rId14"/>
    <p:sldLayoutId id="2147483664" r:id="rId15"/>
    <p:sldLayoutId id="2147483665" r:id="rId16"/>
    <p:sldLayoutId id="2147483666" r:id="rId17"/>
    <p:sldLayoutId id="2147483667" r:id="rId18"/>
    <p:sldLayoutId id="2147483668" r:id="rId19"/>
    <p:sldLayoutId id="2147483671" r:id="rId20"/>
    <p:sldLayoutId id="2147483669" r:id="rId21"/>
    <p:sldLayoutId id="2147483670" r:id="rId22"/>
    <p:sldLayoutId id="2147483672" r:id="rId23"/>
    <p:sldLayoutId id="2147483674" r:id="rId24"/>
    <p:sldLayoutId id="2147483673" r:id="rId25"/>
    <p:sldLayoutId id="2147483675" r:id="rId26"/>
    <p:sldLayoutId id="2147483676" r:id="rId27"/>
    <p:sldLayoutId id="2147483677" r:id="rId28"/>
    <p:sldLayoutId id="2147483678" r:id="rId29"/>
    <p:sldLayoutId id="2147483679" r:id="rId30"/>
    <p:sldLayoutId id="2147483680" r:id="rId31"/>
    <p:sldLayoutId id="2147483717" r:id="rId32"/>
    <p:sldLayoutId id="2147483718" r:id="rId33"/>
    <p:sldLayoutId id="2147483721" r:id="rId34"/>
    <p:sldLayoutId id="2147483722" r:id="rId35"/>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3210560" y="5731126"/>
            <a:ext cx="5770880" cy="4318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Proiect </a:t>
            </a:r>
            <a:r>
              <a:rPr lang="ro-RO" sz="1200" b="1" i="1" dirty="0" err="1">
                <a:solidFill>
                  <a:srgbClr val="003399"/>
                </a:solidFill>
                <a:effectLst/>
                <a:latin typeface="Times New Roman" panose="02020603050405020304" pitchFamily="18" charset="0"/>
                <a:ea typeface="Times New Roman" panose="02020603050405020304" pitchFamily="18" charset="0"/>
              </a:rPr>
              <a:t>cofinanţat</a:t>
            </a:r>
            <a:r>
              <a:rPr lang="ro-RO" sz="1200" b="1" i="1" dirty="0">
                <a:solidFill>
                  <a:srgbClr val="003399"/>
                </a:solidFill>
                <a:effectLst/>
                <a:latin typeface="Times New Roman" panose="02020603050405020304" pitchFamily="18" charset="0"/>
                <a:ea typeface="Times New Roman" panose="02020603050405020304" pitchFamily="18" charset="0"/>
              </a:rPr>
              <a:t> din Fondul Social European prin</a:t>
            </a:r>
            <a:endParaRPr lang="ro-RO" sz="1200" dirty="0">
              <a:effectLst/>
              <a:latin typeface="Times New Roman" panose="02020603050405020304" pitchFamily="18" charset="0"/>
              <a:ea typeface="Times New Roman" panose="02020603050405020304" pitchFamily="18" charset="0"/>
            </a:endParaRPr>
          </a:p>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Programul </a:t>
            </a:r>
            <a:r>
              <a:rPr lang="ro-RO" sz="1200" b="1" i="1" dirty="0" err="1">
                <a:solidFill>
                  <a:srgbClr val="003399"/>
                </a:solidFill>
                <a:effectLst/>
                <a:latin typeface="Times New Roman" panose="02020603050405020304" pitchFamily="18" charset="0"/>
                <a:ea typeface="Times New Roman" panose="02020603050405020304" pitchFamily="18" charset="0"/>
              </a:rPr>
              <a:t>Operaţional</a:t>
            </a:r>
            <a:r>
              <a:rPr lang="ro-RO" sz="1200" b="1" i="1" dirty="0">
                <a:solidFill>
                  <a:srgbClr val="003399"/>
                </a:solidFill>
                <a:effectLst/>
                <a:latin typeface="Times New Roman" panose="02020603050405020304" pitchFamily="18" charset="0"/>
                <a:ea typeface="Times New Roman" panose="02020603050405020304" pitchFamily="18" charset="0"/>
              </a:rPr>
              <a:t> Capacitate Administrativă 2014-2020!</a:t>
            </a:r>
            <a:endParaRPr lang="ro-RO" sz="12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F9716864-484E-154F-B1BA-A845F0F41BDA}"/>
              </a:ext>
            </a:extLst>
          </p:cNvPr>
          <p:cNvSpPr txBox="1"/>
          <p:nvPr/>
        </p:nvSpPr>
        <p:spPr>
          <a:xfrm>
            <a:off x="456383" y="1206811"/>
            <a:ext cx="11219398" cy="4524315"/>
          </a:xfrm>
          <a:prstGeom prst="rect">
            <a:avLst/>
          </a:prstGeom>
          <a:solidFill>
            <a:schemeClr val="accent1">
              <a:lumMod val="75000"/>
            </a:schemeClr>
          </a:solidFill>
        </p:spPr>
        <p:txBody>
          <a:bodyPr wrap="square" rtlCol="0">
            <a:spAutoFit/>
          </a:bodyPr>
          <a:lstStyle/>
          <a:p>
            <a:pPr algn="ctr"/>
            <a:r>
              <a:rPr lang="ro-RO" sz="2400" b="1" dirty="0">
                <a:solidFill>
                  <a:schemeClr val="bg1"/>
                </a:solidFill>
              </a:rPr>
              <a:t>”</a:t>
            </a:r>
            <a:r>
              <a:rPr lang="ro-RO" sz="2800" b="1" dirty="0">
                <a:solidFill>
                  <a:schemeClr val="bg1"/>
                </a:solidFill>
              </a:rPr>
              <a:t>Implementarea si dezvoltarea  de sisteme si standarde comune pentru optimizarea proceselor decizionale in domeniul apelor și pădurilor, aplicarea sistemului de politici bazate pe dovezi in Ministerul Apelor si Pădurilor pentru sistematizarea si simplificarea legislației din domeniul apelor si realizarea unor proceduri simplificate pentru reducerea poverii administrative pentru mediul de afaceri in domeniul silviculturii</a:t>
            </a:r>
            <a:r>
              <a:rPr lang="en-US" sz="2400" b="1" dirty="0">
                <a:solidFill>
                  <a:schemeClr val="bg1"/>
                </a:solidFill>
              </a:rPr>
              <a:t>”</a:t>
            </a:r>
          </a:p>
          <a:p>
            <a:endParaRPr lang="en-US" sz="2400" b="1" dirty="0">
              <a:solidFill>
                <a:schemeClr val="bg1"/>
              </a:solidFill>
            </a:endParaRPr>
          </a:p>
          <a:p>
            <a:r>
              <a:rPr lang="en-US" sz="2400" b="1" i="1" dirty="0" err="1">
                <a:solidFill>
                  <a:schemeClr val="bg1"/>
                </a:solidFill>
              </a:rPr>
              <a:t>Activitatea</a:t>
            </a:r>
            <a:r>
              <a:rPr lang="en-US" sz="2400" b="1" i="1" dirty="0">
                <a:solidFill>
                  <a:schemeClr val="bg1"/>
                </a:solidFill>
              </a:rPr>
              <a:t> A 18.2 -</a:t>
            </a:r>
            <a:r>
              <a:rPr lang="ro-RO" sz="2400" b="1" i="1" dirty="0">
                <a:solidFill>
                  <a:schemeClr val="bg1"/>
                </a:solidFill>
              </a:rPr>
              <a:t> </a:t>
            </a:r>
            <a:r>
              <a:rPr lang="en-US" sz="2400" b="1" i="1" dirty="0" err="1">
                <a:solidFill>
                  <a:schemeClr val="bg1"/>
                </a:solidFill>
              </a:rPr>
              <a:t>Proceduri</a:t>
            </a:r>
            <a:r>
              <a:rPr lang="en-US" sz="2400" b="1" i="1" dirty="0">
                <a:solidFill>
                  <a:schemeClr val="bg1"/>
                </a:solidFill>
              </a:rPr>
              <a:t>  </a:t>
            </a:r>
            <a:r>
              <a:rPr lang="en-US" sz="2400" b="1" i="1" dirty="0" err="1">
                <a:solidFill>
                  <a:schemeClr val="bg1"/>
                </a:solidFill>
              </a:rPr>
              <a:t>simplificate</a:t>
            </a:r>
            <a:r>
              <a:rPr lang="en-US" sz="2400" b="1" i="1" dirty="0">
                <a:solidFill>
                  <a:schemeClr val="bg1"/>
                </a:solidFill>
              </a:rPr>
              <a:t> </a:t>
            </a:r>
            <a:r>
              <a:rPr lang="en-US" sz="2400" b="1" i="1" dirty="0" err="1">
                <a:solidFill>
                  <a:schemeClr val="bg1"/>
                </a:solidFill>
              </a:rPr>
              <a:t>și</a:t>
            </a:r>
            <a:r>
              <a:rPr lang="en-US" sz="2400" b="1" i="1" dirty="0">
                <a:solidFill>
                  <a:schemeClr val="bg1"/>
                </a:solidFill>
              </a:rPr>
              <a:t> </a:t>
            </a:r>
            <a:r>
              <a:rPr lang="en-US" sz="2400" b="1" i="1" dirty="0" err="1">
                <a:solidFill>
                  <a:schemeClr val="bg1"/>
                </a:solidFill>
              </a:rPr>
              <a:t>regulamente</a:t>
            </a:r>
            <a:r>
              <a:rPr lang="en-US" sz="2400" b="1" i="1" dirty="0">
                <a:solidFill>
                  <a:schemeClr val="bg1"/>
                </a:solidFill>
              </a:rPr>
              <a:t>  destinate </a:t>
            </a:r>
            <a:r>
              <a:rPr lang="en-US" sz="2400" b="1" i="1" dirty="0" err="1">
                <a:solidFill>
                  <a:schemeClr val="bg1"/>
                </a:solidFill>
              </a:rPr>
              <a:t>agenților</a:t>
            </a:r>
            <a:r>
              <a:rPr lang="en-US" sz="2400" b="1" i="1" dirty="0">
                <a:solidFill>
                  <a:schemeClr val="bg1"/>
                </a:solidFill>
              </a:rPr>
              <a:t> economici pentru </a:t>
            </a:r>
            <a:r>
              <a:rPr lang="en-US" sz="2400" b="1" i="1" dirty="0" err="1">
                <a:solidFill>
                  <a:schemeClr val="bg1"/>
                </a:solidFill>
              </a:rPr>
              <a:t>reducerea</a:t>
            </a:r>
            <a:r>
              <a:rPr lang="en-US" sz="2400" b="1" i="1" dirty="0">
                <a:solidFill>
                  <a:schemeClr val="bg1"/>
                </a:solidFill>
              </a:rPr>
              <a:t> </a:t>
            </a:r>
            <a:r>
              <a:rPr lang="en-US" sz="2400" b="1" i="1" dirty="0" err="1">
                <a:solidFill>
                  <a:schemeClr val="bg1"/>
                </a:solidFill>
              </a:rPr>
              <a:t>birocrației</a:t>
            </a:r>
            <a:r>
              <a:rPr lang="en-US" sz="2400" b="1" i="1" dirty="0">
                <a:solidFill>
                  <a:schemeClr val="bg1"/>
                </a:solidFill>
              </a:rPr>
              <a:t> </a:t>
            </a:r>
            <a:r>
              <a:rPr lang="en-US" sz="2400" b="1" i="1" dirty="0" err="1">
                <a:solidFill>
                  <a:schemeClr val="bg1"/>
                </a:solidFill>
              </a:rPr>
              <a:t>în</a:t>
            </a:r>
            <a:r>
              <a:rPr lang="en-US" sz="2400" b="1" i="1" dirty="0">
                <a:solidFill>
                  <a:schemeClr val="bg1"/>
                </a:solidFill>
              </a:rPr>
              <a:t> </a:t>
            </a:r>
            <a:r>
              <a:rPr lang="en-US" sz="2400" b="1" i="1" dirty="0" err="1">
                <a:solidFill>
                  <a:schemeClr val="bg1"/>
                </a:solidFill>
              </a:rPr>
              <a:t>domeniul</a:t>
            </a:r>
            <a:r>
              <a:rPr lang="en-US" sz="2400" b="1" i="1" dirty="0">
                <a:solidFill>
                  <a:schemeClr val="bg1"/>
                </a:solidFill>
              </a:rPr>
              <a:t> </a:t>
            </a:r>
            <a:r>
              <a:rPr lang="en-US" sz="2400" b="1" i="1" dirty="0" err="1">
                <a:solidFill>
                  <a:schemeClr val="bg1"/>
                </a:solidFill>
              </a:rPr>
              <a:t>silviculturii</a:t>
            </a:r>
            <a:r>
              <a:rPr lang="en-US" sz="2400" b="1" i="1" dirty="0">
                <a:solidFill>
                  <a:schemeClr val="bg1"/>
                </a:solidFill>
              </a:rPr>
              <a:t> </a:t>
            </a:r>
          </a:p>
          <a:p>
            <a:pPr algn="ctr"/>
            <a:endParaRPr lang="en-US" sz="2400" b="1" dirty="0">
              <a:solidFill>
                <a:schemeClr val="bg1"/>
              </a:solidFill>
            </a:endParaRPr>
          </a:p>
          <a:p>
            <a:pPr algn="ctr"/>
            <a:endParaRPr lang="ro-RO" sz="2400" b="1" dirty="0">
              <a:solidFill>
                <a:schemeClr val="bg1"/>
              </a:solidFill>
            </a:endParaRPr>
          </a:p>
        </p:txBody>
      </p:sp>
      <p:sp>
        <p:nvSpPr>
          <p:cNvPr id="7" name="TextBox 6">
            <a:extLst>
              <a:ext uri="{FF2B5EF4-FFF2-40B4-BE49-F238E27FC236}">
                <a16:creationId xmlns:a16="http://schemas.microsoft.com/office/drawing/2014/main" id="{993910A8-95CE-EA47-BF3C-716691420544}"/>
              </a:ext>
            </a:extLst>
          </p:cNvPr>
          <p:cNvSpPr txBox="1"/>
          <p:nvPr/>
        </p:nvSpPr>
        <p:spPr>
          <a:xfrm>
            <a:off x="2937570" y="5317243"/>
            <a:ext cx="6743577" cy="523220"/>
          </a:xfrm>
          <a:prstGeom prst="rect">
            <a:avLst/>
          </a:prstGeom>
          <a:noFill/>
        </p:spPr>
        <p:txBody>
          <a:bodyPr wrap="square" rtlCol="0">
            <a:spAutoFit/>
          </a:bodyPr>
          <a:lstStyle/>
          <a:p>
            <a:r>
              <a:rPr lang="en-US" sz="2800" spc="600" dirty="0">
                <a:solidFill>
                  <a:schemeClr val="accent1">
                    <a:lumMod val="75000"/>
                  </a:schemeClr>
                </a:solidFill>
                <a:latin typeface="Trebuchet MS" panose="020B0603020202020204" pitchFamily="34" charset="0"/>
              </a:rPr>
              <a:t>SIPOCA 395 / </a:t>
            </a:r>
            <a:r>
              <a:rPr lang="en-US" sz="2800" spc="600" dirty="0" err="1">
                <a:solidFill>
                  <a:schemeClr val="accent1">
                    <a:lumMod val="75000"/>
                  </a:schemeClr>
                </a:solidFill>
                <a:latin typeface="Trebuchet MS" panose="020B0603020202020204" pitchFamily="34" charset="0"/>
              </a:rPr>
              <a:t>MySMIS</a:t>
            </a:r>
            <a:r>
              <a:rPr lang="en-US" sz="2800" spc="600" dirty="0">
                <a:solidFill>
                  <a:schemeClr val="accent1">
                    <a:lumMod val="75000"/>
                  </a:schemeClr>
                </a:solidFill>
                <a:latin typeface="Trebuchet MS" panose="020B0603020202020204" pitchFamily="34" charset="0"/>
              </a:rPr>
              <a:t> 116294</a:t>
            </a:r>
          </a:p>
        </p:txBody>
      </p:sp>
      <p:pic>
        <p:nvPicPr>
          <p:cNvPr id="16" name="Picture 15"/>
          <p:cNvPicPr>
            <a:picLocks noChangeAspect="1"/>
          </p:cNvPicPr>
          <p:nvPr/>
        </p:nvPicPr>
        <p:blipFill rotWithShape="1">
          <a:blip r:embed="rId3" cstate="print">
            <a:extLst>
              <a:ext uri="{28A0092B-C50C-407E-A947-70E740481C1C}">
                <a14:useLocalDpi xmlns:a14="http://schemas.microsoft.com/office/drawing/2010/main" val="0"/>
              </a:ext>
            </a:extLst>
          </a:blip>
          <a:srcRect b="82372"/>
          <a:stretch/>
        </p:blipFill>
        <p:spPr>
          <a:xfrm>
            <a:off x="1294646" y="61773"/>
            <a:ext cx="9748158" cy="1039038"/>
          </a:xfrm>
          <a:prstGeom prst="rect">
            <a:avLst/>
          </a:prstGeom>
        </p:spPr>
      </p:pic>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t="87811"/>
          <a:stretch/>
        </p:blipFill>
        <p:spPr>
          <a:xfrm>
            <a:off x="1089360" y="6008038"/>
            <a:ext cx="9953444" cy="815348"/>
          </a:xfrm>
          <a:prstGeom prst="rect">
            <a:avLst/>
          </a:prstGeom>
        </p:spPr>
      </p:pic>
    </p:spTree>
    <p:extLst>
      <p:ext uri="{BB962C8B-B14F-4D97-AF65-F5344CB8AC3E}">
        <p14:creationId xmlns:p14="http://schemas.microsoft.com/office/powerpoint/2010/main" val="15897932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3685956959"/>
              </p:ext>
            </p:extLst>
          </p:nvPr>
        </p:nvGraphicFramePr>
        <p:xfrm>
          <a:off x="296670" y="2032413"/>
          <a:ext cx="11674318" cy="4678987"/>
        </p:xfrm>
        <a:graphic>
          <a:graphicData uri="http://schemas.openxmlformats.org/drawingml/2006/table">
            <a:tbl>
              <a:tblPr/>
              <a:tblGrid>
                <a:gridCol w="2459296">
                  <a:extLst>
                    <a:ext uri="{9D8B030D-6E8A-4147-A177-3AD203B41FA5}">
                      <a16:colId xmlns:a16="http://schemas.microsoft.com/office/drawing/2014/main" val="3335916655"/>
                    </a:ext>
                  </a:extLst>
                </a:gridCol>
                <a:gridCol w="1127464">
                  <a:extLst>
                    <a:ext uri="{9D8B030D-6E8A-4147-A177-3AD203B41FA5}">
                      <a16:colId xmlns:a16="http://schemas.microsoft.com/office/drawing/2014/main" val="1087958437"/>
                    </a:ext>
                  </a:extLst>
                </a:gridCol>
                <a:gridCol w="4944863">
                  <a:extLst>
                    <a:ext uri="{9D8B030D-6E8A-4147-A177-3AD203B41FA5}">
                      <a16:colId xmlns:a16="http://schemas.microsoft.com/office/drawing/2014/main" val="3455479907"/>
                    </a:ext>
                  </a:extLst>
                </a:gridCol>
                <a:gridCol w="3142695">
                  <a:extLst>
                    <a:ext uri="{9D8B030D-6E8A-4147-A177-3AD203B41FA5}">
                      <a16:colId xmlns:a16="http://schemas.microsoft.com/office/drawing/2014/main" val="388506526"/>
                    </a:ext>
                  </a:extLst>
                </a:gridCol>
              </a:tblGrid>
              <a:tr h="506194">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7953">
                <a:tc rowSpan="3">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fr-FR" sz="1800" dirty="0">
                          <a:effectLst/>
                        </a:rPr>
                        <a:t>Au </a:t>
                      </a:r>
                      <a:r>
                        <a:rPr lang="fr-FR" sz="1800" dirty="0" err="1">
                          <a:effectLst/>
                        </a:rPr>
                        <a:t>fost</a:t>
                      </a:r>
                      <a:r>
                        <a:rPr lang="fr-FR" sz="1800" dirty="0">
                          <a:effectLst/>
                        </a:rPr>
                        <a:t> </a:t>
                      </a:r>
                      <a:r>
                        <a:rPr lang="fr-FR" sz="1800" dirty="0" err="1">
                          <a:effectLst/>
                        </a:rPr>
                        <a:t>stabilite</a:t>
                      </a:r>
                      <a:r>
                        <a:rPr lang="fr-FR" sz="1800" dirty="0">
                          <a:effectLst/>
                        </a:rPr>
                        <a:t> 15 </a:t>
                      </a:r>
                      <a:r>
                        <a:rPr lang="fr-FR" sz="1800" dirty="0" err="1">
                          <a:effectLst/>
                        </a:rPr>
                        <a:t>grupe</a:t>
                      </a:r>
                      <a:r>
                        <a:rPr lang="fr-FR" sz="1800" dirty="0">
                          <a:effectLst/>
                        </a:rPr>
                        <a:t> </a:t>
                      </a:r>
                      <a:r>
                        <a:rPr lang="fr-FR" sz="1800" dirty="0" err="1">
                          <a:effectLst/>
                        </a:rPr>
                        <a:t>ecologice</a:t>
                      </a:r>
                      <a:r>
                        <a:rPr lang="fr-FR" sz="1800" dirty="0">
                          <a:effectLst/>
                        </a:rPr>
                        <a:t> </a:t>
                      </a:r>
                      <a:r>
                        <a:rPr lang="fr-FR" sz="1800" dirty="0" err="1">
                          <a:effectLst/>
                        </a:rPr>
                        <a:t>noi</a:t>
                      </a:r>
                      <a:r>
                        <a:rPr lang="fr-FR" sz="1800" dirty="0">
                          <a:effectLst/>
                        </a:rPr>
                        <a:t> (</a:t>
                      </a:r>
                      <a:r>
                        <a:rPr lang="fr-FR" sz="1800" dirty="0" err="1">
                          <a:effectLst/>
                        </a:rPr>
                        <a:t>inclusiv</a:t>
                      </a:r>
                      <a:r>
                        <a:rPr lang="fr-FR" sz="1800" dirty="0">
                          <a:effectLst/>
                        </a:rPr>
                        <a:t> </a:t>
                      </a:r>
                      <a:r>
                        <a:rPr lang="fr-FR" sz="1800" dirty="0" err="1">
                          <a:effectLst/>
                        </a:rPr>
                        <a:t>tipurile</a:t>
                      </a:r>
                      <a:r>
                        <a:rPr lang="fr-FR" sz="1800" dirty="0">
                          <a:effectLst/>
                        </a:rPr>
                        <a:t> de </a:t>
                      </a:r>
                      <a:r>
                        <a:rPr lang="fr-FR" sz="1800" dirty="0" err="1">
                          <a:effectLst/>
                        </a:rPr>
                        <a:t>staţiuni</a:t>
                      </a:r>
                      <a:r>
                        <a:rPr lang="fr-FR" sz="1800" dirty="0">
                          <a:effectLst/>
                        </a:rPr>
                        <a:t> </a:t>
                      </a:r>
                      <a:r>
                        <a:rPr lang="fr-FR" sz="1800" dirty="0" err="1">
                          <a:effectLst/>
                        </a:rPr>
                        <a:t>şi</a:t>
                      </a:r>
                      <a:r>
                        <a:rPr lang="fr-FR" sz="1800" dirty="0">
                          <a:effectLst/>
                        </a:rPr>
                        <a:t> </a:t>
                      </a:r>
                      <a:r>
                        <a:rPr lang="fr-FR" sz="1800" dirty="0" err="1">
                          <a:effectLst/>
                        </a:rPr>
                        <a:t>tipurile</a:t>
                      </a:r>
                      <a:r>
                        <a:rPr lang="fr-FR" sz="1800" dirty="0">
                          <a:effectLst/>
                        </a:rPr>
                        <a:t> de </a:t>
                      </a:r>
                      <a:r>
                        <a:rPr lang="fr-FR" sz="1800" dirty="0" err="1">
                          <a:effectLst/>
                        </a:rPr>
                        <a:t>pădure</a:t>
                      </a:r>
                      <a:r>
                        <a:rPr lang="fr-FR" sz="1800" dirty="0">
                          <a:effectLst/>
                        </a:rPr>
                        <a:t> </a:t>
                      </a:r>
                      <a:r>
                        <a:rPr lang="fr-FR" sz="1800" dirty="0" err="1">
                          <a:effectLst/>
                        </a:rPr>
                        <a:t>corespunzătoare</a:t>
                      </a:r>
                      <a:r>
                        <a:rPr lang="fr-FR" sz="1800" dirty="0">
                          <a:effectLst/>
                        </a:rPr>
                        <a:t>) - </a:t>
                      </a:r>
                      <a:endParaRPr lang="en-US" sz="1800" dirty="0">
                        <a:effectLst/>
                      </a:endParaRPr>
                    </a:p>
                    <a:p>
                      <a:pPr>
                        <a:lnSpc>
                          <a:spcPct val="100000"/>
                        </a:lnSpc>
                        <a:spcAft>
                          <a:spcPts val="0"/>
                        </a:spcAft>
                      </a:pPr>
                      <a:r>
                        <a:rPr lang="en-US" sz="1800" dirty="0">
                          <a:effectLst/>
                        </a:rPr>
                        <a:t>114 GE (2000) /129 GE (2021)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ro-RO" sz="1800" dirty="0">
                          <a:effectLst/>
                        </a:rPr>
                        <a:t>Necesitatea introducerii unor GE noi, care să cuprindă unele situaţii noi identificate în ultimii 20 ani</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1276474">
                <a:tc vMerge="1">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en-US" sz="1800" dirty="0">
                          <a:effectLst/>
                        </a:rPr>
                        <a:t>Au </a:t>
                      </a:r>
                      <a:r>
                        <a:rPr lang="en-US" sz="1800" dirty="0" err="1">
                          <a:effectLst/>
                        </a:rPr>
                        <a:t>fost</a:t>
                      </a:r>
                      <a:r>
                        <a:rPr lang="en-US" sz="1800" dirty="0">
                          <a:effectLst/>
                        </a:rPr>
                        <a:t> </a:t>
                      </a:r>
                      <a:r>
                        <a:rPr lang="en-US" sz="1800" dirty="0" err="1">
                          <a:effectLst/>
                        </a:rPr>
                        <a:t>introduse</a:t>
                      </a:r>
                      <a:r>
                        <a:rPr lang="en-US" sz="1800" dirty="0">
                          <a:effectLst/>
                        </a:rPr>
                        <a:t> 38 </a:t>
                      </a:r>
                      <a:r>
                        <a:rPr lang="en-US" sz="1800" dirty="0" err="1">
                          <a:effectLst/>
                        </a:rPr>
                        <a:t>tipuri</a:t>
                      </a:r>
                      <a:r>
                        <a:rPr lang="en-US" sz="1800" dirty="0">
                          <a:effectLst/>
                        </a:rPr>
                        <a:t> de </a:t>
                      </a:r>
                      <a:r>
                        <a:rPr lang="en-US" sz="1800" dirty="0" err="1">
                          <a:effectLst/>
                        </a:rPr>
                        <a:t>staţiuni</a:t>
                      </a:r>
                      <a:r>
                        <a:rPr lang="en-US" sz="1800" dirty="0">
                          <a:effectLst/>
                        </a:rPr>
                        <a:t> </a:t>
                      </a:r>
                      <a:r>
                        <a:rPr lang="en-US" sz="1800" dirty="0" err="1">
                          <a:effectLst/>
                        </a:rPr>
                        <a:t>existente</a:t>
                      </a:r>
                      <a:r>
                        <a:rPr lang="en-US" sz="1800" dirty="0">
                          <a:effectLst/>
                        </a:rPr>
                        <a:t> </a:t>
                      </a:r>
                      <a:r>
                        <a:rPr lang="en-US" sz="1800" dirty="0" err="1">
                          <a:effectLst/>
                        </a:rPr>
                        <a:t>în</a:t>
                      </a:r>
                      <a:r>
                        <a:rPr lang="en-US" sz="1800" dirty="0">
                          <a:effectLst/>
                        </a:rPr>
                        <a:t> </a:t>
                      </a:r>
                      <a:r>
                        <a:rPr lang="en-US" sz="1800" dirty="0" err="1">
                          <a:effectLst/>
                        </a:rPr>
                        <a:t>sistematică</a:t>
                      </a:r>
                      <a:r>
                        <a:rPr lang="en-US" sz="1800" dirty="0">
                          <a:effectLst/>
                        </a:rPr>
                        <a:t> (</a:t>
                      </a:r>
                      <a:r>
                        <a:rPr lang="en-US" sz="1800" dirty="0" err="1">
                          <a:effectLst/>
                        </a:rPr>
                        <a:t>sau</a:t>
                      </a:r>
                      <a:r>
                        <a:rPr lang="en-US" sz="1800" dirty="0">
                          <a:effectLst/>
                        </a:rPr>
                        <a:t> </a:t>
                      </a:r>
                      <a:r>
                        <a:rPr lang="en-US" sz="1800" dirty="0" err="1">
                          <a:effectLst/>
                        </a:rPr>
                        <a:t>în</a:t>
                      </a:r>
                      <a:r>
                        <a:rPr lang="en-US" sz="1800" dirty="0">
                          <a:effectLst/>
                        </a:rPr>
                        <a:t> </a:t>
                      </a:r>
                      <a:r>
                        <a:rPr lang="en-US" sz="1800" dirty="0" err="1">
                          <a:effectLst/>
                        </a:rPr>
                        <a:t>literatura</a:t>
                      </a:r>
                      <a:r>
                        <a:rPr lang="en-US" sz="1800" dirty="0">
                          <a:effectLst/>
                        </a:rPr>
                        <a:t> de </a:t>
                      </a:r>
                      <a:r>
                        <a:rPr lang="en-US" sz="1800" dirty="0" err="1">
                          <a:effectLst/>
                        </a:rPr>
                        <a:t>specialitate</a:t>
                      </a:r>
                      <a:r>
                        <a:rPr lang="en-US" sz="1800" dirty="0">
                          <a:effectLst/>
                        </a:rPr>
                        <a:t>), </a:t>
                      </a:r>
                      <a:r>
                        <a:rPr lang="en-US" sz="1800" dirty="0" err="1">
                          <a:effectLst/>
                        </a:rPr>
                        <a:t>dar</a:t>
                      </a:r>
                      <a:r>
                        <a:rPr lang="en-US" sz="1800" dirty="0">
                          <a:effectLst/>
                        </a:rPr>
                        <a:t> </a:t>
                      </a:r>
                      <a:r>
                        <a:rPr lang="en-US" sz="1800" dirty="0" err="1">
                          <a:effectLst/>
                        </a:rPr>
                        <a:t>omise</a:t>
                      </a:r>
                      <a:r>
                        <a:rPr lang="en-US" sz="1800" dirty="0">
                          <a:effectLst/>
                        </a:rPr>
                        <a:t> </a:t>
                      </a:r>
                      <a:r>
                        <a:rPr lang="en-US" sz="1800" dirty="0" err="1">
                          <a:effectLst/>
                        </a:rPr>
                        <a:t>în</a:t>
                      </a:r>
                      <a:r>
                        <a:rPr lang="en-US" sz="1800" dirty="0">
                          <a:effectLst/>
                        </a:rPr>
                        <a:t> </a:t>
                      </a:r>
                      <a:r>
                        <a:rPr lang="en-US" sz="1800" dirty="0" err="1">
                          <a:effectLst/>
                        </a:rPr>
                        <a:t>ediţia</a:t>
                      </a:r>
                      <a:r>
                        <a:rPr lang="en-US" sz="1800" dirty="0">
                          <a:effectLst/>
                        </a:rPr>
                        <a:t> </a:t>
                      </a:r>
                      <a:r>
                        <a:rPr lang="en-US" sz="1800" dirty="0" err="1">
                          <a:effectLst/>
                        </a:rPr>
                        <a:t>anterioară</a:t>
                      </a:r>
                      <a:r>
                        <a:rPr lang="en-US" sz="1800" dirty="0">
                          <a:effectLst/>
                        </a:rPr>
                        <a:t>, </a:t>
                      </a:r>
                      <a:r>
                        <a:rPr lang="en-US" sz="1800" dirty="0" err="1">
                          <a:effectLst/>
                        </a:rPr>
                        <a:t>în</a:t>
                      </a:r>
                      <a:r>
                        <a:rPr lang="en-US" sz="1800" dirty="0">
                          <a:effectLst/>
                        </a:rPr>
                        <a:t> </a:t>
                      </a:r>
                      <a:r>
                        <a:rPr lang="en-US" sz="1800" dirty="0" err="1">
                          <a:effectLst/>
                        </a:rPr>
                        <a:t>grupele</a:t>
                      </a:r>
                      <a:r>
                        <a:rPr lang="en-US" sz="1800" dirty="0">
                          <a:effectLst/>
                        </a:rPr>
                        <a:t> </a:t>
                      </a:r>
                      <a:r>
                        <a:rPr lang="en-US" sz="1800" dirty="0" err="1">
                          <a:effectLst/>
                        </a:rPr>
                        <a:t>ecologice</a:t>
                      </a:r>
                      <a:r>
                        <a:rPr lang="en-US" sz="1800" dirty="0">
                          <a:effectLst/>
                        </a:rPr>
                        <a:t> </a:t>
                      </a:r>
                      <a:r>
                        <a:rPr lang="en-US" sz="1800" dirty="0" err="1">
                          <a:effectLst/>
                        </a:rPr>
                        <a:t>existente</a:t>
                      </a:r>
                      <a:r>
                        <a:rPr lang="en-US" sz="1800" dirty="0">
                          <a:effectLst/>
                        </a:rPr>
                        <a:t> </a:t>
                      </a:r>
                      <a:r>
                        <a:rPr lang="en-US" sz="1800" dirty="0" err="1">
                          <a:effectLst/>
                        </a:rPr>
                        <a:t>sau</a:t>
                      </a:r>
                      <a:r>
                        <a:rPr lang="en-US" sz="1800" dirty="0">
                          <a:effectLst/>
                        </a:rPr>
                        <a:t> </a:t>
                      </a:r>
                      <a:r>
                        <a:rPr lang="en-US" sz="1800" dirty="0" err="1">
                          <a:effectLst/>
                        </a:rPr>
                        <a:t>noi</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en-US" sz="1800" dirty="0" err="1">
                          <a:effectLst/>
                        </a:rPr>
                        <a:t>Existenţa</a:t>
                      </a:r>
                      <a:r>
                        <a:rPr lang="en-US" sz="1800" dirty="0">
                          <a:effectLst/>
                        </a:rPr>
                        <a:t> </a:t>
                      </a:r>
                      <a:r>
                        <a:rPr lang="en-US" sz="1800" dirty="0" err="1">
                          <a:effectLst/>
                        </a:rPr>
                        <a:t>unor</a:t>
                      </a:r>
                      <a:r>
                        <a:rPr lang="en-US" sz="1800" dirty="0">
                          <a:effectLst/>
                        </a:rPr>
                        <a:t> </a:t>
                      </a:r>
                      <a:r>
                        <a:rPr lang="en-US" sz="1800" dirty="0" err="1">
                          <a:effectLst/>
                        </a:rPr>
                        <a:t>solicitări</a:t>
                      </a:r>
                      <a:r>
                        <a:rPr lang="en-US" sz="1800" dirty="0">
                          <a:effectLst/>
                        </a:rPr>
                        <a:t> de </a:t>
                      </a:r>
                      <a:r>
                        <a:rPr lang="en-US" sz="1800" dirty="0" err="1">
                          <a:effectLst/>
                        </a:rPr>
                        <a:t>completare</a:t>
                      </a:r>
                      <a:r>
                        <a:rPr lang="en-US" sz="1800" dirty="0">
                          <a:effectLst/>
                        </a:rPr>
                        <a:t>, </a:t>
                      </a:r>
                      <a:r>
                        <a:rPr lang="en-US" sz="1800" dirty="0" err="1">
                          <a:effectLst/>
                        </a:rPr>
                        <a:t>clarificare</a:t>
                      </a:r>
                      <a:r>
                        <a:rPr lang="en-US" sz="1800" dirty="0">
                          <a:effectLst/>
                        </a:rPr>
                        <a:t> </a:t>
                      </a:r>
                      <a:r>
                        <a:rPr lang="en-US" sz="1800" dirty="0" err="1">
                          <a:effectLst/>
                        </a:rPr>
                        <a:t>şi</a:t>
                      </a:r>
                      <a:r>
                        <a:rPr lang="en-US" sz="1800" dirty="0">
                          <a:effectLst/>
                        </a:rPr>
                        <a:t> </a:t>
                      </a:r>
                      <a:r>
                        <a:rPr lang="en-US" sz="1800" dirty="0" err="1">
                          <a:effectLst/>
                        </a:rPr>
                        <a:t>corectare</a:t>
                      </a:r>
                      <a:r>
                        <a:rPr lang="en-US" sz="1800" dirty="0">
                          <a:effectLst/>
                        </a:rPr>
                        <a:t> a </a:t>
                      </a:r>
                      <a:r>
                        <a:rPr lang="en-US" sz="1800" dirty="0" err="1">
                          <a:effectLst/>
                        </a:rPr>
                        <a:t>textului</a:t>
                      </a:r>
                      <a:r>
                        <a:rPr lang="en-US" sz="1800" dirty="0">
                          <a:effectLst/>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66695860"/>
                  </a:ext>
                </a:extLst>
              </a:tr>
              <a:tr h="1276474">
                <a:tc vMerge="1">
                  <a:txBody>
                    <a:bodyPr/>
                    <a:lstStyle/>
                    <a:p>
                      <a:pPr algn="l">
                        <a:lnSpc>
                          <a:spcPct val="100000"/>
                        </a:lnSpc>
                        <a:spcAft>
                          <a:spcPts val="0"/>
                        </a:spcAft>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en-US" sz="1800" dirty="0">
                          <a:effectLst/>
                        </a:rPr>
                        <a:t>Au </a:t>
                      </a:r>
                      <a:r>
                        <a:rPr lang="en-US" sz="1800" dirty="0" err="1">
                          <a:effectLst/>
                        </a:rPr>
                        <a:t>fost</a:t>
                      </a:r>
                      <a:r>
                        <a:rPr lang="en-US" sz="1800" dirty="0">
                          <a:effectLst/>
                        </a:rPr>
                        <a:t> </a:t>
                      </a:r>
                      <a:r>
                        <a:rPr lang="en-US" sz="1800" dirty="0" err="1">
                          <a:effectLst/>
                        </a:rPr>
                        <a:t>clarificate</a:t>
                      </a:r>
                      <a:r>
                        <a:rPr lang="en-US" sz="1800" dirty="0">
                          <a:effectLst/>
                        </a:rPr>
                        <a:t> </a:t>
                      </a:r>
                      <a:r>
                        <a:rPr lang="en-US" sz="1800" dirty="0" err="1">
                          <a:effectLst/>
                        </a:rPr>
                        <a:t>cele</a:t>
                      </a:r>
                      <a:r>
                        <a:rPr lang="en-US" sz="1800" dirty="0">
                          <a:effectLst/>
                        </a:rPr>
                        <a:t> </a:t>
                      </a:r>
                      <a:r>
                        <a:rPr lang="en-US" sz="1800" dirty="0" err="1">
                          <a:effectLst/>
                        </a:rPr>
                        <a:t>aproximativ</a:t>
                      </a:r>
                      <a:r>
                        <a:rPr lang="en-US" sz="1800" dirty="0">
                          <a:effectLst/>
                        </a:rPr>
                        <a:t> 70 de </a:t>
                      </a:r>
                      <a:r>
                        <a:rPr lang="en-US" sz="1800" dirty="0" err="1">
                          <a:effectLst/>
                        </a:rPr>
                        <a:t>tipuri</a:t>
                      </a:r>
                      <a:r>
                        <a:rPr lang="en-US" sz="1800" dirty="0">
                          <a:effectLst/>
                        </a:rPr>
                        <a:t> de </a:t>
                      </a:r>
                      <a:r>
                        <a:rPr lang="en-US" sz="1800" dirty="0" err="1">
                          <a:effectLst/>
                        </a:rPr>
                        <a:t>stațiuni</a:t>
                      </a:r>
                      <a:r>
                        <a:rPr lang="en-US" sz="1800" dirty="0">
                          <a:effectLst/>
                        </a:rPr>
                        <a:t> </a:t>
                      </a:r>
                      <a:r>
                        <a:rPr lang="en-US" sz="1800" dirty="0" err="1">
                          <a:effectLst/>
                        </a:rPr>
                        <a:t>existente</a:t>
                      </a:r>
                      <a:r>
                        <a:rPr lang="en-US" sz="1800" dirty="0">
                          <a:effectLst/>
                        </a:rPr>
                        <a:t> </a:t>
                      </a:r>
                      <a:r>
                        <a:rPr lang="en-US" sz="1800" dirty="0" err="1">
                          <a:effectLst/>
                        </a:rPr>
                        <a:t>deja</a:t>
                      </a:r>
                      <a:r>
                        <a:rPr lang="en-US" sz="1800" dirty="0">
                          <a:effectLst/>
                        </a:rPr>
                        <a:t> (</a:t>
                      </a:r>
                      <a:r>
                        <a:rPr lang="en-US" sz="1800" dirty="0" err="1">
                          <a:effectLst/>
                        </a:rPr>
                        <a:t>vechi</a:t>
                      </a:r>
                      <a:r>
                        <a:rPr lang="en-US" sz="1800" dirty="0">
                          <a:effectLst/>
                        </a:rPr>
                        <a:t>), </a:t>
                      </a:r>
                      <a:r>
                        <a:rPr lang="en-US" sz="1800" dirty="0" err="1">
                          <a:effectLst/>
                        </a:rPr>
                        <a:t>dar</a:t>
                      </a:r>
                      <a:r>
                        <a:rPr lang="en-US" sz="1800" dirty="0">
                          <a:effectLst/>
                        </a:rPr>
                        <a:t> cu </a:t>
                      </a:r>
                      <a:r>
                        <a:rPr lang="en-US" sz="1800" dirty="0" err="1">
                          <a:effectLst/>
                        </a:rPr>
                        <a:t>litere</a:t>
                      </a:r>
                      <a:r>
                        <a:rPr lang="en-US" sz="1800" dirty="0">
                          <a:effectLst/>
                        </a:rPr>
                        <a:t> </a:t>
                      </a:r>
                      <a:r>
                        <a:rPr lang="en-US" sz="1800" dirty="0" err="1">
                          <a:effectLst/>
                        </a:rPr>
                        <a:t>asociate</a:t>
                      </a:r>
                      <a:r>
                        <a:rPr lang="en-US" sz="1800" dirty="0">
                          <a:effectLst/>
                        </a:rPr>
                        <a:t> </a:t>
                      </a:r>
                      <a:r>
                        <a:rPr lang="en-US" sz="1800" dirty="0" err="1">
                          <a:effectLst/>
                        </a:rPr>
                        <a:t>codului</a:t>
                      </a:r>
                      <a:r>
                        <a:rPr lang="en-US" sz="1800" dirty="0">
                          <a:effectLst/>
                        </a:rPr>
                        <a:t> numeric (derivate) </a:t>
                      </a:r>
                      <a:r>
                        <a:rPr lang="en-US" sz="1800" dirty="0" err="1">
                          <a:effectLst/>
                        </a:rPr>
                        <a:t>și</a:t>
                      </a:r>
                      <a:r>
                        <a:rPr lang="en-US" sz="1800" dirty="0">
                          <a:effectLst/>
                        </a:rPr>
                        <a:t> cu </a:t>
                      </a:r>
                      <a:r>
                        <a:rPr lang="en-US" sz="1800" dirty="0" err="1">
                          <a:effectLst/>
                        </a:rPr>
                        <a:t>denumire</a:t>
                      </a:r>
                      <a:r>
                        <a:rPr lang="en-US" sz="1800" dirty="0">
                          <a:effectLst/>
                        </a:rPr>
                        <a:t> </a:t>
                      </a:r>
                      <a:r>
                        <a:rPr lang="en-US" sz="1800" dirty="0" err="1">
                          <a:effectLst/>
                        </a:rPr>
                        <a:t>nespecificată</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en-US" sz="1800" dirty="0" err="1">
                          <a:effectLst/>
                        </a:rPr>
                        <a:t>Necesitatea</a:t>
                      </a:r>
                      <a:r>
                        <a:rPr lang="en-US" sz="1800" dirty="0">
                          <a:effectLst/>
                        </a:rPr>
                        <a:t> </a:t>
                      </a:r>
                      <a:r>
                        <a:rPr lang="en-US" sz="1800" dirty="0" err="1">
                          <a:effectLst/>
                        </a:rPr>
                        <a:t>clarificarii</a:t>
                      </a:r>
                      <a:r>
                        <a:rPr lang="en-US" sz="1800" dirty="0">
                          <a:effectLst/>
                        </a:rPr>
                        <a:t> </a:t>
                      </a:r>
                      <a:r>
                        <a:rPr lang="en-US" sz="1800" dirty="0" err="1">
                          <a:effectLst/>
                        </a:rPr>
                        <a:t>unor</a:t>
                      </a:r>
                      <a:r>
                        <a:rPr lang="en-US" sz="1800" dirty="0">
                          <a:effectLst/>
                        </a:rPr>
                        <a:t> </a:t>
                      </a:r>
                      <a:r>
                        <a:rPr lang="en-US" sz="1800" dirty="0" err="1">
                          <a:effectLst/>
                        </a:rPr>
                        <a:t>tipuri</a:t>
                      </a:r>
                      <a:r>
                        <a:rPr lang="en-US" sz="1800" dirty="0">
                          <a:effectLst/>
                        </a:rPr>
                        <a:t> de </a:t>
                      </a:r>
                      <a:r>
                        <a:rPr lang="en-US" sz="1800" dirty="0" err="1">
                          <a:effectLst/>
                        </a:rPr>
                        <a:t>staţiuni</a:t>
                      </a:r>
                      <a:r>
                        <a:rPr lang="en-US" sz="1800" dirty="0">
                          <a:effectLst/>
                        </a:rPr>
                        <a:t> derivate (ex. 6143a) care </a:t>
                      </a:r>
                      <a:r>
                        <a:rPr lang="en-US" sz="1800" dirty="0" err="1">
                          <a:effectLst/>
                        </a:rPr>
                        <a:t>există</a:t>
                      </a:r>
                      <a:r>
                        <a:rPr lang="en-US" sz="1800" dirty="0">
                          <a:effectLst/>
                        </a:rPr>
                        <a:t> </a:t>
                      </a:r>
                      <a:r>
                        <a:rPr lang="en-US" sz="1800" dirty="0" err="1">
                          <a:effectLst/>
                        </a:rPr>
                        <a:t>în</a:t>
                      </a:r>
                      <a:r>
                        <a:rPr lang="en-US" sz="1800" dirty="0">
                          <a:effectLst/>
                        </a:rPr>
                        <a:t> </a:t>
                      </a:r>
                      <a:r>
                        <a:rPr lang="en-US" sz="1800" dirty="0" err="1">
                          <a:effectLst/>
                        </a:rPr>
                        <a:t>actualele</a:t>
                      </a:r>
                      <a:r>
                        <a:rPr lang="en-US" sz="1800" dirty="0">
                          <a:effectLst/>
                        </a:rPr>
                        <a:t> </a:t>
                      </a:r>
                      <a:r>
                        <a:rPr lang="en-US" sz="1800" dirty="0" err="1">
                          <a:effectLst/>
                        </a:rPr>
                        <a:t>norme</a:t>
                      </a:r>
                      <a:r>
                        <a:rPr lang="en-US" sz="1800" dirty="0">
                          <a:effectLst/>
                        </a:rPr>
                        <a:t>, </a:t>
                      </a:r>
                      <a:r>
                        <a:rPr lang="en-US" sz="1800" dirty="0" err="1">
                          <a:effectLst/>
                        </a:rPr>
                        <a:t>dar</a:t>
                      </a:r>
                      <a:r>
                        <a:rPr lang="en-US" sz="1800" dirty="0">
                          <a:effectLst/>
                        </a:rPr>
                        <a:t> nu au </a:t>
                      </a:r>
                      <a:r>
                        <a:rPr lang="en-US" sz="1800" dirty="0" err="1">
                          <a:effectLst/>
                        </a:rPr>
                        <a:t>denumire</a:t>
                      </a:r>
                      <a:r>
                        <a:rPr lang="en-US" sz="1800" dirty="0">
                          <a:effectLst/>
                        </a:rPr>
                        <a:t> </a:t>
                      </a:r>
                      <a:r>
                        <a:rPr lang="en-US" sz="1800" dirty="0" err="1">
                          <a:effectLst/>
                        </a:rPr>
                        <a:t>şi</a:t>
                      </a:r>
                      <a:r>
                        <a:rPr lang="en-US" sz="1800" dirty="0">
                          <a:effectLst/>
                        </a:rPr>
                        <a:t> nu sunt </a:t>
                      </a:r>
                      <a:r>
                        <a:rPr lang="en-US" sz="1800" dirty="0" err="1">
                          <a:effectLst/>
                        </a:rPr>
                        <a:t>incluse</a:t>
                      </a:r>
                      <a:r>
                        <a:rPr lang="en-US" sz="1800" dirty="0">
                          <a:effectLst/>
                        </a:rPr>
                        <a:t> </a:t>
                      </a:r>
                      <a:r>
                        <a:rPr lang="en-US" sz="1800" dirty="0" err="1">
                          <a:effectLst/>
                        </a:rPr>
                        <a:t>în</a:t>
                      </a:r>
                      <a:r>
                        <a:rPr lang="en-US" sz="1800" dirty="0">
                          <a:effectLst/>
                        </a:rPr>
                        <a:t> </a:t>
                      </a:r>
                      <a:r>
                        <a:rPr lang="en-US" sz="1800" dirty="0" err="1">
                          <a:effectLst/>
                        </a:rPr>
                        <a:t>sistematica</a:t>
                      </a:r>
                      <a:r>
                        <a:rPr lang="en-US" sz="1800" dirty="0">
                          <a:effectLst/>
                        </a:rPr>
                        <a:t> </a:t>
                      </a:r>
                      <a:r>
                        <a:rPr lang="en-US" sz="1800" dirty="0" err="1">
                          <a:effectLst/>
                        </a:rPr>
                        <a:t>staţiunilor</a:t>
                      </a:r>
                      <a:r>
                        <a:rPr lang="en-US" sz="1800" dirty="0">
                          <a:effectLst/>
                        </a:rPr>
                        <a:t> </a:t>
                      </a:r>
                      <a:r>
                        <a:rPr lang="en-US" sz="1800" dirty="0" err="1">
                          <a:effectLst/>
                        </a:rPr>
                        <a:t>forestiere</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83680819"/>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386172"/>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288454" y="1734532"/>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25017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579756963"/>
              </p:ext>
            </p:extLst>
          </p:nvPr>
        </p:nvGraphicFramePr>
        <p:xfrm>
          <a:off x="296670" y="2032413"/>
          <a:ext cx="11674318" cy="4699808"/>
        </p:xfrm>
        <a:graphic>
          <a:graphicData uri="http://schemas.openxmlformats.org/drawingml/2006/table">
            <a:tbl>
              <a:tblPr/>
              <a:tblGrid>
                <a:gridCol w="2459296">
                  <a:extLst>
                    <a:ext uri="{9D8B030D-6E8A-4147-A177-3AD203B41FA5}">
                      <a16:colId xmlns:a16="http://schemas.microsoft.com/office/drawing/2014/main" val="3335916655"/>
                    </a:ext>
                  </a:extLst>
                </a:gridCol>
                <a:gridCol w="1127464">
                  <a:extLst>
                    <a:ext uri="{9D8B030D-6E8A-4147-A177-3AD203B41FA5}">
                      <a16:colId xmlns:a16="http://schemas.microsoft.com/office/drawing/2014/main" val="1087958437"/>
                    </a:ext>
                  </a:extLst>
                </a:gridCol>
                <a:gridCol w="4736787">
                  <a:extLst>
                    <a:ext uri="{9D8B030D-6E8A-4147-A177-3AD203B41FA5}">
                      <a16:colId xmlns:a16="http://schemas.microsoft.com/office/drawing/2014/main" val="3455479907"/>
                    </a:ext>
                  </a:extLst>
                </a:gridCol>
                <a:gridCol w="3350771">
                  <a:extLst>
                    <a:ext uri="{9D8B030D-6E8A-4147-A177-3AD203B41FA5}">
                      <a16:colId xmlns:a16="http://schemas.microsoft.com/office/drawing/2014/main" val="388506526"/>
                    </a:ext>
                  </a:extLst>
                </a:gridCol>
              </a:tblGrid>
              <a:tr h="527200">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697984">
                <a:tc rowSpan="3">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fr-FR" sz="1800" dirty="0" err="1">
                          <a:effectLst/>
                        </a:rPr>
                        <a:t>Faţă</a:t>
                      </a:r>
                      <a:r>
                        <a:rPr lang="fr-FR" sz="1800" dirty="0">
                          <a:effectLst/>
                        </a:rPr>
                        <a:t> de </a:t>
                      </a:r>
                      <a:r>
                        <a:rPr lang="fr-FR" sz="1800" dirty="0" err="1">
                          <a:effectLst/>
                        </a:rPr>
                        <a:t>ediţia</a:t>
                      </a:r>
                      <a:r>
                        <a:rPr lang="fr-FR" sz="1800" dirty="0">
                          <a:effectLst/>
                        </a:rPr>
                        <a:t> </a:t>
                      </a:r>
                      <a:r>
                        <a:rPr lang="fr-FR" sz="1800" dirty="0" err="1">
                          <a:effectLst/>
                        </a:rPr>
                        <a:t>din</a:t>
                      </a:r>
                      <a:r>
                        <a:rPr lang="fr-FR" sz="1800" dirty="0">
                          <a:effectLst/>
                        </a:rPr>
                        <a:t> </a:t>
                      </a:r>
                      <a:r>
                        <a:rPr lang="fr-FR" sz="1800" dirty="0" err="1">
                          <a:effectLst/>
                        </a:rPr>
                        <a:t>anul</a:t>
                      </a:r>
                      <a:r>
                        <a:rPr lang="fr-FR" sz="1800" dirty="0">
                          <a:effectLst/>
                        </a:rPr>
                        <a:t> 2000, </a:t>
                      </a:r>
                      <a:r>
                        <a:rPr lang="fr-FR" sz="1800" dirty="0" err="1">
                          <a:effectLst/>
                        </a:rPr>
                        <a:t>în</a:t>
                      </a:r>
                      <a:r>
                        <a:rPr lang="fr-FR" sz="1800" dirty="0">
                          <a:effectLst/>
                        </a:rPr>
                        <a:t> </a:t>
                      </a:r>
                      <a:r>
                        <a:rPr lang="fr-FR" sz="1800" dirty="0" err="1">
                          <a:effectLst/>
                        </a:rPr>
                        <a:t>ediţia</a:t>
                      </a:r>
                      <a:r>
                        <a:rPr lang="fr-FR" sz="1800" dirty="0">
                          <a:effectLst/>
                        </a:rPr>
                        <a:t> </a:t>
                      </a:r>
                      <a:r>
                        <a:rPr lang="fr-FR" sz="1800" dirty="0" err="1">
                          <a:effectLst/>
                        </a:rPr>
                        <a:t>din</a:t>
                      </a:r>
                      <a:r>
                        <a:rPr lang="fr-FR" sz="1800" dirty="0">
                          <a:effectLst/>
                        </a:rPr>
                        <a:t> </a:t>
                      </a:r>
                      <a:r>
                        <a:rPr lang="fr-FR" sz="1800" dirty="0" err="1">
                          <a:effectLst/>
                        </a:rPr>
                        <a:t>anul</a:t>
                      </a:r>
                      <a:r>
                        <a:rPr lang="fr-FR" sz="1800" dirty="0">
                          <a:effectLst/>
                        </a:rPr>
                        <a:t> 2021 au </a:t>
                      </a:r>
                      <a:r>
                        <a:rPr lang="fr-FR" sz="1800" dirty="0" err="1">
                          <a:effectLst/>
                        </a:rPr>
                        <a:t>fost</a:t>
                      </a:r>
                      <a:r>
                        <a:rPr lang="fr-FR" sz="1800" dirty="0">
                          <a:effectLst/>
                        </a:rPr>
                        <a:t> </a:t>
                      </a:r>
                      <a:r>
                        <a:rPr lang="fr-FR" sz="1800" dirty="0" err="1">
                          <a:effectLst/>
                        </a:rPr>
                        <a:t>introduse</a:t>
                      </a:r>
                      <a:r>
                        <a:rPr lang="fr-FR" sz="1800" dirty="0">
                          <a:effectLst/>
                        </a:rPr>
                        <a:t> 47 de </a:t>
                      </a:r>
                      <a:r>
                        <a:rPr lang="fr-FR" sz="1800" dirty="0" err="1">
                          <a:effectLst/>
                        </a:rPr>
                        <a:t>tipuri</a:t>
                      </a:r>
                      <a:r>
                        <a:rPr lang="fr-FR" sz="1800" dirty="0">
                          <a:effectLst/>
                        </a:rPr>
                        <a:t> de </a:t>
                      </a:r>
                      <a:r>
                        <a:rPr lang="fr-FR" sz="1800" dirty="0" err="1">
                          <a:effectLst/>
                        </a:rPr>
                        <a:t>staţiuni</a:t>
                      </a:r>
                      <a:r>
                        <a:rPr lang="fr-FR" sz="1800" dirty="0">
                          <a:effectLst/>
                        </a:rPr>
                        <a:t> </a:t>
                      </a:r>
                      <a:r>
                        <a:rPr lang="fr-FR" sz="1800" dirty="0" err="1">
                          <a:effectLst/>
                        </a:rPr>
                        <a:t>noi</a:t>
                      </a:r>
                      <a:r>
                        <a:rPr lang="fr-FR" sz="1800" dirty="0">
                          <a:effectLst/>
                        </a:rPr>
                        <a:t> </a:t>
                      </a:r>
                      <a:r>
                        <a:rPr lang="fr-FR" sz="1800" dirty="0" err="1">
                          <a:effectLst/>
                        </a:rPr>
                        <a:t>şi</a:t>
                      </a:r>
                      <a:r>
                        <a:rPr lang="fr-FR" sz="1800" dirty="0">
                          <a:effectLst/>
                        </a:rPr>
                        <a:t> </a:t>
                      </a:r>
                      <a:r>
                        <a:rPr lang="fr-FR" sz="1800" dirty="0" err="1">
                          <a:effectLst/>
                        </a:rPr>
                        <a:t>noi</a:t>
                      </a:r>
                      <a:r>
                        <a:rPr lang="fr-FR" sz="1800" dirty="0">
                          <a:effectLst/>
                        </a:rPr>
                        <a:t> </a:t>
                      </a:r>
                      <a:r>
                        <a:rPr lang="fr-FR" sz="1800" dirty="0" err="1">
                          <a:effectLst/>
                        </a:rPr>
                        <a:t>derivate</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00000"/>
                        </a:lnSpc>
                        <a:spcAft>
                          <a:spcPts val="0"/>
                        </a:spcAft>
                      </a:pPr>
                      <a:r>
                        <a:rPr lang="ro-RO" sz="1800" dirty="0">
                          <a:effectLst/>
                        </a:rPr>
                        <a:t>Necesitatea completării şi clarificării unor aspecte noi, importante, utilizând rezultatele obţinute în ultimele două decenii în activităţile de cercetare şi amenajare a pădurilor.</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1226592">
                <a:tc vMerge="1">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ro-RO" sz="1800" dirty="0">
                          <a:effectLst/>
                        </a:rPr>
                        <a:t>În cazul dunelor continentale, care în ediţia anterioară nu aveau stabilite tipuri de s</a:t>
                      </a:r>
                      <a:r>
                        <a:rPr lang="fr-FR" sz="1800" dirty="0" err="1">
                          <a:effectLst/>
                        </a:rPr>
                        <a:t>taţiuni</a:t>
                      </a:r>
                      <a:r>
                        <a:rPr lang="fr-FR" sz="1800" dirty="0">
                          <a:effectLst/>
                        </a:rPr>
                        <a:t> (TS), au </a:t>
                      </a:r>
                      <a:r>
                        <a:rPr lang="fr-FR" sz="1800" dirty="0" err="1">
                          <a:effectLst/>
                        </a:rPr>
                        <a:t>fost</a:t>
                      </a:r>
                      <a:r>
                        <a:rPr lang="fr-FR" sz="1800" dirty="0">
                          <a:effectLst/>
                        </a:rPr>
                        <a:t> </a:t>
                      </a:r>
                      <a:r>
                        <a:rPr lang="fr-FR" sz="1800" dirty="0" err="1">
                          <a:effectLst/>
                        </a:rPr>
                        <a:t>identificate</a:t>
                      </a:r>
                      <a:r>
                        <a:rPr lang="fr-FR" sz="1800" dirty="0">
                          <a:effectLst/>
                        </a:rPr>
                        <a:t> 9 </a:t>
                      </a:r>
                      <a:r>
                        <a:rPr lang="fr-FR" sz="1800" dirty="0" err="1">
                          <a:effectLst/>
                        </a:rPr>
                        <a:t>tipuri</a:t>
                      </a:r>
                      <a:r>
                        <a:rPr lang="fr-FR" sz="1800" dirty="0">
                          <a:effectLst/>
                        </a:rPr>
                        <a:t> de </a:t>
                      </a:r>
                      <a:r>
                        <a:rPr lang="fr-FR" sz="1800" dirty="0" err="1">
                          <a:effectLst/>
                        </a:rPr>
                        <a:t>staţiuni</a:t>
                      </a:r>
                      <a:r>
                        <a:rPr lang="fr-FR" sz="1800" dirty="0">
                          <a:effectLst/>
                        </a:rPr>
                        <a:t> </a:t>
                      </a:r>
                      <a:r>
                        <a:rPr lang="fr-FR" sz="1800" dirty="0" err="1">
                          <a:effectLst/>
                        </a:rPr>
                        <a:t>noi</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ro-RO" sz="1800" dirty="0">
                          <a:effectLst/>
                        </a:rPr>
                        <a:t>Necesitatea completării unor GE care există în actualele norme, dar nu au avut stabilite TS, TP sau chiar ambele.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66695860"/>
                  </a:ext>
                </a:extLst>
              </a:tr>
              <a:tr h="1226592">
                <a:tc vMerge="1">
                  <a:txBody>
                    <a:bodyPr/>
                    <a:lstStyle/>
                    <a:p>
                      <a:pPr algn="l">
                        <a:lnSpc>
                          <a:spcPct val="100000"/>
                        </a:lnSpc>
                        <a:spcAft>
                          <a:spcPts val="0"/>
                        </a:spcAft>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0000"/>
                        </a:lnSpc>
                        <a:spcAft>
                          <a:spcPts val="0"/>
                        </a:spcAft>
                      </a:pPr>
                      <a:r>
                        <a:rPr lang="fr-FR" sz="1800" dirty="0" err="1">
                          <a:effectLst/>
                        </a:rPr>
                        <a:t>În</a:t>
                      </a:r>
                      <a:r>
                        <a:rPr lang="fr-FR" sz="1800" dirty="0">
                          <a:effectLst/>
                        </a:rPr>
                        <a:t> </a:t>
                      </a:r>
                      <a:r>
                        <a:rPr lang="fr-FR" sz="1800" dirty="0" err="1">
                          <a:effectLst/>
                        </a:rPr>
                        <a:t>cazul</a:t>
                      </a:r>
                      <a:r>
                        <a:rPr lang="fr-FR" sz="1800" dirty="0">
                          <a:effectLst/>
                        </a:rPr>
                        <a:t> </a:t>
                      </a:r>
                      <a:r>
                        <a:rPr lang="fr-FR" sz="1800" dirty="0" err="1">
                          <a:effectLst/>
                        </a:rPr>
                        <a:t>dunelor</a:t>
                      </a:r>
                      <a:r>
                        <a:rPr lang="fr-FR" sz="1800" dirty="0">
                          <a:effectLst/>
                        </a:rPr>
                        <a:t> fluvio-marine, care </a:t>
                      </a:r>
                      <a:r>
                        <a:rPr lang="fr-FR" sz="1800" dirty="0" err="1">
                          <a:effectLst/>
                        </a:rPr>
                        <a:t>în</a:t>
                      </a:r>
                      <a:r>
                        <a:rPr lang="fr-FR" sz="1800" dirty="0">
                          <a:effectLst/>
                        </a:rPr>
                        <a:t> </a:t>
                      </a:r>
                      <a:r>
                        <a:rPr lang="fr-FR" sz="1800" dirty="0" err="1">
                          <a:effectLst/>
                        </a:rPr>
                        <a:t>ediţia</a:t>
                      </a:r>
                      <a:r>
                        <a:rPr lang="fr-FR" sz="1800" dirty="0">
                          <a:effectLst/>
                        </a:rPr>
                        <a:t> </a:t>
                      </a:r>
                      <a:r>
                        <a:rPr lang="fr-FR" sz="1800" dirty="0" err="1">
                          <a:effectLst/>
                        </a:rPr>
                        <a:t>anterioară</a:t>
                      </a:r>
                      <a:r>
                        <a:rPr lang="fr-FR" sz="1800" dirty="0">
                          <a:effectLst/>
                        </a:rPr>
                        <a:t> nu </a:t>
                      </a:r>
                      <a:r>
                        <a:rPr lang="fr-FR" sz="1800" dirty="0" err="1">
                          <a:effectLst/>
                        </a:rPr>
                        <a:t>aveau</a:t>
                      </a:r>
                      <a:r>
                        <a:rPr lang="fr-FR" sz="1800" dirty="0">
                          <a:effectLst/>
                        </a:rPr>
                        <a:t> </a:t>
                      </a:r>
                      <a:r>
                        <a:rPr lang="fr-FR" sz="1800" dirty="0" err="1">
                          <a:effectLst/>
                        </a:rPr>
                        <a:t>stabilite</a:t>
                      </a:r>
                      <a:r>
                        <a:rPr lang="fr-FR" sz="1800" dirty="0">
                          <a:effectLst/>
                        </a:rPr>
                        <a:t> </a:t>
                      </a:r>
                      <a:r>
                        <a:rPr lang="fr-FR" sz="1800" dirty="0" err="1">
                          <a:effectLst/>
                        </a:rPr>
                        <a:t>tipuri</a:t>
                      </a:r>
                      <a:r>
                        <a:rPr lang="fr-FR" sz="1800" dirty="0">
                          <a:effectLst/>
                        </a:rPr>
                        <a:t> de </a:t>
                      </a:r>
                      <a:r>
                        <a:rPr lang="fr-FR" sz="1800" dirty="0" err="1">
                          <a:effectLst/>
                        </a:rPr>
                        <a:t>staţiuni</a:t>
                      </a:r>
                      <a:r>
                        <a:rPr lang="fr-FR" sz="1800" dirty="0">
                          <a:effectLst/>
                        </a:rPr>
                        <a:t> (TS), au </a:t>
                      </a:r>
                      <a:r>
                        <a:rPr lang="fr-FR" sz="1800" dirty="0" err="1">
                          <a:effectLst/>
                        </a:rPr>
                        <a:t>fost</a:t>
                      </a:r>
                      <a:r>
                        <a:rPr lang="fr-FR" sz="1800" dirty="0">
                          <a:effectLst/>
                        </a:rPr>
                        <a:t> </a:t>
                      </a:r>
                      <a:r>
                        <a:rPr lang="fr-FR" sz="1800" dirty="0" err="1">
                          <a:effectLst/>
                        </a:rPr>
                        <a:t>stabilite</a:t>
                      </a:r>
                      <a:r>
                        <a:rPr lang="fr-FR" sz="1800" dirty="0">
                          <a:effectLst/>
                        </a:rPr>
                        <a:t> 2 </a:t>
                      </a:r>
                      <a:r>
                        <a:rPr lang="fr-FR" sz="1800" dirty="0" err="1">
                          <a:effectLst/>
                        </a:rPr>
                        <a:t>tipuri</a:t>
                      </a:r>
                      <a:r>
                        <a:rPr lang="fr-FR" sz="1800" dirty="0">
                          <a:effectLst/>
                        </a:rPr>
                        <a:t> de </a:t>
                      </a:r>
                      <a:r>
                        <a:rPr lang="fr-FR" sz="1800" dirty="0" err="1">
                          <a:effectLst/>
                        </a:rPr>
                        <a:t>staţiuni</a:t>
                      </a:r>
                      <a:r>
                        <a:rPr lang="fr-FR" sz="1800" dirty="0">
                          <a:effectLst/>
                        </a:rPr>
                        <a:t> </a:t>
                      </a:r>
                      <a:r>
                        <a:rPr lang="fr-FR" sz="1800" dirty="0" err="1">
                          <a:effectLst/>
                        </a:rPr>
                        <a:t>noi</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ro-RO" sz="1800" dirty="0">
                          <a:effectLst/>
                        </a:rPr>
                        <a:t>Necesitatea completării unor GE care există în actualele norme, dar nu au avut stabilite TS, TP sau chiar ambele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83680819"/>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386172"/>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288454" y="1734532"/>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3246174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2938536902"/>
              </p:ext>
            </p:extLst>
          </p:nvPr>
        </p:nvGraphicFramePr>
        <p:xfrm>
          <a:off x="301658" y="2134642"/>
          <a:ext cx="11674318" cy="4338067"/>
        </p:xfrm>
        <a:graphic>
          <a:graphicData uri="http://schemas.openxmlformats.org/drawingml/2006/table">
            <a:tbl>
              <a:tblPr/>
              <a:tblGrid>
                <a:gridCol w="2459296">
                  <a:extLst>
                    <a:ext uri="{9D8B030D-6E8A-4147-A177-3AD203B41FA5}">
                      <a16:colId xmlns:a16="http://schemas.microsoft.com/office/drawing/2014/main" val="3335916655"/>
                    </a:ext>
                  </a:extLst>
                </a:gridCol>
                <a:gridCol w="1127464">
                  <a:extLst>
                    <a:ext uri="{9D8B030D-6E8A-4147-A177-3AD203B41FA5}">
                      <a16:colId xmlns:a16="http://schemas.microsoft.com/office/drawing/2014/main" val="1087958437"/>
                    </a:ext>
                  </a:extLst>
                </a:gridCol>
                <a:gridCol w="4736787">
                  <a:extLst>
                    <a:ext uri="{9D8B030D-6E8A-4147-A177-3AD203B41FA5}">
                      <a16:colId xmlns:a16="http://schemas.microsoft.com/office/drawing/2014/main" val="3455479907"/>
                    </a:ext>
                  </a:extLst>
                </a:gridCol>
                <a:gridCol w="3350771">
                  <a:extLst>
                    <a:ext uri="{9D8B030D-6E8A-4147-A177-3AD203B41FA5}">
                      <a16:colId xmlns:a16="http://schemas.microsoft.com/office/drawing/2014/main" val="388506526"/>
                    </a:ext>
                  </a:extLst>
                </a:gridCol>
              </a:tblGrid>
              <a:tr h="52803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117365">
                <a:tc rowSpan="2">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fr-FR" sz="1800" dirty="0" err="1">
                          <a:effectLst/>
                        </a:rPr>
                        <a:t>În</a:t>
                      </a:r>
                      <a:r>
                        <a:rPr lang="fr-FR" sz="1800" dirty="0">
                          <a:effectLst/>
                        </a:rPr>
                        <a:t> </a:t>
                      </a:r>
                      <a:r>
                        <a:rPr lang="fr-FR" sz="1800" dirty="0" err="1">
                          <a:effectLst/>
                        </a:rPr>
                        <a:t>cazul</a:t>
                      </a:r>
                      <a:r>
                        <a:rPr lang="fr-FR" sz="1800" dirty="0">
                          <a:effectLst/>
                        </a:rPr>
                        <a:t> </a:t>
                      </a:r>
                      <a:r>
                        <a:rPr lang="fr-FR" sz="1800" dirty="0" err="1">
                          <a:effectLst/>
                        </a:rPr>
                        <a:t>grupelor</a:t>
                      </a:r>
                      <a:r>
                        <a:rPr lang="fr-FR" sz="1800" dirty="0">
                          <a:effectLst/>
                        </a:rPr>
                        <a:t> </a:t>
                      </a:r>
                      <a:r>
                        <a:rPr lang="fr-FR" sz="1800" dirty="0" err="1">
                          <a:effectLst/>
                        </a:rPr>
                        <a:t>ecologice</a:t>
                      </a:r>
                      <a:r>
                        <a:rPr lang="fr-FR" sz="1800" dirty="0">
                          <a:effectLst/>
                        </a:rPr>
                        <a:t> </a:t>
                      </a:r>
                      <a:r>
                        <a:rPr lang="fr-FR" sz="1800" dirty="0" err="1">
                          <a:effectLst/>
                        </a:rPr>
                        <a:t>din</a:t>
                      </a:r>
                      <a:r>
                        <a:rPr lang="fr-FR" sz="1800" dirty="0">
                          <a:effectLst/>
                        </a:rPr>
                        <a:t> </a:t>
                      </a:r>
                      <a:r>
                        <a:rPr lang="fr-FR" sz="1800" dirty="0" err="1">
                          <a:effectLst/>
                        </a:rPr>
                        <a:t>Lunca</a:t>
                      </a:r>
                      <a:r>
                        <a:rPr lang="fr-FR" sz="1800" dirty="0">
                          <a:effectLst/>
                        </a:rPr>
                        <a:t> </a:t>
                      </a:r>
                      <a:r>
                        <a:rPr lang="fr-FR" sz="1800" dirty="0" err="1">
                          <a:effectLst/>
                        </a:rPr>
                        <a:t>şi</a:t>
                      </a:r>
                      <a:r>
                        <a:rPr lang="fr-FR" sz="1800" dirty="0">
                          <a:effectLst/>
                        </a:rPr>
                        <a:t> Delta </a:t>
                      </a:r>
                      <a:r>
                        <a:rPr lang="fr-FR" sz="1800" dirty="0" err="1">
                          <a:effectLst/>
                        </a:rPr>
                        <a:t>Dunării</a:t>
                      </a:r>
                      <a:r>
                        <a:rPr lang="fr-FR" sz="1800" dirty="0">
                          <a:effectLst/>
                        </a:rPr>
                        <a:t> - </a:t>
                      </a:r>
                      <a:r>
                        <a:rPr lang="fr-FR" sz="1800" dirty="0" err="1">
                          <a:effectLst/>
                        </a:rPr>
                        <a:t>regim</a:t>
                      </a:r>
                      <a:r>
                        <a:rPr lang="fr-FR" sz="1800" dirty="0">
                          <a:effectLst/>
                        </a:rPr>
                        <a:t> </a:t>
                      </a:r>
                      <a:r>
                        <a:rPr lang="fr-FR" sz="1800" dirty="0" err="1">
                          <a:effectLst/>
                        </a:rPr>
                        <a:t>îndiguit</a:t>
                      </a:r>
                      <a:r>
                        <a:rPr lang="fr-FR" sz="1800" dirty="0">
                          <a:effectLst/>
                        </a:rPr>
                        <a:t> (care </a:t>
                      </a:r>
                      <a:r>
                        <a:rPr lang="fr-FR" sz="1800" dirty="0" err="1">
                          <a:effectLst/>
                        </a:rPr>
                        <a:t>în</a:t>
                      </a:r>
                      <a:r>
                        <a:rPr lang="fr-FR" sz="1800" dirty="0">
                          <a:effectLst/>
                        </a:rPr>
                        <a:t> </a:t>
                      </a:r>
                      <a:r>
                        <a:rPr lang="fr-FR" sz="1800" dirty="0" err="1">
                          <a:effectLst/>
                        </a:rPr>
                        <a:t>ediţie</a:t>
                      </a:r>
                      <a:r>
                        <a:rPr lang="fr-FR" sz="1800" dirty="0">
                          <a:effectLst/>
                        </a:rPr>
                        <a:t> </a:t>
                      </a:r>
                      <a:r>
                        <a:rPr lang="fr-FR" sz="1800" dirty="0" err="1">
                          <a:effectLst/>
                        </a:rPr>
                        <a:t>anterioară</a:t>
                      </a:r>
                      <a:r>
                        <a:rPr lang="fr-FR" sz="1800" dirty="0">
                          <a:effectLst/>
                        </a:rPr>
                        <a:t> nu au </a:t>
                      </a:r>
                      <a:r>
                        <a:rPr lang="fr-FR" sz="1800" dirty="0" err="1">
                          <a:effectLst/>
                        </a:rPr>
                        <a:t>avut</a:t>
                      </a:r>
                      <a:r>
                        <a:rPr lang="fr-FR" sz="1800" dirty="0">
                          <a:effectLst/>
                        </a:rPr>
                        <a:t> </a:t>
                      </a:r>
                      <a:r>
                        <a:rPr lang="fr-FR" sz="1800" dirty="0" err="1">
                          <a:effectLst/>
                        </a:rPr>
                        <a:t>prevăzute</a:t>
                      </a:r>
                      <a:r>
                        <a:rPr lang="fr-FR" sz="1800" dirty="0">
                          <a:effectLst/>
                        </a:rPr>
                        <a:t> </a:t>
                      </a:r>
                      <a:r>
                        <a:rPr lang="fr-FR" sz="1800" dirty="0" err="1">
                          <a:effectLst/>
                        </a:rPr>
                        <a:t>tipuri</a:t>
                      </a:r>
                      <a:r>
                        <a:rPr lang="fr-FR" sz="1800" dirty="0">
                          <a:effectLst/>
                        </a:rPr>
                        <a:t> de </a:t>
                      </a:r>
                      <a:r>
                        <a:rPr lang="fr-FR" sz="1800" dirty="0" err="1">
                          <a:effectLst/>
                        </a:rPr>
                        <a:t>staţiuni</a:t>
                      </a:r>
                      <a:r>
                        <a:rPr lang="fr-FR" sz="1800" dirty="0">
                          <a:effectLst/>
                        </a:rPr>
                        <a:t>), au </a:t>
                      </a:r>
                      <a:r>
                        <a:rPr lang="fr-FR" sz="1800" dirty="0" err="1">
                          <a:effectLst/>
                        </a:rPr>
                        <a:t>fost</a:t>
                      </a:r>
                      <a:r>
                        <a:rPr lang="fr-FR" sz="1800" dirty="0">
                          <a:effectLst/>
                        </a:rPr>
                        <a:t> </a:t>
                      </a:r>
                      <a:r>
                        <a:rPr lang="fr-FR" sz="1800" dirty="0" err="1">
                          <a:effectLst/>
                        </a:rPr>
                        <a:t>identificate</a:t>
                      </a:r>
                      <a:r>
                        <a:rPr lang="fr-FR" sz="1800" dirty="0">
                          <a:effectLst/>
                        </a:rPr>
                        <a:t> 8 </a:t>
                      </a:r>
                      <a:r>
                        <a:rPr lang="fr-FR" sz="1800" dirty="0" err="1">
                          <a:effectLst/>
                        </a:rPr>
                        <a:t>tipuri</a:t>
                      </a:r>
                      <a:r>
                        <a:rPr lang="fr-FR" sz="1800" dirty="0">
                          <a:effectLst/>
                        </a:rPr>
                        <a:t> de </a:t>
                      </a:r>
                      <a:r>
                        <a:rPr lang="fr-FR" sz="1800" dirty="0" err="1">
                          <a:effectLst/>
                        </a:rPr>
                        <a:t>staţiuni</a:t>
                      </a:r>
                      <a:r>
                        <a:rPr lang="fr-FR" sz="1800" dirty="0">
                          <a:effectLst/>
                        </a:rPr>
                        <a:t> </a:t>
                      </a:r>
                      <a:r>
                        <a:rPr lang="fr-FR" sz="1800" dirty="0" err="1">
                          <a:effectLst/>
                        </a:rPr>
                        <a:t>noi</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ro-RO" sz="1800" dirty="0">
                          <a:effectLst/>
                        </a:rPr>
                        <a:t>Necesitatea completării unor GE care există în actualele norme, dar nu au avut stabilite TS, TP sau chiar ambele.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2529732">
                <a:tc vMerge="1">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fr-FR" sz="1800" dirty="0">
                          <a:effectLst/>
                        </a:rPr>
                        <a:t>Au mai </a:t>
                      </a:r>
                      <a:r>
                        <a:rPr lang="fr-FR" sz="1800" dirty="0" err="1">
                          <a:effectLst/>
                        </a:rPr>
                        <a:t>fost</a:t>
                      </a:r>
                      <a:r>
                        <a:rPr lang="fr-FR" sz="1800" dirty="0">
                          <a:effectLst/>
                        </a:rPr>
                        <a:t> </a:t>
                      </a:r>
                      <a:r>
                        <a:rPr lang="fr-FR" sz="1800" dirty="0" err="1">
                          <a:effectLst/>
                        </a:rPr>
                        <a:t>introduse</a:t>
                      </a:r>
                      <a:r>
                        <a:rPr lang="fr-FR" sz="1800" dirty="0">
                          <a:effectLst/>
                        </a:rPr>
                        <a:t> 12 </a:t>
                      </a:r>
                      <a:r>
                        <a:rPr lang="fr-FR" sz="1800" dirty="0" err="1">
                          <a:effectLst/>
                        </a:rPr>
                        <a:t>tipuri</a:t>
                      </a:r>
                      <a:r>
                        <a:rPr lang="fr-FR" sz="1800" dirty="0">
                          <a:effectLst/>
                        </a:rPr>
                        <a:t> de </a:t>
                      </a:r>
                      <a:r>
                        <a:rPr lang="fr-FR" sz="1800" dirty="0" err="1">
                          <a:effectLst/>
                        </a:rPr>
                        <a:t>staţiuni</a:t>
                      </a:r>
                      <a:r>
                        <a:rPr lang="fr-FR" sz="1800" dirty="0">
                          <a:effectLst/>
                        </a:rPr>
                        <a:t> </a:t>
                      </a:r>
                      <a:r>
                        <a:rPr lang="fr-FR" sz="1800" dirty="0" err="1">
                          <a:effectLst/>
                        </a:rPr>
                        <a:t>noi</a:t>
                      </a:r>
                      <a:r>
                        <a:rPr lang="fr-FR" sz="1800" dirty="0">
                          <a:effectLst/>
                        </a:rPr>
                        <a:t>, </a:t>
                      </a:r>
                      <a:r>
                        <a:rPr lang="fr-FR" sz="1800" dirty="0" err="1">
                          <a:effectLst/>
                        </a:rPr>
                        <a:t>în</a:t>
                      </a:r>
                      <a:r>
                        <a:rPr lang="fr-FR" sz="1800" dirty="0">
                          <a:effectLst/>
                        </a:rPr>
                        <a:t> </a:t>
                      </a:r>
                      <a:r>
                        <a:rPr lang="fr-FR" sz="1800" dirty="0" err="1">
                          <a:effectLst/>
                        </a:rPr>
                        <a:t>grupe</a:t>
                      </a:r>
                      <a:r>
                        <a:rPr lang="fr-FR" sz="1800" dirty="0">
                          <a:effectLst/>
                        </a:rPr>
                        <a:t> </a:t>
                      </a:r>
                      <a:r>
                        <a:rPr lang="fr-FR" sz="1800" dirty="0" err="1">
                          <a:effectLst/>
                        </a:rPr>
                        <a:t>existente</a:t>
                      </a:r>
                      <a:r>
                        <a:rPr lang="fr-FR" sz="1800" dirty="0">
                          <a:effectLst/>
                        </a:rPr>
                        <a:t> </a:t>
                      </a:r>
                      <a:r>
                        <a:rPr lang="fr-FR" sz="1800" dirty="0" err="1">
                          <a:effectLst/>
                        </a:rPr>
                        <a:t>sau</a:t>
                      </a:r>
                      <a:r>
                        <a:rPr lang="fr-FR" sz="1800" dirty="0">
                          <a:effectLst/>
                        </a:rPr>
                        <a:t> </a:t>
                      </a:r>
                      <a:r>
                        <a:rPr lang="fr-FR" sz="1800" dirty="0" err="1">
                          <a:effectLst/>
                        </a:rPr>
                        <a:t>nou</a:t>
                      </a:r>
                      <a:r>
                        <a:rPr lang="fr-FR" sz="1800" dirty="0">
                          <a:effectLst/>
                        </a:rPr>
                        <a:t> </a:t>
                      </a:r>
                      <a:r>
                        <a:rPr lang="fr-FR" sz="1800" dirty="0" err="1">
                          <a:effectLst/>
                        </a:rPr>
                        <a:t>create</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pPr>
                      <a:r>
                        <a:rPr lang="ro-RO" sz="1800" dirty="0">
                          <a:effectLst/>
                        </a:rPr>
                        <a:t>Acumulări importante ale cunoştinţelor de ordin ştiinţific şi tehnic din acest domeniu, dar şi modificări semnificative ale condiţiilor de mediu, cu implicaţii directe în ceea ce priveşte compozițiile, schemele și tehnologiile de regenerare a pădurilor.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66695860"/>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386172"/>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288454" y="1734532"/>
            <a:ext cx="1002069" cy="400110"/>
          </a:xfrm>
          <a:prstGeom prst="rect">
            <a:avLst/>
          </a:prstGeom>
        </p:spPr>
        <p:txBody>
          <a:bodyPr wrap="none">
            <a:spAutoFit/>
          </a:bodyPr>
          <a:lstStyle/>
          <a:p>
            <a:pPr algn="just">
              <a:lnSpc>
                <a:spcPct val="100000"/>
              </a:lnSpc>
              <a:spcAft>
                <a:spcPts val="0"/>
              </a:spcAft>
            </a:pPr>
            <a:r>
              <a:rPr lang="ro-RO" sz="2000" b="1" dirty="0">
                <a:solidFill>
                  <a:srgbClr val="FF0000"/>
                </a:solidFill>
                <a:latin typeface="Calibri" panose="020F0502020204030204" pitchFamily="34" charset="0"/>
              </a:rPr>
              <a:t>Partea I</a:t>
            </a:r>
          </a:p>
        </p:txBody>
      </p:sp>
    </p:spTree>
    <p:extLst>
      <p:ext uri="{BB962C8B-B14F-4D97-AF65-F5344CB8AC3E}">
        <p14:creationId xmlns:p14="http://schemas.microsoft.com/office/powerpoint/2010/main" val="3945761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3120205765"/>
              </p:ext>
            </p:extLst>
          </p:nvPr>
        </p:nvGraphicFramePr>
        <p:xfrm>
          <a:off x="301658" y="2134642"/>
          <a:ext cx="11674318" cy="2703688"/>
        </p:xfrm>
        <a:graphic>
          <a:graphicData uri="http://schemas.openxmlformats.org/drawingml/2006/table">
            <a:tbl>
              <a:tblPr/>
              <a:tblGrid>
                <a:gridCol w="2459296">
                  <a:extLst>
                    <a:ext uri="{9D8B030D-6E8A-4147-A177-3AD203B41FA5}">
                      <a16:colId xmlns:a16="http://schemas.microsoft.com/office/drawing/2014/main" val="3335916655"/>
                    </a:ext>
                  </a:extLst>
                </a:gridCol>
                <a:gridCol w="1065322">
                  <a:extLst>
                    <a:ext uri="{9D8B030D-6E8A-4147-A177-3AD203B41FA5}">
                      <a16:colId xmlns:a16="http://schemas.microsoft.com/office/drawing/2014/main" val="1087958437"/>
                    </a:ext>
                  </a:extLst>
                </a:gridCol>
                <a:gridCol w="4798929">
                  <a:extLst>
                    <a:ext uri="{9D8B030D-6E8A-4147-A177-3AD203B41FA5}">
                      <a16:colId xmlns:a16="http://schemas.microsoft.com/office/drawing/2014/main" val="3455479907"/>
                    </a:ext>
                  </a:extLst>
                </a:gridCol>
                <a:gridCol w="3350771">
                  <a:extLst>
                    <a:ext uri="{9D8B030D-6E8A-4147-A177-3AD203B41FA5}">
                      <a16:colId xmlns:a16="http://schemas.microsoft.com/office/drawing/2014/main" val="388506526"/>
                    </a:ext>
                  </a:extLst>
                </a:gridCol>
              </a:tblGrid>
              <a:tr h="52803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894419">
                <a:tc rowSpan="2">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fr-FR" sz="1800" dirty="0" err="1">
                          <a:effectLst/>
                        </a:rPr>
                        <a:t>În</a:t>
                      </a:r>
                      <a:r>
                        <a:rPr lang="fr-FR" sz="1800" dirty="0">
                          <a:effectLst/>
                        </a:rPr>
                        <a:t> </a:t>
                      </a:r>
                      <a:r>
                        <a:rPr lang="fr-FR" sz="1800" dirty="0" err="1">
                          <a:effectLst/>
                        </a:rPr>
                        <a:t>cazul</a:t>
                      </a:r>
                      <a:r>
                        <a:rPr lang="fr-FR" sz="1800" dirty="0">
                          <a:effectLst/>
                        </a:rPr>
                        <a:t> </a:t>
                      </a:r>
                      <a:r>
                        <a:rPr lang="fr-FR" sz="1800" dirty="0" err="1">
                          <a:effectLst/>
                        </a:rPr>
                        <a:t>grupelor</a:t>
                      </a:r>
                      <a:r>
                        <a:rPr lang="fr-FR" sz="1800" dirty="0">
                          <a:effectLst/>
                        </a:rPr>
                        <a:t> </a:t>
                      </a:r>
                      <a:r>
                        <a:rPr lang="fr-FR" sz="1800" dirty="0" err="1">
                          <a:effectLst/>
                        </a:rPr>
                        <a:t>ecologice</a:t>
                      </a:r>
                      <a:r>
                        <a:rPr lang="fr-FR" sz="1800" dirty="0">
                          <a:effectLst/>
                        </a:rPr>
                        <a:t> </a:t>
                      </a:r>
                      <a:r>
                        <a:rPr lang="fr-FR" sz="1800" dirty="0" err="1">
                          <a:effectLst/>
                        </a:rPr>
                        <a:t>din</a:t>
                      </a:r>
                      <a:r>
                        <a:rPr lang="fr-FR" sz="1800" dirty="0">
                          <a:effectLst/>
                        </a:rPr>
                        <a:t> </a:t>
                      </a:r>
                      <a:r>
                        <a:rPr lang="fr-FR" sz="1800" dirty="0" err="1">
                          <a:effectLst/>
                        </a:rPr>
                        <a:t>luncile</a:t>
                      </a:r>
                      <a:r>
                        <a:rPr lang="fr-FR" sz="1800" dirty="0">
                          <a:effectLst/>
                        </a:rPr>
                        <a:t> </a:t>
                      </a:r>
                      <a:r>
                        <a:rPr lang="fr-FR" sz="1800" dirty="0" err="1">
                          <a:effectLst/>
                        </a:rPr>
                        <a:t>râurilor</a:t>
                      </a:r>
                      <a:r>
                        <a:rPr lang="fr-FR" sz="1800" dirty="0">
                          <a:effectLst/>
                        </a:rPr>
                        <a:t> </a:t>
                      </a:r>
                      <a:r>
                        <a:rPr lang="fr-FR" sz="1800" dirty="0" err="1">
                          <a:effectLst/>
                        </a:rPr>
                        <a:t>interioare</a:t>
                      </a:r>
                      <a:r>
                        <a:rPr lang="fr-FR" sz="1800" dirty="0">
                          <a:effectLst/>
                        </a:rPr>
                        <a:t> mari, au </a:t>
                      </a:r>
                      <a:r>
                        <a:rPr lang="fr-FR" sz="1800" dirty="0" err="1">
                          <a:effectLst/>
                        </a:rPr>
                        <a:t>fost</a:t>
                      </a:r>
                      <a:r>
                        <a:rPr lang="fr-FR" sz="1800" dirty="0">
                          <a:effectLst/>
                        </a:rPr>
                        <a:t> </a:t>
                      </a:r>
                      <a:r>
                        <a:rPr lang="fr-FR" sz="1800" dirty="0" err="1">
                          <a:effectLst/>
                        </a:rPr>
                        <a:t>identificate</a:t>
                      </a:r>
                      <a:r>
                        <a:rPr lang="fr-FR" sz="1800" dirty="0">
                          <a:effectLst/>
                        </a:rPr>
                        <a:t> 4 </a:t>
                      </a:r>
                      <a:r>
                        <a:rPr lang="fr-FR" sz="1800" dirty="0" err="1">
                          <a:effectLst/>
                        </a:rPr>
                        <a:t>tipuri</a:t>
                      </a:r>
                      <a:r>
                        <a:rPr lang="fr-FR" sz="1800" dirty="0">
                          <a:effectLst/>
                        </a:rPr>
                        <a:t> de </a:t>
                      </a:r>
                      <a:r>
                        <a:rPr lang="fr-FR" sz="1800" dirty="0" err="1">
                          <a:effectLst/>
                        </a:rPr>
                        <a:t>staţiuni</a:t>
                      </a:r>
                      <a:r>
                        <a:rPr lang="fr-FR" sz="1800" dirty="0">
                          <a:effectLst/>
                        </a:rPr>
                        <a:t> </a:t>
                      </a:r>
                      <a:r>
                        <a:rPr lang="fr-FR" sz="1800" dirty="0" err="1">
                          <a:effectLst/>
                        </a:rPr>
                        <a:t>noi</a:t>
                      </a:r>
                      <a:r>
                        <a:rPr lang="fr-FR" sz="1800" dirty="0">
                          <a:effectLst/>
                        </a:rPr>
                        <a:t> </a:t>
                      </a:r>
                      <a:r>
                        <a:rPr lang="fr-FR" sz="1800" dirty="0" err="1">
                          <a:effectLst/>
                        </a:rPr>
                        <a:t>derivate</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1260629">
                <a:tc vMerge="1">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fr-FR" sz="1800" dirty="0" err="1">
                          <a:effectLst/>
                        </a:rPr>
                        <a:t>În</a:t>
                      </a:r>
                      <a:r>
                        <a:rPr lang="fr-FR" sz="1800" dirty="0">
                          <a:effectLst/>
                        </a:rPr>
                        <a:t> </a:t>
                      </a:r>
                      <a:r>
                        <a:rPr lang="fr-FR" sz="1800" dirty="0" err="1">
                          <a:effectLst/>
                        </a:rPr>
                        <a:t>urma</a:t>
                      </a:r>
                      <a:r>
                        <a:rPr lang="fr-FR" sz="1800" dirty="0">
                          <a:effectLst/>
                        </a:rPr>
                        <a:t> </a:t>
                      </a:r>
                      <a:r>
                        <a:rPr lang="fr-FR" sz="1800" dirty="0" err="1">
                          <a:effectLst/>
                        </a:rPr>
                        <a:t>analizei</a:t>
                      </a:r>
                      <a:r>
                        <a:rPr lang="fr-FR" sz="1800" dirty="0">
                          <a:effectLst/>
                        </a:rPr>
                        <a:t> </a:t>
                      </a:r>
                      <a:r>
                        <a:rPr lang="fr-FR" sz="1800" dirty="0" err="1">
                          <a:effectLst/>
                        </a:rPr>
                        <a:t>efectuate</a:t>
                      </a:r>
                      <a:r>
                        <a:rPr lang="ro-RO" sz="1800" dirty="0">
                          <a:effectLst/>
                        </a:rPr>
                        <a:t>,</a:t>
                      </a:r>
                      <a:r>
                        <a:rPr lang="fr-FR" sz="1800" dirty="0">
                          <a:effectLst/>
                        </a:rPr>
                        <a:t> 10 </a:t>
                      </a:r>
                      <a:r>
                        <a:rPr lang="fr-FR" sz="1800" dirty="0" err="1">
                          <a:effectLst/>
                        </a:rPr>
                        <a:t>tipuri</a:t>
                      </a:r>
                      <a:r>
                        <a:rPr lang="fr-FR" sz="1800" dirty="0">
                          <a:effectLst/>
                        </a:rPr>
                        <a:t> de </a:t>
                      </a:r>
                      <a:r>
                        <a:rPr lang="fr-FR" sz="1800" dirty="0" err="1">
                          <a:effectLst/>
                        </a:rPr>
                        <a:t>staţiuni</a:t>
                      </a:r>
                      <a:r>
                        <a:rPr lang="fr-FR" sz="1800" dirty="0">
                          <a:effectLst/>
                        </a:rPr>
                        <a:t> </a:t>
                      </a:r>
                      <a:r>
                        <a:rPr lang="fr-FR" sz="1800" dirty="0" err="1">
                          <a:effectLst/>
                        </a:rPr>
                        <a:t>existente</a:t>
                      </a:r>
                      <a:r>
                        <a:rPr lang="fr-FR" sz="1800" dirty="0">
                          <a:effectLst/>
                        </a:rPr>
                        <a:t> </a:t>
                      </a:r>
                      <a:r>
                        <a:rPr lang="fr-FR" sz="1800" dirty="0" err="1">
                          <a:effectLst/>
                        </a:rPr>
                        <a:t>sau</a:t>
                      </a:r>
                      <a:r>
                        <a:rPr lang="fr-FR" sz="1800" dirty="0">
                          <a:effectLst/>
                        </a:rPr>
                        <a:t> </a:t>
                      </a:r>
                      <a:r>
                        <a:rPr lang="fr-FR" sz="1800" dirty="0" err="1">
                          <a:effectLst/>
                        </a:rPr>
                        <a:t>noi-derivate</a:t>
                      </a:r>
                      <a:r>
                        <a:rPr lang="fr-FR" sz="1800" dirty="0">
                          <a:effectLst/>
                        </a:rPr>
                        <a:t> (</a:t>
                      </a:r>
                      <a:r>
                        <a:rPr lang="fr-FR" sz="1800" dirty="0" err="1">
                          <a:effectLst/>
                        </a:rPr>
                        <a:t>neclarificate</a:t>
                      </a:r>
                      <a:r>
                        <a:rPr lang="fr-FR" sz="1800" dirty="0">
                          <a:effectLst/>
                        </a:rPr>
                        <a:t>) </a:t>
                      </a:r>
                      <a:r>
                        <a:rPr lang="fr-FR" sz="1800" dirty="0" err="1">
                          <a:effectLst/>
                        </a:rPr>
                        <a:t>din</a:t>
                      </a:r>
                      <a:r>
                        <a:rPr lang="fr-FR" sz="1800" dirty="0">
                          <a:effectLst/>
                        </a:rPr>
                        <a:t> </a:t>
                      </a:r>
                      <a:r>
                        <a:rPr lang="fr-FR" sz="1800" dirty="0" err="1">
                          <a:effectLst/>
                        </a:rPr>
                        <a:t>ediţia</a:t>
                      </a:r>
                      <a:r>
                        <a:rPr lang="fr-FR" sz="1800" dirty="0">
                          <a:effectLst/>
                        </a:rPr>
                        <a:t> </a:t>
                      </a:r>
                      <a:r>
                        <a:rPr lang="fr-FR" sz="1800" dirty="0" err="1">
                          <a:effectLst/>
                        </a:rPr>
                        <a:t>anterioară</a:t>
                      </a:r>
                      <a:r>
                        <a:rPr lang="fr-FR" sz="1800" dirty="0">
                          <a:effectLst/>
                        </a:rPr>
                        <a:t> au </a:t>
                      </a:r>
                      <a:r>
                        <a:rPr lang="fr-FR" sz="1800" dirty="0" err="1">
                          <a:effectLst/>
                        </a:rPr>
                        <a:t>fost</a:t>
                      </a:r>
                      <a:r>
                        <a:rPr lang="fr-FR" sz="1800" dirty="0">
                          <a:effectLst/>
                        </a:rPr>
                        <a:t> </a:t>
                      </a:r>
                      <a:r>
                        <a:rPr lang="fr-FR" sz="1800" dirty="0" err="1">
                          <a:effectLst/>
                        </a:rPr>
                        <a:t>trecute</a:t>
                      </a:r>
                      <a:r>
                        <a:rPr lang="fr-FR" sz="1800" dirty="0">
                          <a:effectLst/>
                        </a:rPr>
                        <a:t> de la o </a:t>
                      </a:r>
                      <a:r>
                        <a:rPr lang="fr-FR" sz="1800" dirty="0" err="1">
                          <a:effectLst/>
                        </a:rPr>
                        <a:t>grupă</a:t>
                      </a:r>
                      <a:r>
                        <a:rPr lang="fr-FR" sz="1800" dirty="0">
                          <a:effectLst/>
                        </a:rPr>
                        <a:t> </a:t>
                      </a:r>
                      <a:r>
                        <a:rPr lang="fr-FR" sz="1800" dirty="0" err="1">
                          <a:effectLst/>
                        </a:rPr>
                        <a:t>ecologică</a:t>
                      </a:r>
                      <a:r>
                        <a:rPr lang="fr-FR" sz="1800" dirty="0">
                          <a:effectLst/>
                        </a:rPr>
                        <a:t> la </a:t>
                      </a:r>
                      <a:r>
                        <a:rPr lang="fr-FR" sz="1800" dirty="0" err="1">
                          <a:effectLst/>
                        </a:rPr>
                        <a:t>altă</a:t>
                      </a:r>
                      <a:r>
                        <a:rPr lang="fr-FR" sz="1800" dirty="0">
                          <a:effectLst/>
                        </a:rPr>
                        <a:t> </a:t>
                      </a:r>
                      <a:r>
                        <a:rPr lang="fr-FR" sz="1800" dirty="0" err="1">
                          <a:effectLst/>
                        </a:rPr>
                        <a:t>grupă</a:t>
                      </a:r>
                      <a:r>
                        <a:rPr lang="fr-FR" sz="1800" dirty="0">
                          <a:effectLst/>
                        </a:rPr>
                        <a:t> </a:t>
                      </a:r>
                      <a:r>
                        <a:rPr lang="fr-FR" sz="1800" dirty="0" err="1">
                          <a:effectLst/>
                        </a:rPr>
                        <a:t>ecologică</a:t>
                      </a:r>
                      <a:r>
                        <a:rPr lang="fr-FR" sz="1800" dirty="0">
                          <a:effectLst/>
                        </a:rPr>
                        <a:t> </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ro-RO" sz="1800" dirty="0">
                          <a:effectLst/>
                        </a:rPr>
                        <a:t>Existenţa unor solicitări de completare, clarificare şi corectare a textului</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66695860"/>
                  </a:ext>
                </a:extLst>
              </a:tr>
            </a:tbl>
          </a:graphicData>
        </a:graphic>
      </p:graphicFrame>
      <p:sp>
        <p:nvSpPr>
          <p:cNvPr id="5" name="TextBox 4">
            <a:extLst>
              <a:ext uri="{FF2B5EF4-FFF2-40B4-BE49-F238E27FC236}">
                <a16:creationId xmlns:a16="http://schemas.microsoft.com/office/drawing/2014/main" id="{E570C5A6-3D2B-4F1C-ABAC-AD0C544D498B}"/>
              </a:ext>
            </a:extLst>
          </p:cNvPr>
          <p:cNvSpPr txBox="1"/>
          <p:nvPr/>
        </p:nvSpPr>
        <p:spPr>
          <a:xfrm>
            <a:off x="1097280" y="1386172"/>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288454" y="1734532"/>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2314104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698993480"/>
              </p:ext>
            </p:extLst>
          </p:nvPr>
        </p:nvGraphicFramePr>
        <p:xfrm>
          <a:off x="177554" y="1946895"/>
          <a:ext cx="11869444" cy="5212080"/>
        </p:xfrm>
        <a:graphic>
          <a:graphicData uri="http://schemas.openxmlformats.org/drawingml/2006/table">
            <a:tbl>
              <a:tblPr/>
              <a:tblGrid>
                <a:gridCol w="2379215">
                  <a:extLst>
                    <a:ext uri="{9D8B030D-6E8A-4147-A177-3AD203B41FA5}">
                      <a16:colId xmlns:a16="http://schemas.microsoft.com/office/drawing/2014/main" val="3335916655"/>
                    </a:ext>
                  </a:extLst>
                </a:gridCol>
                <a:gridCol w="1056443">
                  <a:extLst>
                    <a:ext uri="{9D8B030D-6E8A-4147-A177-3AD203B41FA5}">
                      <a16:colId xmlns:a16="http://schemas.microsoft.com/office/drawing/2014/main" val="1087958437"/>
                    </a:ext>
                  </a:extLst>
                </a:gridCol>
                <a:gridCol w="5229538">
                  <a:extLst>
                    <a:ext uri="{9D8B030D-6E8A-4147-A177-3AD203B41FA5}">
                      <a16:colId xmlns:a16="http://schemas.microsoft.com/office/drawing/2014/main" val="3455479907"/>
                    </a:ext>
                  </a:extLst>
                </a:gridCol>
                <a:gridCol w="3204248">
                  <a:extLst>
                    <a:ext uri="{9D8B030D-6E8A-4147-A177-3AD203B41FA5}">
                      <a16:colId xmlns:a16="http://schemas.microsoft.com/office/drawing/2014/main" val="388506526"/>
                    </a:ext>
                  </a:extLst>
                </a:gridCol>
              </a:tblGrid>
              <a:tr h="489191">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797503">
                <a:tc>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ro-RO" sz="1800" dirty="0">
                          <a:effectLst/>
                        </a:rPr>
                        <a:t>Normele tehnice nr. 1 din anul 2000 cuprind 251 tipuri de pădure; 33 de tipuri de pădure existente în sistematică (sau în literatura de specialitate), au fost omise din cuprinsul acestora.</a:t>
                      </a:r>
                      <a:endParaRPr lang="en-US" sz="1800" dirty="0">
                        <a:effectLst/>
                      </a:endParaRPr>
                    </a:p>
                    <a:p>
                      <a:pPr algn="just">
                        <a:lnSpc>
                          <a:spcPct val="100000"/>
                        </a:lnSpc>
                        <a:spcAft>
                          <a:spcPts val="0"/>
                        </a:spcAft>
                      </a:pPr>
                      <a:r>
                        <a:rPr lang="ro-RO" sz="1800" i="1" dirty="0">
                          <a:effectLst/>
                        </a:rPr>
                        <a:t>Pr</a:t>
                      </a:r>
                      <a:r>
                        <a:rPr lang="fr-FR" sz="1800" i="1" dirty="0" err="1">
                          <a:effectLst/>
                        </a:rPr>
                        <a:t>ocedur</a:t>
                      </a:r>
                      <a:r>
                        <a:rPr lang="ro-RO" sz="1800" i="1" dirty="0">
                          <a:effectLst/>
                        </a:rPr>
                        <a:t>a</a:t>
                      </a:r>
                      <a:r>
                        <a:rPr lang="fr-FR" sz="1800" i="1" dirty="0">
                          <a:effectLst/>
                        </a:rPr>
                        <a:t> </a:t>
                      </a:r>
                      <a:r>
                        <a:rPr lang="fr-FR" sz="1800" i="1" dirty="0" err="1">
                          <a:effectLst/>
                        </a:rPr>
                        <a:t>simplificat</a:t>
                      </a:r>
                      <a:r>
                        <a:rPr lang="ro-RO" sz="1800" i="1" dirty="0">
                          <a:effectLst/>
                        </a:rPr>
                        <a:t>ă</a:t>
                      </a:r>
                      <a:r>
                        <a:rPr lang="fr-FR" sz="1800" i="1" dirty="0">
                          <a:effectLst/>
                        </a:rPr>
                        <a:t> </a:t>
                      </a:r>
                      <a:r>
                        <a:rPr lang="ro-RO" sz="1800" i="1" dirty="0">
                          <a:effectLst/>
                        </a:rPr>
                        <a:t>nr. 1  </a:t>
                      </a:r>
                      <a:r>
                        <a:rPr lang="ro-RO" sz="1800" dirty="0">
                          <a:effectLst/>
                        </a:rPr>
                        <a:t>cuprinde 353 de tipuri de pădure, din care 284 existente în sistematică (inclusiv 33 de tipuri de pădure omise anterior) şi 69 de tipuri de pădure noi şi noi derivate (57 de tipuri de pădure noi  și 12 de tipuri de pădure noi derivate).</a:t>
                      </a:r>
                      <a:endParaRPr lang="en-US" sz="1800" dirty="0">
                        <a:effectLst/>
                      </a:endParaRPr>
                    </a:p>
                    <a:p>
                      <a:pPr algn="just">
                        <a:lnSpc>
                          <a:spcPct val="100000"/>
                        </a:lnSpc>
                        <a:spcAft>
                          <a:spcPts val="0"/>
                        </a:spcAft>
                      </a:pPr>
                      <a:r>
                        <a:rPr lang="ro-RO" sz="1800" dirty="0">
                          <a:effectLst/>
                        </a:rPr>
                        <a:t> În afara celor 353 tipuri de pădure incluse în procedura nr. 1 există și alte tipuri de pădure identificate, analizate și validate cu ocazia avizării amenajamentelor silvice (vezi Anexa nr. 8 și </a:t>
                      </a:r>
                      <a:r>
                        <a:rPr lang="ro-RO" sz="1800" i="1" dirty="0">
                          <a:effectLst/>
                        </a:rPr>
                        <a:t>Procedura simplificată nr. 5 </a:t>
                      </a:r>
                      <a:r>
                        <a:rPr lang="ro-RO" sz="1800" dirty="0">
                          <a:effectLst/>
                        </a:rPr>
                        <a:t>- anexa nr. 16) pe care specialiștii din domeniu le pot utiliza în cadrul grupelor ecologice descrise în actuala procedură.</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ro-RO" sz="1800" dirty="0">
                          <a:effectLst/>
                        </a:rPr>
                        <a:t>Necesitatea completării şi clarificării unor aspecte noi, importante, utilizând rezultatele obţinute în ultimele două decenii în activităţile de cercetare şi amenajare a pădurilor.</a:t>
                      </a:r>
                    </a:p>
                    <a:p>
                      <a:pPr algn="just">
                        <a:lnSpc>
                          <a:spcPct val="100000"/>
                        </a:lnSpc>
                        <a:spcAft>
                          <a:spcPts val="0"/>
                        </a:spcAft>
                      </a:pPr>
                      <a:endParaRPr lang="ro-RO" sz="1800" dirty="0">
                        <a:effectLst/>
                      </a:endParaRPr>
                    </a:p>
                    <a:p>
                      <a:pPr algn="just">
                        <a:lnSpc>
                          <a:spcPct val="100000"/>
                        </a:lnSpc>
                        <a:spcAft>
                          <a:spcPts val="0"/>
                        </a:spcAft>
                      </a:pPr>
                      <a:r>
                        <a:rPr lang="ro-RO" sz="1800" dirty="0">
                          <a:effectLst/>
                        </a:rPr>
                        <a:t>Tipurile de pădure avizate în cadrul lucrărilor de amenajarea pădurilor </a:t>
                      </a:r>
                      <a:r>
                        <a:rPr lang="en-US" sz="1800" dirty="0" err="1">
                          <a:effectLst/>
                        </a:rPr>
                        <a:t>vor</a:t>
                      </a:r>
                      <a:r>
                        <a:rPr lang="en-US" sz="1800" dirty="0">
                          <a:effectLst/>
                        </a:rPr>
                        <a:t> </a:t>
                      </a:r>
                      <a:r>
                        <a:rPr lang="ro-RO" sz="1800" dirty="0">
                          <a:effectLst/>
                        </a:rPr>
                        <a:t>putea </a:t>
                      </a:r>
                      <a:r>
                        <a:rPr lang="en-US" sz="1800" dirty="0">
                          <a:effectLst/>
                        </a:rPr>
                        <a:t>fi </a:t>
                      </a:r>
                      <a:r>
                        <a:rPr lang="en-US" sz="1800" dirty="0" err="1">
                          <a:effectLst/>
                        </a:rPr>
                        <a:t>utilizate</a:t>
                      </a:r>
                      <a:r>
                        <a:rPr lang="en-US" sz="1800" dirty="0">
                          <a:effectLst/>
                        </a:rPr>
                        <a:t> </a:t>
                      </a:r>
                      <a:r>
                        <a:rPr lang="en-US" sz="1800" dirty="0" err="1">
                          <a:effectLst/>
                        </a:rPr>
                        <a:t>în</a:t>
                      </a:r>
                      <a:r>
                        <a:rPr lang="en-US" sz="1800" dirty="0">
                          <a:effectLst/>
                        </a:rPr>
                        <a:t> </a:t>
                      </a:r>
                      <a:r>
                        <a:rPr lang="en-US" sz="1800" dirty="0" err="1">
                          <a:effectLst/>
                        </a:rPr>
                        <a:t>continuare</a:t>
                      </a:r>
                      <a:r>
                        <a:rPr lang="en-US" sz="1800" dirty="0">
                          <a:effectLst/>
                        </a:rPr>
                        <a:t> </a:t>
                      </a:r>
                      <a:r>
                        <a:rPr lang="en-US" sz="1800" dirty="0" err="1">
                          <a:effectLst/>
                        </a:rPr>
                        <a:t>și</a:t>
                      </a:r>
                      <a:r>
                        <a:rPr lang="en-US" sz="1800" dirty="0">
                          <a:effectLst/>
                        </a:rPr>
                        <a:t> </a:t>
                      </a:r>
                      <a:r>
                        <a:rPr lang="en-US" sz="1800" dirty="0" err="1">
                          <a:effectLst/>
                        </a:rPr>
                        <a:t>vor</a:t>
                      </a:r>
                      <a:r>
                        <a:rPr lang="en-US" sz="1800" dirty="0">
                          <a:effectLst/>
                        </a:rPr>
                        <a:t> fi </a:t>
                      </a:r>
                      <a:r>
                        <a:rPr lang="en-US" sz="1800" dirty="0" err="1">
                          <a:effectLst/>
                        </a:rPr>
                        <a:t>definitivate</a:t>
                      </a:r>
                      <a:r>
                        <a:rPr lang="en-US" sz="1800" dirty="0">
                          <a:effectLst/>
                        </a:rPr>
                        <a:t> </a:t>
                      </a:r>
                      <a:r>
                        <a:rPr lang="en-US" sz="1800" dirty="0" err="1">
                          <a:effectLst/>
                        </a:rPr>
                        <a:t>în</a:t>
                      </a:r>
                      <a:r>
                        <a:rPr lang="en-US" sz="1800" dirty="0">
                          <a:effectLst/>
                        </a:rPr>
                        <a:t> </a:t>
                      </a:r>
                      <a:r>
                        <a:rPr lang="en-US" sz="1800" dirty="0" err="1">
                          <a:effectLst/>
                        </a:rPr>
                        <a:t>urma</a:t>
                      </a:r>
                      <a:r>
                        <a:rPr lang="en-US" sz="1800" dirty="0">
                          <a:effectLst/>
                        </a:rPr>
                        <a:t> </a:t>
                      </a:r>
                      <a:r>
                        <a:rPr lang="en-US" sz="1800" dirty="0" err="1">
                          <a:effectLst/>
                        </a:rPr>
                        <a:t>activității</a:t>
                      </a:r>
                      <a:r>
                        <a:rPr lang="en-US" sz="1800" dirty="0">
                          <a:effectLst/>
                        </a:rPr>
                        <a:t> </a:t>
                      </a:r>
                      <a:r>
                        <a:rPr lang="en-US" sz="1800" dirty="0" err="1">
                          <a:effectLst/>
                        </a:rPr>
                        <a:t>ulterioare</a:t>
                      </a:r>
                      <a:r>
                        <a:rPr lang="en-US" sz="1800" dirty="0">
                          <a:effectLst/>
                        </a:rPr>
                        <a:t> de </a:t>
                      </a:r>
                      <a:r>
                        <a:rPr lang="en-US" sz="1800" dirty="0" err="1">
                          <a:effectLst/>
                        </a:rPr>
                        <a:t>validare</a:t>
                      </a:r>
                      <a:r>
                        <a:rPr lang="en-US" sz="1800" dirty="0">
                          <a:effectLst/>
                        </a:rPr>
                        <a:t> </a:t>
                      </a:r>
                      <a:r>
                        <a:rPr lang="en-US" sz="1800" dirty="0" err="1">
                          <a:effectLst/>
                        </a:rPr>
                        <a:t>finală</a:t>
                      </a:r>
                      <a:r>
                        <a:rPr lang="en-US" sz="1800" dirty="0">
                          <a:effectLst/>
                        </a:rPr>
                        <a:t>.</a:t>
                      </a:r>
                    </a:p>
                    <a:p>
                      <a:pPr algn="just">
                        <a:lnSpc>
                          <a:spcPct val="100000"/>
                        </a:lnSpc>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5" name="TextBox 4">
            <a:extLst>
              <a:ext uri="{FF2B5EF4-FFF2-40B4-BE49-F238E27FC236}">
                <a16:creationId xmlns:a16="http://schemas.microsoft.com/office/drawing/2014/main" id="{E570C5A6-3D2B-4F1C-ABAC-AD0C544D498B}"/>
              </a:ext>
            </a:extLst>
          </p:cNvPr>
          <p:cNvSpPr txBox="1"/>
          <p:nvPr/>
        </p:nvSpPr>
        <p:spPr>
          <a:xfrm>
            <a:off x="1097280" y="1264055"/>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338761" y="1574801"/>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3599743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912832471"/>
              </p:ext>
            </p:extLst>
          </p:nvPr>
        </p:nvGraphicFramePr>
        <p:xfrm>
          <a:off x="301658" y="1885461"/>
          <a:ext cx="11638807" cy="4389120"/>
        </p:xfrm>
        <a:graphic>
          <a:graphicData uri="http://schemas.openxmlformats.org/drawingml/2006/table">
            <a:tbl>
              <a:tblPr/>
              <a:tblGrid>
                <a:gridCol w="2332984">
                  <a:extLst>
                    <a:ext uri="{9D8B030D-6E8A-4147-A177-3AD203B41FA5}">
                      <a16:colId xmlns:a16="http://schemas.microsoft.com/office/drawing/2014/main" val="3335916655"/>
                    </a:ext>
                  </a:extLst>
                </a:gridCol>
                <a:gridCol w="1035915">
                  <a:extLst>
                    <a:ext uri="{9D8B030D-6E8A-4147-A177-3AD203B41FA5}">
                      <a16:colId xmlns:a16="http://schemas.microsoft.com/office/drawing/2014/main" val="1087958437"/>
                    </a:ext>
                  </a:extLst>
                </a:gridCol>
                <a:gridCol w="4883778">
                  <a:extLst>
                    <a:ext uri="{9D8B030D-6E8A-4147-A177-3AD203B41FA5}">
                      <a16:colId xmlns:a16="http://schemas.microsoft.com/office/drawing/2014/main" val="3455479907"/>
                    </a:ext>
                  </a:extLst>
                </a:gridCol>
                <a:gridCol w="3386130">
                  <a:extLst>
                    <a:ext uri="{9D8B030D-6E8A-4147-A177-3AD203B41FA5}">
                      <a16:colId xmlns:a16="http://schemas.microsoft.com/office/drawing/2014/main" val="388506526"/>
                    </a:ext>
                  </a:extLst>
                </a:gridCol>
              </a:tblGrid>
              <a:tr h="489191">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797503">
                <a:tc rowSpan="2">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ro-RO" sz="1800" dirty="0">
                          <a:effectLst/>
                        </a:rPr>
                        <a:t>În cazul dunelor continentale, pe lângă tipurile de pădure (TP) existente deja (3), au mai fost introduse sau stabilite alte 4 tipuri de pădure noi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ro-RO" sz="1800" dirty="0">
                          <a:effectLst/>
                        </a:rPr>
                        <a:t>Necesitatea completării unor GE care există în actualele norme, dar nu au avut stabilite TS, TP sau chiar ambele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797503">
                <a:tc vMerge="1">
                  <a:txBody>
                    <a:bodyPr/>
                    <a:lstStyle/>
                    <a:p>
                      <a:pPr algn="l">
                        <a:lnSpc>
                          <a:spcPct val="100000"/>
                        </a:lnSpc>
                        <a:spcAft>
                          <a:spcPts val="0"/>
                        </a:spcAft>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1800" kern="1200" dirty="0" err="1">
                          <a:solidFill>
                            <a:schemeClr val="tx1"/>
                          </a:solidFill>
                          <a:effectLst/>
                          <a:latin typeface="+mn-lt"/>
                          <a:ea typeface="+mn-ea"/>
                          <a:cs typeface="+mn-cs"/>
                        </a:rPr>
                        <a:t>În</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cazul</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grupelor</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ecologice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din</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luncile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râurilor</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interioare</a:t>
                      </a:r>
                      <a:r>
                        <a:rPr lang="fr-FR" sz="1800" kern="1200" dirty="0">
                          <a:solidFill>
                            <a:schemeClr val="tx1"/>
                          </a:solidFill>
                          <a:effectLst/>
                          <a:latin typeface="+mn-lt"/>
                          <a:ea typeface="+mn-ea"/>
                          <a:cs typeface="+mn-cs"/>
                        </a:rPr>
                        <a:t> mari, au </a:t>
                      </a:r>
                      <a:r>
                        <a:rPr lang="fr-FR" sz="1800" kern="1200" dirty="0" err="1">
                          <a:solidFill>
                            <a:schemeClr val="tx1"/>
                          </a:solidFill>
                          <a:effectLst/>
                          <a:latin typeface="+mn-lt"/>
                          <a:ea typeface="+mn-ea"/>
                          <a:cs typeface="+mn-cs"/>
                        </a:rPr>
                        <a:t>fost</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identificate</a:t>
                      </a:r>
                      <a:r>
                        <a:rPr lang="fr-FR" sz="1800" kern="1200" dirty="0">
                          <a:solidFill>
                            <a:schemeClr val="tx1"/>
                          </a:solidFill>
                          <a:effectLst/>
                          <a:latin typeface="+mn-lt"/>
                          <a:ea typeface="+mn-ea"/>
                          <a:cs typeface="+mn-cs"/>
                        </a:rPr>
                        <a:t> 6 </a:t>
                      </a:r>
                      <a:r>
                        <a:rPr lang="fr-FR" sz="1800" kern="1200" dirty="0" err="1">
                          <a:solidFill>
                            <a:schemeClr val="tx1"/>
                          </a:solidFill>
                          <a:effectLst/>
                          <a:latin typeface="+mn-lt"/>
                          <a:ea typeface="+mn-ea"/>
                          <a:cs typeface="+mn-cs"/>
                        </a:rPr>
                        <a:t>tipuri</a:t>
                      </a:r>
                      <a:r>
                        <a:rPr lang="fr-FR" sz="1800" kern="1200" dirty="0">
                          <a:solidFill>
                            <a:schemeClr val="tx1"/>
                          </a:solidFill>
                          <a:effectLst/>
                          <a:latin typeface="+mn-lt"/>
                          <a:ea typeface="+mn-ea"/>
                          <a:cs typeface="+mn-cs"/>
                        </a:rPr>
                        <a:t> de </a:t>
                      </a:r>
                      <a:r>
                        <a:rPr lang="fr-FR" sz="1800" kern="1200" dirty="0" err="1">
                          <a:solidFill>
                            <a:schemeClr val="tx1"/>
                          </a:solidFill>
                          <a:effectLst/>
                          <a:latin typeface="+mn-lt"/>
                          <a:ea typeface="+mn-ea"/>
                          <a:cs typeface="+mn-cs"/>
                        </a:rPr>
                        <a:t>pădure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noi</a:t>
                      </a:r>
                      <a:r>
                        <a:rPr lang="ro-RO" sz="1800" kern="1200" dirty="0">
                          <a:solidFill>
                            <a:schemeClr val="tx1"/>
                          </a:solidFill>
                          <a:effectLst/>
                          <a:latin typeface="+mn-lt"/>
                          <a:ea typeface="+mn-ea"/>
                          <a:cs typeface="+mn-cs"/>
                        </a:rPr>
                        <a:t>, precum și 2 tipuri de pădure noi derivate.</a:t>
                      </a:r>
                      <a:r>
                        <a:rPr lang="fr-FR" sz="1800" kern="1200" dirty="0">
                          <a:solidFill>
                            <a:schemeClr val="tx1"/>
                          </a:solidFill>
                          <a:effectLst/>
                          <a:latin typeface="+mn-lt"/>
                          <a:ea typeface="+mn-ea"/>
                          <a:cs typeface="+mn-cs"/>
                        </a:rPr>
                        <a:t> </a:t>
                      </a:r>
                      <a:endParaRPr lang="en-US" sz="1800" kern="1200" dirty="0">
                        <a:solidFill>
                          <a:schemeClr val="tx1"/>
                        </a:solidFill>
                        <a:effectLst/>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dirty="0">
                          <a:effectLst/>
                        </a:rPr>
                        <a:t>Acumulări importante ale cunoştinţelor de ordin ştiinţific şi tehnic din acest domeniu, dar şi modificări semnificative ale condiţiilor de mediu, cu implicaţii directe în ceea ce priveşte compozițiile, schemele și tehnologiile de regenerare a pădurilor.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21639590"/>
                  </a:ext>
                </a:extLst>
              </a:tr>
            </a:tbl>
          </a:graphicData>
        </a:graphic>
      </p:graphicFrame>
      <p:sp>
        <p:nvSpPr>
          <p:cNvPr id="5" name="TextBox 4">
            <a:extLst>
              <a:ext uri="{FF2B5EF4-FFF2-40B4-BE49-F238E27FC236}">
                <a16:creationId xmlns:a16="http://schemas.microsoft.com/office/drawing/2014/main" id="{E570C5A6-3D2B-4F1C-ABAC-AD0C544D498B}"/>
              </a:ext>
            </a:extLst>
          </p:cNvPr>
          <p:cNvSpPr txBox="1"/>
          <p:nvPr/>
        </p:nvSpPr>
        <p:spPr>
          <a:xfrm>
            <a:off x="1097280" y="1264055"/>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338761" y="1574801"/>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724207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28162782"/>
              </p:ext>
            </p:extLst>
          </p:nvPr>
        </p:nvGraphicFramePr>
        <p:xfrm>
          <a:off x="301658" y="1885461"/>
          <a:ext cx="11638807" cy="4746308"/>
        </p:xfrm>
        <a:graphic>
          <a:graphicData uri="http://schemas.openxmlformats.org/drawingml/2006/table">
            <a:tbl>
              <a:tblPr/>
              <a:tblGrid>
                <a:gridCol w="2332984">
                  <a:extLst>
                    <a:ext uri="{9D8B030D-6E8A-4147-A177-3AD203B41FA5}">
                      <a16:colId xmlns:a16="http://schemas.microsoft.com/office/drawing/2014/main" val="3335916655"/>
                    </a:ext>
                  </a:extLst>
                </a:gridCol>
                <a:gridCol w="1035915">
                  <a:extLst>
                    <a:ext uri="{9D8B030D-6E8A-4147-A177-3AD203B41FA5}">
                      <a16:colId xmlns:a16="http://schemas.microsoft.com/office/drawing/2014/main" val="1087958437"/>
                    </a:ext>
                  </a:extLst>
                </a:gridCol>
                <a:gridCol w="4883778">
                  <a:extLst>
                    <a:ext uri="{9D8B030D-6E8A-4147-A177-3AD203B41FA5}">
                      <a16:colId xmlns:a16="http://schemas.microsoft.com/office/drawing/2014/main" val="3455479907"/>
                    </a:ext>
                  </a:extLst>
                </a:gridCol>
                <a:gridCol w="3386130">
                  <a:extLst>
                    <a:ext uri="{9D8B030D-6E8A-4147-A177-3AD203B41FA5}">
                      <a16:colId xmlns:a16="http://schemas.microsoft.com/office/drawing/2014/main" val="388506526"/>
                    </a:ext>
                  </a:extLst>
                </a:gridCol>
              </a:tblGrid>
              <a:tr h="489191">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797503">
                <a:tc rowSpan="2">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pPr>
                      <a:r>
                        <a:rPr lang="fr-FR" sz="1800" dirty="0" err="1">
                          <a:effectLst/>
                        </a:rPr>
                        <a:t>În</a:t>
                      </a:r>
                      <a:r>
                        <a:rPr lang="fr-FR" sz="1800" dirty="0">
                          <a:effectLst/>
                        </a:rPr>
                        <a:t> </a:t>
                      </a:r>
                      <a:r>
                        <a:rPr lang="fr-FR" sz="1800" dirty="0" err="1">
                          <a:effectLst/>
                        </a:rPr>
                        <a:t>cazul</a:t>
                      </a:r>
                      <a:r>
                        <a:rPr lang="fr-FR" sz="1800" dirty="0">
                          <a:effectLst/>
                        </a:rPr>
                        <a:t> </a:t>
                      </a:r>
                      <a:r>
                        <a:rPr lang="fr-FR" sz="1800" dirty="0" err="1">
                          <a:effectLst/>
                        </a:rPr>
                        <a:t>grupelor</a:t>
                      </a:r>
                      <a:r>
                        <a:rPr lang="fr-FR" sz="1800" dirty="0">
                          <a:effectLst/>
                        </a:rPr>
                        <a:t> </a:t>
                      </a:r>
                      <a:r>
                        <a:rPr lang="fr-FR" sz="1800" dirty="0" err="1">
                          <a:effectLst/>
                        </a:rPr>
                        <a:t>ecologice</a:t>
                      </a:r>
                      <a:r>
                        <a:rPr lang="fr-FR" sz="1800" dirty="0">
                          <a:effectLst/>
                        </a:rPr>
                        <a:t> </a:t>
                      </a:r>
                      <a:r>
                        <a:rPr lang="fr-FR" sz="1800" dirty="0" err="1">
                          <a:effectLst/>
                        </a:rPr>
                        <a:t>din</a:t>
                      </a:r>
                      <a:r>
                        <a:rPr lang="fr-FR" sz="1800" dirty="0">
                          <a:effectLst/>
                        </a:rPr>
                        <a:t> </a:t>
                      </a:r>
                      <a:r>
                        <a:rPr lang="fr-FR" sz="1800" dirty="0" err="1">
                          <a:effectLst/>
                        </a:rPr>
                        <a:t>Lunca</a:t>
                      </a:r>
                      <a:r>
                        <a:rPr lang="fr-FR" sz="1800" dirty="0">
                          <a:effectLst/>
                        </a:rPr>
                        <a:t> </a:t>
                      </a:r>
                      <a:r>
                        <a:rPr lang="fr-FR" sz="1800" dirty="0" err="1">
                          <a:effectLst/>
                        </a:rPr>
                        <a:t>şi</a:t>
                      </a:r>
                      <a:r>
                        <a:rPr lang="fr-FR" sz="1800" dirty="0">
                          <a:effectLst/>
                        </a:rPr>
                        <a:t> Delta </a:t>
                      </a:r>
                      <a:r>
                        <a:rPr lang="fr-FR" sz="1800" dirty="0" err="1">
                          <a:effectLst/>
                        </a:rPr>
                        <a:t>Dunării</a:t>
                      </a:r>
                      <a:r>
                        <a:rPr lang="fr-FR" sz="1800" dirty="0">
                          <a:effectLst/>
                        </a:rPr>
                        <a:t> - </a:t>
                      </a:r>
                      <a:r>
                        <a:rPr lang="fr-FR" sz="1800" dirty="0" err="1">
                          <a:effectLst/>
                        </a:rPr>
                        <a:t>regim</a:t>
                      </a:r>
                      <a:r>
                        <a:rPr lang="fr-FR" sz="1800" dirty="0">
                          <a:effectLst/>
                        </a:rPr>
                        <a:t> </a:t>
                      </a:r>
                      <a:r>
                        <a:rPr lang="fr-FR" sz="1800" dirty="0" err="1">
                          <a:effectLst/>
                        </a:rPr>
                        <a:t>îndiguit</a:t>
                      </a:r>
                      <a:r>
                        <a:rPr lang="fr-FR" sz="1800" dirty="0">
                          <a:effectLst/>
                        </a:rPr>
                        <a:t> (care </a:t>
                      </a:r>
                      <a:r>
                        <a:rPr lang="fr-FR" sz="1800" dirty="0" err="1">
                          <a:effectLst/>
                        </a:rPr>
                        <a:t>în</a:t>
                      </a:r>
                      <a:r>
                        <a:rPr lang="fr-FR" sz="1800" dirty="0">
                          <a:effectLst/>
                        </a:rPr>
                        <a:t> </a:t>
                      </a:r>
                      <a:r>
                        <a:rPr lang="fr-FR" sz="1800" dirty="0" err="1">
                          <a:effectLst/>
                        </a:rPr>
                        <a:t>ediţie</a:t>
                      </a:r>
                      <a:r>
                        <a:rPr lang="fr-FR" sz="1800" dirty="0">
                          <a:effectLst/>
                        </a:rPr>
                        <a:t> </a:t>
                      </a:r>
                      <a:r>
                        <a:rPr lang="fr-FR" sz="1800" dirty="0" err="1">
                          <a:effectLst/>
                        </a:rPr>
                        <a:t>anterioară</a:t>
                      </a:r>
                      <a:r>
                        <a:rPr lang="fr-FR" sz="1800" dirty="0">
                          <a:effectLst/>
                        </a:rPr>
                        <a:t> nu au </a:t>
                      </a:r>
                      <a:r>
                        <a:rPr lang="fr-FR" sz="1800" dirty="0" err="1">
                          <a:effectLst/>
                        </a:rPr>
                        <a:t>avut</a:t>
                      </a:r>
                      <a:r>
                        <a:rPr lang="fr-FR" sz="1800" dirty="0">
                          <a:effectLst/>
                        </a:rPr>
                        <a:t> </a:t>
                      </a:r>
                      <a:r>
                        <a:rPr lang="fr-FR" sz="1800" dirty="0" err="1">
                          <a:effectLst/>
                        </a:rPr>
                        <a:t>prevăzute</a:t>
                      </a:r>
                      <a:r>
                        <a:rPr lang="fr-FR" sz="1800" dirty="0">
                          <a:effectLst/>
                        </a:rPr>
                        <a:t> </a:t>
                      </a:r>
                      <a:r>
                        <a:rPr lang="fr-FR" sz="1800" dirty="0" err="1">
                          <a:effectLst/>
                        </a:rPr>
                        <a:t>tipuri</a:t>
                      </a:r>
                      <a:r>
                        <a:rPr lang="fr-FR" sz="1800" dirty="0">
                          <a:effectLst/>
                        </a:rPr>
                        <a:t> de </a:t>
                      </a:r>
                      <a:r>
                        <a:rPr lang="fr-FR" sz="1800" dirty="0" err="1">
                          <a:effectLst/>
                        </a:rPr>
                        <a:t>staţiuni</a:t>
                      </a:r>
                      <a:r>
                        <a:rPr lang="fr-FR" sz="1800" dirty="0">
                          <a:effectLst/>
                        </a:rPr>
                        <a:t> </a:t>
                      </a:r>
                      <a:r>
                        <a:rPr lang="fr-FR" sz="1800" dirty="0" err="1">
                          <a:effectLst/>
                        </a:rPr>
                        <a:t>și</a:t>
                      </a:r>
                      <a:r>
                        <a:rPr lang="fr-FR" sz="1800" dirty="0">
                          <a:effectLst/>
                        </a:rPr>
                        <a:t> </a:t>
                      </a:r>
                      <a:r>
                        <a:rPr lang="fr-FR" sz="1800" dirty="0" err="1">
                          <a:effectLst/>
                        </a:rPr>
                        <a:t>tipuri</a:t>
                      </a:r>
                      <a:r>
                        <a:rPr lang="fr-FR" sz="1800" dirty="0">
                          <a:effectLst/>
                        </a:rPr>
                        <a:t> de </a:t>
                      </a:r>
                      <a:r>
                        <a:rPr lang="fr-FR" sz="1800" dirty="0" err="1">
                          <a:effectLst/>
                        </a:rPr>
                        <a:t>pădure</a:t>
                      </a:r>
                      <a:r>
                        <a:rPr lang="fr-FR" sz="1800" dirty="0">
                          <a:effectLst/>
                        </a:rPr>
                        <a:t>), au </a:t>
                      </a:r>
                      <a:r>
                        <a:rPr lang="fr-FR" sz="1800" dirty="0" err="1">
                          <a:effectLst/>
                        </a:rPr>
                        <a:t>fost</a:t>
                      </a:r>
                      <a:r>
                        <a:rPr lang="fr-FR" sz="1800" dirty="0">
                          <a:effectLst/>
                        </a:rPr>
                        <a:t> </a:t>
                      </a:r>
                      <a:r>
                        <a:rPr lang="fr-FR" sz="1800" dirty="0" err="1">
                          <a:effectLst/>
                        </a:rPr>
                        <a:t>stabilite</a:t>
                      </a:r>
                      <a:r>
                        <a:rPr lang="fr-FR" sz="1800" dirty="0">
                          <a:effectLst/>
                        </a:rPr>
                        <a:t> 7 </a:t>
                      </a:r>
                      <a:r>
                        <a:rPr lang="fr-FR" sz="1800" dirty="0" err="1">
                          <a:effectLst/>
                        </a:rPr>
                        <a:t>tipuri</a:t>
                      </a:r>
                      <a:r>
                        <a:rPr lang="fr-FR" sz="1800" dirty="0">
                          <a:effectLst/>
                        </a:rPr>
                        <a:t> de </a:t>
                      </a:r>
                      <a:r>
                        <a:rPr lang="fr-FR" sz="1800" dirty="0" err="1">
                          <a:effectLst/>
                        </a:rPr>
                        <a:t>pădure</a:t>
                      </a:r>
                      <a:r>
                        <a:rPr lang="fr-FR" sz="1800" dirty="0">
                          <a:effectLst/>
                        </a:rPr>
                        <a:t> </a:t>
                      </a:r>
                      <a:r>
                        <a:rPr lang="fr-FR" sz="1800" dirty="0" err="1">
                          <a:effectLst/>
                        </a:rPr>
                        <a:t>noi</a:t>
                      </a:r>
                      <a:r>
                        <a:rPr lang="fr-FR" sz="1800" dirty="0">
                          <a:effectLst/>
                        </a:rPr>
                        <a:t> </a:t>
                      </a:r>
                      <a:r>
                        <a:rPr lang="fr-FR" sz="1800" dirty="0" err="1">
                          <a:effectLst/>
                        </a:rPr>
                        <a:t>şi</a:t>
                      </a:r>
                      <a:r>
                        <a:rPr lang="fr-FR" sz="1800" dirty="0">
                          <a:effectLst/>
                        </a:rPr>
                        <a:t> 2 </a:t>
                      </a:r>
                      <a:r>
                        <a:rPr lang="fr-FR" sz="1800" dirty="0" err="1">
                          <a:effectLst/>
                        </a:rPr>
                        <a:t>tipuri</a:t>
                      </a:r>
                      <a:r>
                        <a:rPr lang="fr-FR" sz="1800" dirty="0">
                          <a:effectLst/>
                        </a:rPr>
                        <a:t> de </a:t>
                      </a:r>
                      <a:r>
                        <a:rPr lang="fr-FR" sz="1800" dirty="0" err="1">
                          <a:effectLst/>
                        </a:rPr>
                        <a:t>pădure</a:t>
                      </a:r>
                      <a:r>
                        <a:rPr lang="fr-FR" sz="1800" dirty="0">
                          <a:effectLst/>
                        </a:rPr>
                        <a:t> </a:t>
                      </a:r>
                      <a:r>
                        <a:rPr lang="fr-FR" sz="1800" dirty="0" err="1">
                          <a:effectLst/>
                        </a:rPr>
                        <a:t>noi</a:t>
                      </a:r>
                      <a:r>
                        <a:rPr lang="fr-FR" sz="1800" dirty="0">
                          <a:effectLst/>
                        </a:rPr>
                        <a:t> </a:t>
                      </a:r>
                      <a:r>
                        <a:rPr lang="fr-FR" sz="1800" dirty="0" err="1">
                          <a:effectLst/>
                        </a:rPr>
                        <a:t>derivate</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ro-RO" sz="1800" dirty="0">
                          <a:effectLst/>
                        </a:rPr>
                        <a:t>Necesitatea completării unor GE care există în actualele norme, dar nu au avut stabilite TS, TP sau chiar ambele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797503">
                <a:tc vMerge="1">
                  <a:txBody>
                    <a:bodyPr/>
                    <a:lstStyle/>
                    <a:p>
                      <a:pPr algn="l">
                        <a:lnSpc>
                          <a:spcPct val="100000"/>
                        </a:lnSpc>
                        <a:spcAft>
                          <a:spcPts val="0"/>
                        </a:spcAft>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fr-FR" sz="1800" dirty="0" err="1">
                          <a:effectLst/>
                        </a:rPr>
                        <a:t>În</a:t>
                      </a:r>
                      <a:r>
                        <a:rPr lang="fr-FR" sz="1800" dirty="0">
                          <a:effectLst/>
                        </a:rPr>
                        <a:t> </a:t>
                      </a:r>
                      <a:r>
                        <a:rPr lang="fr-FR" sz="1800" dirty="0" err="1">
                          <a:effectLst/>
                        </a:rPr>
                        <a:t>cazul</a:t>
                      </a:r>
                      <a:r>
                        <a:rPr lang="fr-FR" sz="1800" dirty="0">
                          <a:effectLst/>
                        </a:rPr>
                        <a:t> </a:t>
                      </a:r>
                      <a:r>
                        <a:rPr lang="fr-FR" sz="1800" dirty="0" err="1">
                          <a:effectLst/>
                        </a:rPr>
                        <a:t>grupelor</a:t>
                      </a:r>
                      <a:r>
                        <a:rPr lang="fr-FR" sz="1800" dirty="0">
                          <a:effectLst/>
                        </a:rPr>
                        <a:t> </a:t>
                      </a:r>
                      <a:r>
                        <a:rPr lang="fr-FR" sz="1800" dirty="0" err="1">
                          <a:effectLst/>
                        </a:rPr>
                        <a:t>ecologice</a:t>
                      </a:r>
                      <a:r>
                        <a:rPr lang="fr-FR" sz="1800" dirty="0">
                          <a:effectLst/>
                        </a:rPr>
                        <a:t> </a:t>
                      </a:r>
                      <a:r>
                        <a:rPr lang="fr-FR" sz="1800" dirty="0" err="1">
                          <a:effectLst/>
                        </a:rPr>
                        <a:t>din</a:t>
                      </a:r>
                      <a:r>
                        <a:rPr lang="fr-FR" sz="1800" dirty="0">
                          <a:effectLst/>
                        </a:rPr>
                        <a:t> </a:t>
                      </a:r>
                      <a:r>
                        <a:rPr lang="fr-FR" sz="1800" dirty="0" err="1">
                          <a:effectLst/>
                        </a:rPr>
                        <a:t>Lunca</a:t>
                      </a:r>
                      <a:r>
                        <a:rPr lang="fr-FR" sz="1800" dirty="0">
                          <a:effectLst/>
                        </a:rPr>
                        <a:t> </a:t>
                      </a:r>
                      <a:r>
                        <a:rPr lang="fr-FR" sz="1800" dirty="0" err="1">
                          <a:effectLst/>
                        </a:rPr>
                        <a:t>şi</a:t>
                      </a:r>
                      <a:r>
                        <a:rPr lang="fr-FR" sz="1800" dirty="0">
                          <a:effectLst/>
                        </a:rPr>
                        <a:t> Delta </a:t>
                      </a:r>
                      <a:r>
                        <a:rPr lang="fr-FR" sz="1800" dirty="0" err="1">
                          <a:effectLst/>
                        </a:rPr>
                        <a:t>Dunării</a:t>
                      </a:r>
                      <a:r>
                        <a:rPr lang="fr-FR" sz="1800" dirty="0">
                          <a:effectLst/>
                        </a:rPr>
                        <a:t> - </a:t>
                      </a:r>
                      <a:r>
                        <a:rPr lang="fr-FR" sz="1800" dirty="0" err="1">
                          <a:effectLst/>
                        </a:rPr>
                        <a:t>regim</a:t>
                      </a:r>
                      <a:r>
                        <a:rPr lang="fr-FR" sz="1800" dirty="0">
                          <a:effectLst/>
                        </a:rPr>
                        <a:t> liber de </a:t>
                      </a:r>
                      <a:r>
                        <a:rPr lang="fr-FR" sz="1800" dirty="0" err="1">
                          <a:effectLst/>
                        </a:rPr>
                        <a:t>inundaţii</a:t>
                      </a:r>
                      <a:r>
                        <a:rPr lang="fr-FR" sz="1800" dirty="0">
                          <a:effectLst/>
                        </a:rPr>
                        <a:t>, au mai </a:t>
                      </a:r>
                      <a:r>
                        <a:rPr lang="fr-FR" sz="1800" dirty="0" err="1">
                          <a:effectLst/>
                        </a:rPr>
                        <a:t>fost</a:t>
                      </a:r>
                      <a:r>
                        <a:rPr lang="fr-FR" sz="1800" dirty="0">
                          <a:effectLst/>
                        </a:rPr>
                        <a:t> </a:t>
                      </a:r>
                      <a:r>
                        <a:rPr lang="fr-FR" sz="1800" dirty="0" err="1">
                          <a:effectLst/>
                        </a:rPr>
                        <a:t>introduse</a:t>
                      </a:r>
                      <a:r>
                        <a:rPr lang="fr-FR" sz="1800" dirty="0">
                          <a:effectLst/>
                        </a:rPr>
                        <a:t> </a:t>
                      </a:r>
                      <a:r>
                        <a:rPr lang="fr-FR" sz="1800" dirty="0" err="1">
                          <a:effectLst/>
                        </a:rPr>
                        <a:t>sau</a:t>
                      </a:r>
                      <a:r>
                        <a:rPr lang="fr-FR" sz="1800" dirty="0">
                          <a:effectLst/>
                        </a:rPr>
                        <a:t> </a:t>
                      </a:r>
                      <a:r>
                        <a:rPr lang="fr-FR" sz="1800" dirty="0" err="1">
                          <a:effectLst/>
                        </a:rPr>
                        <a:t>stabilite</a:t>
                      </a:r>
                      <a:r>
                        <a:rPr lang="fr-FR" sz="1800" dirty="0">
                          <a:effectLst/>
                        </a:rPr>
                        <a:t> </a:t>
                      </a:r>
                      <a:r>
                        <a:rPr lang="fr-FR" sz="1800" dirty="0" err="1">
                          <a:effectLst/>
                        </a:rPr>
                        <a:t>alte</a:t>
                      </a:r>
                      <a:r>
                        <a:rPr lang="fr-FR" sz="1800" dirty="0">
                          <a:effectLst/>
                        </a:rPr>
                        <a:t> 20 </a:t>
                      </a:r>
                      <a:r>
                        <a:rPr lang="fr-FR" sz="1800" dirty="0" err="1">
                          <a:effectLst/>
                        </a:rPr>
                        <a:t>tipuri</a:t>
                      </a:r>
                      <a:r>
                        <a:rPr lang="fr-FR" sz="1800" dirty="0">
                          <a:effectLst/>
                        </a:rPr>
                        <a:t> de </a:t>
                      </a:r>
                      <a:r>
                        <a:rPr lang="fr-FR" sz="1800" dirty="0" err="1">
                          <a:effectLst/>
                        </a:rPr>
                        <a:t>pădure</a:t>
                      </a:r>
                      <a:r>
                        <a:rPr lang="fr-FR" sz="1800" dirty="0">
                          <a:effectLst/>
                        </a:rPr>
                        <a:t>: 10 TP </a:t>
                      </a:r>
                      <a:r>
                        <a:rPr lang="fr-FR" sz="1800" dirty="0" err="1">
                          <a:effectLst/>
                        </a:rPr>
                        <a:t>vechi</a:t>
                      </a:r>
                      <a:r>
                        <a:rPr lang="fr-FR" sz="1800" dirty="0">
                          <a:effectLst/>
                        </a:rPr>
                        <a:t>, </a:t>
                      </a:r>
                      <a:r>
                        <a:rPr lang="fr-FR" sz="1800" dirty="0" err="1">
                          <a:effectLst/>
                        </a:rPr>
                        <a:t>neutilizate</a:t>
                      </a:r>
                      <a:r>
                        <a:rPr lang="fr-FR" sz="1800" dirty="0">
                          <a:effectLst/>
                        </a:rPr>
                        <a:t> </a:t>
                      </a:r>
                      <a:r>
                        <a:rPr lang="fr-FR" sz="1800" dirty="0" err="1">
                          <a:effectLst/>
                        </a:rPr>
                        <a:t>în</a:t>
                      </a:r>
                      <a:r>
                        <a:rPr lang="fr-FR" sz="1800" dirty="0">
                          <a:effectLst/>
                        </a:rPr>
                        <a:t> </a:t>
                      </a:r>
                      <a:r>
                        <a:rPr lang="fr-FR" sz="1800" dirty="0" err="1">
                          <a:effectLst/>
                        </a:rPr>
                        <a:t>ediţia</a:t>
                      </a:r>
                      <a:r>
                        <a:rPr lang="fr-FR" sz="1800" dirty="0">
                          <a:effectLst/>
                        </a:rPr>
                        <a:t> </a:t>
                      </a:r>
                      <a:r>
                        <a:rPr lang="fr-FR" sz="1800" dirty="0" err="1">
                          <a:effectLst/>
                        </a:rPr>
                        <a:t>anterioară</a:t>
                      </a:r>
                      <a:r>
                        <a:rPr lang="fr-FR" sz="1800" dirty="0">
                          <a:effectLst/>
                        </a:rPr>
                        <a:t>; 2 TP </a:t>
                      </a:r>
                      <a:r>
                        <a:rPr lang="fr-FR" sz="1800" dirty="0" err="1">
                          <a:effectLst/>
                        </a:rPr>
                        <a:t>noi</a:t>
                      </a:r>
                      <a:r>
                        <a:rPr lang="fr-FR" sz="1800" dirty="0">
                          <a:effectLst/>
                        </a:rPr>
                        <a:t>; 8 TP </a:t>
                      </a:r>
                      <a:r>
                        <a:rPr lang="fr-FR" sz="1800" dirty="0" err="1">
                          <a:effectLst/>
                        </a:rPr>
                        <a:t>noi</a:t>
                      </a:r>
                      <a:r>
                        <a:rPr lang="fr-FR" sz="1800" dirty="0">
                          <a:effectLst/>
                        </a:rPr>
                        <a:t> </a:t>
                      </a:r>
                      <a:r>
                        <a:rPr lang="fr-FR" sz="1800" dirty="0" err="1">
                          <a:effectLst/>
                        </a:rPr>
                        <a:t>derivate</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dirty="0">
                          <a:effectLst/>
                        </a:rPr>
                        <a:t>Acumulări importante ale cunoştinţelor de ordin ştiinţific şi tehnic din acest domeniu, dar şi modificări semnificative ale condiţiilor de mediu, cu implicaţii directe în ceea ce priveşte compozițiile, schemele și tehnologiile de regenerare a pădurilor.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21639590"/>
                  </a:ext>
                </a:extLst>
              </a:tr>
            </a:tbl>
          </a:graphicData>
        </a:graphic>
      </p:graphicFrame>
      <p:sp>
        <p:nvSpPr>
          <p:cNvPr id="5" name="TextBox 4">
            <a:extLst>
              <a:ext uri="{FF2B5EF4-FFF2-40B4-BE49-F238E27FC236}">
                <a16:creationId xmlns:a16="http://schemas.microsoft.com/office/drawing/2014/main" id="{E570C5A6-3D2B-4F1C-ABAC-AD0C544D498B}"/>
              </a:ext>
            </a:extLst>
          </p:cNvPr>
          <p:cNvSpPr txBox="1"/>
          <p:nvPr/>
        </p:nvSpPr>
        <p:spPr>
          <a:xfrm>
            <a:off x="1097280" y="1264055"/>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338761" y="1574801"/>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724957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2328121702"/>
              </p:ext>
            </p:extLst>
          </p:nvPr>
        </p:nvGraphicFramePr>
        <p:xfrm>
          <a:off x="301658" y="1885461"/>
          <a:ext cx="11638807" cy="4159314"/>
        </p:xfrm>
        <a:graphic>
          <a:graphicData uri="http://schemas.openxmlformats.org/drawingml/2006/table">
            <a:tbl>
              <a:tblPr/>
              <a:tblGrid>
                <a:gridCol w="2332984">
                  <a:extLst>
                    <a:ext uri="{9D8B030D-6E8A-4147-A177-3AD203B41FA5}">
                      <a16:colId xmlns:a16="http://schemas.microsoft.com/office/drawing/2014/main" val="3335916655"/>
                    </a:ext>
                  </a:extLst>
                </a:gridCol>
                <a:gridCol w="1035915">
                  <a:extLst>
                    <a:ext uri="{9D8B030D-6E8A-4147-A177-3AD203B41FA5}">
                      <a16:colId xmlns:a16="http://schemas.microsoft.com/office/drawing/2014/main" val="1087958437"/>
                    </a:ext>
                  </a:extLst>
                </a:gridCol>
                <a:gridCol w="4883778">
                  <a:extLst>
                    <a:ext uri="{9D8B030D-6E8A-4147-A177-3AD203B41FA5}">
                      <a16:colId xmlns:a16="http://schemas.microsoft.com/office/drawing/2014/main" val="3455479907"/>
                    </a:ext>
                  </a:extLst>
                </a:gridCol>
                <a:gridCol w="3386130">
                  <a:extLst>
                    <a:ext uri="{9D8B030D-6E8A-4147-A177-3AD203B41FA5}">
                      <a16:colId xmlns:a16="http://schemas.microsoft.com/office/drawing/2014/main" val="388506526"/>
                    </a:ext>
                  </a:extLst>
                </a:gridCol>
              </a:tblGrid>
              <a:tr h="489191">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797503">
                <a:tc rowSpan="2">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0000"/>
                        </a:lnSpc>
                        <a:spcAft>
                          <a:spcPts val="0"/>
                        </a:spcAft>
                      </a:pPr>
                      <a:r>
                        <a:rPr lang="fr-FR" sz="1800" kern="1200" dirty="0">
                          <a:solidFill>
                            <a:schemeClr val="tx1"/>
                          </a:solidFill>
                          <a:effectLst/>
                          <a:latin typeface="+mn-lt"/>
                          <a:ea typeface="+mn-ea"/>
                          <a:cs typeface="+mn-cs"/>
                        </a:rPr>
                        <a:t>Au </a:t>
                      </a:r>
                      <a:r>
                        <a:rPr lang="fr-FR" sz="1800" kern="1200" dirty="0" err="1">
                          <a:solidFill>
                            <a:schemeClr val="tx1"/>
                          </a:solidFill>
                          <a:effectLst/>
                          <a:latin typeface="+mn-lt"/>
                          <a:ea typeface="+mn-ea"/>
                          <a:cs typeface="+mn-cs"/>
                        </a:rPr>
                        <a:t>fost</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stabilite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alte</a:t>
                      </a:r>
                      <a:r>
                        <a:rPr lang="fr-FR" sz="1800" kern="1200" dirty="0">
                          <a:solidFill>
                            <a:schemeClr val="tx1"/>
                          </a:solidFill>
                          <a:effectLst/>
                          <a:latin typeface="+mn-lt"/>
                          <a:ea typeface="+mn-ea"/>
                          <a:cs typeface="+mn-cs"/>
                        </a:rPr>
                        <a:t> 39 </a:t>
                      </a:r>
                      <a:r>
                        <a:rPr lang="fr-FR" sz="1800" kern="1200" dirty="0" err="1">
                          <a:solidFill>
                            <a:schemeClr val="tx1"/>
                          </a:solidFill>
                          <a:effectLst/>
                          <a:latin typeface="+mn-lt"/>
                          <a:ea typeface="+mn-ea"/>
                          <a:cs typeface="+mn-cs"/>
                        </a:rPr>
                        <a:t>tipuri</a:t>
                      </a:r>
                      <a:r>
                        <a:rPr lang="fr-FR" sz="1800" kern="1200" dirty="0">
                          <a:solidFill>
                            <a:schemeClr val="tx1"/>
                          </a:solidFill>
                          <a:effectLst/>
                          <a:latin typeface="+mn-lt"/>
                          <a:ea typeface="+mn-ea"/>
                          <a:cs typeface="+mn-cs"/>
                        </a:rPr>
                        <a:t> de </a:t>
                      </a:r>
                      <a:r>
                        <a:rPr lang="fr-FR" sz="1800" kern="1200" dirty="0" err="1">
                          <a:solidFill>
                            <a:schemeClr val="tx1"/>
                          </a:solidFill>
                          <a:effectLst/>
                          <a:latin typeface="+mn-lt"/>
                          <a:ea typeface="+mn-ea"/>
                          <a:cs typeface="+mn-cs"/>
                        </a:rPr>
                        <a:t>pădure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noi</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în</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afara</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celor</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specificate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deja</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în</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cazul</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grupelor</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ecologice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menţionate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anterior</a:t>
                      </a:r>
                      <a:r>
                        <a:rPr lang="fr-FR" sz="1800" kern="1200" dirty="0">
                          <a:solidFill>
                            <a:schemeClr val="tx1"/>
                          </a:solidFill>
                          <a:effectLst/>
                          <a:latin typeface="+mn-lt"/>
                          <a:ea typeface="+mn-ea"/>
                          <a:cs typeface="+mn-cs"/>
                        </a:rPr>
                        <a:t> (de la Dune continentale - D1, </a:t>
                      </a:r>
                      <a:r>
                        <a:rPr lang="fr-FR" sz="1800" kern="1200" dirty="0" err="1">
                          <a:solidFill>
                            <a:schemeClr val="tx1"/>
                          </a:solidFill>
                          <a:effectLst/>
                          <a:latin typeface="+mn-lt"/>
                          <a:ea typeface="+mn-ea"/>
                          <a:cs typeface="+mn-cs"/>
                        </a:rPr>
                        <a:t>Lunca</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şi</a:t>
                      </a:r>
                      <a:r>
                        <a:rPr lang="fr-FR" sz="1800" kern="1200" dirty="0">
                          <a:solidFill>
                            <a:schemeClr val="tx1"/>
                          </a:solidFill>
                          <a:effectLst/>
                          <a:latin typeface="+mn-lt"/>
                          <a:ea typeface="+mn-ea"/>
                          <a:cs typeface="+mn-cs"/>
                        </a:rPr>
                        <a:t> Delta </a:t>
                      </a:r>
                      <a:r>
                        <a:rPr lang="fr-FR" sz="1800" kern="1200" dirty="0" err="1">
                          <a:solidFill>
                            <a:schemeClr val="tx1"/>
                          </a:solidFill>
                          <a:effectLst/>
                          <a:latin typeface="+mn-lt"/>
                          <a:ea typeface="+mn-ea"/>
                          <a:cs typeface="+mn-cs"/>
                        </a:rPr>
                        <a:t>Dunării</a:t>
                      </a:r>
                      <a:r>
                        <a:rPr lang="fr-FR" sz="1800" kern="1200" dirty="0">
                          <a:solidFill>
                            <a:schemeClr val="tx1"/>
                          </a:solidFill>
                          <a:effectLst/>
                          <a:latin typeface="+mn-lt"/>
                          <a:ea typeface="+mn-ea"/>
                          <a:cs typeface="+mn-cs"/>
                        </a:rPr>
                        <a:t> - </a:t>
                      </a:r>
                      <a:r>
                        <a:rPr lang="fr-FR" sz="1800" kern="1200" dirty="0" err="1">
                          <a:solidFill>
                            <a:schemeClr val="tx1"/>
                          </a:solidFill>
                          <a:effectLst/>
                          <a:latin typeface="+mn-lt"/>
                          <a:ea typeface="+mn-ea"/>
                          <a:cs typeface="+mn-cs"/>
                        </a:rPr>
                        <a:t>regim</a:t>
                      </a:r>
                      <a:r>
                        <a:rPr lang="fr-FR" sz="1800" kern="1200" dirty="0">
                          <a:solidFill>
                            <a:schemeClr val="tx1"/>
                          </a:solidFill>
                          <a:effectLst/>
                          <a:latin typeface="+mn-lt"/>
                          <a:ea typeface="+mn-ea"/>
                          <a:cs typeface="+mn-cs"/>
                        </a:rPr>
                        <a:t> liber de </a:t>
                      </a:r>
                      <a:r>
                        <a:rPr lang="fr-FR" sz="1800" kern="1200" dirty="0" err="1">
                          <a:solidFill>
                            <a:schemeClr val="tx1"/>
                          </a:solidFill>
                          <a:effectLst/>
                          <a:latin typeface="+mn-lt"/>
                          <a:ea typeface="+mn-ea"/>
                          <a:cs typeface="+mn-cs"/>
                        </a:rPr>
                        <a:t>inundaţie</a:t>
                      </a:r>
                      <a:r>
                        <a:rPr lang="fr-FR" sz="1800" kern="1200" dirty="0">
                          <a:solidFill>
                            <a:schemeClr val="tx1"/>
                          </a:solidFill>
                          <a:effectLst/>
                          <a:latin typeface="+mn-lt"/>
                          <a:ea typeface="+mn-ea"/>
                          <a:cs typeface="+mn-cs"/>
                        </a:rPr>
                        <a:t> - F1 </a:t>
                      </a:r>
                      <a:r>
                        <a:rPr lang="fr-FR" sz="1800" kern="1200" dirty="0" err="1">
                          <a:solidFill>
                            <a:schemeClr val="tx1"/>
                          </a:solidFill>
                          <a:effectLst/>
                          <a:latin typeface="+mn-lt"/>
                          <a:ea typeface="+mn-ea"/>
                          <a:cs typeface="+mn-cs"/>
                        </a:rPr>
                        <a:t>şi</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Lunca</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şi</a:t>
                      </a:r>
                      <a:r>
                        <a:rPr lang="fr-FR" sz="1800" kern="1200" dirty="0">
                          <a:solidFill>
                            <a:schemeClr val="tx1"/>
                          </a:solidFill>
                          <a:effectLst/>
                          <a:latin typeface="+mn-lt"/>
                          <a:ea typeface="+mn-ea"/>
                          <a:cs typeface="+mn-cs"/>
                        </a:rPr>
                        <a:t> Delta </a:t>
                      </a:r>
                      <a:r>
                        <a:rPr lang="fr-FR" sz="1800" kern="1200" dirty="0" err="1">
                          <a:solidFill>
                            <a:schemeClr val="tx1"/>
                          </a:solidFill>
                          <a:effectLst/>
                          <a:latin typeface="+mn-lt"/>
                          <a:ea typeface="+mn-ea"/>
                          <a:cs typeface="+mn-cs"/>
                        </a:rPr>
                        <a:t>Dunării</a:t>
                      </a:r>
                      <a:r>
                        <a:rPr lang="fr-FR" sz="1800" kern="1200" dirty="0">
                          <a:solidFill>
                            <a:schemeClr val="tx1"/>
                          </a:solidFill>
                          <a:effectLst/>
                          <a:latin typeface="+mn-lt"/>
                          <a:ea typeface="+mn-ea"/>
                          <a:cs typeface="+mn-cs"/>
                        </a:rPr>
                        <a:t> - </a:t>
                      </a:r>
                      <a:r>
                        <a:rPr lang="fr-FR" sz="1800" kern="1200" dirty="0" err="1">
                          <a:solidFill>
                            <a:schemeClr val="tx1"/>
                          </a:solidFill>
                          <a:effectLst/>
                          <a:latin typeface="+mn-lt"/>
                          <a:ea typeface="+mn-ea"/>
                          <a:cs typeface="+mn-cs"/>
                        </a:rPr>
                        <a:t>regim</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îndiguit</a:t>
                      </a:r>
                      <a:r>
                        <a:rPr lang="fr-FR" sz="1800" kern="1200" dirty="0">
                          <a:solidFill>
                            <a:schemeClr val="tx1"/>
                          </a:solidFill>
                          <a:effectLst/>
                          <a:latin typeface="+mn-lt"/>
                          <a:ea typeface="+mn-ea"/>
                          <a:cs typeface="+mn-cs"/>
                        </a:rPr>
                        <a:t> - F2), care </a:t>
                      </a:r>
                      <a:r>
                        <a:rPr lang="fr-FR" sz="1800" kern="1200" dirty="0" err="1">
                          <a:solidFill>
                            <a:schemeClr val="tx1"/>
                          </a:solidFill>
                          <a:effectLst/>
                          <a:latin typeface="+mn-lt"/>
                          <a:ea typeface="+mn-ea"/>
                          <a:cs typeface="+mn-cs"/>
                        </a:rPr>
                        <a:t>completează</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grupele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ecologice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existente</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sau</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nou</a:t>
                      </a:r>
                      <a:r>
                        <a:rPr lang="fr-FR" sz="1800" kern="1200" dirty="0">
                          <a:solidFill>
                            <a:schemeClr val="tx1"/>
                          </a:solidFill>
                          <a:effectLst/>
                          <a:latin typeface="+mn-lt"/>
                          <a:ea typeface="+mn-ea"/>
                          <a:cs typeface="+mn-cs"/>
                        </a:rPr>
                        <a:t> </a:t>
                      </a:r>
                      <a:r>
                        <a:rPr lang="fr-FR" sz="1800" kern="1200" dirty="0" err="1">
                          <a:solidFill>
                            <a:schemeClr val="tx1"/>
                          </a:solidFill>
                          <a:effectLst/>
                          <a:latin typeface="+mn-lt"/>
                          <a:ea typeface="+mn-ea"/>
                          <a:cs typeface="+mn-cs"/>
                        </a:rPr>
                        <a:t>create</a:t>
                      </a:r>
                      <a:endParaRPr lang="en-US" sz="1800" kern="1200" dirty="0">
                        <a:solidFill>
                          <a:schemeClr val="tx1"/>
                        </a:solidFill>
                        <a:effectLst/>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dirty="0">
                          <a:effectLst/>
                        </a:rPr>
                        <a:t>Acumulări importante ale cunoştinţelor de ordin ştiinţific şi tehnic din acest domeniu, dar şi modificări semnificative ale condiţiilor de mediu, cu implicaţii directe în ceea ce priveşte compozițiile, schemele și tehnologiile de regenerare a pădurilor.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797503">
                <a:tc vMerge="1">
                  <a:txBody>
                    <a:bodyPr/>
                    <a:lstStyle/>
                    <a:p>
                      <a:pPr algn="l">
                        <a:lnSpc>
                          <a:spcPct val="100000"/>
                        </a:lnSpc>
                        <a:spcAft>
                          <a:spcPts val="0"/>
                        </a:spcAft>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ro-RO" sz="1800" dirty="0">
                          <a:effectLst/>
                        </a:rPr>
                        <a:t>A</a:t>
                      </a:r>
                      <a:r>
                        <a:rPr lang="fr-FR" sz="1800" dirty="0">
                          <a:effectLst/>
                        </a:rPr>
                        <a:t>u </a:t>
                      </a:r>
                      <a:r>
                        <a:rPr lang="fr-FR" sz="1800" dirty="0" err="1">
                          <a:effectLst/>
                        </a:rPr>
                        <a:t>fost</a:t>
                      </a:r>
                      <a:r>
                        <a:rPr lang="fr-FR" sz="1800" dirty="0">
                          <a:effectLst/>
                        </a:rPr>
                        <a:t> </a:t>
                      </a:r>
                      <a:r>
                        <a:rPr lang="fr-FR" sz="1800" dirty="0" err="1">
                          <a:effectLst/>
                        </a:rPr>
                        <a:t>introduse</a:t>
                      </a:r>
                      <a:r>
                        <a:rPr lang="fr-FR" sz="1800" dirty="0">
                          <a:effectLst/>
                        </a:rPr>
                        <a:t> </a:t>
                      </a:r>
                      <a:r>
                        <a:rPr lang="fr-FR" sz="1800" dirty="0" err="1">
                          <a:effectLst/>
                        </a:rPr>
                        <a:t>alte</a:t>
                      </a:r>
                      <a:r>
                        <a:rPr lang="fr-FR" sz="1800" dirty="0">
                          <a:effectLst/>
                        </a:rPr>
                        <a:t> 22 </a:t>
                      </a:r>
                      <a:r>
                        <a:rPr lang="fr-FR" sz="1800" dirty="0" err="1">
                          <a:effectLst/>
                        </a:rPr>
                        <a:t>tipuri</a:t>
                      </a:r>
                      <a:r>
                        <a:rPr lang="fr-FR" sz="1800" dirty="0">
                          <a:effectLst/>
                        </a:rPr>
                        <a:t> de </a:t>
                      </a:r>
                      <a:r>
                        <a:rPr lang="fr-FR" sz="1800" dirty="0" err="1">
                          <a:effectLst/>
                        </a:rPr>
                        <a:t>pădure</a:t>
                      </a:r>
                      <a:r>
                        <a:rPr lang="fr-FR" sz="1800" dirty="0">
                          <a:effectLst/>
                        </a:rPr>
                        <a:t> </a:t>
                      </a:r>
                      <a:r>
                        <a:rPr lang="fr-FR" sz="1800" dirty="0" err="1">
                          <a:effectLst/>
                        </a:rPr>
                        <a:t>existente</a:t>
                      </a:r>
                      <a:r>
                        <a:rPr lang="fr-FR" sz="1800" dirty="0">
                          <a:effectLst/>
                        </a:rPr>
                        <a:t> </a:t>
                      </a:r>
                      <a:r>
                        <a:rPr lang="fr-FR" sz="1800" dirty="0" err="1">
                          <a:effectLst/>
                        </a:rPr>
                        <a:t>în</a:t>
                      </a:r>
                      <a:r>
                        <a:rPr lang="fr-FR" sz="1800" dirty="0">
                          <a:effectLst/>
                        </a:rPr>
                        <a:t> </a:t>
                      </a:r>
                      <a:r>
                        <a:rPr lang="fr-FR" sz="1800" dirty="0" err="1">
                          <a:effectLst/>
                        </a:rPr>
                        <a:t>sistematică</a:t>
                      </a:r>
                      <a:r>
                        <a:rPr lang="fr-FR" sz="1800" dirty="0">
                          <a:effectLst/>
                        </a:rPr>
                        <a:t>, dar omise </a:t>
                      </a:r>
                      <a:r>
                        <a:rPr lang="fr-FR" sz="1800" dirty="0" err="1">
                          <a:effectLst/>
                        </a:rPr>
                        <a:t>în</a:t>
                      </a:r>
                      <a:r>
                        <a:rPr lang="fr-FR" sz="1800" dirty="0">
                          <a:effectLst/>
                        </a:rPr>
                        <a:t> </a:t>
                      </a:r>
                      <a:r>
                        <a:rPr lang="fr-FR" sz="1800" dirty="0" err="1">
                          <a:effectLst/>
                        </a:rPr>
                        <a:t>ediţia</a:t>
                      </a:r>
                      <a:r>
                        <a:rPr lang="fr-FR" sz="1800" dirty="0">
                          <a:effectLst/>
                        </a:rPr>
                        <a:t> </a:t>
                      </a:r>
                      <a:r>
                        <a:rPr lang="fr-FR" sz="1800" dirty="0" err="1">
                          <a:effectLst/>
                        </a:rPr>
                        <a:t>anterioară</a:t>
                      </a:r>
                      <a:r>
                        <a:rPr lang="fr-FR" sz="1800" dirty="0">
                          <a:effectLst/>
                        </a:rPr>
                        <a:t>, </a:t>
                      </a:r>
                      <a:r>
                        <a:rPr lang="fr-FR" sz="1800" dirty="0" err="1">
                          <a:effectLst/>
                        </a:rPr>
                        <a:t>în</a:t>
                      </a:r>
                      <a:r>
                        <a:rPr lang="fr-FR" sz="1800" dirty="0">
                          <a:effectLst/>
                        </a:rPr>
                        <a:t> </a:t>
                      </a:r>
                      <a:r>
                        <a:rPr lang="fr-FR" sz="1800" dirty="0" err="1">
                          <a:effectLst/>
                        </a:rPr>
                        <a:t>grupele</a:t>
                      </a:r>
                      <a:r>
                        <a:rPr lang="fr-FR" sz="1800" dirty="0">
                          <a:effectLst/>
                        </a:rPr>
                        <a:t> </a:t>
                      </a:r>
                      <a:r>
                        <a:rPr lang="fr-FR" sz="1800" dirty="0" err="1">
                          <a:effectLst/>
                        </a:rPr>
                        <a:t>ecologice</a:t>
                      </a:r>
                      <a:r>
                        <a:rPr lang="fr-FR" sz="1800" dirty="0">
                          <a:effectLst/>
                        </a:rPr>
                        <a:t> </a:t>
                      </a:r>
                      <a:r>
                        <a:rPr lang="fr-FR" sz="1800" dirty="0" err="1">
                          <a:effectLst/>
                        </a:rPr>
                        <a:t>existente</a:t>
                      </a:r>
                      <a:r>
                        <a:rPr lang="fr-FR" sz="1800" dirty="0">
                          <a:effectLst/>
                        </a:rPr>
                        <a:t> </a:t>
                      </a:r>
                      <a:r>
                        <a:rPr lang="fr-FR" sz="1800" dirty="0" err="1">
                          <a:effectLst/>
                        </a:rPr>
                        <a:t>sau</a:t>
                      </a:r>
                      <a:r>
                        <a:rPr lang="fr-FR" sz="1800" dirty="0">
                          <a:effectLst/>
                        </a:rPr>
                        <a:t> </a:t>
                      </a:r>
                      <a:r>
                        <a:rPr lang="fr-FR" sz="1800" dirty="0" err="1">
                          <a:effectLst/>
                        </a:rPr>
                        <a:t>noi</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dirty="0">
                          <a:effectLst/>
                        </a:rPr>
                        <a:t>Existenţa unor solicitări de completare, clarificare şi corectare a textului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21639590"/>
                  </a:ext>
                </a:extLst>
              </a:tr>
            </a:tbl>
          </a:graphicData>
        </a:graphic>
      </p:graphicFrame>
      <p:sp>
        <p:nvSpPr>
          <p:cNvPr id="5" name="TextBox 4">
            <a:extLst>
              <a:ext uri="{FF2B5EF4-FFF2-40B4-BE49-F238E27FC236}">
                <a16:creationId xmlns:a16="http://schemas.microsoft.com/office/drawing/2014/main" id="{E570C5A6-3D2B-4F1C-ABAC-AD0C544D498B}"/>
              </a:ext>
            </a:extLst>
          </p:cNvPr>
          <p:cNvSpPr txBox="1"/>
          <p:nvPr/>
        </p:nvSpPr>
        <p:spPr>
          <a:xfrm>
            <a:off x="1097280" y="1264055"/>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338761" y="1574801"/>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3577474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2395178046"/>
              </p:ext>
            </p:extLst>
          </p:nvPr>
        </p:nvGraphicFramePr>
        <p:xfrm>
          <a:off x="301658" y="1885461"/>
          <a:ext cx="11638807" cy="3336354"/>
        </p:xfrm>
        <a:graphic>
          <a:graphicData uri="http://schemas.openxmlformats.org/drawingml/2006/table">
            <a:tbl>
              <a:tblPr/>
              <a:tblGrid>
                <a:gridCol w="2332984">
                  <a:extLst>
                    <a:ext uri="{9D8B030D-6E8A-4147-A177-3AD203B41FA5}">
                      <a16:colId xmlns:a16="http://schemas.microsoft.com/office/drawing/2014/main" val="3335916655"/>
                    </a:ext>
                  </a:extLst>
                </a:gridCol>
                <a:gridCol w="1035915">
                  <a:extLst>
                    <a:ext uri="{9D8B030D-6E8A-4147-A177-3AD203B41FA5}">
                      <a16:colId xmlns:a16="http://schemas.microsoft.com/office/drawing/2014/main" val="1087958437"/>
                    </a:ext>
                  </a:extLst>
                </a:gridCol>
                <a:gridCol w="4883778">
                  <a:extLst>
                    <a:ext uri="{9D8B030D-6E8A-4147-A177-3AD203B41FA5}">
                      <a16:colId xmlns:a16="http://schemas.microsoft.com/office/drawing/2014/main" val="3455479907"/>
                    </a:ext>
                  </a:extLst>
                </a:gridCol>
                <a:gridCol w="3386130">
                  <a:extLst>
                    <a:ext uri="{9D8B030D-6E8A-4147-A177-3AD203B41FA5}">
                      <a16:colId xmlns:a16="http://schemas.microsoft.com/office/drawing/2014/main" val="388506526"/>
                    </a:ext>
                  </a:extLst>
                </a:gridCol>
              </a:tblGrid>
              <a:tr h="489191">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797503">
                <a:tc rowSpan="2">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fr-FR" sz="1800" dirty="0" err="1">
                          <a:effectLst/>
                        </a:rPr>
                        <a:t>În</a:t>
                      </a:r>
                      <a:r>
                        <a:rPr lang="fr-FR" sz="1800" dirty="0">
                          <a:effectLst/>
                        </a:rPr>
                        <a:t> </a:t>
                      </a:r>
                      <a:r>
                        <a:rPr lang="fr-FR" sz="1800" dirty="0" err="1">
                          <a:effectLst/>
                        </a:rPr>
                        <a:t>urma</a:t>
                      </a:r>
                      <a:r>
                        <a:rPr lang="fr-FR" sz="1800" dirty="0">
                          <a:effectLst/>
                        </a:rPr>
                        <a:t> </a:t>
                      </a:r>
                      <a:r>
                        <a:rPr lang="fr-FR" sz="1800" dirty="0" err="1">
                          <a:effectLst/>
                        </a:rPr>
                        <a:t>analizei</a:t>
                      </a:r>
                      <a:r>
                        <a:rPr lang="fr-FR" sz="1800" dirty="0">
                          <a:effectLst/>
                        </a:rPr>
                        <a:t> </a:t>
                      </a:r>
                      <a:r>
                        <a:rPr lang="fr-FR" sz="1800" dirty="0" err="1">
                          <a:effectLst/>
                        </a:rPr>
                        <a:t>efectuate</a:t>
                      </a:r>
                      <a:r>
                        <a:rPr lang="ro-RO" sz="1800" dirty="0">
                          <a:effectLst/>
                        </a:rPr>
                        <a:t>,</a:t>
                      </a:r>
                      <a:r>
                        <a:rPr lang="fr-FR" sz="1800" dirty="0">
                          <a:effectLst/>
                        </a:rPr>
                        <a:t> 10 </a:t>
                      </a:r>
                      <a:r>
                        <a:rPr lang="fr-FR" sz="1800" dirty="0" err="1">
                          <a:effectLst/>
                        </a:rPr>
                        <a:t>tipuri</a:t>
                      </a:r>
                      <a:r>
                        <a:rPr lang="fr-FR" sz="1800" dirty="0">
                          <a:effectLst/>
                        </a:rPr>
                        <a:t> de </a:t>
                      </a:r>
                      <a:r>
                        <a:rPr lang="fr-FR" sz="1800" dirty="0" err="1">
                          <a:effectLst/>
                        </a:rPr>
                        <a:t>pădure</a:t>
                      </a:r>
                      <a:r>
                        <a:rPr lang="fr-FR" sz="1800" dirty="0">
                          <a:effectLst/>
                        </a:rPr>
                        <a:t> </a:t>
                      </a:r>
                      <a:r>
                        <a:rPr lang="fr-FR" sz="1800" dirty="0" err="1">
                          <a:effectLst/>
                        </a:rPr>
                        <a:t>existente</a:t>
                      </a:r>
                      <a:r>
                        <a:rPr lang="fr-FR" sz="1800" dirty="0">
                          <a:effectLst/>
                        </a:rPr>
                        <a:t> </a:t>
                      </a:r>
                      <a:r>
                        <a:rPr lang="fr-FR" sz="1800" dirty="0" err="1">
                          <a:effectLst/>
                        </a:rPr>
                        <a:t>în</a:t>
                      </a:r>
                      <a:r>
                        <a:rPr lang="fr-FR" sz="1800" dirty="0">
                          <a:effectLst/>
                        </a:rPr>
                        <a:t> </a:t>
                      </a:r>
                      <a:r>
                        <a:rPr lang="fr-FR" sz="1800" dirty="0" err="1">
                          <a:effectLst/>
                        </a:rPr>
                        <a:t>ediţia</a:t>
                      </a:r>
                      <a:r>
                        <a:rPr lang="fr-FR" sz="1800" dirty="0">
                          <a:effectLst/>
                        </a:rPr>
                        <a:t> </a:t>
                      </a:r>
                      <a:r>
                        <a:rPr lang="fr-FR" sz="1800" dirty="0" err="1">
                          <a:effectLst/>
                        </a:rPr>
                        <a:t>anterioară</a:t>
                      </a:r>
                      <a:r>
                        <a:rPr lang="fr-FR" sz="1800" dirty="0">
                          <a:effectLst/>
                        </a:rPr>
                        <a:t> au </a:t>
                      </a:r>
                      <a:r>
                        <a:rPr lang="fr-FR" sz="1800" dirty="0" err="1">
                          <a:effectLst/>
                        </a:rPr>
                        <a:t>fost</a:t>
                      </a:r>
                      <a:r>
                        <a:rPr lang="fr-FR" sz="1800" dirty="0">
                          <a:effectLst/>
                        </a:rPr>
                        <a:t> </a:t>
                      </a:r>
                      <a:r>
                        <a:rPr lang="fr-FR" sz="1800" dirty="0" err="1">
                          <a:effectLst/>
                        </a:rPr>
                        <a:t>trecute</a:t>
                      </a:r>
                      <a:r>
                        <a:rPr lang="fr-FR" sz="1800" dirty="0">
                          <a:effectLst/>
                        </a:rPr>
                        <a:t> de la o </a:t>
                      </a:r>
                      <a:r>
                        <a:rPr lang="fr-FR" sz="1800" dirty="0" err="1">
                          <a:effectLst/>
                        </a:rPr>
                        <a:t>grupă</a:t>
                      </a:r>
                      <a:r>
                        <a:rPr lang="fr-FR" sz="1800" dirty="0">
                          <a:effectLst/>
                        </a:rPr>
                        <a:t> </a:t>
                      </a:r>
                      <a:r>
                        <a:rPr lang="fr-FR" sz="1800" dirty="0" err="1">
                          <a:effectLst/>
                        </a:rPr>
                        <a:t>ecologică</a:t>
                      </a:r>
                      <a:r>
                        <a:rPr lang="fr-FR" sz="1800" dirty="0">
                          <a:effectLst/>
                        </a:rPr>
                        <a:t> la </a:t>
                      </a:r>
                      <a:r>
                        <a:rPr lang="fr-FR" sz="1800" dirty="0" err="1">
                          <a:effectLst/>
                        </a:rPr>
                        <a:t>altă</a:t>
                      </a:r>
                      <a:r>
                        <a:rPr lang="fr-FR" sz="1800" dirty="0">
                          <a:effectLst/>
                        </a:rPr>
                        <a:t> </a:t>
                      </a:r>
                      <a:r>
                        <a:rPr lang="fr-FR" sz="1800" dirty="0" err="1">
                          <a:effectLst/>
                        </a:rPr>
                        <a:t>grupă</a:t>
                      </a:r>
                      <a:r>
                        <a:rPr lang="fr-FR" sz="1800" dirty="0">
                          <a:effectLst/>
                        </a:rPr>
                        <a:t> </a:t>
                      </a:r>
                      <a:r>
                        <a:rPr lang="fr-FR" sz="1800" dirty="0" err="1">
                          <a:effectLst/>
                        </a:rPr>
                        <a:t>ecologică</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dirty="0">
                          <a:effectLst/>
                        </a:rPr>
                        <a:t>Existenţa unor solicitări de completare, clarificare şi corectare a textului.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797503">
                <a:tc vMerge="1">
                  <a:txBody>
                    <a:bodyPr/>
                    <a:lstStyle/>
                    <a:p>
                      <a:pPr algn="l">
                        <a:lnSpc>
                          <a:spcPct val="100000"/>
                        </a:lnSpc>
                        <a:spcAft>
                          <a:spcPts val="0"/>
                        </a:spcAft>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fr-FR" sz="1800" dirty="0" err="1">
                          <a:effectLst/>
                        </a:rPr>
                        <a:t>Faţă</a:t>
                      </a:r>
                      <a:r>
                        <a:rPr lang="fr-FR" sz="1800" dirty="0">
                          <a:effectLst/>
                        </a:rPr>
                        <a:t> de </a:t>
                      </a:r>
                      <a:r>
                        <a:rPr lang="fr-FR" sz="1800" dirty="0" err="1">
                          <a:effectLst/>
                        </a:rPr>
                        <a:t>ediţia</a:t>
                      </a:r>
                      <a:r>
                        <a:rPr lang="fr-FR" sz="1800" dirty="0">
                          <a:effectLst/>
                        </a:rPr>
                        <a:t> </a:t>
                      </a:r>
                      <a:r>
                        <a:rPr lang="fr-FR" sz="1800" dirty="0" err="1">
                          <a:effectLst/>
                        </a:rPr>
                        <a:t>din</a:t>
                      </a:r>
                      <a:r>
                        <a:rPr lang="fr-FR" sz="1800" dirty="0">
                          <a:effectLst/>
                        </a:rPr>
                        <a:t> </a:t>
                      </a:r>
                      <a:r>
                        <a:rPr lang="fr-FR" sz="1800" dirty="0" err="1">
                          <a:effectLst/>
                        </a:rPr>
                        <a:t>anul</a:t>
                      </a:r>
                      <a:r>
                        <a:rPr lang="fr-FR" sz="1800" dirty="0">
                          <a:effectLst/>
                        </a:rPr>
                        <a:t> 2000, </a:t>
                      </a:r>
                      <a:r>
                        <a:rPr lang="fr-FR" sz="1800" dirty="0" err="1">
                          <a:effectLst/>
                        </a:rPr>
                        <a:t>în</a:t>
                      </a:r>
                      <a:r>
                        <a:rPr lang="fr-FR" sz="1800" dirty="0">
                          <a:effectLst/>
                        </a:rPr>
                        <a:t> </a:t>
                      </a:r>
                      <a:r>
                        <a:rPr lang="fr-FR" sz="1800" dirty="0" err="1">
                          <a:effectLst/>
                        </a:rPr>
                        <a:t>ediţia</a:t>
                      </a:r>
                      <a:r>
                        <a:rPr lang="fr-FR" sz="1800" dirty="0">
                          <a:effectLst/>
                        </a:rPr>
                        <a:t> </a:t>
                      </a:r>
                      <a:r>
                        <a:rPr lang="fr-FR" sz="1800" dirty="0" err="1">
                          <a:effectLst/>
                        </a:rPr>
                        <a:t>din</a:t>
                      </a:r>
                      <a:r>
                        <a:rPr lang="fr-FR" sz="1800" dirty="0">
                          <a:effectLst/>
                        </a:rPr>
                        <a:t> </a:t>
                      </a:r>
                      <a:r>
                        <a:rPr lang="fr-FR" sz="1800" dirty="0" err="1">
                          <a:effectLst/>
                        </a:rPr>
                        <a:t>anul</a:t>
                      </a:r>
                      <a:r>
                        <a:rPr lang="fr-FR" sz="1800" dirty="0">
                          <a:effectLst/>
                        </a:rPr>
                        <a:t> 2021 au </a:t>
                      </a:r>
                      <a:r>
                        <a:rPr lang="fr-FR" sz="1800" dirty="0" err="1">
                          <a:effectLst/>
                        </a:rPr>
                        <a:t>fost</a:t>
                      </a:r>
                      <a:r>
                        <a:rPr lang="fr-FR" sz="1800" dirty="0">
                          <a:effectLst/>
                        </a:rPr>
                        <a:t> </a:t>
                      </a:r>
                      <a:r>
                        <a:rPr lang="fr-FR" sz="1800" dirty="0" err="1">
                          <a:effectLst/>
                        </a:rPr>
                        <a:t>introduse</a:t>
                      </a:r>
                      <a:r>
                        <a:rPr lang="fr-FR" sz="1800" dirty="0">
                          <a:effectLst/>
                        </a:rPr>
                        <a:t> 69 de </a:t>
                      </a:r>
                      <a:r>
                        <a:rPr lang="fr-FR" sz="1800" dirty="0" err="1">
                          <a:effectLst/>
                        </a:rPr>
                        <a:t>tipuri</a:t>
                      </a:r>
                      <a:r>
                        <a:rPr lang="fr-FR" sz="1800" dirty="0">
                          <a:effectLst/>
                        </a:rPr>
                        <a:t> de </a:t>
                      </a:r>
                      <a:r>
                        <a:rPr lang="fr-FR" sz="1800" dirty="0" err="1">
                          <a:effectLst/>
                        </a:rPr>
                        <a:t>pădure</a:t>
                      </a:r>
                      <a:r>
                        <a:rPr lang="fr-FR" sz="1800" dirty="0">
                          <a:effectLst/>
                        </a:rPr>
                        <a:t> </a:t>
                      </a:r>
                      <a:r>
                        <a:rPr lang="fr-FR" sz="1800" dirty="0" err="1">
                          <a:effectLst/>
                        </a:rPr>
                        <a:t>noi</a:t>
                      </a:r>
                      <a:r>
                        <a:rPr lang="fr-FR" sz="1800" dirty="0">
                          <a:effectLst/>
                        </a:rPr>
                        <a:t> </a:t>
                      </a:r>
                      <a:r>
                        <a:rPr lang="fr-FR" sz="1800" dirty="0" err="1">
                          <a:effectLst/>
                        </a:rPr>
                        <a:t>şi</a:t>
                      </a:r>
                      <a:r>
                        <a:rPr lang="fr-FR" sz="1800" dirty="0">
                          <a:effectLst/>
                        </a:rPr>
                        <a:t> </a:t>
                      </a:r>
                      <a:r>
                        <a:rPr lang="fr-FR" sz="1800" dirty="0" err="1">
                          <a:effectLst/>
                        </a:rPr>
                        <a:t>noi</a:t>
                      </a:r>
                      <a:r>
                        <a:rPr lang="fr-FR" sz="1800" dirty="0">
                          <a:effectLst/>
                        </a:rPr>
                        <a:t> </a:t>
                      </a:r>
                      <a:r>
                        <a:rPr lang="fr-FR" sz="1800" dirty="0" err="1">
                          <a:effectLst/>
                        </a:rPr>
                        <a:t>derivate</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dirty="0">
                          <a:effectLst/>
                        </a:rPr>
                        <a:t>Necesitatea completării şi clarificării unor aspecte noi, importante, utilizând rezultatele obţinute în ultimele două decenii în activităţile de cercetare şi amenajare a pădurilor.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21639590"/>
                  </a:ext>
                </a:extLst>
              </a:tr>
            </a:tbl>
          </a:graphicData>
        </a:graphic>
      </p:graphicFrame>
      <p:sp>
        <p:nvSpPr>
          <p:cNvPr id="5" name="TextBox 4">
            <a:extLst>
              <a:ext uri="{FF2B5EF4-FFF2-40B4-BE49-F238E27FC236}">
                <a16:creationId xmlns:a16="http://schemas.microsoft.com/office/drawing/2014/main" id="{E570C5A6-3D2B-4F1C-ABAC-AD0C544D498B}"/>
              </a:ext>
            </a:extLst>
          </p:cNvPr>
          <p:cNvSpPr txBox="1"/>
          <p:nvPr/>
        </p:nvSpPr>
        <p:spPr>
          <a:xfrm>
            <a:off x="1097280" y="1264055"/>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338761" y="1574801"/>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1216168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461825309"/>
              </p:ext>
            </p:extLst>
          </p:nvPr>
        </p:nvGraphicFramePr>
        <p:xfrm>
          <a:off x="212881" y="1965340"/>
          <a:ext cx="11638807" cy="4590034"/>
        </p:xfrm>
        <a:graphic>
          <a:graphicData uri="http://schemas.openxmlformats.org/drawingml/2006/table">
            <a:tbl>
              <a:tblPr/>
              <a:tblGrid>
                <a:gridCol w="2332984">
                  <a:extLst>
                    <a:ext uri="{9D8B030D-6E8A-4147-A177-3AD203B41FA5}">
                      <a16:colId xmlns:a16="http://schemas.microsoft.com/office/drawing/2014/main" val="3335916655"/>
                    </a:ext>
                  </a:extLst>
                </a:gridCol>
                <a:gridCol w="1035915">
                  <a:extLst>
                    <a:ext uri="{9D8B030D-6E8A-4147-A177-3AD203B41FA5}">
                      <a16:colId xmlns:a16="http://schemas.microsoft.com/office/drawing/2014/main" val="1087958437"/>
                    </a:ext>
                  </a:extLst>
                </a:gridCol>
                <a:gridCol w="4274958">
                  <a:extLst>
                    <a:ext uri="{9D8B030D-6E8A-4147-A177-3AD203B41FA5}">
                      <a16:colId xmlns:a16="http://schemas.microsoft.com/office/drawing/2014/main" val="3455479907"/>
                    </a:ext>
                  </a:extLst>
                </a:gridCol>
                <a:gridCol w="3994950">
                  <a:extLst>
                    <a:ext uri="{9D8B030D-6E8A-4147-A177-3AD203B41FA5}">
                      <a16:colId xmlns:a16="http://schemas.microsoft.com/office/drawing/2014/main" val="388506526"/>
                    </a:ext>
                  </a:extLst>
                </a:gridCol>
              </a:tblGrid>
              <a:tr h="489191">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797503">
                <a:tc>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ro-RO" sz="1800" dirty="0">
                          <a:effectLst/>
                        </a:rPr>
                        <a:t>În cazul compoziţiilor de împădurire din regiunile de câmpie şi coline a fost scăzută proporţia de participare a speciilor principale de bază (în special pentru speciile de cvercinee), în favoarea creşterii ponderii speciilor principale de amestec, a celor de ajutor şi a arbuştilor, care au o importanţa ecologică şi silviculturală deosebită, ceea ce va conduce implicit şi la o scădere a numărului de puieţi din speciile de bază la unitatea de suprafaţă.</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ro-RO" sz="1800" dirty="0">
                          <a:effectLst/>
                        </a:rPr>
                        <a:t>Manifestarea proceselor de aridizare, care necesită adaptarea/modificarea compoziţiilor de regenerare, mai ales la tranziţia dintre zonele/etajele bioclimatice și în zonele de luncă Existenţa unor solicitări de lărgire a spectrului de specii (indigene și nu numai) și de introducere a unor specii mai rezistente la uscăciune în compoziţiile de regenerare, dar şi de modificare a ponderii speciilor de bază în compoziţiile de regenerare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5" name="TextBox 4">
            <a:extLst>
              <a:ext uri="{FF2B5EF4-FFF2-40B4-BE49-F238E27FC236}">
                <a16:creationId xmlns:a16="http://schemas.microsoft.com/office/drawing/2014/main" id="{E570C5A6-3D2B-4F1C-ABAC-AD0C544D498B}"/>
              </a:ext>
            </a:extLst>
          </p:cNvPr>
          <p:cNvSpPr txBox="1"/>
          <p:nvPr/>
        </p:nvSpPr>
        <p:spPr>
          <a:xfrm>
            <a:off x="1097280" y="1264055"/>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338761" y="1574801"/>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1939507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0927977" cy="5161239"/>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p>
          <a:p>
            <a:pPr marL="0" indent="0" algn="ctr">
              <a:buNone/>
            </a:pPr>
            <a:r>
              <a:rPr lang="ro-RO" b="1" dirty="0"/>
              <a:t>PROCEDURA SIMPLIFICATĂ NR. 1</a:t>
            </a:r>
          </a:p>
          <a:p>
            <a:pPr marL="0" indent="0" algn="ctr">
              <a:buNone/>
            </a:pPr>
            <a:endParaRPr lang="ro-RO" sz="3300" b="1" i="1" dirty="0"/>
          </a:p>
          <a:p>
            <a:pPr marL="0" indent="0" algn="ctr">
              <a:buNone/>
            </a:pPr>
            <a:r>
              <a:rPr lang="ro-RO" sz="3300" b="1" i="1" dirty="0"/>
              <a:t>COMPOZIȚII, SCHEME ȘI TEHNOLOGII DE REGENERARE A PĂDURILOR</a:t>
            </a:r>
          </a:p>
          <a:p>
            <a:pPr marL="0" indent="0" algn="ctr">
              <a:buNone/>
            </a:pPr>
            <a:r>
              <a:rPr lang="ro-RO" sz="3300" b="1" i="1" dirty="0"/>
              <a:t>ȘI DE ÎMPĂDURIRE A TERENURILOR DEGRADATE</a:t>
            </a:r>
          </a:p>
          <a:p>
            <a:pPr marL="0" indent="0" algn="ctr">
              <a:buNone/>
            </a:pPr>
            <a:endParaRPr lang="en-US" sz="900" dirty="0"/>
          </a:p>
          <a:p>
            <a:pPr marL="0" indent="0" algn="just">
              <a:buNone/>
            </a:pPr>
            <a:r>
              <a:rPr lang="ro-RO" sz="2200" b="1" dirty="0"/>
              <a:t>	</a:t>
            </a:r>
          </a:p>
          <a:p>
            <a:pPr marL="0" indent="0" algn="just">
              <a:buNone/>
            </a:pPr>
            <a:r>
              <a:rPr lang="ro-RO" sz="2200" b="1" dirty="0"/>
              <a:t>	</a:t>
            </a:r>
            <a:r>
              <a:rPr lang="ro-RO" sz="2500" b="1" dirty="0"/>
              <a:t>1. </a:t>
            </a:r>
            <a:r>
              <a:rPr lang="en-US" sz="2500" b="1" dirty="0"/>
              <a:t>SCOPUL ȘI DOMENIUL DE APLICARE A PROCEDURII SIMPLIFICATE </a:t>
            </a:r>
            <a:endParaRPr lang="ro-RO" sz="2500" dirty="0"/>
          </a:p>
          <a:p>
            <a:pPr marL="0" indent="0" algn="just">
              <a:lnSpc>
                <a:spcPct val="120000"/>
              </a:lnSpc>
              <a:buNone/>
            </a:pPr>
            <a:r>
              <a:rPr lang="ro-RO" sz="2500" b="1" dirty="0"/>
              <a:t>	</a:t>
            </a:r>
            <a:r>
              <a:rPr lang="en-US" sz="2500" b="1" dirty="0" err="1"/>
              <a:t>Scopul</a:t>
            </a:r>
            <a:r>
              <a:rPr lang="en-US" sz="2500" dirty="0"/>
              <a:t> </a:t>
            </a:r>
            <a:r>
              <a:rPr lang="en-US" sz="2500" dirty="0" err="1"/>
              <a:t>prezentei</a:t>
            </a:r>
            <a:r>
              <a:rPr lang="en-US" sz="2500" dirty="0"/>
              <a:t> </a:t>
            </a:r>
            <a:r>
              <a:rPr lang="en-US" sz="2500" dirty="0" err="1"/>
              <a:t>proceduri</a:t>
            </a:r>
            <a:r>
              <a:rPr lang="en-US" sz="2500" dirty="0"/>
              <a:t> </a:t>
            </a:r>
            <a:r>
              <a:rPr lang="en-US" sz="2500" dirty="0" err="1"/>
              <a:t>este</a:t>
            </a:r>
            <a:r>
              <a:rPr lang="en-US" sz="2500" dirty="0"/>
              <a:t> de a </a:t>
            </a:r>
            <a:r>
              <a:rPr lang="en-US" sz="2500" dirty="0" err="1"/>
              <a:t>stabili</a:t>
            </a:r>
            <a:r>
              <a:rPr lang="en-US" sz="2500" dirty="0"/>
              <a:t> </a:t>
            </a:r>
            <a:r>
              <a:rPr lang="en-US" sz="2500" dirty="0" err="1"/>
              <a:t>modul</a:t>
            </a:r>
            <a:r>
              <a:rPr lang="en-US" sz="2500" dirty="0"/>
              <a:t> de </a:t>
            </a:r>
            <a:r>
              <a:rPr lang="en-US" sz="2500" dirty="0" err="1"/>
              <a:t>executare</a:t>
            </a:r>
            <a:r>
              <a:rPr lang="en-US" sz="2500" dirty="0"/>
              <a:t> a </a:t>
            </a:r>
            <a:r>
              <a:rPr lang="en-US" sz="2500" dirty="0" err="1"/>
              <a:t>lucrărilor</a:t>
            </a:r>
            <a:r>
              <a:rPr lang="en-US" sz="2500" dirty="0"/>
              <a:t> </a:t>
            </a:r>
            <a:r>
              <a:rPr lang="en-US" sz="2500" dirty="0" err="1"/>
              <a:t>specifice</a:t>
            </a:r>
            <a:r>
              <a:rPr lang="en-US" sz="2500" dirty="0"/>
              <a:t> de </a:t>
            </a:r>
            <a:r>
              <a:rPr lang="en-US" sz="2500" dirty="0" err="1"/>
              <a:t>regenerare</a:t>
            </a:r>
            <a:r>
              <a:rPr lang="en-US" sz="2500" dirty="0"/>
              <a:t> a </a:t>
            </a:r>
            <a:r>
              <a:rPr lang="en-US" sz="2500" dirty="0" err="1"/>
              <a:t>pădurilor</a:t>
            </a:r>
            <a:r>
              <a:rPr lang="en-US" sz="2500" dirty="0"/>
              <a:t> </a:t>
            </a:r>
            <a:r>
              <a:rPr lang="en-US" sz="2500" dirty="0" err="1"/>
              <a:t>în</a:t>
            </a:r>
            <a:r>
              <a:rPr lang="en-US" sz="2500" dirty="0"/>
              <a:t> </a:t>
            </a:r>
            <a:r>
              <a:rPr lang="en-US" sz="2500" dirty="0" err="1"/>
              <a:t>terenuri</a:t>
            </a:r>
            <a:r>
              <a:rPr lang="en-US" sz="2500" dirty="0"/>
              <a:t> </a:t>
            </a:r>
            <a:r>
              <a:rPr lang="en-US" sz="2500" dirty="0" err="1"/>
              <a:t>normale</a:t>
            </a:r>
            <a:r>
              <a:rPr lang="en-US" sz="2500" dirty="0"/>
              <a:t> (</a:t>
            </a:r>
            <a:r>
              <a:rPr lang="en-US" sz="2500" dirty="0" err="1"/>
              <a:t>staţiuni</a:t>
            </a:r>
            <a:r>
              <a:rPr lang="en-US" sz="2500" dirty="0"/>
              <a:t> </a:t>
            </a:r>
            <a:r>
              <a:rPr lang="en-US" sz="2500" dirty="0" err="1"/>
              <a:t>naturale</a:t>
            </a:r>
            <a:r>
              <a:rPr lang="en-US" sz="2500" dirty="0"/>
              <a:t> </a:t>
            </a:r>
            <a:r>
              <a:rPr lang="en-US" sz="2500" dirty="0" err="1"/>
              <a:t>sau</a:t>
            </a:r>
            <a:r>
              <a:rPr lang="en-US" sz="2500" dirty="0"/>
              <a:t> </a:t>
            </a:r>
            <a:r>
              <a:rPr lang="en-US" sz="2500" dirty="0" err="1"/>
              <a:t>în</a:t>
            </a:r>
            <a:r>
              <a:rPr lang="en-US" sz="2500" dirty="0"/>
              <a:t> </a:t>
            </a:r>
            <a:r>
              <a:rPr lang="en-US" sz="2500" dirty="0" err="1"/>
              <a:t>mică</a:t>
            </a:r>
            <a:r>
              <a:rPr lang="en-US" sz="2500" dirty="0"/>
              <a:t> </a:t>
            </a:r>
            <a:r>
              <a:rPr lang="en-US" sz="2500" dirty="0" err="1"/>
              <a:t>măsură</a:t>
            </a:r>
            <a:r>
              <a:rPr lang="en-US" sz="2500" dirty="0"/>
              <a:t> </a:t>
            </a:r>
            <a:r>
              <a:rPr lang="en-US" sz="2500" dirty="0" err="1"/>
              <a:t>modificate</a:t>
            </a:r>
            <a:r>
              <a:rPr lang="en-US" sz="2500" dirty="0"/>
              <a:t> </a:t>
            </a:r>
            <a:r>
              <a:rPr lang="en-US" sz="2500" dirty="0" err="1"/>
              <a:t>antropic</a:t>
            </a:r>
            <a:r>
              <a:rPr lang="en-US" sz="2500" dirty="0"/>
              <a:t>) </a:t>
            </a:r>
            <a:r>
              <a:rPr lang="en-US" sz="2500" dirty="0" err="1"/>
              <a:t>și</a:t>
            </a:r>
            <a:r>
              <a:rPr lang="en-US" sz="2500" dirty="0"/>
              <a:t> </a:t>
            </a:r>
            <a:r>
              <a:rPr lang="en-US" sz="2500" dirty="0" err="1"/>
              <a:t>în</a:t>
            </a:r>
            <a:r>
              <a:rPr lang="en-US" sz="2500" dirty="0"/>
              <a:t> </a:t>
            </a:r>
            <a:r>
              <a:rPr lang="en-US" sz="2500" dirty="0" err="1"/>
              <a:t>terenuri</a:t>
            </a:r>
            <a:r>
              <a:rPr lang="en-US" sz="2500" dirty="0"/>
              <a:t> </a:t>
            </a:r>
            <a:r>
              <a:rPr lang="en-US" sz="2500" dirty="0" err="1"/>
              <a:t>degradate</a:t>
            </a:r>
            <a:r>
              <a:rPr lang="ro-RO" sz="2500" dirty="0"/>
              <a:t>.</a:t>
            </a:r>
          </a:p>
          <a:p>
            <a:pPr marL="0" indent="0" algn="just">
              <a:lnSpc>
                <a:spcPct val="120000"/>
              </a:lnSpc>
              <a:buNone/>
            </a:pPr>
            <a:r>
              <a:rPr lang="ro-RO" sz="2500" dirty="0"/>
              <a:t>	</a:t>
            </a:r>
            <a:r>
              <a:rPr lang="en-US" sz="2500" dirty="0" err="1"/>
              <a:t>Prezenta</a:t>
            </a:r>
            <a:r>
              <a:rPr lang="en-US" sz="2500" dirty="0"/>
              <a:t> </a:t>
            </a:r>
            <a:r>
              <a:rPr lang="en-US" sz="2500" b="1" dirty="0" err="1"/>
              <a:t>procedură</a:t>
            </a:r>
            <a:r>
              <a:rPr lang="en-US" sz="2500" dirty="0"/>
              <a:t> </a:t>
            </a:r>
            <a:r>
              <a:rPr lang="en-US" sz="2500" b="1" dirty="0"/>
              <a:t>se </a:t>
            </a:r>
            <a:r>
              <a:rPr lang="en-US" sz="2500" b="1" dirty="0" err="1"/>
              <a:t>aplică</a:t>
            </a:r>
            <a:r>
              <a:rPr lang="en-US" sz="2500" b="1" dirty="0"/>
              <a:t> </a:t>
            </a:r>
            <a:r>
              <a:rPr lang="en-US" sz="2500" dirty="0"/>
              <a:t>de </a:t>
            </a:r>
            <a:r>
              <a:rPr lang="en-US" sz="2500" dirty="0" err="1"/>
              <a:t>către</a:t>
            </a:r>
            <a:r>
              <a:rPr lang="en-US" sz="2500" dirty="0"/>
              <a:t> </a:t>
            </a:r>
            <a:r>
              <a:rPr lang="en-US" sz="2500" dirty="0" err="1"/>
              <a:t>toate</a:t>
            </a:r>
            <a:r>
              <a:rPr lang="en-US" sz="2500" dirty="0"/>
              <a:t> </a:t>
            </a:r>
            <a:r>
              <a:rPr lang="en-US" sz="2500" dirty="0" err="1"/>
              <a:t>structurile</a:t>
            </a:r>
            <a:r>
              <a:rPr lang="en-US" sz="2500" dirty="0"/>
              <a:t> de </a:t>
            </a:r>
            <a:r>
              <a:rPr lang="en-US" sz="2500" dirty="0" err="1"/>
              <a:t>administrare</a:t>
            </a:r>
            <a:r>
              <a:rPr lang="en-US" sz="2500" dirty="0"/>
              <a:t> a </a:t>
            </a:r>
            <a:r>
              <a:rPr lang="en-US" sz="2500" dirty="0" err="1"/>
              <a:t>pădurilor</a:t>
            </a:r>
            <a:r>
              <a:rPr lang="en-US" sz="2500" dirty="0"/>
              <a:t> </a:t>
            </a:r>
            <a:r>
              <a:rPr lang="en-US" sz="2500" dirty="0" err="1"/>
              <a:t>și</a:t>
            </a:r>
            <a:r>
              <a:rPr lang="en-US" sz="2500" dirty="0"/>
              <a:t> de </a:t>
            </a:r>
            <a:r>
              <a:rPr lang="en-US" sz="2500" dirty="0" err="1"/>
              <a:t>către</a:t>
            </a:r>
            <a:r>
              <a:rPr lang="en-US" sz="2500" dirty="0"/>
              <a:t> </a:t>
            </a:r>
            <a:r>
              <a:rPr lang="en-US" sz="2500" dirty="0" err="1"/>
              <a:t>proprietarii</a:t>
            </a:r>
            <a:r>
              <a:rPr lang="en-US" sz="2500" dirty="0"/>
              <a:t> de </a:t>
            </a:r>
            <a:r>
              <a:rPr lang="en-US" sz="2500" dirty="0" err="1"/>
              <a:t>păduri</a:t>
            </a:r>
            <a:r>
              <a:rPr lang="en-US" sz="2500" dirty="0"/>
              <a:t> private (</a:t>
            </a:r>
            <a:r>
              <a:rPr lang="en-US" sz="2500" dirty="0" err="1"/>
              <a:t>persoane</a:t>
            </a:r>
            <a:r>
              <a:rPr lang="en-US" sz="2500" dirty="0"/>
              <a:t> </a:t>
            </a:r>
            <a:r>
              <a:rPr lang="en-US" sz="2500" dirty="0" err="1"/>
              <a:t>fizice</a:t>
            </a:r>
            <a:r>
              <a:rPr lang="en-US" sz="2500" dirty="0"/>
              <a:t> </a:t>
            </a:r>
            <a:r>
              <a:rPr lang="en-US" sz="2500" dirty="0" err="1"/>
              <a:t>și</a:t>
            </a:r>
            <a:r>
              <a:rPr lang="en-US" sz="2500" dirty="0"/>
              <a:t> </a:t>
            </a:r>
            <a:r>
              <a:rPr lang="en-US" sz="2500" dirty="0" err="1"/>
              <a:t>juridice</a:t>
            </a:r>
            <a:r>
              <a:rPr lang="en-US" sz="2500" dirty="0"/>
              <a:t>).</a:t>
            </a:r>
            <a:endParaRPr lang="en-GB" sz="2500" dirty="0"/>
          </a:p>
          <a:p>
            <a:pPr marL="0" indent="0" algn="just">
              <a:buNone/>
            </a:pPr>
            <a:endParaRPr lang="ro-RO" sz="2200" b="1" dirty="0"/>
          </a:p>
          <a:p>
            <a:pPr marL="0" indent="0" algn="just">
              <a:buNone/>
            </a:pPr>
            <a:endParaRPr lang="it-IT" sz="3200" b="1"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27118628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203375248"/>
              </p:ext>
            </p:extLst>
          </p:nvPr>
        </p:nvGraphicFramePr>
        <p:xfrm>
          <a:off x="212881" y="2045278"/>
          <a:ext cx="11638807" cy="4025393"/>
        </p:xfrm>
        <a:graphic>
          <a:graphicData uri="http://schemas.openxmlformats.org/drawingml/2006/table">
            <a:tbl>
              <a:tblPr/>
              <a:tblGrid>
                <a:gridCol w="2332984">
                  <a:extLst>
                    <a:ext uri="{9D8B030D-6E8A-4147-A177-3AD203B41FA5}">
                      <a16:colId xmlns:a16="http://schemas.microsoft.com/office/drawing/2014/main" val="3335916655"/>
                    </a:ext>
                  </a:extLst>
                </a:gridCol>
                <a:gridCol w="1035915">
                  <a:extLst>
                    <a:ext uri="{9D8B030D-6E8A-4147-A177-3AD203B41FA5}">
                      <a16:colId xmlns:a16="http://schemas.microsoft.com/office/drawing/2014/main" val="1087958437"/>
                    </a:ext>
                  </a:extLst>
                </a:gridCol>
                <a:gridCol w="4883778">
                  <a:extLst>
                    <a:ext uri="{9D8B030D-6E8A-4147-A177-3AD203B41FA5}">
                      <a16:colId xmlns:a16="http://schemas.microsoft.com/office/drawing/2014/main" val="3455479907"/>
                    </a:ext>
                  </a:extLst>
                </a:gridCol>
                <a:gridCol w="3386130">
                  <a:extLst>
                    <a:ext uri="{9D8B030D-6E8A-4147-A177-3AD203B41FA5}">
                      <a16:colId xmlns:a16="http://schemas.microsoft.com/office/drawing/2014/main" val="388506526"/>
                    </a:ext>
                  </a:extLst>
                </a:gridCol>
              </a:tblGrid>
              <a:tr h="489191">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797503">
                <a:tc rowSpan="2">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ro-RO" sz="1800" dirty="0">
                          <a:effectLst/>
                        </a:rPr>
                        <a:t>A fost realizată o variantă schematică (tabelară) a studiului </a:t>
                      </a:r>
                      <a:r>
                        <a:rPr lang="fr-FR" sz="1800" dirty="0">
                          <a:effectLst/>
                        </a:rPr>
                        <a:t>care </a:t>
                      </a:r>
                      <a:r>
                        <a:rPr lang="fr-FR" sz="1800" dirty="0" err="1">
                          <a:effectLst/>
                        </a:rPr>
                        <a:t>stă</a:t>
                      </a:r>
                      <a:r>
                        <a:rPr lang="fr-FR" sz="1800" dirty="0">
                          <a:effectLst/>
                        </a:rPr>
                        <a:t> la </a:t>
                      </a:r>
                      <a:r>
                        <a:rPr lang="fr-FR" sz="1800" dirty="0" err="1">
                          <a:effectLst/>
                        </a:rPr>
                        <a:t>baza</a:t>
                      </a:r>
                      <a:r>
                        <a:rPr lang="fr-FR" sz="1800" dirty="0">
                          <a:effectLst/>
                        </a:rPr>
                        <a:t> </a:t>
                      </a:r>
                      <a:r>
                        <a:rPr lang="fr-FR" sz="1800" dirty="0" err="1">
                          <a:effectLst/>
                        </a:rPr>
                        <a:t>elaborării</a:t>
                      </a:r>
                      <a:r>
                        <a:rPr lang="fr-FR" sz="1800" dirty="0">
                          <a:effectLst/>
                        </a:rPr>
                        <a:t> </a:t>
                      </a:r>
                      <a:r>
                        <a:rPr lang="fr-FR" sz="1800" dirty="0" err="1">
                          <a:effectLst/>
                        </a:rPr>
                        <a:t>procedurii</a:t>
                      </a:r>
                      <a:r>
                        <a:rPr lang="fr-FR" sz="1800" dirty="0">
                          <a:effectLst/>
                        </a:rPr>
                        <a:t> </a:t>
                      </a:r>
                      <a:r>
                        <a:rPr lang="fr-FR" sz="1800" dirty="0" err="1">
                          <a:effectLst/>
                        </a:rPr>
                        <a:t>simplificate</a:t>
                      </a:r>
                      <a:r>
                        <a:rPr lang="fr-FR" sz="1800" dirty="0">
                          <a:effectLst/>
                        </a:rPr>
                        <a:t> nr. 1</a:t>
                      </a:r>
                      <a:r>
                        <a:rPr lang="ro-RO" sz="1800" dirty="0">
                          <a:effectLst/>
                        </a:rPr>
                        <a:t>, care cuprinde atât toate grupele ecologice existente, cât şi toate tipurile de staţiuni şi de pădure corespunzătoare (inclusiv codurile numerice și denumirile complete ale acestora), prezentată sub forma Anexei nr. 6.</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ro-RO" sz="1800" dirty="0">
                          <a:effectLst/>
                          <a:latin typeface="Calibri" panose="020F0502020204030204" pitchFamily="34" charset="0"/>
                          <a:ea typeface="Calibri" panose="020F0502020204030204" pitchFamily="34" charset="0"/>
                          <a:cs typeface="Times New Roman" panose="02020603050405020304" pitchFamily="18" charset="0"/>
                        </a:rPr>
                        <a:t>Necesitatea unei chei de încadrare a tiurilor de stațiune și tipurilor de pădure în grupe ecologice.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797503">
                <a:tc vMerge="1">
                  <a:txBody>
                    <a:bodyPr/>
                    <a:lstStyle/>
                    <a:p>
                      <a:pPr algn="l">
                        <a:lnSpc>
                          <a:spcPct val="100000"/>
                        </a:lnSpc>
                        <a:spcAft>
                          <a:spcPts val="0"/>
                        </a:spcAft>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fr-FR" sz="1800" dirty="0">
                          <a:effectLst/>
                        </a:rPr>
                        <a:t>Au </a:t>
                      </a:r>
                      <a:r>
                        <a:rPr lang="fr-FR" sz="1800" dirty="0" err="1">
                          <a:effectLst/>
                        </a:rPr>
                        <a:t>fost</a:t>
                      </a:r>
                      <a:r>
                        <a:rPr lang="fr-FR" sz="1800" dirty="0">
                          <a:effectLst/>
                        </a:rPr>
                        <a:t> </a:t>
                      </a:r>
                      <a:r>
                        <a:rPr lang="fr-FR" sz="1800" dirty="0" err="1">
                          <a:effectLst/>
                        </a:rPr>
                        <a:t>actualizate</a:t>
                      </a:r>
                      <a:r>
                        <a:rPr lang="fr-FR" sz="1800" dirty="0">
                          <a:effectLst/>
                        </a:rPr>
                        <a:t> </a:t>
                      </a:r>
                      <a:r>
                        <a:rPr lang="fr-FR" sz="1800" dirty="0" err="1">
                          <a:effectLst/>
                        </a:rPr>
                        <a:t>denumirile</a:t>
                      </a:r>
                      <a:r>
                        <a:rPr lang="fr-FR" sz="1800" dirty="0">
                          <a:effectLst/>
                        </a:rPr>
                        <a:t> </a:t>
                      </a:r>
                      <a:r>
                        <a:rPr lang="fr-FR" sz="1800" dirty="0" err="1">
                          <a:effectLst/>
                        </a:rPr>
                        <a:t>tipurilor</a:t>
                      </a:r>
                      <a:r>
                        <a:rPr lang="fr-FR" sz="1800" dirty="0">
                          <a:effectLst/>
                        </a:rPr>
                        <a:t> de sol </a:t>
                      </a:r>
                      <a:r>
                        <a:rPr lang="fr-FR" sz="1800" dirty="0" err="1">
                          <a:effectLst/>
                        </a:rPr>
                        <a:t>în</a:t>
                      </a:r>
                      <a:r>
                        <a:rPr lang="fr-FR" sz="1800" dirty="0">
                          <a:effectLst/>
                        </a:rPr>
                        <a:t> </a:t>
                      </a:r>
                      <a:r>
                        <a:rPr lang="fr-FR" sz="1800" dirty="0" err="1">
                          <a:effectLst/>
                        </a:rPr>
                        <a:t>descrierea</a:t>
                      </a:r>
                      <a:r>
                        <a:rPr lang="fr-FR" sz="1800" dirty="0">
                          <a:effectLst/>
                        </a:rPr>
                        <a:t> </a:t>
                      </a:r>
                      <a:r>
                        <a:rPr lang="fr-FR" sz="1800" dirty="0" err="1">
                          <a:effectLst/>
                        </a:rPr>
                        <a:t>condițiilor</a:t>
                      </a:r>
                      <a:r>
                        <a:rPr lang="fr-FR" sz="1800" dirty="0">
                          <a:effectLst/>
                        </a:rPr>
                        <a:t> </a:t>
                      </a:r>
                      <a:r>
                        <a:rPr lang="fr-FR" sz="1800" dirty="0" err="1">
                          <a:effectLst/>
                        </a:rPr>
                        <a:t>staționale</a:t>
                      </a:r>
                      <a:r>
                        <a:rPr lang="fr-FR" sz="1800" dirty="0">
                          <a:effectLst/>
                        </a:rPr>
                        <a:t> de la </a:t>
                      </a:r>
                      <a:r>
                        <a:rPr lang="fr-FR" sz="1800" dirty="0" err="1">
                          <a:effectLst/>
                        </a:rPr>
                        <a:t>fiecare</a:t>
                      </a:r>
                      <a:r>
                        <a:rPr lang="fr-FR" sz="1800" dirty="0">
                          <a:effectLst/>
                        </a:rPr>
                        <a:t> GE, </a:t>
                      </a:r>
                      <a:r>
                        <a:rPr lang="fr-FR" sz="1800" dirty="0" err="1">
                          <a:effectLst/>
                        </a:rPr>
                        <a:t>în</a:t>
                      </a:r>
                      <a:r>
                        <a:rPr lang="fr-FR" sz="1800" dirty="0">
                          <a:effectLst/>
                        </a:rPr>
                        <a:t> </a:t>
                      </a:r>
                      <a:r>
                        <a:rPr lang="fr-FR" sz="1800" dirty="0" err="1">
                          <a:effectLst/>
                        </a:rPr>
                        <a:t>conformitate</a:t>
                      </a:r>
                      <a:r>
                        <a:rPr lang="fr-FR" sz="1800" dirty="0">
                          <a:effectLst/>
                        </a:rPr>
                        <a:t> </a:t>
                      </a:r>
                      <a:r>
                        <a:rPr lang="fr-FR" sz="1800" dirty="0" err="1">
                          <a:effectLst/>
                        </a:rPr>
                        <a:t>cu</a:t>
                      </a:r>
                      <a:r>
                        <a:rPr lang="fr-FR" sz="1800" dirty="0">
                          <a:effectLst/>
                        </a:rPr>
                        <a:t> </a:t>
                      </a:r>
                      <a:r>
                        <a:rPr lang="fr-FR" sz="1800" dirty="0" err="1">
                          <a:effectLst/>
                        </a:rPr>
                        <a:t>Sistemul</a:t>
                      </a:r>
                      <a:r>
                        <a:rPr lang="fr-FR" sz="1800" dirty="0">
                          <a:effectLst/>
                        </a:rPr>
                        <a:t> </a:t>
                      </a:r>
                      <a:r>
                        <a:rPr lang="fr-FR" sz="1800" dirty="0" err="1">
                          <a:effectLst/>
                        </a:rPr>
                        <a:t>român</a:t>
                      </a:r>
                      <a:r>
                        <a:rPr lang="fr-FR" sz="1800" dirty="0">
                          <a:effectLst/>
                        </a:rPr>
                        <a:t> de taxonomie a </a:t>
                      </a:r>
                      <a:r>
                        <a:rPr lang="fr-FR" sz="1800" dirty="0" err="1">
                          <a:effectLst/>
                        </a:rPr>
                        <a:t>solurilor</a:t>
                      </a:r>
                      <a:r>
                        <a:rPr lang="fr-FR" sz="1800" dirty="0">
                          <a:effectLst/>
                        </a:rPr>
                        <a:t> 2012</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21639590"/>
                  </a:ext>
                </a:extLst>
              </a:tr>
            </a:tbl>
          </a:graphicData>
        </a:graphic>
      </p:graphicFrame>
      <p:sp>
        <p:nvSpPr>
          <p:cNvPr id="5" name="TextBox 4">
            <a:extLst>
              <a:ext uri="{FF2B5EF4-FFF2-40B4-BE49-F238E27FC236}">
                <a16:creationId xmlns:a16="http://schemas.microsoft.com/office/drawing/2014/main" id="{E570C5A6-3D2B-4F1C-ABAC-AD0C544D498B}"/>
              </a:ext>
            </a:extLst>
          </p:cNvPr>
          <p:cNvSpPr txBox="1"/>
          <p:nvPr/>
        </p:nvSpPr>
        <p:spPr>
          <a:xfrm>
            <a:off x="1097280" y="1264055"/>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338761" y="1574801"/>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19468886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4055339988"/>
              </p:ext>
            </p:extLst>
          </p:nvPr>
        </p:nvGraphicFramePr>
        <p:xfrm>
          <a:off x="578019" y="2537718"/>
          <a:ext cx="11265032" cy="3840480"/>
        </p:xfrm>
        <a:graphic>
          <a:graphicData uri="http://schemas.openxmlformats.org/drawingml/2006/table">
            <a:tbl>
              <a:tblPr/>
              <a:tblGrid>
                <a:gridCol w="2843317">
                  <a:extLst>
                    <a:ext uri="{9D8B030D-6E8A-4147-A177-3AD203B41FA5}">
                      <a16:colId xmlns:a16="http://schemas.microsoft.com/office/drawing/2014/main" val="3335916655"/>
                    </a:ext>
                  </a:extLst>
                </a:gridCol>
                <a:gridCol w="2198020">
                  <a:extLst>
                    <a:ext uri="{9D8B030D-6E8A-4147-A177-3AD203B41FA5}">
                      <a16:colId xmlns:a16="http://schemas.microsoft.com/office/drawing/2014/main" val="1087958437"/>
                    </a:ext>
                  </a:extLst>
                </a:gridCol>
                <a:gridCol w="3848546">
                  <a:extLst>
                    <a:ext uri="{9D8B030D-6E8A-4147-A177-3AD203B41FA5}">
                      <a16:colId xmlns:a16="http://schemas.microsoft.com/office/drawing/2014/main" val="3455479907"/>
                    </a:ext>
                  </a:extLst>
                </a:gridCol>
                <a:gridCol w="2375149">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6232">
                <a:tc>
                  <a:txBody>
                    <a:bodyPr/>
                    <a:lstStyle/>
                    <a:p>
                      <a:pPr algn="just">
                        <a:lnSpc>
                          <a:spcPct val="100000"/>
                        </a:lnSpc>
                        <a:spcAft>
                          <a:spcPts val="0"/>
                        </a:spcAft>
                      </a:pPr>
                      <a:r>
                        <a:rPr lang="ro-RO" sz="2000" b="0" dirty="0">
                          <a:effectLst/>
                        </a:rPr>
                        <a:t>Cap. I</a:t>
                      </a:r>
                      <a:endParaRPr lang="en-US" sz="2000" b="0" dirty="0">
                        <a:effectLst/>
                      </a:endParaRPr>
                    </a:p>
                    <a:p>
                      <a:pPr algn="just">
                        <a:lnSpc>
                          <a:spcPct val="100000"/>
                        </a:lnSpc>
                        <a:spcAft>
                          <a:spcPts val="0"/>
                        </a:spcAft>
                      </a:pPr>
                      <a:r>
                        <a:rPr lang="ro-RO" sz="1800" b="0" dirty="0">
                          <a:effectLst/>
                        </a:rPr>
                        <a:t>CONSIDERAŢII GENERALE</a:t>
                      </a:r>
                      <a:r>
                        <a:rPr lang="ro-RO" sz="2000" b="1" dirty="0">
                          <a:effectLst/>
                        </a:rPr>
                        <a:t> </a:t>
                      </a:r>
                      <a:endParaRPr lang="en-US" sz="2000" b="1" dirty="0">
                        <a:effectLst/>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800" dirty="0">
                          <a:effectLst/>
                        </a:rPr>
                        <a:t>Cap.1.1. Cu privire la integrarea lucrărilor de împădurire a terenurilor degradate în complexul de măsuri şi acţiuni de amenajare a teritoriului.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hangingPunct="0">
                        <a:lnSpc>
                          <a:spcPct val="100000"/>
                        </a:lnSpc>
                        <a:spcAft>
                          <a:spcPts val="0"/>
                        </a:spcAft>
                        <a:tabLst>
                          <a:tab pos="-457200" algn="l"/>
                          <a:tab pos="-180340" algn="l"/>
                          <a:tab pos="-90170" algn="l"/>
                        </a:tabLst>
                      </a:pPr>
                      <a:r>
                        <a:rPr lang="ro-RO" sz="1800" b="1" dirty="0">
                          <a:effectLst/>
                        </a:rPr>
                        <a:t>Cap II.1 CARTAREA ŞI ÎNCADRAREA STAŢIONALĂ A TERENURILOR DEGRADATE</a:t>
                      </a:r>
                      <a:r>
                        <a:rPr lang="ro-RO" sz="1800" b="0" baseline="0" dirty="0">
                          <a:effectLst/>
                        </a:rPr>
                        <a:t> (nou)</a:t>
                      </a:r>
                      <a:r>
                        <a:rPr lang="ro-RO" sz="1800" dirty="0">
                          <a:effectLst/>
                        </a:rPr>
                        <a:t> </a:t>
                      </a:r>
                    </a:p>
                    <a:p>
                      <a:pPr algn="just" hangingPunct="0">
                        <a:lnSpc>
                          <a:spcPct val="100000"/>
                        </a:lnSpc>
                        <a:spcAft>
                          <a:spcPts val="0"/>
                        </a:spcAft>
                        <a:tabLst>
                          <a:tab pos="-457200" algn="l"/>
                          <a:tab pos="-180340" algn="l"/>
                          <a:tab pos="-90170" algn="l"/>
                        </a:tabLst>
                      </a:pPr>
                      <a:r>
                        <a:rPr lang="ro-RO" sz="1800" dirty="0">
                          <a:effectLst/>
                        </a:rPr>
                        <a:t>-prezentarea</a:t>
                      </a:r>
                      <a:r>
                        <a:rPr lang="ro-RO" sz="1800" baseline="0" dirty="0">
                          <a:effectLst/>
                        </a:rPr>
                        <a:t> </a:t>
                      </a:r>
                      <a:r>
                        <a:rPr lang="ro-RO" sz="1800" dirty="0">
                          <a:effectLst/>
                        </a:rPr>
                        <a:t>metodei de cartare staţională;</a:t>
                      </a:r>
                    </a:p>
                    <a:p>
                      <a:pPr algn="just" hangingPunct="0">
                        <a:lnSpc>
                          <a:spcPct val="107000"/>
                        </a:lnSpc>
                        <a:spcAft>
                          <a:spcPts val="0"/>
                        </a:spcAft>
                        <a:tabLst>
                          <a:tab pos="-457200" algn="l"/>
                          <a:tab pos="-180340" algn="l"/>
                          <a:tab pos="-90170" algn="l"/>
                        </a:tabLst>
                      </a:pPr>
                      <a:r>
                        <a:rPr lang="ro-RO" sz="1800" baseline="0" dirty="0">
                          <a:effectLst/>
                        </a:rPr>
                        <a:t>-</a:t>
                      </a:r>
                      <a:r>
                        <a:rPr lang="ro-RO" sz="1800" dirty="0">
                          <a:effectLst/>
                        </a:rPr>
                        <a:t>criterii de încadrare în tipuri de staţiuni de terenuri degradate (TSD);</a:t>
                      </a:r>
                    </a:p>
                    <a:p>
                      <a:pPr algn="just" hangingPunct="0">
                        <a:lnSpc>
                          <a:spcPct val="107000"/>
                        </a:lnSpc>
                        <a:spcAft>
                          <a:spcPts val="0"/>
                        </a:spcAft>
                        <a:tabLst>
                          <a:tab pos="-457200" algn="l"/>
                          <a:tab pos="-180340" algn="l"/>
                          <a:tab pos="-90170" algn="l"/>
                        </a:tabLst>
                      </a:pPr>
                      <a:r>
                        <a:rPr lang="ro-RO" sz="1800" dirty="0">
                          <a:effectLst/>
                        </a:rPr>
                        <a:t>-chei de determinare a TSD;</a:t>
                      </a:r>
                      <a:endParaRPr lang="en-US" sz="1800" dirty="0">
                        <a:effectLst/>
                      </a:endParaRPr>
                    </a:p>
                    <a:p>
                      <a:pPr algn="just" hangingPunct="0">
                        <a:lnSpc>
                          <a:spcPct val="107000"/>
                        </a:lnSpc>
                        <a:spcAft>
                          <a:spcPts val="0"/>
                        </a:spcAft>
                        <a:tabLst>
                          <a:tab pos="-457200" algn="l"/>
                          <a:tab pos="-180340" algn="l"/>
                          <a:tab pos="-90170" algn="l"/>
                        </a:tabLst>
                      </a:pPr>
                      <a:r>
                        <a:rPr lang="ro-RO" sz="1800" dirty="0">
                          <a:effectLst/>
                        </a:rPr>
                        <a:t>-criterii de încadrare în</a:t>
                      </a:r>
                      <a:r>
                        <a:rPr lang="ro-RO" sz="1800" baseline="0" dirty="0">
                          <a:effectLst/>
                        </a:rPr>
                        <a:t> </a:t>
                      </a:r>
                      <a:r>
                        <a:rPr lang="ro-RO" sz="1800" dirty="0">
                          <a:effectLst/>
                        </a:rPr>
                        <a:t>t</a:t>
                      </a:r>
                      <a:r>
                        <a:rPr lang="en-GB" sz="1800" dirty="0" err="1">
                          <a:effectLst/>
                        </a:rPr>
                        <a:t>ipuri</a:t>
                      </a:r>
                      <a:r>
                        <a:rPr lang="en-GB" sz="1800" dirty="0">
                          <a:effectLst/>
                        </a:rPr>
                        <a:t> de </a:t>
                      </a:r>
                      <a:r>
                        <a:rPr lang="en-GB" sz="1800" dirty="0" err="1">
                          <a:effectLst/>
                        </a:rPr>
                        <a:t>vegetaţie</a:t>
                      </a:r>
                      <a:r>
                        <a:rPr lang="en-GB" sz="1800" dirty="0">
                          <a:effectLst/>
                        </a:rPr>
                        <a:t> </a:t>
                      </a:r>
                      <a:r>
                        <a:rPr lang="en-GB" sz="1800" dirty="0" err="1">
                          <a:effectLst/>
                        </a:rPr>
                        <a:t>forestieră</a:t>
                      </a:r>
                      <a:r>
                        <a:rPr lang="en-GB" sz="1800" dirty="0">
                          <a:effectLst/>
                        </a:rPr>
                        <a:t> </a:t>
                      </a:r>
                      <a:r>
                        <a:rPr lang="en-GB" sz="1800" dirty="0" err="1">
                          <a:effectLst/>
                        </a:rPr>
                        <a:t>pe</a:t>
                      </a:r>
                      <a:r>
                        <a:rPr lang="en-GB" sz="1800" dirty="0">
                          <a:effectLst/>
                        </a:rPr>
                        <a:t> </a:t>
                      </a:r>
                      <a:r>
                        <a:rPr lang="en-GB" sz="1800" dirty="0" err="1">
                          <a:effectLst/>
                        </a:rPr>
                        <a:t>terenuri</a:t>
                      </a:r>
                      <a:r>
                        <a:rPr lang="en-GB" sz="1800" dirty="0">
                          <a:effectLst/>
                        </a:rPr>
                        <a:t> </a:t>
                      </a:r>
                      <a:r>
                        <a:rPr lang="en-GB" sz="1800" dirty="0" err="1">
                          <a:effectLst/>
                        </a:rPr>
                        <a:t>degradate</a:t>
                      </a:r>
                      <a:r>
                        <a:rPr lang="en-GB" sz="1800" dirty="0">
                          <a:effectLst/>
                        </a:rPr>
                        <a:t> (TVD)</a:t>
                      </a:r>
                      <a:r>
                        <a:rPr lang="ro-RO" sz="1800" dirty="0">
                          <a:effectLst/>
                        </a:rPr>
                        <a:t>.</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dirty="0">
                          <a:effectLst/>
                        </a:rPr>
                        <a:t>-Necesitatea încadrării staţionale a terenurilor degradate;</a:t>
                      </a:r>
                    </a:p>
                    <a:p>
                      <a:r>
                        <a:rPr lang="ro-RO" sz="1800" dirty="0">
                          <a:effectLst/>
                        </a:rPr>
                        <a:t>-codificarea tipurilor de staţiuni de terenuri degradate (TSD) şi a tipurilor de vegetaţie forestieră (TVD) corespunzătoare, în vederea introducerii acestora în amenajament</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747397"/>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101956" y="2093966"/>
            <a:ext cx="1518236" cy="400110"/>
          </a:xfrm>
          <a:prstGeom prst="rect">
            <a:avLst/>
          </a:prstGeom>
        </p:spPr>
        <p:txBody>
          <a:bodyPr wrap="none">
            <a:spAutoFit/>
          </a:bodyPr>
          <a:lstStyle/>
          <a:p>
            <a:pPr algn="just">
              <a:lnSpc>
                <a:spcPct val="100000"/>
              </a:lnSpc>
              <a:spcAft>
                <a:spcPts val="0"/>
              </a:spcAft>
            </a:pPr>
            <a:r>
              <a:rPr lang="ro-RO" sz="2000" b="1" dirty="0">
                <a:latin typeface="Calibri" panose="020F0502020204030204" pitchFamily="34" charset="0"/>
              </a:rPr>
              <a:t>Partea a II-a </a:t>
            </a:r>
          </a:p>
        </p:txBody>
      </p:sp>
    </p:spTree>
    <p:extLst>
      <p:ext uri="{BB962C8B-B14F-4D97-AF65-F5344CB8AC3E}">
        <p14:creationId xmlns:p14="http://schemas.microsoft.com/office/powerpoint/2010/main" val="574567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4102645263"/>
              </p:ext>
            </p:extLst>
          </p:nvPr>
        </p:nvGraphicFramePr>
        <p:xfrm>
          <a:off x="578019" y="1428447"/>
          <a:ext cx="11265032" cy="3878834"/>
        </p:xfrm>
        <a:graphic>
          <a:graphicData uri="http://schemas.openxmlformats.org/drawingml/2006/table">
            <a:tbl>
              <a:tblPr/>
              <a:tblGrid>
                <a:gridCol w="2348061">
                  <a:extLst>
                    <a:ext uri="{9D8B030D-6E8A-4147-A177-3AD203B41FA5}">
                      <a16:colId xmlns:a16="http://schemas.microsoft.com/office/drawing/2014/main" val="3335916655"/>
                    </a:ext>
                  </a:extLst>
                </a:gridCol>
                <a:gridCol w="1059994">
                  <a:extLst>
                    <a:ext uri="{9D8B030D-6E8A-4147-A177-3AD203B41FA5}">
                      <a16:colId xmlns:a16="http://schemas.microsoft.com/office/drawing/2014/main" val="1087958437"/>
                    </a:ext>
                  </a:extLst>
                </a:gridCol>
                <a:gridCol w="5078027">
                  <a:extLst>
                    <a:ext uri="{9D8B030D-6E8A-4147-A177-3AD203B41FA5}">
                      <a16:colId xmlns:a16="http://schemas.microsoft.com/office/drawing/2014/main" val="3455479907"/>
                    </a:ext>
                  </a:extLst>
                </a:gridCol>
                <a:gridCol w="2778950">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6232">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07000"/>
                        </a:lnSpc>
                        <a:spcAft>
                          <a:spcPts val="0"/>
                        </a:spcAft>
                      </a:pPr>
                      <a:r>
                        <a:rPr lang="ro-RO" sz="1800" b="1" kern="1200" dirty="0">
                          <a:solidFill>
                            <a:schemeClr val="tx1"/>
                          </a:solidFill>
                          <a:effectLst/>
                          <a:latin typeface="+mn-lt"/>
                          <a:ea typeface="+mn-ea"/>
                          <a:cs typeface="+mn-cs"/>
                        </a:rPr>
                        <a:t>II.2  ASPECTE SPECIFICE PRIVIND IMPADURIREA TERENURILOR DEGRADATE</a:t>
                      </a:r>
                      <a:endParaRPr lang="en-US" sz="1800" b="1" kern="1200" dirty="0">
                        <a:solidFill>
                          <a:schemeClr val="tx1"/>
                        </a:solidFill>
                        <a:effectLst/>
                        <a:latin typeface="+mn-lt"/>
                        <a:ea typeface="+mn-ea"/>
                        <a:cs typeface="+mn-cs"/>
                      </a:endParaRPr>
                    </a:p>
                    <a:p>
                      <a:pPr algn="l">
                        <a:lnSpc>
                          <a:spcPct val="100000"/>
                        </a:lnSpc>
                        <a:spcAft>
                          <a:spcPts val="0"/>
                        </a:spcAft>
                      </a:pPr>
                      <a:r>
                        <a:rPr lang="ro-RO" sz="1800" kern="1200" dirty="0">
                          <a:solidFill>
                            <a:schemeClr val="tx1"/>
                          </a:solidFill>
                          <a:effectLst/>
                          <a:latin typeface="+mn-lt"/>
                          <a:ea typeface="+mn-ea"/>
                          <a:cs typeface="+mn-cs"/>
                        </a:rPr>
                        <a:t>-</a:t>
                      </a:r>
                      <a:r>
                        <a:rPr lang="en-GB" sz="1800" kern="1200" dirty="0" err="1">
                          <a:solidFill>
                            <a:schemeClr val="tx1"/>
                          </a:solidFill>
                          <a:effectLst/>
                          <a:latin typeface="+mn-lt"/>
                          <a:ea typeface="+mn-ea"/>
                          <a:cs typeface="+mn-cs"/>
                        </a:rPr>
                        <a:t>Particularităţile</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lucrărilor</a:t>
                      </a:r>
                      <a:r>
                        <a:rPr lang="en-GB" sz="1800" kern="1200" dirty="0">
                          <a:solidFill>
                            <a:schemeClr val="tx1"/>
                          </a:solidFill>
                          <a:effectLst/>
                          <a:latin typeface="+mn-lt"/>
                          <a:ea typeface="+mn-ea"/>
                          <a:cs typeface="+mn-cs"/>
                        </a:rPr>
                        <a:t> de </a:t>
                      </a:r>
                      <a:r>
                        <a:rPr lang="en-GB" sz="1800" kern="1200" dirty="0" err="1">
                          <a:solidFill>
                            <a:schemeClr val="tx1"/>
                          </a:solidFill>
                          <a:effectLst/>
                          <a:latin typeface="+mn-lt"/>
                          <a:ea typeface="+mn-ea"/>
                          <a:cs typeface="+mn-cs"/>
                        </a:rPr>
                        <a:t>împădurire</a:t>
                      </a:r>
                      <a:r>
                        <a:rPr lang="en-GB" sz="1800" kern="1200" dirty="0">
                          <a:solidFill>
                            <a:schemeClr val="tx1"/>
                          </a:solidFill>
                          <a:effectLst/>
                          <a:latin typeface="+mn-lt"/>
                          <a:ea typeface="+mn-ea"/>
                          <a:cs typeface="+mn-cs"/>
                        </a:rPr>
                        <a:t> a </a:t>
                      </a:r>
                      <a:r>
                        <a:rPr lang="en-GB" sz="1800" kern="1200" dirty="0" err="1">
                          <a:solidFill>
                            <a:schemeClr val="tx1"/>
                          </a:solidFill>
                          <a:effectLst/>
                          <a:latin typeface="+mn-lt"/>
                          <a:ea typeface="+mn-ea"/>
                          <a:cs typeface="+mn-cs"/>
                        </a:rPr>
                        <a:t>terenurilor</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degradate</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obiectul</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scopul</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mijloacele</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condiţii</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specifice</a:t>
                      </a:r>
                      <a:r>
                        <a:rPr lang="en-GB" sz="1800" kern="1200" dirty="0">
                          <a:solidFill>
                            <a:schemeClr val="tx1"/>
                          </a:solidFill>
                          <a:effectLst/>
                          <a:latin typeface="+mn-lt"/>
                          <a:ea typeface="+mn-ea"/>
                          <a:cs typeface="+mn-cs"/>
                        </a:rPr>
                        <a:t>);</a:t>
                      </a:r>
                      <a:endParaRPr lang="en-US" sz="1800" kern="1200" dirty="0">
                        <a:solidFill>
                          <a:schemeClr val="tx1"/>
                        </a:solidFill>
                        <a:effectLst/>
                        <a:latin typeface="+mn-lt"/>
                        <a:ea typeface="+mn-ea"/>
                        <a:cs typeface="+mn-cs"/>
                      </a:endParaRPr>
                    </a:p>
                    <a:p>
                      <a:pPr algn="l">
                        <a:lnSpc>
                          <a:spcPct val="100000"/>
                        </a:lnSpc>
                        <a:spcAft>
                          <a:spcPts val="0"/>
                        </a:spcAft>
                      </a:pPr>
                      <a:r>
                        <a:rPr lang="ro-RO" sz="1800" kern="1200" dirty="0">
                          <a:solidFill>
                            <a:schemeClr val="tx1"/>
                          </a:solidFill>
                          <a:effectLst/>
                          <a:latin typeface="+mn-lt"/>
                          <a:ea typeface="+mn-ea"/>
                          <a:cs typeface="+mn-cs"/>
                        </a:rPr>
                        <a:t>-</a:t>
                      </a:r>
                      <a:r>
                        <a:rPr lang="it-IT" sz="1800" kern="1200" dirty="0">
                          <a:solidFill>
                            <a:schemeClr val="tx1"/>
                          </a:solidFill>
                          <a:effectLst/>
                          <a:latin typeface="+mn-lt"/>
                          <a:ea typeface="+mn-ea"/>
                          <a:cs typeface="+mn-cs"/>
                        </a:rPr>
                        <a:t>Verigi tehnologice pentru ameliorarea silvică a terenurilor degradate;</a:t>
                      </a:r>
                      <a:endParaRPr lang="en-US" sz="1800" kern="1200" dirty="0">
                        <a:solidFill>
                          <a:schemeClr val="tx1"/>
                        </a:solidFill>
                        <a:effectLst/>
                        <a:latin typeface="+mn-lt"/>
                        <a:ea typeface="+mn-ea"/>
                        <a:cs typeface="+mn-cs"/>
                      </a:endParaRPr>
                    </a:p>
                    <a:p>
                      <a:pPr algn="l">
                        <a:lnSpc>
                          <a:spcPct val="100000"/>
                        </a:lnSpc>
                        <a:spcAft>
                          <a:spcPts val="0"/>
                        </a:spcAft>
                      </a:pPr>
                      <a:r>
                        <a:rPr lang="ro-RO" sz="1800" kern="1200" dirty="0">
                          <a:solidFill>
                            <a:schemeClr val="tx1"/>
                          </a:solidFill>
                          <a:effectLst/>
                          <a:latin typeface="+mn-lt"/>
                          <a:ea typeface="+mn-ea"/>
                          <a:cs typeface="+mn-cs"/>
                        </a:rPr>
                        <a:t>-</a:t>
                      </a:r>
                      <a:r>
                        <a:rPr lang="en-GB" sz="1800" kern="1200" dirty="0" err="1">
                          <a:solidFill>
                            <a:schemeClr val="tx1"/>
                          </a:solidFill>
                          <a:effectLst/>
                          <a:latin typeface="+mn-lt"/>
                          <a:ea typeface="+mn-ea"/>
                          <a:cs typeface="+mn-cs"/>
                        </a:rPr>
                        <a:t>Lucrări</a:t>
                      </a:r>
                      <a:r>
                        <a:rPr lang="ro-RO" sz="1800" kern="1200" dirty="0">
                          <a:solidFill>
                            <a:schemeClr val="tx1"/>
                          </a:solidFill>
                          <a:effectLst/>
                          <a:latin typeface="+mn-lt"/>
                          <a:ea typeface="+mn-ea"/>
                          <a:cs typeface="+mn-cs"/>
                        </a:rPr>
                        <a:t> de </a:t>
                      </a:r>
                      <a:r>
                        <a:rPr lang="en-GB" sz="1800" kern="1200" dirty="0" err="1">
                          <a:solidFill>
                            <a:schemeClr val="tx1"/>
                          </a:solidFill>
                          <a:effectLst/>
                          <a:latin typeface="+mn-lt"/>
                          <a:ea typeface="+mn-ea"/>
                          <a:cs typeface="+mn-cs"/>
                        </a:rPr>
                        <a:t>amenajare</a:t>
                      </a:r>
                      <a:r>
                        <a:rPr lang="en-GB" sz="1800" kern="1200" dirty="0">
                          <a:solidFill>
                            <a:schemeClr val="tx1"/>
                          </a:solidFill>
                          <a:effectLst/>
                          <a:latin typeface="+mn-lt"/>
                          <a:ea typeface="+mn-ea"/>
                          <a:cs typeface="+mn-cs"/>
                        </a:rPr>
                        <a:t> a </a:t>
                      </a:r>
                      <a:r>
                        <a:rPr lang="en-GB" sz="1800" kern="1200" dirty="0" err="1">
                          <a:solidFill>
                            <a:schemeClr val="tx1"/>
                          </a:solidFill>
                          <a:effectLst/>
                          <a:latin typeface="+mn-lt"/>
                          <a:ea typeface="+mn-ea"/>
                          <a:cs typeface="+mn-cs"/>
                        </a:rPr>
                        <a:t>terenurilor</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degradate</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în</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vederea</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împăduririi</a:t>
                      </a:r>
                      <a:r>
                        <a:rPr lang="ro-RO" sz="1800" kern="1200" dirty="0">
                          <a:solidFill>
                            <a:schemeClr val="tx1"/>
                          </a:solidFill>
                          <a:effectLst/>
                          <a:latin typeface="+mn-lt"/>
                          <a:ea typeface="+mn-ea"/>
                          <a:cs typeface="+mn-cs"/>
                        </a:rPr>
                        <a:t>;</a:t>
                      </a:r>
                      <a:endParaRPr lang="en-US" sz="1800" kern="1200" dirty="0">
                        <a:solidFill>
                          <a:schemeClr val="tx1"/>
                        </a:solidFill>
                        <a:effectLst/>
                        <a:latin typeface="+mn-lt"/>
                        <a:ea typeface="+mn-ea"/>
                        <a:cs typeface="+mn-cs"/>
                      </a:endParaRPr>
                    </a:p>
                    <a:p>
                      <a:pPr algn="l">
                        <a:lnSpc>
                          <a:spcPct val="100000"/>
                        </a:lnSpc>
                        <a:spcAft>
                          <a:spcPts val="0"/>
                        </a:spcAft>
                      </a:pPr>
                      <a:r>
                        <a:rPr lang="ro-RO" sz="1800" kern="1200" dirty="0">
                          <a:solidFill>
                            <a:schemeClr val="tx1"/>
                          </a:solidFill>
                          <a:effectLst/>
                          <a:latin typeface="+mn-lt"/>
                          <a:ea typeface="+mn-ea"/>
                          <a:cs typeface="+mn-cs"/>
                        </a:rPr>
                        <a:t>-</a:t>
                      </a:r>
                      <a:r>
                        <a:rPr lang="en-GB" sz="1800" kern="1200" dirty="0" err="1">
                          <a:solidFill>
                            <a:schemeClr val="tx1"/>
                          </a:solidFill>
                          <a:effectLst/>
                          <a:latin typeface="+mn-lt"/>
                          <a:ea typeface="+mn-ea"/>
                          <a:cs typeface="+mn-cs"/>
                        </a:rPr>
                        <a:t>Specii</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formule</a:t>
                      </a:r>
                      <a:r>
                        <a:rPr lang="en-GB" sz="1800" kern="1200" dirty="0">
                          <a:solidFill>
                            <a:schemeClr val="tx1"/>
                          </a:solidFill>
                          <a:effectLst/>
                          <a:latin typeface="+mn-lt"/>
                          <a:ea typeface="+mn-ea"/>
                          <a:cs typeface="+mn-cs"/>
                        </a:rPr>
                        <a:t>, scheme de </a:t>
                      </a:r>
                      <a:r>
                        <a:rPr lang="en-GB" sz="1800" kern="1200" dirty="0" err="1">
                          <a:solidFill>
                            <a:schemeClr val="tx1"/>
                          </a:solidFill>
                          <a:effectLst/>
                          <a:latin typeface="+mn-lt"/>
                          <a:ea typeface="+mn-ea"/>
                          <a:cs typeface="+mn-cs"/>
                        </a:rPr>
                        <a:t>amestec</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şi</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procedee</a:t>
                      </a:r>
                      <a:r>
                        <a:rPr lang="en-GB" sz="1800" kern="1200" dirty="0">
                          <a:solidFill>
                            <a:schemeClr val="tx1"/>
                          </a:solidFill>
                          <a:effectLst/>
                          <a:latin typeface="+mn-lt"/>
                          <a:ea typeface="+mn-ea"/>
                          <a:cs typeface="+mn-cs"/>
                        </a:rPr>
                        <a:t> de </a:t>
                      </a:r>
                      <a:r>
                        <a:rPr lang="en-GB" sz="1800" kern="1200" dirty="0" err="1">
                          <a:solidFill>
                            <a:schemeClr val="tx1"/>
                          </a:solidFill>
                          <a:effectLst/>
                          <a:latin typeface="+mn-lt"/>
                          <a:ea typeface="+mn-ea"/>
                          <a:cs typeface="+mn-cs"/>
                        </a:rPr>
                        <a:t>plantare</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pentru</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împădurirea</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terenurilor</a:t>
                      </a:r>
                      <a:r>
                        <a:rPr lang="en-GB" sz="1800" kern="1200" dirty="0">
                          <a:solidFill>
                            <a:schemeClr val="tx1"/>
                          </a:solidFill>
                          <a:effectLst/>
                          <a:latin typeface="+mn-lt"/>
                          <a:ea typeface="+mn-ea"/>
                          <a:cs typeface="+mn-cs"/>
                        </a:rPr>
                        <a:t> </a:t>
                      </a:r>
                      <a:r>
                        <a:rPr lang="en-GB" sz="1800" kern="1200" dirty="0" err="1">
                          <a:solidFill>
                            <a:schemeClr val="tx1"/>
                          </a:solidFill>
                          <a:effectLst/>
                          <a:latin typeface="+mn-lt"/>
                          <a:ea typeface="+mn-ea"/>
                          <a:cs typeface="+mn-cs"/>
                        </a:rPr>
                        <a:t>degradate</a:t>
                      </a:r>
                      <a:r>
                        <a:rPr lang="ro-RO" sz="1800" kern="1200" dirty="0">
                          <a:solidFill>
                            <a:schemeClr val="tx1"/>
                          </a:solidFill>
                          <a:effectLst/>
                          <a:latin typeface="+mn-lt"/>
                          <a:ea typeface="+mn-ea"/>
                          <a:cs typeface="+mn-cs"/>
                        </a:rPr>
                        <a:t>.</a:t>
                      </a:r>
                      <a:endParaRPr lang="en-US" sz="1800" kern="12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kern="1200" dirty="0">
                        <a:solidFill>
                          <a:schemeClr val="tx1"/>
                        </a:solidFill>
                        <a:effectLst/>
                        <a:latin typeface="+mn-lt"/>
                        <a:ea typeface="+mn-ea"/>
                        <a:cs typeface="+mn-cs"/>
                      </a:endParaRPr>
                    </a:p>
                    <a:p>
                      <a:endParaRPr lang="ro-RO" sz="18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tx1"/>
                          </a:solidFill>
                          <a:effectLst/>
                          <a:latin typeface="+mn-lt"/>
                          <a:ea typeface="+mn-ea"/>
                          <a:cs typeface="+mn-cs"/>
                        </a:rPr>
                        <a:t>Adoptarea</a:t>
                      </a:r>
                      <a:r>
                        <a:rPr lang="ro-RO" sz="1800" kern="1200" baseline="0" dirty="0">
                          <a:solidFill>
                            <a:schemeClr val="tx1"/>
                          </a:solidFill>
                          <a:effectLst/>
                          <a:latin typeface="+mn-lt"/>
                          <a:ea typeface="+mn-ea"/>
                          <a:cs typeface="+mn-cs"/>
                        </a:rPr>
                        <a:t> unei</a:t>
                      </a:r>
                      <a:r>
                        <a:rPr lang="ro-RO" sz="1800" kern="1200" dirty="0">
                          <a:solidFill>
                            <a:schemeClr val="tx1"/>
                          </a:solidFill>
                          <a:effectLst/>
                          <a:latin typeface="+mn-lt"/>
                          <a:ea typeface="+mn-ea"/>
                          <a:cs typeface="+mn-cs"/>
                        </a:rPr>
                        <a:t> scheme generale privind ameliorarea terenurilor degradate </a:t>
                      </a:r>
                      <a:r>
                        <a:rPr lang="it-IT" sz="1800" kern="1200" dirty="0">
                          <a:solidFill>
                            <a:schemeClr val="tx1"/>
                          </a:solidFill>
                          <a:effectLst/>
                          <a:latin typeface="+mn-lt"/>
                          <a:ea typeface="+mn-ea"/>
                          <a:cs typeface="+mn-cs"/>
                        </a:rPr>
                        <a:t>(</a:t>
                      </a:r>
                      <a:r>
                        <a:rPr lang="ro-RO" sz="1800" kern="1200" dirty="0">
                          <a:solidFill>
                            <a:schemeClr val="dk1"/>
                          </a:solidFill>
                          <a:effectLst/>
                          <a:latin typeface="+mn-lt"/>
                          <a:ea typeface="+mn-ea"/>
                          <a:cs typeface="+mn-cs"/>
                        </a:rPr>
                        <a:t>verigi tehnologice)</a:t>
                      </a:r>
                      <a:r>
                        <a:rPr lang="ro-RO" sz="1800" kern="1200" baseline="0" dirty="0">
                          <a:solidFill>
                            <a:schemeClr val="dk1"/>
                          </a:solidFill>
                          <a:effectLst/>
                          <a:latin typeface="+mn-lt"/>
                          <a:ea typeface="+mn-ea"/>
                          <a:cs typeface="+mn-cs"/>
                        </a:rPr>
                        <a:t> pentru</a:t>
                      </a:r>
                      <a:endParaRPr lang="ro-RO" sz="1800" b="1" kern="1200" dirty="0">
                        <a:solidFill>
                          <a:schemeClr val="tx1"/>
                        </a:solidFill>
                        <a:effectLst/>
                        <a:latin typeface="Calibri" panose="020F0502020204030204" pitchFamily="34" charset="0"/>
                        <a:ea typeface="+mn-ea"/>
                        <a:cs typeface="+mn-cs"/>
                      </a:endParaRPr>
                    </a:p>
                    <a:p>
                      <a:r>
                        <a:rPr lang="ro-RO" sz="1800" kern="1200" dirty="0">
                          <a:solidFill>
                            <a:schemeClr val="tx1"/>
                          </a:solidFill>
                          <a:effectLst/>
                          <a:latin typeface="+mn-lt"/>
                          <a:ea typeface="+mn-ea"/>
                          <a:cs typeface="+mn-cs"/>
                        </a:rPr>
                        <a:t>s</a:t>
                      </a:r>
                      <a:r>
                        <a:rPr lang="it-IT" sz="1800" kern="1200" dirty="0">
                          <a:solidFill>
                            <a:schemeClr val="tx1"/>
                          </a:solidFill>
                          <a:effectLst/>
                          <a:latin typeface="+mn-lt"/>
                          <a:ea typeface="+mn-ea"/>
                          <a:cs typeface="+mn-cs"/>
                        </a:rPr>
                        <a:t>tabilirea celor mai raţionale tehnologii de ameliorare </a:t>
                      </a:r>
                      <a:r>
                        <a:rPr lang="ro-RO" sz="1800" kern="1200" dirty="0">
                          <a:solidFill>
                            <a:schemeClr val="tx1"/>
                          </a:solidFill>
                          <a:effectLst/>
                          <a:latin typeface="+mn-lt"/>
                          <a:ea typeface="+mn-ea"/>
                          <a:cs typeface="+mn-cs"/>
                        </a:rPr>
                        <a:t>în </a:t>
                      </a:r>
                      <a:r>
                        <a:rPr lang="it-IT" sz="1800" kern="1200" dirty="0">
                          <a:solidFill>
                            <a:schemeClr val="tx1"/>
                          </a:solidFill>
                          <a:effectLst/>
                          <a:latin typeface="+mn-lt"/>
                          <a:ea typeface="+mn-ea"/>
                          <a:cs typeface="+mn-cs"/>
                        </a:rPr>
                        <a:t>toate cazurile concrete ce se cer rezolvate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br>
              <a:rPr lang="ro-RO" altLang="ro-RO">
                <a:solidFill>
                  <a:prstClr val="black"/>
                </a:solidFill>
                <a:latin typeface="Arial" panose="020B0604020202020204" pitchFamily="34" charset="0"/>
              </a:rPr>
            </a:br>
            <a:endParaRPr lang="ro-RO" altLang="ro-RO">
              <a:solidFill>
                <a:prstClr val="black"/>
              </a:solidFill>
              <a:latin typeface="Arial" panose="020B0604020202020204" pitchFamily="34" charset="0"/>
            </a:endParaRPr>
          </a:p>
        </p:txBody>
      </p:sp>
    </p:spTree>
    <p:extLst>
      <p:ext uri="{BB962C8B-B14F-4D97-AF65-F5344CB8AC3E}">
        <p14:creationId xmlns:p14="http://schemas.microsoft.com/office/powerpoint/2010/main" val="3683548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625607407"/>
              </p:ext>
            </p:extLst>
          </p:nvPr>
        </p:nvGraphicFramePr>
        <p:xfrm>
          <a:off x="578019" y="1544634"/>
          <a:ext cx="11265032" cy="4389120"/>
        </p:xfrm>
        <a:graphic>
          <a:graphicData uri="http://schemas.openxmlformats.org/drawingml/2006/table">
            <a:tbl>
              <a:tblPr/>
              <a:tblGrid>
                <a:gridCol w="2348061">
                  <a:extLst>
                    <a:ext uri="{9D8B030D-6E8A-4147-A177-3AD203B41FA5}">
                      <a16:colId xmlns:a16="http://schemas.microsoft.com/office/drawing/2014/main" val="3335916655"/>
                    </a:ext>
                  </a:extLst>
                </a:gridCol>
                <a:gridCol w="1352957">
                  <a:extLst>
                    <a:ext uri="{9D8B030D-6E8A-4147-A177-3AD203B41FA5}">
                      <a16:colId xmlns:a16="http://schemas.microsoft.com/office/drawing/2014/main" val="1087958437"/>
                    </a:ext>
                  </a:extLst>
                </a:gridCol>
                <a:gridCol w="3861786">
                  <a:extLst>
                    <a:ext uri="{9D8B030D-6E8A-4147-A177-3AD203B41FA5}">
                      <a16:colId xmlns:a16="http://schemas.microsoft.com/office/drawing/2014/main" val="3455479907"/>
                    </a:ext>
                  </a:extLst>
                </a:gridCol>
                <a:gridCol w="3702228">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6232">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Cap. II - </a:t>
                      </a:r>
                      <a:r>
                        <a:rPr kumimoji="0" lang="en-GB"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COMPOZITII, SCHEME ŞI TEHNOLOGII DE IMPADURIRE A TERENURILOR DEGRADATE</a:t>
                      </a:r>
                      <a:endParaRPr kumimoji="0" lang="en-US"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ro-RO"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Anexa II</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ro-RO"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Determinarea sau separarea unor subgrupe in cadrul unor grupe staţionale: 39, 41...43, 65, 82-87 128</a:t>
                      </a:r>
                      <a:endPar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o-RO"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-condiţii staţionale diferite;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altLang="en-US" sz="1800" b="0" i="0" u="none" strike="noStrike" cap="none" normalizeH="0" baseline="0" dirty="0">
                          <a:ln>
                            <a:noFill/>
                          </a:ln>
                          <a:solidFill>
                            <a:srgbClr val="000000"/>
                          </a:solidFill>
                          <a:effectLst/>
                          <a:latin typeface="Calibri" panose="020F0502020204030204" pitchFamily="34" charset="0"/>
                          <a:cs typeface="Arial" panose="020B0604020202020204" pitchFamily="34" charset="0"/>
                        </a:rPr>
                        <a:t>-stabilirea solutiilor corespunzătoare </a:t>
                      </a:r>
                    </a:p>
                    <a:p>
                      <a:endParaRPr lang="ro-RO" sz="1800" b="1" kern="1200" dirty="0">
                        <a:solidFill>
                          <a:schemeClr val="tx1"/>
                        </a:solidFill>
                        <a:effectLst/>
                        <a:latin typeface="Calibri" panose="020F0502020204030204" pitchFamily="34" charset="0"/>
                        <a:ea typeface="+mn-ea"/>
                        <a:cs typeface="+mn-cs"/>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1842451">
                <a:tc vMerge="1">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o-RO" sz="18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dk1"/>
                          </a:solidFill>
                          <a:effectLst/>
                          <a:latin typeface="+mn-lt"/>
                          <a:ea typeface="+mn-ea"/>
                          <a:cs typeface="+mn-cs"/>
                        </a:rPr>
                        <a:t>Introducerea unor c</a:t>
                      </a:r>
                      <a:r>
                        <a:rPr lang="en-GB" sz="1800" kern="1200" dirty="0" err="1">
                          <a:solidFill>
                            <a:schemeClr val="dk1"/>
                          </a:solidFill>
                          <a:effectLst/>
                          <a:latin typeface="+mn-lt"/>
                          <a:ea typeface="+mn-ea"/>
                          <a:cs typeface="+mn-cs"/>
                        </a:rPr>
                        <a:t>ompoziții</a:t>
                      </a:r>
                      <a:r>
                        <a:rPr lang="en-GB" sz="1800" kern="1200" dirty="0">
                          <a:solidFill>
                            <a:schemeClr val="dk1"/>
                          </a:solidFill>
                          <a:effectLst/>
                          <a:latin typeface="+mn-lt"/>
                          <a:ea typeface="+mn-ea"/>
                          <a:cs typeface="+mn-cs"/>
                        </a:rPr>
                        <a:t> </a:t>
                      </a:r>
                      <a:r>
                        <a:rPr lang="en-GB" sz="1800" kern="1200" dirty="0" err="1">
                          <a:solidFill>
                            <a:schemeClr val="dk1"/>
                          </a:solidFill>
                          <a:effectLst/>
                          <a:latin typeface="+mn-lt"/>
                          <a:ea typeface="+mn-ea"/>
                          <a:cs typeface="+mn-cs"/>
                        </a:rPr>
                        <a:t>noi</a:t>
                      </a:r>
                      <a:r>
                        <a:rPr lang="en-GB" sz="1800" kern="1200" dirty="0">
                          <a:solidFill>
                            <a:schemeClr val="dk1"/>
                          </a:solidFill>
                          <a:effectLst/>
                          <a:latin typeface="+mn-lt"/>
                          <a:ea typeface="+mn-ea"/>
                          <a:cs typeface="+mn-cs"/>
                        </a:rPr>
                        <a:t> de </a:t>
                      </a:r>
                      <a:r>
                        <a:rPr lang="en-GB" sz="1800" kern="1200" dirty="0" err="1">
                          <a:solidFill>
                            <a:schemeClr val="dk1"/>
                          </a:solidFill>
                          <a:effectLst/>
                          <a:latin typeface="+mn-lt"/>
                          <a:ea typeface="+mn-ea"/>
                          <a:cs typeface="+mn-cs"/>
                        </a:rPr>
                        <a:t>împădurire</a:t>
                      </a:r>
                      <a:endParaRPr lang="en-US" sz="1800" kern="1200" dirty="0">
                        <a:solidFill>
                          <a:schemeClr val="tx1"/>
                        </a:solidFill>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err="1">
                          <a:solidFill>
                            <a:schemeClr val="dk1"/>
                          </a:solidFill>
                          <a:effectLst/>
                          <a:latin typeface="+mn-lt"/>
                          <a:ea typeface="+mn-ea"/>
                          <a:cs typeface="+mn-cs"/>
                        </a:rPr>
                        <a:t>Completarea</a:t>
                      </a:r>
                      <a:r>
                        <a:rPr lang="en-GB" sz="1800" kern="1200" dirty="0">
                          <a:solidFill>
                            <a:schemeClr val="dk1"/>
                          </a:solidFill>
                          <a:effectLst/>
                          <a:latin typeface="+mn-lt"/>
                          <a:ea typeface="+mn-ea"/>
                          <a:cs typeface="+mn-cs"/>
                        </a:rPr>
                        <a:t>, </a:t>
                      </a:r>
                      <a:r>
                        <a:rPr lang="en-GB" sz="1800" kern="1200" dirty="0" err="1">
                          <a:solidFill>
                            <a:schemeClr val="dk1"/>
                          </a:solidFill>
                          <a:effectLst/>
                          <a:latin typeface="+mn-lt"/>
                          <a:ea typeface="+mn-ea"/>
                          <a:cs typeface="+mn-cs"/>
                        </a:rPr>
                        <a:t>eliminarea</a:t>
                      </a:r>
                      <a:r>
                        <a:rPr lang="en-GB" sz="1800" kern="1200" dirty="0">
                          <a:solidFill>
                            <a:schemeClr val="dk1"/>
                          </a:solidFill>
                          <a:effectLst/>
                          <a:latin typeface="+mn-lt"/>
                          <a:ea typeface="+mn-ea"/>
                          <a:cs typeface="+mn-cs"/>
                        </a:rPr>
                        <a:t> </a:t>
                      </a:r>
                      <a:r>
                        <a:rPr lang="en-GB" sz="1800" kern="1200" dirty="0" err="1">
                          <a:solidFill>
                            <a:schemeClr val="dk1"/>
                          </a:solidFill>
                          <a:effectLst/>
                          <a:latin typeface="+mn-lt"/>
                          <a:ea typeface="+mn-ea"/>
                          <a:cs typeface="+mn-cs"/>
                        </a:rPr>
                        <a:t>sau</a:t>
                      </a:r>
                      <a:r>
                        <a:rPr lang="en-GB" sz="1800" kern="1200" dirty="0">
                          <a:solidFill>
                            <a:schemeClr val="dk1"/>
                          </a:solidFill>
                          <a:effectLst/>
                          <a:latin typeface="+mn-lt"/>
                          <a:ea typeface="+mn-ea"/>
                          <a:cs typeface="+mn-cs"/>
                        </a:rPr>
                        <a:t> </a:t>
                      </a:r>
                      <a:r>
                        <a:rPr lang="en-GB" sz="1800" kern="1200" dirty="0" err="1">
                          <a:solidFill>
                            <a:schemeClr val="dk1"/>
                          </a:solidFill>
                          <a:effectLst/>
                          <a:latin typeface="+mn-lt"/>
                          <a:ea typeface="+mn-ea"/>
                          <a:cs typeface="+mn-cs"/>
                        </a:rPr>
                        <a:t>reducerea</a:t>
                      </a:r>
                      <a:r>
                        <a:rPr lang="en-GB" sz="1800" kern="1200" dirty="0">
                          <a:solidFill>
                            <a:schemeClr val="dk1"/>
                          </a:solidFill>
                          <a:effectLst/>
                          <a:latin typeface="+mn-lt"/>
                          <a:ea typeface="+mn-ea"/>
                          <a:cs typeface="+mn-cs"/>
                        </a:rPr>
                        <a:t> </a:t>
                      </a:r>
                      <a:r>
                        <a:rPr lang="en-GB" sz="1800" kern="1200" dirty="0" err="1">
                          <a:solidFill>
                            <a:schemeClr val="dk1"/>
                          </a:solidFill>
                          <a:effectLst/>
                          <a:latin typeface="+mn-lt"/>
                          <a:ea typeface="+mn-ea"/>
                          <a:cs typeface="+mn-cs"/>
                        </a:rPr>
                        <a:t>proporţiei</a:t>
                      </a:r>
                      <a:r>
                        <a:rPr lang="en-GB" sz="1800" kern="1200" dirty="0">
                          <a:solidFill>
                            <a:schemeClr val="dk1"/>
                          </a:solidFill>
                          <a:effectLst/>
                          <a:latin typeface="+mn-lt"/>
                          <a:ea typeface="+mn-ea"/>
                          <a:cs typeface="+mn-cs"/>
                        </a:rPr>
                        <a:t> </a:t>
                      </a:r>
                      <a:r>
                        <a:rPr lang="en-GB" sz="1800" kern="1200" dirty="0" err="1">
                          <a:solidFill>
                            <a:schemeClr val="dk1"/>
                          </a:solidFill>
                          <a:effectLst/>
                          <a:latin typeface="+mn-lt"/>
                          <a:ea typeface="+mn-ea"/>
                          <a:cs typeface="+mn-cs"/>
                        </a:rPr>
                        <a:t>unor</a:t>
                      </a:r>
                      <a:r>
                        <a:rPr lang="en-GB" sz="1800" kern="1200" dirty="0">
                          <a:solidFill>
                            <a:schemeClr val="dk1"/>
                          </a:solidFill>
                          <a:effectLst/>
                          <a:latin typeface="+mn-lt"/>
                          <a:ea typeface="+mn-ea"/>
                          <a:cs typeface="+mn-cs"/>
                        </a:rPr>
                        <a:t> </a:t>
                      </a:r>
                      <a:r>
                        <a:rPr lang="en-GB" sz="1800" kern="1200" dirty="0" err="1">
                          <a:solidFill>
                            <a:schemeClr val="dk1"/>
                          </a:solidFill>
                          <a:effectLst/>
                          <a:latin typeface="+mn-lt"/>
                          <a:ea typeface="+mn-ea"/>
                          <a:cs typeface="+mn-cs"/>
                        </a:rPr>
                        <a:t>specii</a:t>
                      </a:r>
                      <a:r>
                        <a:rPr lang="en-GB" sz="1800" kern="1200" dirty="0">
                          <a:solidFill>
                            <a:schemeClr val="dk1"/>
                          </a:solidFill>
                          <a:effectLst/>
                          <a:latin typeface="+mn-lt"/>
                          <a:ea typeface="+mn-ea"/>
                          <a:cs typeface="+mn-cs"/>
                        </a:rPr>
                        <a:t> in </a:t>
                      </a:r>
                      <a:r>
                        <a:rPr lang="en-GB" sz="1800" kern="1200" dirty="0" err="1">
                          <a:solidFill>
                            <a:schemeClr val="dk1"/>
                          </a:solidFill>
                          <a:effectLst/>
                          <a:latin typeface="+mn-lt"/>
                          <a:ea typeface="+mn-ea"/>
                          <a:cs typeface="+mn-cs"/>
                        </a:rPr>
                        <a:t>compoziţiile</a:t>
                      </a:r>
                      <a:r>
                        <a:rPr lang="en-GB" sz="1800" kern="1200" dirty="0">
                          <a:solidFill>
                            <a:schemeClr val="dk1"/>
                          </a:solidFill>
                          <a:effectLst/>
                          <a:latin typeface="+mn-lt"/>
                          <a:ea typeface="+mn-ea"/>
                          <a:cs typeface="+mn-cs"/>
                        </a:rPr>
                        <a:t> de </a:t>
                      </a:r>
                      <a:r>
                        <a:rPr lang="en-GB" sz="1800" kern="1200" dirty="0" err="1">
                          <a:solidFill>
                            <a:schemeClr val="dk1"/>
                          </a:solidFill>
                          <a:effectLst/>
                          <a:latin typeface="+mn-lt"/>
                          <a:ea typeface="+mn-ea"/>
                          <a:cs typeface="+mn-cs"/>
                        </a:rPr>
                        <a:t>împădurire</a:t>
                      </a:r>
                      <a:r>
                        <a:rPr lang="en-GB" sz="1800" kern="1200" dirty="0">
                          <a:solidFill>
                            <a:schemeClr val="dk1"/>
                          </a:solidFill>
                          <a:effectLst/>
                          <a:latin typeface="+mn-lt"/>
                          <a:ea typeface="+mn-ea"/>
                          <a:cs typeface="+mn-cs"/>
                        </a:rPr>
                        <a:t> </a:t>
                      </a:r>
                      <a:endParaRPr lang="ro-RO" sz="18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dk1"/>
                          </a:solidFill>
                          <a:effectLst/>
                          <a:latin typeface="+mn-lt"/>
                          <a:ea typeface="+mn-ea"/>
                          <a:cs typeface="+mn-cs"/>
                        </a:rPr>
                        <a:t>-corelarea cerinţelor </a:t>
                      </a:r>
                      <a:r>
                        <a:rPr lang="en-GB" sz="1800" kern="1200" dirty="0" err="1">
                          <a:solidFill>
                            <a:schemeClr val="dk1"/>
                          </a:solidFill>
                          <a:effectLst/>
                          <a:latin typeface="+mn-lt"/>
                          <a:ea typeface="+mn-ea"/>
                          <a:cs typeface="+mn-cs"/>
                        </a:rPr>
                        <a:t>ecologice</a:t>
                      </a:r>
                      <a:r>
                        <a:rPr lang="ro-RO" sz="1800" kern="1200" dirty="0">
                          <a:solidFill>
                            <a:schemeClr val="dk1"/>
                          </a:solidFill>
                          <a:effectLst/>
                          <a:latin typeface="+mn-lt"/>
                          <a:ea typeface="+mn-ea"/>
                          <a:cs typeface="+mn-cs"/>
                        </a:rPr>
                        <a:t> ale speciilor </a:t>
                      </a:r>
                      <a:r>
                        <a:rPr lang="en-GB" sz="1800" kern="1200" dirty="0">
                          <a:solidFill>
                            <a:schemeClr val="dk1"/>
                          </a:solidFill>
                          <a:effectLst/>
                          <a:latin typeface="+mn-lt"/>
                          <a:ea typeface="+mn-ea"/>
                          <a:cs typeface="+mn-cs"/>
                        </a:rPr>
                        <a:t>cu </a:t>
                      </a:r>
                      <a:r>
                        <a:rPr lang="en-GB" sz="1800" kern="1200" dirty="0" err="1">
                          <a:solidFill>
                            <a:schemeClr val="dk1"/>
                          </a:solidFill>
                          <a:effectLst/>
                          <a:latin typeface="+mn-lt"/>
                          <a:ea typeface="+mn-ea"/>
                          <a:cs typeface="+mn-cs"/>
                        </a:rPr>
                        <a:t>condiţiile</a:t>
                      </a:r>
                      <a:r>
                        <a:rPr lang="en-GB" sz="1800" kern="1200" dirty="0">
                          <a:solidFill>
                            <a:schemeClr val="dk1"/>
                          </a:solidFill>
                          <a:effectLst/>
                          <a:latin typeface="+mn-lt"/>
                          <a:ea typeface="+mn-ea"/>
                          <a:cs typeface="+mn-cs"/>
                        </a:rPr>
                        <a:t> </a:t>
                      </a:r>
                      <a:r>
                        <a:rPr lang="en-GB" sz="1800" kern="1200" dirty="0" err="1">
                          <a:solidFill>
                            <a:schemeClr val="dk1"/>
                          </a:solidFill>
                          <a:effectLst/>
                          <a:latin typeface="+mn-lt"/>
                          <a:ea typeface="+mn-ea"/>
                          <a:cs typeface="+mn-cs"/>
                        </a:rPr>
                        <a:t>staţionale</a:t>
                      </a:r>
                      <a:r>
                        <a:rPr lang="en-GB" sz="1800" kern="1200" dirty="0">
                          <a:solidFill>
                            <a:schemeClr val="dk1"/>
                          </a:solidFill>
                          <a:effectLst/>
                          <a:latin typeface="+mn-lt"/>
                          <a:ea typeface="+mn-ea"/>
                          <a:cs typeface="+mn-cs"/>
                        </a:rPr>
                        <a:t>;</a:t>
                      </a:r>
                      <a:endParaRPr lang="ro-RO" sz="18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dk1"/>
                          </a:solidFill>
                          <a:effectLst/>
                          <a:latin typeface="+mn-lt"/>
                          <a:ea typeface="+mn-ea"/>
                          <a:cs typeface="+mn-cs"/>
                        </a:rPr>
                        <a:t>-eliminarea</a:t>
                      </a:r>
                      <a:r>
                        <a:rPr lang="ro-RO" sz="1800" kern="1200" baseline="0" dirty="0">
                          <a:solidFill>
                            <a:schemeClr val="dk1"/>
                          </a:solidFill>
                          <a:effectLst/>
                          <a:latin typeface="+mn-lt"/>
                          <a:ea typeface="+mn-ea"/>
                          <a:cs typeface="+mn-cs"/>
                        </a:rPr>
                        <a:t> unor</a:t>
                      </a:r>
                      <a:r>
                        <a:rPr lang="ro-RO" sz="1800" kern="1200" dirty="0">
                          <a:solidFill>
                            <a:schemeClr val="dk1"/>
                          </a:solidFill>
                          <a:effectLst/>
                          <a:latin typeface="+mn-lt"/>
                          <a:ea typeface="+mn-ea"/>
                          <a:cs typeface="+mn-cs"/>
                        </a:rPr>
                        <a:t> specii (Cn, Am, Lc) cu valoare ecologică redusă, invazive</a:t>
                      </a:r>
                      <a:r>
                        <a:rPr lang="ro-RO" sz="1800" kern="1200" baseline="0" dirty="0">
                          <a:solidFill>
                            <a:schemeClr val="dk1"/>
                          </a:solidFill>
                          <a:effectLst/>
                          <a:latin typeface="+mn-lt"/>
                          <a:ea typeface="+mn-ea"/>
                          <a:cs typeface="+mn-cs"/>
                        </a:rPr>
                        <a:t>;</a:t>
                      </a:r>
                      <a:endParaRPr lang="ro-RO" sz="18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o-RO" sz="1800" b="0" kern="1200" dirty="0">
                          <a:solidFill>
                            <a:schemeClr val="dk1"/>
                          </a:solidFill>
                          <a:effectLst/>
                          <a:latin typeface="+mn-lt"/>
                          <a:ea typeface="+mn-ea"/>
                          <a:cs typeface="+mn-cs"/>
                        </a:rPr>
                        <a:t>-reducerea proporţiei</a:t>
                      </a:r>
                      <a:r>
                        <a:rPr lang="ro-RO" sz="1800" b="0" kern="1200" baseline="0" dirty="0">
                          <a:solidFill>
                            <a:schemeClr val="dk1"/>
                          </a:solidFill>
                          <a:effectLst/>
                          <a:latin typeface="+mn-lt"/>
                          <a:ea typeface="+mn-ea"/>
                          <a:cs typeface="+mn-cs"/>
                        </a:rPr>
                        <a:t> cvercineelor sau pinilor pe terenuri din silvostepă şi creşterea</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celorlalte</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grupe</a:t>
                      </a:r>
                      <a:r>
                        <a:rPr lang="en-US" sz="1800" kern="1200" dirty="0">
                          <a:solidFill>
                            <a:schemeClr val="dk1"/>
                          </a:solidFill>
                          <a:effectLst/>
                          <a:latin typeface="+mn-lt"/>
                          <a:ea typeface="+mn-ea"/>
                          <a:cs typeface="+mn-cs"/>
                        </a:rPr>
                        <a:t> de </a:t>
                      </a:r>
                      <a:r>
                        <a:rPr lang="en-US" sz="1800" kern="1200" dirty="0" err="1">
                          <a:solidFill>
                            <a:schemeClr val="dk1"/>
                          </a:solidFill>
                          <a:effectLst/>
                          <a:latin typeface="+mn-lt"/>
                          <a:ea typeface="+mn-ea"/>
                          <a:cs typeface="+mn-cs"/>
                        </a:rPr>
                        <a:t>specii</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ajutor</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arbuști</a:t>
                      </a:r>
                      <a:r>
                        <a:rPr lang="en-US" sz="1800" kern="1200" dirty="0">
                          <a:solidFill>
                            <a:schemeClr val="dk1"/>
                          </a:solidFill>
                          <a:effectLst/>
                          <a:latin typeface="+mn-lt"/>
                          <a:ea typeface="+mn-ea"/>
                          <a:cs typeface="+mn-cs"/>
                        </a:rPr>
                        <a:t>)</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br>
              <a:rPr lang="ro-RO" altLang="ro-RO">
                <a:solidFill>
                  <a:prstClr val="black"/>
                </a:solidFill>
                <a:latin typeface="Arial" panose="020B0604020202020204" pitchFamily="34" charset="0"/>
              </a:rPr>
            </a:br>
            <a:endParaRPr lang="ro-RO" altLang="ro-RO">
              <a:solidFill>
                <a:prstClr val="black"/>
              </a:solidFill>
              <a:latin typeface="Arial" panose="020B0604020202020204" pitchFamily="34" charset="0"/>
            </a:endParaRPr>
          </a:p>
        </p:txBody>
      </p:sp>
    </p:spTree>
    <p:extLst>
      <p:ext uri="{BB962C8B-B14F-4D97-AF65-F5344CB8AC3E}">
        <p14:creationId xmlns:p14="http://schemas.microsoft.com/office/powerpoint/2010/main" val="38816236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947015562"/>
              </p:ext>
            </p:extLst>
          </p:nvPr>
        </p:nvGraphicFramePr>
        <p:xfrm>
          <a:off x="578019" y="1428447"/>
          <a:ext cx="11265032" cy="5274808"/>
        </p:xfrm>
        <a:graphic>
          <a:graphicData uri="http://schemas.openxmlformats.org/drawingml/2006/table">
            <a:tbl>
              <a:tblPr/>
              <a:tblGrid>
                <a:gridCol w="2348061">
                  <a:extLst>
                    <a:ext uri="{9D8B030D-6E8A-4147-A177-3AD203B41FA5}">
                      <a16:colId xmlns:a16="http://schemas.microsoft.com/office/drawing/2014/main" val="3335916655"/>
                    </a:ext>
                  </a:extLst>
                </a:gridCol>
                <a:gridCol w="2307102">
                  <a:extLst>
                    <a:ext uri="{9D8B030D-6E8A-4147-A177-3AD203B41FA5}">
                      <a16:colId xmlns:a16="http://schemas.microsoft.com/office/drawing/2014/main" val="1087958437"/>
                    </a:ext>
                  </a:extLst>
                </a:gridCol>
                <a:gridCol w="4234720">
                  <a:extLst>
                    <a:ext uri="{9D8B030D-6E8A-4147-A177-3AD203B41FA5}">
                      <a16:colId xmlns:a16="http://schemas.microsoft.com/office/drawing/2014/main" val="3455479907"/>
                    </a:ext>
                  </a:extLst>
                </a:gridCol>
                <a:gridCol w="2375149">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054501">
                <a:tc>
                  <a:txBody>
                    <a:bodyPr/>
                    <a:lstStyle/>
                    <a:p>
                      <a:r>
                        <a:rPr lang="ro-RO" sz="1800" b="0" kern="1200" dirty="0">
                          <a:solidFill>
                            <a:schemeClr val="tx1"/>
                          </a:solidFill>
                          <a:effectLst/>
                          <a:latin typeface="Calibri" panose="020F0502020204030204" pitchFamily="34" charset="0"/>
                          <a:ea typeface="+mn-ea"/>
                          <a:cs typeface="+mn-cs"/>
                        </a:rPr>
                        <a:t>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it-IT" sz="1800" kern="1200" dirty="0">
                          <a:solidFill>
                            <a:schemeClr val="dk1"/>
                          </a:solidFill>
                          <a:effectLst/>
                          <a:latin typeface="+mn-lt"/>
                          <a:ea typeface="+mn-ea"/>
                          <a:cs typeface="+mn-cs"/>
                        </a:rPr>
                        <a:t>Completarea recomandărilor privind tipul şi numărul lucrărilor de întreţinere şi volumul completărilor </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dk1"/>
                          </a:solidFill>
                          <a:effectLst/>
                          <a:latin typeface="+mn-lt"/>
                          <a:ea typeface="+mn-ea"/>
                          <a:cs typeface="+mn-cs"/>
                        </a:rPr>
                        <a:t>-diferențiere în funcție de specia de bază folosită la împăduriri şi condiţiile staţionale</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8856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2.1.3.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Terenuri</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cu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aluviuni</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torențiale</a:t>
                      </a:r>
                      <a:endPar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Modificat în </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Depozite</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naturale</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u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fost</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incluse</a:t>
                      </a:r>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depozitele</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de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grohotișuri</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și</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terenurile</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aluvi</a:t>
                      </a:r>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o</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nare</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supradrenate</a:t>
                      </a:r>
                      <a:endPar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-depozitele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neîncadrate</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în</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vechile</a:t>
                      </a:r>
                      <a:r>
                        <a:rPr kumimoji="0" lang="en-GB"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norme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2062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2.6.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Terenuri</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cu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exces</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umiditate</a:t>
                      </a:r>
                      <a:endPar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-s-a realizat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legătura</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explicită</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între</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tipurile</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degradare</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și</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măsurile</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ameliorare</a:t>
                      </a:r>
                      <a:endPar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rezentarea</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grupelor</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staționale</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în</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concordanță</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cu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modul</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prezentare</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la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celelalte</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tipuri</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degradare</a:t>
                      </a:r>
                      <a:endPar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o-RO"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Codif</a:t>
                      </a:r>
                      <a:r>
                        <a:rPr kumimoji="0" lang="ro-RO"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carea</a:t>
                      </a:r>
                      <a:r>
                        <a:rPr kumimoji="0" lang="ro-RO"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unitara</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ro-RO"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lucrărilor</a:t>
                      </a:r>
                      <a:r>
                        <a:rPr kumimoji="0" lang="en-GB"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a:t>
                      </a:r>
                      <a:r>
                        <a:rPr kumimoji="0" lang="en-GB" altLang="en-US" sz="1800" b="0" i="0" u="none" strike="noStrike" cap="none" normalizeH="0" baseline="0" dirty="0" err="1">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ameliorare</a:t>
                      </a:r>
                      <a:endParaRPr lang="en-US" sz="1800" kern="12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În Norma 1/2000 erau prezentate schema de identificare a stațiunilor de terenuri degradate  și soluții de ameliorare, dar lipsea asocierea cu măsurile specifice de ameliorare în raport cu tipul de degradare</a:t>
                      </a:r>
                      <a:endPar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br>
              <a:rPr lang="ro-RO" altLang="ro-RO">
                <a:solidFill>
                  <a:prstClr val="black"/>
                </a:solidFill>
                <a:latin typeface="Arial" panose="020B0604020202020204" pitchFamily="34" charset="0"/>
              </a:rPr>
            </a:br>
            <a:endParaRPr lang="ro-RO" altLang="ro-RO">
              <a:solidFill>
                <a:prstClr val="black"/>
              </a:solidFill>
              <a:latin typeface="Arial" panose="020B0604020202020204" pitchFamily="34" charset="0"/>
            </a:endParaRPr>
          </a:p>
        </p:txBody>
      </p:sp>
    </p:spTree>
    <p:extLst>
      <p:ext uri="{BB962C8B-B14F-4D97-AF65-F5344CB8AC3E}">
        <p14:creationId xmlns:p14="http://schemas.microsoft.com/office/powerpoint/2010/main" val="435272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3661723057"/>
              </p:ext>
            </p:extLst>
          </p:nvPr>
        </p:nvGraphicFramePr>
        <p:xfrm>
          <a:off x="578019" y="1428447"/>
          <a:ext cx="11265032" cy="3942525"/>
        </p:xfrm>
        <a:graphic>
          <a:graphicData uri="http://schemas.openxmlformats.org/drawingml/2006/table">
            <a:tbl>
              <a:tblPr/>
              <a:tblGrid>
                <a:gridCol w="2348061">
                  <a:extLst>
                    <a:ext uri="{9D8B030D-6E8A-4147-A177-3AD203B41FA5}">
                      <a16:colId xmlns:a16="http://schemas.microsoft.com/office/drawing/2014/main" val="3335916655"/>
                    </a:ext>
                  </a:extLst>
                </a:gridCol>
                <a:gridCol w="2307102">
                  <a:extLst>
                    <a:ext uri="{9D8B030D-6E8A-4147-A177-3AD203B41FA5}">
                      <a16:colId xmlns:a16="http://schemas.microsoft.com/office/drawing/2014/main" val="1087958437"/>
                    </a:ext>
                  </a:extLst>
                </a:gridCol>
                <a:gridCol w="4234720">
                  <a:extLst>
                    <a:ext uri="{9D8B030D-6E8A-4147-A177-3AD203B41FA5}">
                      <a16:colId xmlns:a16="http://schemas.microsoft.com/office/drawing/2014/main" val="3455479907"/>
                    </a:ext>
                  </a:extLst>
                </a:gridCol>
                <a:gridCol w="2375149">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0545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Times New Roman" panose="02020603050405020304" pitchFamily="18" charset="0"/>
                          <a:cs typeface="Calibri" panose="020F0502020204030204" pitchFamily="34" charset="0"/>
                        </a:rPr>
                        <a:t>2.7.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Terenuri</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haldate</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decopertate</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taluzate</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şi</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terenuri</a:t>
                      </a:r>
                      <a:r>
                        <a:rPr lang="en-GB" sz="1800" dirty="0">
                          <a:effectLst/>
                          <a:latin typeface="Calibri" panose="020F0502020204030204" pitchFamily="34" charset="0"/>
                          <a:ea typeface="Times New Roman" panose="02020603050405020304" pitchFamily="18" charset="0"/>
                          <a:cs typeface="Calibri" panose="020F0502020204030204" pitchFamily="34" charset="0"/>
                        </a:rPr>
                        <a:t> cu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soluri</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deranjate</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sau</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r>
                        <a:rPr lang="en-GB" sz="1800" dirty="0" err="1">
                          <a:effectLst/>
                          <a:latin typeface="Calibri" panose="020F0502020204030204" pitchFamily="34" charset="0"/>
                          <a:ea typeface="Times New Roman" panose="02020603050405020304" pitchFamily="18" charset="0"/>
                          <a:cs typeface="Calibri" panose="020F0502020204030204" pitchFamily="34" charset="0"/>
                        </a:rPr>
                        <a:t>desfundate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07000"/>
                        </a:lnSpc>
                      </a:pPr>
                      <a:r>
                        <a:rPr lang="en-GB" sz="1800" dirty="0" err="1">
                          <a:effectLst/>
                          <a:latin typeface="Calibri" panose="020F0502020204030204" pitchFamily="34" charset="0"/>
                          <a:cs typeface="Calibri" panose="020F0502020204030204" pitchFamily="34" charset="0"/>
                        </a:rPr>
                        <a:t>Terenuri</a:t>
                      </a:r>
                      <a:r>
                        <a:rPr lang="en-GB" sz="1800" dirty="0">
                          <a:effectLst/>
                          <a:latin typeface="Calibri" panose="020F0502020204030204" pitchFamily="34" charset="0"/>
                          <a:cs typeface="Calibri" panose="020F0502020204030204" pitchFamily="34" charset="0"/>
                        </a:rPr>
                        <a:t> </a:t>
                      </a:r>
                      <a:r>
                        <a:rPr lang="en-GB" sz="1800" dirty="0" err="1">
                          <a:effectLst/>
                          <a:latin typeface="Calibri" panose="020F0502020204030204" pitchFamily="34" charset="0"/>
                          <a:cs typeface="Calibri" panose="020F0502020204030204" pitchFamily="34" charset="0"/>
                        </a:rPr>
                        <a:t>afectate</a:t>
                      </a:r>
                      <a:r>
                        <a:rPr lang="en-GB" sz="1800" dirty="0">
                          <a:effectLst/>
                          <a:latin typeface="Calibri" panose="020F0502020204030204" pitchFamily="34" charset="0"/>
                          <a:cs typeface="Calibri" panose="020F0502020204030204" pitchFamily="34" charset="0"/>
                        </a:rPr>
                        <a:t> de </a:t>
                      </a:r>
                      <a:r>
                        <a:rPr lang="en-GB" sz="1800" dirty="0" err="1">
                          <a:effectLst/>
                          <a:latin typeface="Calibri" panose="020F0502020204030204" pitchFamily="34" charset="0"/>
                          <a:cs typeface="Calibri" panose="020F0502020204030204" pitchFamily="34" charset="0"/>
                        </a:rPr>
                        <a:t>degradare</a:t>
                      </a:r>
                      <a:r>
                        <a:rPr lang="en-GB" sz="1800" dirty="0">
                          <a:effectLst/>
                          <a:latin typeface="Calibri" panose="020F0502020204030204" pitchFamily="34" charset="0"/>
                          <a:cs typeface="Calibri" panose="020F0502020204030204" pitchFamily="34" charset="0"/>
                        </a:rPr>
                        <a:t> </a:t>
                      </a:r>
                      <a:r>
                        <a:rPr lang="en-GB" sz="1800" dirty="0" err="1">
                          <a:effectLst/>
                          <a:latin typeface="Calibri" panose="020F0502020204030204" pitchFamily="34" charset="0"/>
                          <a:cs typeface="Calibri" panose="020F0502020204030204" pitchFamily="34" charset="0"/>
                        </a:rPr>
                        <a:t>antropică</a:t>
                      </a:r>
                      <a:r>
                        <a:rPr lang="en-GB" sz="1800" dirty="0">
                          <a:effectLst/>
                          <a:latin typeface="Calibri" panose="020F0502020204030204" pitchFamily="34" charset="0"/>
                          <a:cs typeface="Calibri" panose="020F0502020204030204" pitchFamily="34" charset="0"/>
                        </a:rPr>
                        <a:t>, </a:t>
                      </a:r>
                      <a:r>
                        <a:rPr lang="en-GB" sz="1800" dirty="0" err="1">
                          <a:effectLst/>
                          <a:latin typeface="Calibri" panose="020F0502020204030204" pitchFamily="34" charset="0"/>
                          <a:cs typeface="Calibri" panose="020F0502020204030204" pitchFamily="34" charset="0"/>
                        </a:rPr>
                        <a:t>incuzând</a:t>
                      </a:r>
                      <a:r>
                        <a:rPr lang="en-GB" sz="1800" dirty="0">
                          <a:effectLst/>
                          <a:latin typeface="Calibri" panose="020F0502020204030204" pitchFamily="34" charset="0"/>
                          <a:cs typeface="Calibri" panose="020F0502020204030204" pitchFamily="34" charset="0"/>
                        </a:rPr>
                        <a:t> </a:t>
                      </a:r>
                      <a:r>
                        <a:rPr lang="en-GB" sz="1800" dirty="0" err="1">
                          <a:effectLst/>
                          <a:latin typeface="Calibri" panose="020F0502020204030204" pitchFamily="34" charset="0"/>
                          <a:cs typeface="Calibri" panose="020F0502020204030204" pitchFamily="34" charset="0"/>
                        </a:rPr>
                        <a:t>toate</a:t>
                      </a:r>
                      <a:r>
                        <a:rPr lang="en-GB" sz="1800" dirty="0">
                          <a:effectLst/>
                          <a:latin typeface="Calibri" panose="020F0502020204030204" pitchFamily="34" charset="0"/>
                          <a:cs typeface="Calibri" panose="020F0502020204030204" pitchFamily="34" charset="0"/>
                        </a:rPr>
                        <a:t> </a:t>
                      </a:r>
                      <a:r>
                        <a:rPr lang="en-GB" sz="1800" dirty="0" err="1">
                          <a:effectLst/>
                          <a:latin typeface="Calibri" panose="020F0502020204030204" pitchFamily="34" charset="0"/>
                          <a:cs typeface="Calibri" panose="020F0502020204030204" pitchFamily="34" charset="0"/>
                        </a:rPr>
                        <a:t>categoriile</a:t>
                      </a:r>
                      <a:r>
                        <a:rPr lang="en-GB" sz="1800" dirty="0">
                          <a:effectLst/>
                          <a:latin typeface="Calibri" panose="020F0502020204030204" pitchFamily="34" charset="0"/>
                          <a:cs typeface="Calibri" panose="020F0502020204030204" pitchFamily="34" charset="0"/>
                        </a:rPr>
                        <a:t> de </a:t>
                      </a:r>
                      <a:r>
                        <a:rPr lang="en-GB" sz="1800" dirty="0" err="1">
                          <a:effectLst/>
                          <a:latin typeface="Calibri" panose="020F0502020204030204" pitchFamily="34" charset="0"/>
                          <a:cs typeface="Calibri" panose="020F0502020204030204" pitchFamily="34" charset="0"/>
                        </a:rPr>
                        <a:t>terenuri</a:t>
                      </a:r>
                      <a:r>
                        <a:rPr lang="en-GB" sz="1800" dirty="0">
                          <a:effectLst/>
                          <a:latin typeface="Calibri" panose="020F0502020204030204" pitchFamily="34" charset="0"/>
                          <a:cs typeface="Calibri" panose="020F0502020204030204" pitchFamily="34" charset="0"/>
                        </a:rPr>
                        <a:t> </a:t>
                      </a:r>
                      <a:r>
                        <a:rPr lang="en-GB" sz="1800" dirty="0" err="1">
                          <a:effectLst/>
                          <a:latin typeface="Calibri" panose="020F0502020204030204" pitchFamily="34" charset="0"/>
                          <a:cs typeface="Calibri" panose="020F0502020204030204" pitchFamily="34" charset="0"/>
                        </a:rPr>
                        <a:t>degradate</a:t>
                      </a:r>
                      <a:r>
                        <a:rPr lang="en-GB" sz="1800" dirty="0">
                          <a:effectLst/>
                          <a:latin typeface="Calibri" panose="020F0502020204030204" pitchFamily="34" charset="0"/>
                          <a:cs typeface="Calibri" panose="020F0502020204030204" pitchFamily="34" charset="0"/>
                        </a:rPr>
                        <a:t> </a:t>
                      </a:r>
                      <a:r>
                        <a:rPr lang="en-GB" sz="1800" dirty="0" err="1">
                          <a:effectLst/>
                          <a:latin typeface="Calibri" panose="020F0502020204030204" pitchFamily="34" charset="0"/>
                          <a:cs typeface="Calibri" panose="020F0502020204030204" pitchFamily="34" charset="0"/>
                        </a:rPr>
                        <a:t>antropic</a:t>
                      </a:r>
                      <a:r>
                        <a:rPr lang="ro-RO" sz="1800" dirty="0">
                          <a:effectLst/>
                          <a:latin typeface="Calibri" panose="020F0502020204030204" pitchFamily="34" charset="0"/>
                          <a:cs typeface="Calibri" panose="020F0502020204030204" pitchFamily="34" charset="0"/>
                        </a:rPr>
                        <a:t> (inclusiv poluate)</a:t>
                      </a:r>
                      <a:r>
                        <a:rPr lang="en-GB" sz="1800" dirty="0">
                          <a:effectLst/>
                          <a:latin typeface="Calibri" panose="020F0502020204030204" pitchFamily="34" charset="0"/>
                          <a:cs typeface="Calibri" panose="020F0502020204030204" pitchFamily="34" charset="0"/>
                        </a:rPr>
                        <a:t>. </a:t>
                      </a:r>
                      <a:endParaRPr lang="en-US" sz="18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885688">
                <a:tc>
                  <a:txBody>
                    <a:bodyPr/>
                    <a:lstStyle/>
                    <a:p>
                      <a:r>
                        <a:rPr kumimoji="0" lang="en-GB" altLang="en-US" sz="1800" b="0" i="0" u="none" strike="noStrike" cap="none" normalizeH="0" baseline="0" dirty="0">
                          <a:ln>
                            <a:noFill/>
                          </a:ln>
                          <a:solidFill>
                            <a:srgbClr val="000000"/>
                          </a:solidFill>
                          <a:effectLst/>
                          <a:latin typeface="Calibri" panose="020F0502020204030204" pitchFamily="34" charset="0"/>
                          <a:cs typeface="Times New Roman" panose="02020603050405020304" pitchFamily="18" charset="0"/>
                        </a:rPr>
                        <a:t>2.7.6. </a:t>
                      </a:r>
                      <a:r>
                        <a:rPr kumimoji="0" lang="en-GB" altLang="en-US" sz="1800" b="0" i="0" u="none" strike="noStrike" cap="none" normalizeH="0" baseline="0" dirty="0" err="1">
                          <a:ln>
                            <a:noFill/>
                          </a:ln>
                          <a:solidFill>
                            <a:srgbClr val="000000"/>
                          </a:solidFill>
                          <a:effectLst/>
                          <a:latin typeface="Calibri" panose="020F0502020204030204" pitchFamily="34" charset="0"/>
                          <a:cs typeface="Times New Roman" panose="02020603050405020304" pitchFamily="18" charset="0"/>
                        </a:rPr>
                        <a:t>Taluzuri</a:t>
                      </a:r>
                      <a:r>
                        <a:rPr kumimoji="0" lang="en-GB" altLang="en-US" sz="1800" b="0" i="0" u="none" strike="noStrike" cap="none" normalizeH="0" baseline="0" dirty="0">
                          <a:ln>
                            <a:noFill/>
                          </a:ln>
                          <a:solidFill>
                            <a:srgbClr val="000000"/>
                          </a:solidFill>
                          <a:effectLst/>
                          <a:latin typeface="Calibri" panose="020F0502020204030204" pitchFamily="34" charset="0"/>
                          <a:cs typeface="Times New Roman" panose="02020603050405020304" pitchFamily="18" charset="0"/>
                        </a:rPr>
                        <a:t> </a:t>
                      </a:r>
                      <a:r>
                        <a:rPr kumimoji="0" lang="en-GB" altLang="en-US" sz="1800" b="0" i="0" u="none" strike="noStrike" cap="none" normalizeH="0" baseline="0" dirty="0" err="1">
                          <a:ln>
                            <a:noFill/>
                          </a:ln>
                          <a:solidFill>
                            <a:srgbClr val="000000"/>
                          </a:solidFill>
                          <a:effectLst/>
                          <a:latin typeface="Calibri" panose="020F0502020204030204" pitchFamily="34" charset="0"/>
                          <a:cs typeface="Times New Roman" panose="02020603050405020304" pitchFamily="18" charset="0"/>
                        </a:rPr>
                        <a:t>artificiale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GS de la 133 la 143</a:t>
                      </a:r>
                    </a:p>
                    <a:p>
                      <a:pPr marL="0" marR="0" lvl="0" indent="0" algn="l" defTabSz="914400" rtl="0" eaLnBrk="1" fontAlgn="base" latinLnBrk="0" hangingPunct="1">
                        <a:lnSpc>
                          <a:spcPct val="107000"/>
                        </a:lnSpc>
                        <a:spcBef>
                          <a:spcPct val="0"/>
                        </a:spcBef>
                        <a:spcAft>
                          <a:spcPct val="0"/>
                        </a:spcAft>
                        <a:buClrTx/>
                        <a:buSzTx/>
                        <a:buFontTx/>
                        <a:buNone/>
                        <a:tabLst/>
                      </a:pPr>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corespunzătoare categoriei de terenuri degradate „Taluzuri artificiale” de debeu şi de rambleu </a:t>
                      </a:r>
                      <a:endPar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base" latinLnBrk="0" hangingPunct="1">
                        <a:lnSpc>
                          <a:spcPct val="107000"/>
                        </a:lnSpc>
                        <a:spcBef>
                          <a:spcPct val="0"/>
                        </a:spcBef>
                        <a:spcAft>
                          <a:spcPts val="0"/>
                        </a:spcAft>
                        <a:buClrTx/>
                        <a:buSzTx/>
                        <a:buFontTx/>
                        <a:buNone/>
                        <a:tabLst/>
                      </a:pPr>
                      <a:r>
                        <a:rPr kumimoji="0" lang="ro-RO" altLang="en-US" sz="18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Au fost incluse în GS 122 - 127 -terenuri decopertate de stratul de sol / excavate - W şi în </a:t>
                      </a:r>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GS 128 – 132, corespunzătoare terenurilor desfundate sau deranjate – X;</a:t>
                      </a:r>
                      <a:endParaRPr kumimoji="0" lang="en-US"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kumimoji="0" lang="ro-RO" altLang="en-US" sz="1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Caracteristici staţionale şi recomandări (compoziţii, tehnici de împădurire, completări, lucrări de îngrijire) similare</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br>
              <a:rPr lang="ro-RO" altLang="ro-RO">
                <a:solidFill>
                  <a:prstClr val="black"/>
                </a:solidFill>
                <a:latin typeface="Arial" panose="020B0604020202020204" pitchFamily="34" charset="0"/>
              </a:rPr>
            </a:br>
            <a:endParaRPr lang="ro-RO" altLang="ro-RO">
              <a:solidFill>
                <a:prstClr val="black"/>
              </a:solidFill>
              <a:latin typeface="Arial" panose="020B0604020202020204" pitchFamily="34" charset="0"/>
            </a:endParaRPr>
          </a:p>
        </p:txBody>
      </p:sp>
    </p:spTree>
    <p:extLst>
      <p:ext uri="{BB962C8B-B14F-4D97-AF65-F5344CB8AC3E}">
        <p14:creationId xmlns:p14="http://schemas.microsoft.com/office/powerpoint/2010/main" val="32687410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a:t>
            </a: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ro-RO" sz="2200" dirty="0"/>
          </a:p>
          <a:p>
            <a:pPr marL="0" indent="0" algn="ctr">
              <a:buNone/>
            </a:pPr>
            <a:r>
              <a:rPr lang="ro-RO" sz="2200" dirty="0"/>
              <a:t>		</a:t>
            </a:r>
            <a:r>
              <a:rPr lang="ro-RO" sz="4800" b="1" i="1" dirty="0">
                <a:solidFill>
                  <a:srgbClr val="00B050"/>
                </a:solidFill>
              </a:rPr>
              <a:t>VĂ MULȚUMESC!</a:t>
            </a:r>
            <a:endParaRPr lang="en-US" sz="4800" b="1" i="1" dirty="0">
              <a:solidFill>
                <a:srgbClr val="00B050"/>
              </a:solidFill>
            </a:endParaRPr>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873320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1454225" cy="5161239"/>
          </a:xfrm>
          <a:prstGeom prst="rect">
            <a:avLst/>
          </a:prstGeom>
        </p:spPr>
        <p:txBody>
          <a:bodyPr>
            <a:normAutofit fontScale="475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just">
              <a:buNone/>
            </a:pPr>
            <a:r>
              <a:rPr lang="ro-RO" sz="2200" b="1" dirty="0"/>
              <a:t>	</a:t>
            </a:r>
          </a:p>
          <a:p>
            <a:pPr marL="0" indent="0" algn="just">
              <a:buNone/>
            </a:pPr>
            <a:r>
              <a:rPr lang="ro-RO" sz="3800" b="1" dirty="0"/>
              <a:t>2</a:t>
            </a:r>
            <a:r>
              <a:rPr lang="en-US" sz="3800" b="1" dirty="0"/>
              <a:t>. FACTORI CARE IMPUN MĂSURI PRIVIND REALIZAREA  PROCEDURII SIMPLIFICATE</a:t>
            </a:r>
            <a:endParaRPr lang="ro-RO" sz="3800" b="1" dirty="0"/>
          </a:p>
          <a:p>
            <a:pPr marL="0" indent="0" algn="just">
              <a:spcBef>
                <a:spcPts val="600"/>
              </a:spcBef>
              <a:buNone/>
            </a:pPr>
            <a:endParaRPr lang="en-US" sz="3800" b="1" dirty="0"/>
          </a:p>
          <a:p>
            <a:pPr marL="0">
              <a:lnSpc>
                <a:spcPct val="120000"/>
              </a:lnSpc>
              <a:spcBef>
                <a:spcPts val="600"/>
              </a:spcBef>
            </a:pPr>
            <a:r>
              <a:rPr lang="en-US" sz="3800" dirty="0" err="1"/>
              <a:t>Acumularea</a:t>
            </a:r>
            <a:r>
              <a:rPr lang="en-US" sz="3800" dirty="0"/>
              <a:t> de </a:t>
            </a:r>
            <a:r>
              <a:rPr lang="en-US" sz="3800" dirty="0" err="1"/>
              <a:t>cunoştinţelor</a:t>
            </a:r>
            <a:r>
              <a:rPr lang="en-US" sz="3800" dirty="0"/>
              <a:t> </a:t>
            </a:r>
            <a:r>
              <a:rPr lang="en-US" sz="3800" dirty="0" err="1"/>
              <a:t>ştiinţifice</a:t>
            </a:r>
            <a:r>
              <a:rPr lang="en-US" sz="3800" dirty="0"/>
              <a:t> </a:t>
            </a:r>
            <a:r>
              <a:rPr lang="en-US" sz="3800" dirty="0" err="1"/>
              <a:t>şi</a:t>
            </a:r>
            <a:r>
              <a:rPr lang="en-US" sz="3800" dirty="0"/>
              <a:t> </a:t>
            </a:r>
            <a:r>
              <a:rPr lang="en-US" sz="3800" dirty="0" err="1"/>
              <a:t>tehnice</a:t>
            </a:r>
            <a:r>
              <a:rPr lang="en-US" sz="3800" dirty="0"/>
              <a:t> </a:t>
            </a:r>
            <a:r>
              <a:rPr lang="en-US" sz="3800" dirty="0" err="1"/>
              <a:t>în</a:t>
            </a:r>
            <a:r>
              <a:rPr lang="en-US" sz="3800" dirty="0"/>
              <a:t> </a:t>
            </a:r>
            <a:r>
              <a:rPr lang="en-US" sz="3800" dirty="0" err="1"/>
              <a:t>acest</a:t>
            </a:r>
            <a:r>
              <a:rPr lang="en-US" sz="3800" dirty="0"/>
              <a:t> </a:t>
            </a:r>
            <a:r>
              <a:rPr lang="en-US" sz="3800" dirty="0" err="1"/>
              <a:t>domeniu</a:t>
            </a:r>
            <a:r>
              <a:rPr lang="en-US" sz="3800" dirty="0"/>
              <a:t>, </a:t>
            </a:r>
            <a:r>
              <a:rPr lang="en-US" sz="3800" dirty="0" err="1"/>
              <a:t>dar</a:t>
            </a:r>
            <a:r>
              <a:rPr lang="en-US" sz="3800" dirty="0"/>
              <a:t> </a:t>
            </a:r>
            <a:r>
              <a:rPr lang="en-US" sz="3800" dirty="0" err="1"/>
              <a:t>şi</a:t>
            </a:r>
            <a:r>
              <a:rPr lang="en-US" sz="3800" dirty="0"/>
              <a:t> </a:t>
            </a:r>
            <a:r>
              <a:rPr lang="en-US" sz="3800" dirty="0" err="1"/>
              <a:t>modificări</a:t>
            </a:r>
            <a:r>
              <a:rPr lang="en-US" sz="3800" dirty="0"/>
              <a:t> </a:t>
            </a:r>
            <a:r>
              <a:rPr lang="en-US" sz="3800" dirty="0" err="1"/>
              <a:t>semnificative</a:t>
            </a:r>
            <a:r>
              <a:rPr lang="en-US" sz="3800" dirty="0"/>
              <a:t> ale </a:t>
            </a:r>
            <a:r>
              <a:rPr lang="en-US" sz="3800" dirty="0" err="1"/>
              <a:t>condiţiilor</a:t>
            </a:r>
            <a:r>
              <a:rPr lang="en-US" sz="3800" dirty="0"/>
              <a:t> de </a:t>
            </a:r>
            <a:r>
              <a:rPr lang="en-US" sz="3800" dirty="0" err="1"/>
              <a:t>mediu</a:t>
            </a:r>
            <a:r>
              <a:rPr lang="en-US" sz="3800" dirty="0"/>
              <a:t>, cu </a:t>
            </a:r>
            <a:r>
              <a:rPr lang="en-US" sz="3800" dirty="0" err="1"/>
              <a:t>implicaţii</a:t>
            </a:r>
            <a:r>
              <a:rPr lang="en-US" sz="3800" dirty="0"/>
              <a:t> </a:t>
            </a:r>
            <a:r>
              <a:rPr lang="en-US" sz="3800" dirty="0" err="1"/>
              <a:t>directe</a:t>
            </a:r>
            <a:r>
              <a:rPr lang="en-US" sz="3800" dirty="0"/>
              <a:t> </a:t>
            </a:r>
            <a:r>
              <a:rPr lang="en-US" sz="3800" dirty="0" err="1"/>
              <a:t>în</a:t>
            </a:r>
            <a:r>
              <a:rPr lang="en-US" sz="3800" dirty="0"/>
              <a:t> </a:t>
            </a:r>
            <a:r>
              <a:rPr lang="en-US" sz="3800" dirty="0" err="1"/>
              <a:t>ceea</a:t>
            </a:r>
            <a:r>
              <a:rPr lang="en-US" sz="3800" dirty="0"/>
              <a:t> </a:t>
            </a:r>
            <a:r>
              <a:rPr lang="en-US" sz="3800" dirty="0" err="1"/>
              <a:t>ce</a:t>
            </a:r>
            <a:r>
              <a:rPr lang="en-US" sz="3800" dirty="0"/>
              <a:t> </a:t>
            </a:r>
            <a:r>
              <a:rPr lang="en-US" sz="3800" dirty="0" err="1"/>
              <a:t>priveşte</a:t>
            </a:r>
            <a:r>
              <a:rPr lang="en-US" sz="3800" dirty="0"/>
              <a:t> </a:t>
            </a:r>
            <a:r>
              <a:rPr lang="en-US" sz="3800" dirty="0" err="1"/>
              <a:t>compozițiile</a:t>
            </a:r>
            <a:r>
              <a:rPr lang="en-US" sz="3800" dirty="0"/>
              <a:t>, </a:t>
            </a:r>
            <a:r>
              <a:rPr lang="en-US" sz="3800" dirty="0" err="1"/>
              <a:t>schemele</a:t>
            </a:r>
            <a:r>
              <a:rPr lang="en-US" sz="3800" dirty="0"/>
              <a:t> </a:t>
            </a:r>
            <a:r>
              <a:rPr lang="en-US" sz="3800" dirty="0" err="1"/>
              <a:t>și</a:t>
            </a:r>
            <a:r>
              <a:rPr lang="en-US" sz="3800" dirty="0"/>
              <a:t> </a:t>
            </a:r>
            <a:r>
              <a:rPr lang="en-US" sz="3800" dirty="0" err="1"/>
              <a:t>tehnologiile</a:t>
            </a:r>
            <a:r>
              <a:rPr lang="en-US" sz="3800" dirty="0"/>
              <a:t> de </a:t>
            </a:r>
            <a:r>
              <a:rPr lang="en-US" sz="3800" dirty="0" err="1"/>
              <a:t>regenerare</a:t>
            </a:r>
            <a:r>
              <a:rPr lang="en-US" sz="3800" dirty="0"/>
              <a:t> a </a:t>
            </a:r>
            <a:r>
              <a:rPr lang="en-US" sz="3800" dirty="0" err="1"/>
              <a:t>pădurilor</a:t>
            </a:r>
            <a:r>
              <a:rPr lang="en-US" sz="3800" dirty="0"/>
              <a:t>.</a:t>
            </a:r>
            <a:endParaRPr lang="en-GB" sz="3800" dirty="0"/>
          </a:p>
          <a:p>
            <a:pPr marL="0">
              <a:lnSpc>
                <a:spcPct val="120000"/>
              </a:lnSpc>
              <a:spcBef>
                <a:spcPts val="600"/>
              </a:spcBef>
            </a:pPr>
            <a:r>
              <a:rPr lang="en-US" sz="3800" dirty="0" err="1"/>
              <a:t>Necesitatea</a:t>
            </a:r>
            <a:r>
              <a:rPr lang="en-US" sz="3800" dirty="0"/>
              <a:t> </a:t>
            </a:r>
            <a:r>
              <a:rPr lang="en-US" sz="3800" dirty="0" err="1"/>
              <a:t>completării</a:t>
            </a:r>
            <a:r>
              <a:rPr lang="en-US" sz="3800" dirty="0"/>
              <a:t> </a:t>
            </a:r>
            <a:r>
              <a:rPr lang="en-US" sz="3800" dirty="0" err="1"/>
              <a:t>şi</a:t>
            </a:r>
            <a:r>
              <a:rPr lang="en-US" sz="3800" dirty="0"/>
              <a:t> </a:t>
            </a:r>
            <a:r>
              <a:rPr lang="en-US" sz="3800" dirty="0" err="1"/>
              <a:t>clarificării</a:t>
            </a:r>
            <a:r>
              <a:rPr lang="en-US" sz="3800" dirty="0"/>
              <a:t> </a:t>
            </a:r>
            <a:r>
              <a:rPr lang="en-US" sz="3800" dirty="0" err="1"/>
              <a:t>unor</a:t>
            </a:r>
            <a:r>
              <a:rPr lang="en-US" sz="3800" dirty="0"/>
              <a:t> </a:t>
            </a:r>
            <a:r>
              <a:rPr lang="en-US" sz="3800" dirty="0" err="1"/>
              <a:t>aspecte</a:t>
            </a:r>
            <a:r>
              <a:rPr lang="en-US" sz="3800" dirty="0"/>
              <a:t> </a:t>
            </a:r>
            <a:r>
              <a:rPr lang="en-US" sz="3800" dirty="0" err="1"/>
              <a:t>noi</a:t>
            </a:r>
            <a:r>
              <a:rPr lang="en-US" sz="3800" dirty="0"/>
              <a:t>, </a:t>
            </a:r>
            <a:r>
              <a:rPr lang="en-US" sz="3800" dirty="0" err="1"/>
              <a:t>importante</a:t>
            </a:r>
            <a:r>
              <a:rPr lang="en-US" sz="3800" dirty="0"/>
              <a:t>, </a:t>
            </a:r>
            <a:r>
              <a:rPr lang="en-US" sz="3800" dirty="0" err="1"/>
              <a:t>utilizând</a:t>
            </a:r>
            <a:r>
              <a:rPr lang="en-US" sz="3800" dirty="0"/>
              <a:t> </a:t>
            </a:r>
            <a:r>
              <a:rPr lang="en-US" sz="3800" dirty="0" err="1"/>
              <a:t>rezultatele</a:t>
            </a:r>
            <a:r>
              <a:rPr lang="en-US" sz="3800" dirty="0"/>
              <a:t> </a:t>
            </a:r>
            <a:r>
              <a:rPr lang="en-US" sz="3800" dirty="0" err="1"/>
              <a:t>obţinute</a:t>
            </a:r>
            <a:r>
              <a:rPr lang="en-US" sz="3800" dirty="0"/>
              <a:t> </a:t>
            </a:r>
            <a:r>
              <a:rPr lang="en-US" sz="3800" dirty="0" err="1"/>
              <a:t>în</a:t>
            </a:r>
            <a:r>
              <a:rPr lang="en-US" sz="3800" dirty="0"/>
              <a:t> </a:t>
            </a:r>
            <a:r>
              <a:rPr lang="en-US" sz="3800" dirty="0" err="1"/>
              <a:t>ultimele</a:t>
            </a:r>
            <a:r>
              <a:rPr lang="en-US" sz="3800" dirty="0"/>
              <a:t> </a:t>
            </a:r>
            <a:r>
              <a:rPr lang="en-US" sz="3800" dirty="0" err="1"/>
              <a:t>două</a:t>
            </a:r>
            <a:r>
              <a:rPr lang="en-US" sz="3800" dirty="0"/>
              <a:t> </a:t>
            </a:r>
            <a:r>
              <a:rPr lang="en-US" sz="3800" dirty="0" err="1"/>
              <a:t>decenii</a:t>
            </a:r>
            <a:r>
              <a:rPr lang="en-US" sz="3800" dirty="0"/>
              <a:t> </a:t>
            </a:r>
            <a:r>
              <a:rPr lang="en-US" sz="3800" dirty="0" err="1"/>
              <a:t>în</a:t>
            </a:r>
            <a:r>
              <a:rPr lang="en-US" sz="3800" dirty="0"/>
              <a:t> </a:t>
            </a:r>
            <a:r>
              <a:rPr lang="en-US" sz="3800" dirty="0" err="1"/>
              <a:t>activităţile</a:t>
            </a:r>
            <a:r>
              <a:rPr lang="en-US" sz="3800" dirty="0"/>
              <a:t> de </a:t>
            </a:r>
            <a:r>
              <a:rPr lang="en-US" sz="3800" dirty="0" err="1"/>
              <a:t>cercetare</a:t>
            </a:r>
            <a:r>
              <a:rPr lang="en-US" sz="3800" dirty="0"/>
              <a:t>, </a:t>
            </a:r>
            <a:r>
              <a:rPr lang="en-US" sz="3800" dirty="0" err="1"/>
              <a:t>amenajare</a:t>
            </a:r>
            <a:r>
              <a:rPr lang="en-US" sz="3800" dirty="0"/>
              <a:t> a </a:t>
            </a:r>
            <a:r>
              <a:rPr lang="en-US" sz="3800" dirty="0" err="1"/>
              <a:t>pădurilor</a:t>
            </a:r>
            <a:r>
              <a:rPr lang="en-US" sz="3800" dirty="0"/>
              <a:t> </a:t>
            </a:r>
            <a:r>
              <a:rPr lang="en-US" sz="3800" dirty="0" err="1"/>
              <a:t>și</a:t>
            </a:r>
            <a:r>
              <a:rPr lang="en-US" sz="3800" dirty="0"/>
              <a:t> </a:t>
            </a:r>
            <a:r>
              <a:rPr lang="en-US" sz="3800" dirty="0" err="1"/>
              <a:t>proiectare</a:t>
            </a:r>
            <a:r>
              <a:rPr lang="en-US" sz="3800" dirty="0"/>
              <a:t>, care au </a:t>
            </a:r>
            <a:r>
              <a:rPr lang="en-US" sz="3800" dirty="0" err="1"/>
              <a:t>adus</a:t>
            </a:r>
            <a:r>
              <a:rPr lang="en-US" sz="3800" dirty="0"/>
              <a:t> </a:t>
            </a:r>
            <a:r>
              <a:rPr lang="en-US" sz="3800" dirty="0" err="1"/>
              <a:t>noi</a:t>
            </a:r>
            <a:r>
              <a:rPr lang="en-US" sz="3800" dirty="0"/>
              <a:t> </a:t>
            </a:r>
            <a:r>
              <a:rPr lang="en-US" sz="3800" dirty="0" err="1"/>
              <a:t>informații</a:t>
            </a:r>
            <a:r>
              <a:rPr lang="en-US" sz="3800" dirty="0"/>
              <a:t> </a:t>
            </a:r>
            <a:r>
              <a:rPr lang="en-US" sz="3800" dirty="0" err="1"/>
              <a:t>referitoare</a:t>
            </a:r>
            <a:r>
              <a:rPr lang="en-US" sz="3800" dirty="0"/>
              <a:t> la </a:t>
            </a:r>
            <a:r>
              <a:rPr lang="en-US" sz="3800" dirty="0" err="1"/>
              <a:t>tehnica</a:t>
            </a:r>
            <a:r>
              <a:rPr lang="en-US" sz="3800" dirty="0"/>
              <a:t> </a:t>
            </a:r>
            <a:r>
              <a:rPr lang="en-US" sz="3800" dirty="0" err="1"/>
              <a:t>silvică</a:t>
            </a:r>
            <a:r>
              <a:rPr lang="en-US" sz="3800" dirty="0"/>
              <a:t>.</a:t>
            </a:r>
            <a:endParaRPr lang="en-GB" sz="3800" dirty="0"/>
          </a:p>
          <a:p>
            <a:pPr marL="0">
              <a:lnSpc>
                <a:spcPct val="120000"/>
              </a:lnSpc>
              <a:spcBef>
                <a:spcPts val="600"/>
              </a:spcBef>
            </a:pPr>
            <a:r>
              <a:rPr lang="en-US" sz="3800" dirty="0" err="1"/>
              <a:t>Necesitatea</a:t>
            </a:r>
            <a:r>
              <a:rPr lang="en-US" sz="3800" dirty="0"/>
              <a:t> </a:t>
            </a:r>
            <a:r>
              <a:rPr lang="en-US" sz="3800" dirty="0" err="1"/>
              <a:t>clarificarii</a:t>
            </a:r>
            <a:r>
              <a:rPr lang="en-US" sz="3800" dirty="0"/>
              <a:t> </a:t>
            </a:r>
            <a:r>
              <a:rPr lang="en-US" sz="3800" dirty="0" err="1"/>
              <a:t>unor</a:t>
            </a:r>
            <a:r>
              <a:rPr lang="en-US" sz="3800" dirty="0"/>
              <a:t> </a:t>
            </a:r>
            <a:r>
              <a:rPr lang="en-US" sz="3800" dirty="0" err="1"/>
              <a:t>tipuri</a:t>
            </a:r>
            <a:r>
              <a:rPr lang="en-US" sz="3800" dirty="0"/>
              <a:t> de </a:t>
            </a:r>
            <a:r>
              <a:rPr lang="en-US" sz="3800" dirty="0" err="1"/>
              <a:t>staţiuni</a:t>
            </a:r>
            <a:r>
              <a:rPr lang="en-US" sz="3800" dirty="0"/>
              <a:t> derivate (ex. 6143a) care </a:t>
            </a:r>
            <a:r>
              <a:rPr lang="en-US" sz="3800" dirty="0" err="1"/>
              <a:t>există</a:t>
            </a:r>
            <a:r>
              <a:rPr lang="en-US" sz="3800" dirty="0"/>
              <a:t> </a:t>
            </a:r>
            <a:r>
              <a:rPr lang="en-US" sz="3800" dirty="0" err="1"/>
              <a:t>în</a:t>
            </a:r>
            <a:r>
              <a:rPr lang="en-US" sz="3800" dirty="0"/>
              <a:t> </a:t>
            </a:r>
            <a:r>
              <a:rPr lang="en-US" sz="3800" dirty="0" err="1"/>
              <a:t>actualele</a:t>
            </a:r>
            <a:r>
              <a:rPr lang="en-US" sz="3800" dirty="0"/>
              <a:t> </a:t>
            </a:r>
            <a:r>
              <a:rPr lang="en-US" sz="3800" dirty="0" err="1"/>
              <a:t>norme</a:t>
            </a:r>
            <a:r>
              <a:rPr lang="en-US" sz="3800" dirty="0"/>
              <a:t>, </a:t>
            </a:r>
            <a:r>
              <a:rPr lang="en-US" sz="3800" dirty="0" err="1"/>
              <a:t>dar</a:t>
            </a:r>
            <a:r>
              <a:rPr lang="en-US" sz="3800" dirty="0"/>
              <a:t> nu au </a:t>
            </a:r>
            <a:r>
              <a:rPr lang="en-US" sz="3800" dirty="0" err="1"/>
              <a:t>denumire</a:t>
            </a:r>
            <a:r>
              <a:rPr lang="en-US" sz="3800" dirty="0"/>
              <a:t> </a:t>
            </a:r>
            <a:r>
              <a:rPr lang="en-US" sz="3800" dirty="0" err="1"/>
              <a:t>şi</a:t>
            </a:r>
            <a:r>
              <a:rPr lang="en-US" sz="3800" dirty="0"/>
              <a:t> nu </a:t>
            </a:r>
            <a:r>
              <a:rPr lang="en-US" sz="3800" dirty="0" err="1"/>
              <a:t>sunt</a:t>
            </a:r>
            <a:r>
              <a:rPr lang="en-US" sz="3800" dirty="0"/>
              <a:t> </a:t>
            </a:r>
            <a:r>
              <a:rPr lang="en-US" sz="3800" dirty="0" err="1"/>
              <a:t>incluse</a:t>
            </a:r>
            <a:r>
              <a:rPr lang="en-US" sz="3800" dirty="0"/>
              <a:t> </a:t>
            </a:r>
            <a:r>
              <a:rPr lang="en-US" sz="3800" dirty="0" err="1"/>
              <a:t>în</a:t>
            </a:r>
            <a:r>
              <a:rPr lang="en-US" sz="3800" dirty="0"/>
              <a:t> </a:t>
            </a:r>
            <a:r>
              <a:rPr lang="en-US" sz="3800" dirty="0" err="1"/>
              <a:t>sistematica</a:t>
            </a:r>
            <a:r>
              <a:rPr lang="en-US" sz="3800" dirty="0"/>
              <a:t> </a:t>
            </a:r>
            <a:r>
              <a:rPr lang="en-US" sz="3800" dirty="0" err="1"/>
              <a:t>staţiunilor</a:t>
            </a:r>
            <a:r>
              <a:rPr lang="en-US" sz="3800" dirty="0"/>
              <a:t> </a:t>
            </a:r>
            <a:r>
              <a:rPr lang="en-US" sz="3800" dirty="0" err="1"/>
              <a:t>forestiere</a:t>
            </a:r>
            <a:r>
              <a:rPr lang="en-US" sz="3800" dirty="0"/>
              <a:t>.</a:t>
            </a:r>
            <a:endParaRPr lang="en-GB" sz="3800" dirty="0"/>
          </a:p>
          <a:p>
            <a:pPr marL="0">
              <a:lnSpc>
                <a:spcPct val="120000"/>
              </a:lnSpc>
              <a:spcBef>
                <a:spcPts val="600"/>
              </a:spcBef>
            </a:pPr>
            <a:r>
              <a:rPr lang="en-US" sz="3800" dirty="0" err="1"/>
              <a:t>Necesitatea</a:t>
            </a:r>
            <a:r>
              <a:rPr lang="en-US" sz="3800" dirty="0"/>
              <a:t> </a:t>
            </a:r>
            <a:r>
              <a:rPr lang="en-US" sz="3800" dirty="0" err="1"/>
              <a:t>completării</a:t>
            </a:r>
            <a:r>
              <a:rPr lang="en-US" sz="3800" dirty="0"/>
              <a:t> </a:t>
            </a:r>
            <a:r>
              <a:rPr lang="en-US" sz="3800" dirty="0" err="1"/>
              <a:t>unor</a:t>
            </a:r>
            <a:r>
              <a:rPr lang="en-US" sz="3800" dirty="0"/>
              <a:t> </a:t>
            </a:r>
            <a:r>
              <a:rPr lang="en-US" sz="3800" dirty="0" err="1"/>
              <a:t>grupe</a:t>
            </a:r>
            <a:r>
              <a:rPr lang="en-US" sz="3800" dirty="0"/>
              <a:t> </a:t>
            </a:r>
            <a:r>
              <a:rPr lang="en-US" sz="3800" dirty="0" err="1"/>
              <a:t>ecologice</a:t>
            </a:r>
            <a:r>
              <a:rPr lang="en-US" sz="3800" dirty="0"/>
              <a:t> (GE) care </a:t>
            </a:r>
            <a:r>
              <a:rPr lang="en-US" sz="3800" dirty="0" err="1"/>
              <a:t>există</a:t>
            </a:r>
            <a:r>
              <a:rPr lang="en-US" sz="3800" dirty="0"/>
              <a:t> </a:t>
            </a:r>
            <a:r>
              <a:rPr lang="en-US" sz="3800" dirty="0" err="1"/>
              <a:t>în</a:t>
            </a:r>
            <a:r>
              <a:rPr lang="en-US" sz="3800" dirty="0"/>
              <a:t> </a:t>
            </a:r>
            <a:r>
              <a:rPr lang="en-US" sz="3800" dirty="0" err="1"/>
              <a:t>actualele</a:t>
            </a:r>
            <a:r>
              <a:rPr lang="en-US" sz="3800" dirty="0"/>
              <a:t> </a:t>
            </a:r>
            <a:r>
              <a:rPr lang="en-US" sz="3800" dirty="0" err="1"/>
              <a:t>norme</a:t>
            </a:r>
            <a:r>
              <a:rPr lang="en-US" sz="3800" dirty="0"/>
              <a:t>, </a:t>
            </a:r>
            <a:r>
              <a:rPr lang="en-US" sz="3800" dirty="0" err="1"/>
              <a:t>dar</a:t>
            </a:r>
            <a:r>
              <a:rPr lang="en-US" sz="3800" dirty="0"/>
              <a:t> nu au </a:t>
            </a:r>
            <a:r>
              <a:rPr lang="en-US" sz="3800" dirty="0" err="1"/>
              <a:t>avut</a:t>
            </a:r>
            <a:r>
              <a:rPr lang="en-US" sz="3800" dirty="0"/>
              <a:t> </a:t>
            </a:r>
            <a:r>
              <a:rPr lang="en-US" sz="3800" dirty="0" err="1"/>
              <a:t>stabilite</a:t>
            </a:r>
            <a:r>
              <a:rPr lang="en-US" sz="3800" dirty="0"/>
              <a:t>   </a:t>
            </a:r>
            <a:r>
              <a:rPr lang="en-US" sz="3800" dirty="0" err="1"/>
              <a:t>tipul</a:t>
            </a:r>
            <a:r>
              <a:rPr lang="en-US" sz="3800" dirty="0"/>
              <a:t> de </a:t>
            </a:r>
            <a:r>
              <a:rPr lang="en-US" sz="3800" dirty="0" err="1"/>
              <a:t>stațiune</a:t>
            </a:r>
            <a:r>
              <a:rPr lang="en-US" sz="3800" dirty="0"/>
              <a:t> (TS) </a:t>
            </a:r>
            <a:r>
              <a:rPr lang="en-US" sz="3800" dirty="0" err="1"/>
              <a:t>și</a:t>
            </a:r>
            <a:r>
              <a:rPr lang="en-US" sz="3800" dirty="0"/>
              <a:t>/</a:t>
            </a:r>
            <a:r>
              <a:rPr lang="en-US" sz="3800" dirty="0" err="1"/>
              <a:t>sau</a:t>
            </a:r>
            <a:r>
              <a:rPr lang="en-US" sz="3800" dirty="0"/>
              <a:t> </a:t>
            </a:r>
            <a:r>
              <a:rPr lang="en-US" sz="3800" dirty="0" err="1"/>
              <a:t>tipul</a:t>
            </a:r>
            <a:r>
              <a:rPr lang="en-US" sz="3800" dirty="0"/>
              <a:t> de </a:t>
            </a:r>
            <a:r>
              <a:rPr lang="en-US" sz="3800" dirty="0" err="1"/>
              <a:t>pădure</a:t>
            </a:r>
            <a:r>
              <a:rPr lang="en-US" sz="3800" dirty="0"/>
              <a:t> (TP). </a:t>
            </a:r>
            <a:endParaRPr lang="en-GB" sz="3800" dirty="0"/>
          </a:p>
          <a:p>
            <a:pPr marL="0">
              <a:lnSpc>
                <a:spcPct val="120000"/>
              </a:lnSpc>
              <a:spcBef>
                <a:spcPts val="600"/>
              </a:spcBef>
            </a:pPr>
            <a:r>
              <a:rPr lang="en-US" sz="3800" dirty="0" err="1"/>
              <a:t>Necesitatea</a:t>
            </a:r>
            <a:r>
              <a:rPr lang="en-US" sz="3800" dirty="0"/>
              <a:t> </a:t>
            </a:r>
            <a:r>
              <a:rPr lang="en-US" sz="3800" dirty="0" err="1"/>
              <a:t>introducerii</a:t>
            </a:r>
            <a:r>
              <a:rPr lang="en-US" sz="3800" dirty="0"/>
              <a:t> </a:t>
            </a:r>
            <a:r>
              <a:rPr lang="en-US" sz="3800" dirty="0" err="1"/>
              <a:t>unor</a:t>
            </a:r>
            <a:r>
              <a:rPr lang="en-US" sz="3800" dirty="0"/>
              <a:t> GE </a:t>
            </a:r>
            <a:r>
              <a:rPr lang="en-US" sz="3800" dirty="0" err="1"/>
              <a:t>noi</a:t>
            </a:r>
            <a:r>
              <a:rPr lang="en-US" sz="3800" dirty="0"/>
              <a:t>, care </a:t>
            </a:r>
            <a:r>
              <a:rPr lang="en-US" sz="3800" dirty="0" err="1"/>
              <a:t>să</a:t>
            </a:r>
            <a:r>
              <a:rPr lang="en-US" sz="3800" dirty="0"/>
              <a:t> </a:t>
            </a:r>
            <a:r>
              <a:rPr lang="en-US" sz="3800" dirty="0" err="1"/>
              <a:t>cuprindă</a:t>
            </a:r>
            <a:r>
              <a:rPr lang="en-US" sz="3800" dirty="0"/>
              <a:t> </a:t>
            </a:r>
            <a:r>
              <a:rPr lang="en-US" sz="3800" dirty="0" err="1"/>
              <a:t>unele</a:t>
            </a:r>
            <a:r>
              <a:rPr lang="en-US" sz="3800" dirty="0"/>
              <a:t> </a:t>
            </a:r>
            <a:r>
              <a:rPr lang="en-US" sz="3800" dirty="0" err="1"/>
              <a:t>situaţii</a:t>
            </a:r>
            <a:r>
              <a:rPr lang="en-US" sz="3800" dirty="0"/>
              <a:t> </a:t>
            </a:r>
            <a:r>
              <a:rPr lang="en-US" sz="3800" dirty="0" err="1"/>
              <a:t>noi</a:t>
            </a:r>
            <a:r>
              <a:rPr lang="en-US" sz="3800" dirty="0"/>
              <a:t>, </a:t>
            </a:r>
            <a:r>
              <a:rPr lang="en-US" sz="3800" dirty="0" err="1"/>
              <a:t>identificate</a:t>
            </a:r>
            <a:r>
              <a:rPr lang="en-US" sz="3800" dirty="0"/>
              <a:t> </a:t>
            </a:r>
            <a:r>
              <a:rPr lang="en-US" sz="3800" dirty="0" err="1"/>
              <a:t>în</a:t>
            </a:r>
            <a:r>
              <a:rPr lang="en-US" sz="3800" dirty="0"/>
              <a:t> </a:t>
            </a:r>
            <a:r>
              <a:rPr lang="en-US" sz="3800" dirty="0" err="1"/>
              <a:t>ultimii</a:t>
            </a:r>
            <a:r>
              <a:rPr lang="en-US" sz="3800" dirty="0"/>
              <a:t> 20 </a:t>
            </a:r>
            <a:r>
              <a:rPr lang="en-US" sz="3800" dirty="0" err="1"/>
              <a:t>ani</a:t>
            </a:r>
            <a:r>
              <a:rPr lang="en-US" sz="3800" dirty="0"/>
              <a:t>.</a:t>
            </a:r>
            <a:endParaRPr lang="en-GB" sz="3800" dirty="0"/>
          </a:p>
          <a:p>
            <a:pPr marL="0">
              <a:lnSpc>
                <a:spcPct val="120000"/>
              </a:lnSpc>
              <a:spcBef>
                <a:spcPts val="600"/>
              </a:spcBef>
            </a:pPr>
            <a:r>
              <a:rPr lang="en-US" sz="3800" dirty="0" err="1"/>
              <a:t>Necesitatea</a:t>
            </a:r>
            <a:r>
              <a:rPr lang="en-US" sz="3800" dirty="0"/>
              <a:t> </a:t>
            </a:r>
            <a:r>
              <a:rPr lang="en-US" sz="3800" dirty="0" err="1"/>
              <a:t>încadrării</a:t>
            </a:r>
            <a:r>
              <a:rPr lang="en-US" sz="3800" dirty="0"/>
              <a:t> </a:t>
            </a:r>
            <a:r>
              <a:rPr lang="en-US" sz="3800" dirty="0" err="1"/>
              <a:t>corespunzătoare</a:t>
            </a:r>
            <a:r>
              <a:rPr lang="en-US" sz="3800" dirty="0"/>
              <a:t> </a:t>
            </a:r>
            <a:r>
              <a:rPr lang="en-US" sz="3800" dirty="0" err="1"/>
              <a:t>terenurilor</a:t>
            </a:r>
            <a:r>
              <a:rPr lang="en-US" sz="3800" dirty="0"/>
              <a:t> </a:t>
            </a:r>
            <a:r>
              <a:rPr lang="en-US" sz="3800" dirty="0" err="1"/>
              <a:t>degradate</a:t>
            </a:r>
            <a:r>
              <a:rPr lang="en-US" sz="3800" dirty="0"/>
              <a:t> </a:t>
            </a:r>
            <a:r>
              <a:rPr lang="en-US" sz="3800" dirty="0" err="1"/>
              <a:t>şi</a:t>
            </a:r>
            <a:r>
              <a:rPr lang="en-US" sz="3800" dirty="0"/>
              <a:t> a </a:t>
            </a:r>
            <a:r>
              <a:rPr lang="en-US" sz="3800" dirty="0" err="1"/>
              <a:t>vegetație</a:t>
            </a:r>
            <a:r>
              <a:rPr lang="en-US" sz="3800" dirty="0"/>
              <a:t> </a:t>
            </a:r>
            <a:r>
              <a:rPr lang="en-US" sz="3800" dirty="0" err="1"/>
              <a:t>specifice</a:t>
            </a:r>
            <a:r>
              <a:rPr lang="en-US" sz="3800" dirty="0"/>
              <a:t> </a:t>
            </a:r>
            <a:r>
              <a:rPr lang="en-US" sz="3800" dirty="0" err="1"/>
              <a:t>în</a:t>
            </a:r>
            <a:r>
              <a:rPr lang="en-US" sz="3800" dirty="0"/>
              <a:t> </a:t>
            </a:r>
            <a:r>
              <a:rPr lang="en-US" sz="3800" dirty="0" err="1"/>
              <a:t>tipuri</a:t>
            </a:r>
            <a:r>
              <a:rPr lang="en-US" sz="3800" dirty="0"/>
              <a:t> de </a:t>
            </a:r>
            <a:r>
              <a:rPr lang="en-US" sz="3800" dirty="0" err="1"/>
              <a:t>staţiune</a:t>
            </a:r>
            <a:r>
              <a:rPr lang="en-US" sz="3800" dirty="0"/>
              <a:t> (TSD) </a:t>
            </a:r>
            <a:r>
              <a:rPr lang="en-US" sz="3800" dirty="0" err="1"/>
              <a:t>şi</a:t>
            </a:r>
            <a:r>
              <a:rPr lang="en-US" sz="3800" dirty="0"/>
              <a:t> </a:t>
            </a:r>
            <a:r>
              <a:rPr lang="en-US" sz="3800" dirty="0" err="1"/>
              <a:t>în</a:t>
            </a:r>
            <a:r>
              <a:rPr lang="en-US" sz="3800" dirty="0"/>
              <a:t> </a:t>
            </a:r>
            <a:r>
              <a:rPr lang="en-US" sz="3800" dirty="0" err="1"/>
              <a:t>tipuri</a:t>
            </a:r>
            <a:r>
              <a:rPr lang="en-US" sz="3800" dirty="0"/>
              <a:t> de </a:t>
            </a:r>
            <a:r>
              <a:rPr lang="en-US" sz="3800" dirty="0" err="1"/>
              <a:t>vegetaţie</a:t>
            </a:r>
            <a:r>
              <a:rPr lang="en-US" sz="3800" dirty="0"/>
              <a:t> de </a:t>
            </a:r>
            <a:r>
              <a:rPr lang="en-US" sz="3800" dirty="0" err="1"/>
              <a:t>pe</a:t>
            </a:r>
            <a:r>
              <a:rPr lang="en-US" sz="3800" dirty="0"/>
              <a:t> </a:t>
            </a:r>
            <a:r>
              <a:rPr lang="en-US" sz="3800" dirty="0" err="1"/>
              <a:t>terenuri</a:t>
            </a:r>
            <a:r>
              <a:rPr lang="en-US" sz="3800" dirty="0"/>
              <a:t> </a:t>
            </a:r>
            <a:r>
              <a:rPr lang="en-US" sz="3800" dirty="0" err="1"/>
              <a:t>degradate</a:t>
            </a:r>
            <a:r>
              <a:rPr lang="en-US" sz="3800" dirty="0"/>
              <a:t> (TVD) </a:t>
            </a:r>
            <a:r>
              <a:rPr lang="en-US" sz="3800" dirty="0" err="1"/>
              <a:t>şi</a:t>
            </a:r>
            <a:r>
              <a:rPr lang="en-US" sz="3800" dirty="0"/>
              <a:t> a  </a:t>
            </a:r>
            <a:r>
              <a:rPr lang="ro-RO" sz="3800" dirty="0"/>
              <a:t>introducerii acestora în amenajament.</a:t>
            </a:r>
            <a:endParaRPr lang="en-GB" sz="3800" dirty="0"/>
          </a:p>
          <a:p>
            <a:pPr marL="0" indent="0">
              <a:lnSpc>
                <a:spcPct val="120000"/>
              </a:lnSpc>
              <a:spcBef>
                <a:spcPts val="0"/>
              </a:spcBef>
              <a:buNone/>
            </a:pPr>
            <a:endParaRPr lang="ro-RO" sz="38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36288849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1454225" cy="5161239"/>
          </a:xfrm>
          <a:prstGeom prst="rect">
            <a:avLst/>
          </a:prstGeom>
        </p:spPr>
        <p:txBody>
          <a:bodyPr>
            <a:normAutofit fontScale="475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just">
              <a:lnSpc>
                <a:spcPct val="120000"/>
              </a:lnSpc>
              <a:spcBef>
                <a:spcPts val="600"/>
              </a:spcBef>
              <a:buNone/>
            </a:pPr>
            <a:r>
              <a:rPr lang="ro-RO" sz="2200" b="1" dirty="0"/>
              <a:t>	</a:t>
            </a:r>
            <a:r>
              <a:rPr lang="ro-RO" sz="3800" b="1" dirty="0"/>
              <a:t>2</a:t>
            </a:r>
            <a:r>
              <a:rPr lang="en-US" sz="3800" b="1" dirty="0"/>
              <a:t>. FACTORI CARE IMPUN MĂSURI PRIVIND REALIZAREA  PROCEDURII SIMPLIFICATE</a:t>
            </a:r>
            <a:r>
              <a:rPr lang="ro-RO" sz="3800" b="1" dirty="0"/>
              <a:t> (continuare)</a:t>
            </a:r>
          </a:p>
          <a:p>
            <a:pPr marL="0" indent="0" algn="just">
              <a:lnSpc>
                <a:spcPct val="120000"/>
              </a:lnSpc>
              <a:spcBef>
                <a:spcPts val="600"/>
              </a:spcBef>
              <a:buNone/>
            </a:pPr>
            <a:endParaRPr lang="ro-RO" sz="3800" b="1" dirty="0"/>
          </a:p>
          <a:p>
            <a:pPr>
              <a:lnSpc>
                <a:spcPct val="120000"/>
              </a:lnSpc>
              <a:spcBef>
                <a:spcPts val="600"/>
              </a:spcBef>
            </a:pPr>
            <a:r>
              <a:rPr lang="en-US" sz="3800" dirty="0" err="1"/>
              <a:t>Manifestarea</a:t>
            </a:r>
            <a:r>
              <a:rPr lang="en-US" sz="3800" dirty="0"/>
              <a:t> tot </a:t>
            </a:r>
            <a:r>
              <a:rPr lang="en-US" sz="3800" dirty="0" err="1"/>
              <a:t>mai</a:t>
            </a:r>
            <a:r>
              <a:rPr lang="en-US" sz="3800" dirty="0"/>
              <a:t> </a:t>
            </a:r>
            <a:r>
              <a:rPr lang="en-US" sz="3800" dirty="0" err="1"/>
              <a:t>accentuată</a:t>
            </a:r>
            <a:r>
              <a:rPr lang="en-US" sz="3800" dirty="0"/>
              <a:t> a </a:t>
            </a:r>
            <a:r>
              <a:rPr lang="en-US" sz="3800" dirty="0" err="1"/>
              <a:t>proceselor</a:t>
            </a:r>
            <a:r>
              <a:rPr lang="en-US" sz="3800" dirty="0"/>
              <a:t> de </a:t>
            </a:r>
            <a:r>
              <a:rPr lang="en-US" sz="3800" dirty="0" err="1"/>
              <a:t>aridizare</a:t>
            </a:r>
            <a:r>
              <a:rPr lang="en-US" sz="3800" dirty="0"/>
              <a:t>, care </a:t>
            </a:r>
            <a:r>
              <a:rPr lang="en-US" sz="3800" dirty="0" err="1"/>
              <a:t>necesită</a:t>
            </a:r>
            <a:r>
              <a:rPr lang="en-US" sz="3800" dirty="0"/>
              <a:t> </a:t>
            </a:r>
            <a:r>
              <a:rPr lang="en-US" sz="3800" dirty="0" err="1"/>
              <a:t>adaptarea</a:t>
            </a:r>
            <a:r>
              <a:rPr lang="en-US" sz="3800" dirty="0"/>
              <a:t>/</a:t>
            </a:r>
            <a:r>
              <a:rPr lang="en-US" sz="3800" dirty="0" err="1"/>
              <a:t>modificarea</a:t>
            </a:r>
            <a:r>
              <a:rPr lang="en-US" sz="3800" dirty="0"/>
              <a:t> </a:t>
            </a:r>
            <a:r>
              <a:rPr lang="en-US" sz="3800" dirty="0" err="1"/>
              <a:t>compoziţiilor</a:t>
            </a:r>
            <a:r>
              <a:rPr lang="en-US" sz="3800" dirty="0"/>
              <a:t> de </a:t>
            </a:r>
            <a:r>
              <a:rPr lang="en-US" sz="3800" dirty="0" err="1"/>
              <a:t>regenerare</a:t>
            </a:r>
            <a:r>
              <a:rPr lang="en-US" sz="3800" dirty="0"/>
              <a:t>, </a:t>
            </a:r>
            <a:r>
              <a:rPr lang="en-US" sz="3800" dirty="0" err="1"/>
              <a:t>mai</a:t>
            </a:r>
            <a:r>
              <a:rPr lang="en-US" sz="3800" dirty="0"/>
              <a:t> ales la </a:t>
            </a:r>
            <a:r>
              <a:rPr lang="en-US" sz="3800" dirty="0" err="1"/>
              <a:t>tranziţia</a:t>
            </a:r>
            <a:r>
              <a:rPr lang="en-US" sz="3800" dirty="0"/>
              <a:t> </a:t>
            </a:r>
            <a:r>
              <a:rPr lang="en-US" sz="3800" dirty="0" err="1"/>
              <a:t>dintre</a:t>
            </a:r>
            <a:r>
              <a:rPr lang="en-US" sz="3800" dirty="0"/>
              <a:t> </a:t>
            </a:r>
            <a:r>
              <a:rPr lang="en-US" sz="3800" dirty="0" err="1"/>
              <a:t>zonele</a:t>
            </a:r>
            <a:r>
              <a:rPr lang="en-US" sz="3800" dirty="0"/>
              <a:t>/</a:t>
            </a:r>
            <a:r>
              <a:rPr lang="en-US" sz="3800" dirty="0" err="1"/>
              <a:t>etajele</a:t>
            </a:r>
            <a:r>
              <a:rPr lang="en-US" sz="3800" dirty="0"/>
              <a:t> </a:t>
            </a:r>
            <a:r>
              <a:rPr lang="en-US" sz="3800" dirty="0" err="1"/>
              <a:t>bioclimatice</a:t>
            </a:r>
            <a:r>
              <a:rPr lang="en-US" sz="3800" dirty="0"/>
              <a:t> </a:t>
            </a:r>
            <a:r>
              <a:rPr lang="en-US" sz="3800" dirty="0" err="1"/>
              <a:t>și</a:t>
            </a:r>
            <a:r>
              <a:rPr lang="en-US" sz="3800" dirty="0"/>
              <a:t> </a:t>
            </a:r>
            <a:r>
              <a:rPr lang="en-US" sz="3800" dirty="0" err="1"/>
              <a:t>în</a:t>
            </a:r>
            <a:r>
              <a:rPr lang="en-US" sz="3800" dirty="0"/>
              <a:t> </a:t>
            </a:r>
            <a:r>
              <a:rPr lang="en-US" sz="3800" dirty="0" err="1"/>
              <a:t>zonele</a:t>
            </a:r>
            <a:r>
              <a:rPr lang="en-US" sz="3800" dirty="0"/>
              <a:t> de </a:t>
            </a:r>
            <a:r>
              <a:rPr lang="en-US" sz="3800" dirty="0" err="1"/>
              <a:t>luncă</a:t>
            </a:r>
            <a:r>
              <a:rPr lang="en-US" sz="3800" dirty="0"/>
              <a:t>. </a:t>
            </a:r>
            <a:endParaRPr lang="en-GB" sz="3800" dirty="0"/>
          </a:p>
          <a:p>
            <a:pPr>
              <a:lnSpc>
                <a:spcPct val="120000"/>
              </a:lnSpc>
              <a:spcBef>
                <a:spcPts val="600"/>
              </a:spcBef>
            </a:pPr>
            <a:r>
              <a:rPr lang="en-US" sz="3800" dirty="0"/>
              <a:t> </a:t>
            </a:r>
            <a:r>
              <a:rPr lang="en-US" sz="3800" dirty="0" err="1"/>
              <a:t>Existenţa</a:t>
            </a:r>
            <a:r>
              <a:rPr lang="en-US" sz="3800" dirty="0"/>
              <a:t> </a:t>
            </a:r>
            <a:r>
              <a:rPr lang="en-US" sz="3800" dirty="0" err="1"/>
              <a:t>unor</a:t>
            </a:r>
            <a:r>
              <a:rPr lang="en-US" sz="3800" dirty="0"/>
              <a:t> </a:t>
            </a:r>
            <a:r>
              <a:rPr lang="en-US" sz="3800" dirty="0" err="1"/>
              <a:t>solicitări</a:t>
            </a:r>
            <a:r>
              <a:rPr lang="en-US" sz="3800" dirty="0"/>
              <a:t> de </a:t>
            </a:r>
            <a:r>
              <a:rPr lang="en-US" sz="3800" dirty="0" err="1"/>
              <a:t>lărgire</a:t>
            </a:r>
            <a:r>
              <a:rPr lang="en-US" sz="3800" dirty="0"/>
              <a:t> a </a:t>
            </a:r>
            <a:r>
              <a:rPr lang="en-US" sz="3800" dirty="0" err="1"/>
              <a:t>spectrului</a:t>
            </a:r>
            <a:r>
              <a:rPr lang="en-US" sz="3800" dirty="0"/>
              <a:t> de </a:t>
            </a:r>
            <a:r>
              <a:rPr lang="en-US" sz="3800" dirty="0" err="1"/>
              <a:t>specii</a:t>
            </a:r>
            <a:r>
              <a:rPr lang="en-US" sz="3800" dirty="0"/>
              <a:t> (indigene </a:t>
            </a:r>
            <a:r>
              <a:rPr lang="en-US" sz="3800" dirty="0" err="1"/>
              <a:t>și</a:t>
            </a:r>
            <a:r>
              <a:rPr lang="en-US" sz="3800" dirty="0"/>
              <a:t> nu </a:t>
            </a:r>
            <a:r>
              <a:rPr lang="en-US" sz="3800" dirty="0" err="1"/>
              <a:t>numai</a:t>
            </a:r>
            <a:r>
              <a:rPr lang="en-US" sz="3800" dirty="0"/>
              <a:t>) </a:t>
            </a:r>
            <a:r>
              <a:rPr lang="en-US" sz="3800" dirty="0" err="1"/>
              <a:t>și</a:t>
            </a:r>
            <a:r>
              <a:rPr lang="en-US" sz="3800" dirty="0"/>
              <a:t> de </a:t>
            </a:r>
            <a:r>
              <a:rPr lang="en-US" sz="3800" dirty="0" err="1"/>
              <a:t>introducere</a:t>
            </a:r>
            <a:r>
              <a:rPr lang="en-US" sz="3800" dirty="0"/>
              <a:t> a </a:t>
            </a:r>
            <a:r>
              <a:rPr lang="en-US" sz="3800" dirty="0" err="1"/>
              <a:t>unor</a:t>
            </a:r>
            <a:r>
              <a:rPr lang="en-US" sz="3800" dirty="0"/>
              <a:t> </a:t>
            </a:r>
            <a:r>
              <a:rPr lang="en-US" sz="3800" dirty="0" err="1"/>
              <a:t>specii</a:t>
            </a:r>
            <a:r>
              <a:rPr lang="en-US" sz="3800" dirty="0"/>
              <a:t> </a:t>
            </a:r>
            <a:r>
              <a:rPr lang="en-US" sz="3800" dirty="0" err="1"/>
              <a:t>mai</a:t>
            </a:r>
            <a:r>
              <a:rPr lang="en-US" sz="3800" dirty="0"/>
              <a:t> </a:t>
            </a:r>
            <a:r>
              <a:rPr lang="en-US" sz="3800" dirty="0" err="1"/>
              <a:t>rezistente</a:t>
            </a:r>
            <a:r>
              <a:rPr lang="en-US" sz="3800" dirty="0"/>
              <a:t> la </a:t>
            </a:r>
            <a:r>
              <a:rPr lang="en-US" sz="3800" dirty="0" err="1"/>
              <a:t>uscăciune</a:t>
            </a:r>
            <a:r>
              <a:rPr lang="en-US" sz="3800" dirty="0"/>
              <a:t> </a:t>
            </a:r>
            <a:r>
              <a:rPr lang="en-US" sz="3800" dirty="0" err="1"/>
              <a:t>în</a:t>
            </a:r>
            <a:r>
              <a:rPr lang="en-US" sz="3800" dirty="0"/>
              <a:t> </a:t>
            </a:r>
            <a:r>
              <a:rPr lang="en-US" sz="3800" dirty="0" err="1"/>
              <a:t>compoziţiile</a:t>
            </a:r>
            <a:r>
              <a:rPr lang="en-US" sz="3800" dirty="0"/>
              <a:t> de </a:t>
            </a:r>
            <a:r>
              <a:rPr lang="en-US" sz="3800" dirty="0" err="1"/>
              <a:t>regenerare</a:t>
            </a:r>
            <a:r>
              <a:rPr lang="en-US" sz="3800" dirty="0"/>
              <a:t>, </a:t>
            </a:r>
            <a:r>
              <a:rPr lang="en-US" sz="3800" dirty="0" err="1"/>
              <a:t>dar</a:t>
            </a:r>
            <a:r>
              <a:rPr lang="en-US" sz="3800" dirty="0"/>
              <a:t> </a:t>
            </a:r>
            <a:r>
              <a:rPr lang="en-US" sz="3800" dirty="0" err="1"/>
              <a:t>şi</a:t>
            </a:r>
            <a:r>
              <a:rPr lang="en-US" sz="3800" dirty="0"/>
              <a:t> de </a:t>
            </a:r>
            <a:r>
              <a:rPr lang="en-US" sz="3800" dirty="0" err="1"/>
              <a:t>modificare</a:t>
            </a:r>
            <a:r>
              <a:rPr lang="en-US" sz="3800" dirty="0"/>
              <a:t> a </a:t>
            </a:r>
            <a:r>
              <a:rPr lang="en-US" sz="3800" dirty="0" err="1"/>
              <a:t>ponderii</a:t>
            </a:r>
            <a:r>
              <a:rPr lang="en-US" sz="3800" dirty="0"/>
              <a:t> </a:t>
            </a:r>
            <a:r>
              <a:rPr lang="en-US" sz="3800" dirty="0" err="1"/>
              <a:t>speciilor</a:t>
            </a:r>
            <a:r>
              <a:rPr lang="en-US" sz="3800" dirty="0"/>
              <a:t> de </a:t>
            </a:r>
            <a:r>
              <a:rPr lang="en-US" sz="3800" dirty="0" err="1"/>
              <a:t>bază</a:t>
            </a:r>
            <a:r>
              <a:rPr lang="en-US" sz="3800" dirty="0"/>
              <a:t> </a:t>
            </a:r>
            <a:r>
              <a:rPr lang="en-US" sz="3800" dirty="0" err="1"/>
              <a:t>în</a:t>
            </a:r>
            <a:r>
              <a:rPr lang="en-US" sz="3800" dirty="0"/>
              <a:t> </a:t>
            </a:r>
            <a:r>
              <a:rPr lang="en-US" sz="3800" dirty="0" err="1"/>
              <a:t>compoziţiile</a:t>
            </a:r>
            <a:r>
              <a:rPr lang="en-US" sz="3800" dirty="0"/>
              <a:t> de </a:t>
            </a:r>
            <a:r>
              <a:rPr lang="en-US" sz="3800" dirty="0" err="1"/>
              <a:t>regenerare</a:t>
            </a:r>
            <a:r>
              <a:rPr lang="en-US" sz="3800" dirty="0"/>
              <a:t>.</a:t>
            </a:r>
            <a:endParaRPr lang="en-GB" sz="3800" dirty="0"/>
          </a:p>
          <a:p>
            <a:pPr>
              <a:lnSpc>
                <a:spcPct val="120000"/>
              </a:lnSpc>
              <a:spcBef>
                <a:spcPts val="600"/>
              </a:spcBef>
            </a:pPr>
            <a:r>
              <a:rPr lang="en-US" sz="3800" dirty="0" err="1"/>
              <a:t>Existenţa</a:t>
            </a:r>
            <a:r>
              <a:rPr lang="en-US" sz="3800" dirty="0"/>
              <a:t> </a:t>
            </a:r>
            <a:r>
              <a:rPr lang="en-US" sz="3800" dirty="0" err="1"/>
              <a:t>unor</a:t>
            </a:r>
            <a:r>
              <a:rPr lang="en-US" sz="3800" dirty="0"/>
              <a:t> </a:t>
            </a:r>
            <a:r>
              <a:rPr lang="en-US" sz="3800" dirty="0" err="1"/>
              <a:t>solicitări</a:t>
            </a:r>
            <a:r>
              <a:rPr lang="en-US" sz="3800" dirty="0"/>
              <a:t> de </a:t>
            </a:r>
            <a:r>
              <a:rPr lang="en-US" sz="3800" dirty="0" err="1"/>
              <a:t>modificare</a:t>
            </a:r>
            <a:r>
              <a:rPr lang="en-US" sz="3800" dirty="0"/>
              <a:t>/</a:t>
            </a:r>
            <a:r>
              <a:rPr lang="en-US" sz="3800" dirty="0" err="1"/>
              <a:t>completare</a:t>
            </a:r>
            <a:r>
              <a:rPr lang="en-US" sz="3800" dirty="0"/>
              <a:t> a </a:t>
            </a:r>
            <a:r>
              <a:rPr lang="en-US" sz="3800" dirty="0" err="1"/>
              <a:t>tehnologiei</a:t>
            </a:r>
            <a:r>
              <a:rPr lang="en-US" sz="3800" dirty="0"/>
              <a:t> de </a:t>
            </a:r>
            <a:r>
              <a:rPr lang="en-US" sz="3800" dirty="0" err="1"/>
              <a:t>împădurire</a:t>
            </a:r>
            <a:r>
              <a:rPr lang="en-US" sz="3800" dirty="0"/>
              <a:t>, a </a:t>
            </a:r>
            <a:r>
              <a:rPr lang="en-US" sz="3800" dirty="0" err="1"/>
              <a:t>desimilor</a:t>
            </a:r>
            <a:r>
              <a:rPr lang="en-US" sz="3800" dirty="0"/>
              <a:t>, a </a:t>
            </a:r>
            <a:r>
              <a:rPr lang="en-US" sz="3800" dirty="0" err="1"/>
              <a:t>schemelor</a:t>
            </a:r>
            <a:r>
              <a:rPr lang="en-US" sz="3800" dirty="0"/>
              <a:t> de </a:t>
            </a:r>
            <a:r>
              <a:rPr lang="en-US" sz="3800" dirty="0" err="1"/>
              <a:t>plantare</a:t>
            </a:r>
            <a:r>
              <a:rPr lang="en-US" sz="3800" dirty="0"/>
              <a:t> </a:t>
            </a:r>
            <a:r>
              <a:rPr lang="en-US" sz="3800" dirty="0" err="1"/>
              <a:t>și</a:t>
            </a:r>
            <a:r>
              <a:rPr lang="en-US" sz="3800" dirty="0"/>
              <a:t> a </a:t>
            </a:r>
            <a:r>
              <a:rPr lang="en-US" sz="3800" dirty="0" err="1"/>
              <a:t>lucrărilor</a:t>
            </a:r>
            <a:r>
              <a:rPr lang="en-US" sz="3800" dirty="0"/>
              <a:t> de </a:t>
            </a:r>
            <a:r>
              <a:rPr lang="en-US" sz="3800" dirty="0" err="1"/>
              <a:t>îngrijire</a:t>
            </a:r>
            <a:r>
              <a:rPr lang="en-US" sz="3800" dirty="0"/>
              <a:t> ca </a:t>
            </a:r>
            <a:r>
              <a:rPr lang="en-US" sz="3800" dirty="0" err="1"/>
              <a:t>urmare</a:t>
            </a:r>
            <a:r>
              <a:rPr lang="en-US" sz="3800" dirty="0"/>
              <a:t> </a:t>
            </a:r>
            <a:r>
              <a:rPr lang="en-US" sz="3800" dirty="0" err="1"/>
              <a:t>experienței</a:t>
            </a:r>
            <a:r>
              <a:rPr lang="en-US" sz="3800" dirty="0"/>
              <a:t> </a:t>
            </a:r>
            <a:r>
              <a:rPr lang="en-US" sz="3800" dirty="0" err="1"/>
              <a:t>și</a:t>
            </a:r>
            <a:r>
              <a:rPr lang="en-US" sz="3800" dirty="0"/>
              <a:t> </a:t>
            </a:r>
            <a:r>
              <a:rPr lang="en-US" sz="3800" dirty="0" err="1"/>
              <a:t>condițiilor</a:t>
            </a:r>
            <a:r>
              <a:rPr lang="en-US" sz="3800" dirty="0"/>
              <a:t> concrete de </a:t>
            </a:r>
            <a:r>
              <a:rPr lang="en-US" sz="3800" dirty="0" err="1"/>
              <a:t>teren</a:t>
            </a:r>
            <a:r>
              <a:rPr lang="en-US" sz="3800" dirty="0"/>
              <a:t>.</a:t>
            </a:r>
            <a:endParaRPr lang="en-GB" sz="3800" dirty="0"/>
          </a:p>
          <a:p>
            <a:pPr>
              <a:lnSpc>
                <a:spcPct val="120000"/>
              </a:lnSpc>
              <a:spcBef>
                <a:spcPts val="600"/>
              </a:spcBef>
            </a:pPr>
            <a:r>
              <a:rPr lang="en-US" sz="3800" dirty="0" err="1"/>
              <a:t>Noile</a:t>
            </a:r>
            <a:r>
              <a:rPr lang="en-US" sz="3800" dirty="0"/>
              <a:t> </a:t>
            </a:r>
            <a:r>
              <a:rPr lang="en-US" sz="3800" dirty="0" err="1"/>
              <a:t>reglementări</a:t>
            </a:r>
            <a:r>
              <a:rPr lang="en-US" sz="3800" dirty="0"/>
              <a:t> </a:t>
            </a:r>
            <a:r>
              <a:rPr lang="en-US" sz="3800" dirty="0" err="1"/>
              <a:t>silvice</a:t>
            </a:r>
            <a:r>
              <a:rPr lang="en-US" sz="3800" dirty="0"/>
              <a:t> </a:t>
            </a:r>
            <a:r>
              <a:rPr lang="en-US" sz="3800" dirty="0" err="1"/>
              <a:t>naționale</a:t>
            </a:r>
            <a:r>
              <a:rPr lang="en-US" sz="3800" dirty="0"/>
              <a:t> </a:t>
            </a:r>
            <a:r>
              <a:rPr lang="en-US" sz="3800" dirty="0" err="1"/>
              <a:t>și</a:t>
            </a:r>
            <a:r>
              <a:rPr lang="en-US" sz="3800" dirty="0"/>
              <a:t> </a:t>
            </a:r>
            <a:r>
              <a:rPr lang="en-US" sz="3800" dirty="0" err="1"/>
              <a:t>europene</a:t>
            </a:r>
            <a:r>
              <a:rPr lang="en-US" sz="3800" dirty="0"/>
              <a:t> </a:t>
            </a:r>
            <a:r>
              <a:rPr lang="en-US" sz="3800" dirty="0" err="1"/>
              <a:t>actuale</a:t>
            </a:r>
            <a:r>
              <a:rPr lang="en-US" sz="3800" dirty="0"/>
              <a:t> </a:t>
            </a:r>
            <a:r>
              <a:rPr lang="en-US" sz="3800" dirty="0" err="1"/>
              <a:t>existente</a:t>
            </a:r>
            <a:r>
              <a:rPr lang="en-US" sz="3800" dirty="0"/>
              <a:t>  </a:t>
            </a:r>
            <a:r>
              <a:rPr lang="en-US" sz="3800" dirty="0" err="1"/>
              <a:t>în</a:t>
            </a:r>
            <a:r>
              <a:rPr lang="en-US" sz="3800" dirty="0"/>
              <a:t> </a:t>
            </a:r>
            <a:r>
              <a:rPr lang="en-US" sz="3800" dirty="0" err="1"/>
              <a:t>domeniul</a:t>
            </a:r>
            <a:r>
              <a:rPr lang="en-US" sz="3800" dirty="0"/>
              <a:t> </a:t>
            </a:r>
            <a:r>
              <a:rPr lang="en-US" sz="3800" dirty="0" err="1"/>
              <a:t>mediului</a:t>
            </a:r>
            <a:r>
              <a:rPr lang="en-US" sz="3800" dirty="0"/>
              <a:t> </a:t>
            </a:r>
            <a:r>
              <a:rPr lang="en-US" sz="3800" dirty="0" err="1"/>
              <a:t>și</a:t>
            </a:r>
            <a:r>
              <a:rPr lang="en-US" sz="3800" dirty="0"/>
              <a:t> </a:t>
            </a:r>
            <a:r>
              <a:rPr lang="en-US" sz="3800" dirty="0" err="1"/>
              <a:t>silviculturii</a:t>
            </a:r>
            <a:r>
              <a:rPr lang="en-US" sz="3800" dirty="0"/>
              <a:t>.</a:t>
            </a:r>
            <a:endParaRPr lang="en-GB" sz="3800" dirty="0"/>
          </a:p>
          <a:p>
            <a:pPr>
              <a:lnSpc>
                <a:spcPct val="120000"/>
              </a:lnSpc>
              <a:spcBef>
                <a:spcPts val="600"/>
              </a:spcBef>
            </a:pPr>
            <a:r>
              <a:rPr lang="en-US" sz="3800" dirty="0" err="1"/>
              <a:t>Rezultatele</a:t>
            </a:r>
            <a:r>
              <a:rPr lang="en-US" sz="3800" dirty="0"/>
              <a:t> </a:t>
            </a:r>
            <a:r>
              <a:rPr lang="en-US" sz="3800" dirty="0" err="1"/>
              <a:t>unor</a:t>
            </a:r>
            <a:r>
              <a:rPr lang="en-US" sz="3800" dirty="0"/>
              <a:t> </a:t>
            </a:r>
            <a:r>
              <a:rPr lang="en-US" sz="3800" dirty="0" err="1"/>
              <a:t>proiecte</a:t>
            </a:r>
            <a:r>
              <a:rPr lang="en-US" sz="3800" dirty="0"/>
              <a:t> de </a:t>
            </a:r>
            <a:r>
              <a:rPr lang="en-US" sz="3800" dirty="0" err="1"/>
              <a:t>cercetare</a:t>
            </a:r>
            <a:r>
              <a:rPr lang="en-US" sz="3800" dirty="0"/>
              <a:t> care au </a:t>
            </a:r>
            <a:r>
              <a:rPr lang="en-US" sz="3800" dirty="0" err="1"/>
              <a:t>adus</a:t>
            </a:r>
            <a:r>
              <a:rPr lang="en-US" sz="3800" dirty="0"/>
              <a:t> </a:t>
            </a:r>
            <a:r>
              <a:rPr lang="en-US" sz="3800" dirty="0" err="1"/>
              <a:t>noi</a:t>
            </a:r>
            <a:r>
              <a:rPr lang="en-US" sz="3800" dirty="0"/>
              <a:t> </a:t>
            </a:r>
            <a:r>
              <a:rPr lang="en-US" sz="3800" dirty="0" err="1"/>
              <a:t>informații</a:t>
            </a:r>
            <a:r>
              <a:rPr lang="en-US" sz="3800" dirty="0"/>
              <a:t> </a:t>
            </a:r>
            <a:r>
              <a:rPr lang="en-US" sz="3800" dirty="0" err="1"/>
              <a:t>referitoare</a:t>
            </a:r>
            <a:r>
              <a:rPr lang="en-US" sz="3800" dirty="0"/>
              <a:t> la </a:t>
            </a:r>
            <a:r>
              <a:rPr lang="en-US" sz="3800" dirty="0" err="1"/>
              <a:t>tehnica</a:t>
            </a:r>
            <a:r>
              <a:rPr lang="en-US" sz="3800" dirty="0"/>
              <a:t> </a:t>
            </a:r>
            <a:r>
              <a:rPr lang="en-US" sz="3800" dirty="0" err="1"/>
              <a:t>silvică</a:t>
            </a:r>
            <a:r>
              <a:rPr lang="en-US" sz="3800" dirty="0"/>
              <a:t>.</a:t>
            </a:r>
            <a:endParaRPr lang="en-GB" sz="3800" dirty="0"/>
          </a:p>
          <a:p>
            <a:pPr>
              <a:lnSpc>
                <a:spcPct val="120000"/>
              </a:lnSpc>
              <a:spcBef>
                <a:spcPts val="600"/>
              </a:spcBef>
            </a:pPr>
            <a:r>
              <a:rPr lang="en-US" sz="3800" dirty="0" err="1"/>
              <a:t>Schimbările</a:t>
            </a:r>
            <a:r>
              <a:rPr lang="en-US" sz="3800" dirty="0"/>
              <a:t> </a:t>
            </a:r>
            <a:r>
              <a:rPr lang="en-US" sz="3800" dirty="0" err="1"/>
              <a:t>climatice</a:t>
            </a:r>
            <a:r>
              <a:rPr lang="en-US" sz="3800" dirty="0"/>
              <a:t>, </a:t>
            </a:r>
            <a:r>
              <a:rPr lang="en-US" sz="3800" dirty="0" err="1"/>
              <a:t>modificarea</a:t>
            </a:r>
            <a:r>
              <a:rPr lang="en-US" sz="3800" dirty="0"/>
              <a:t> </a:t>
            </a:r>
            <a:r>
              <a:rPr lang="en-US" sz="3800" dirty="0" err="1"/>
              <a:t>condiţiilor</a:t>
            </a:r>
            <a:r>
              <a:rPr lang="en-US" sz="3800" dirty="0"/>
              <a:t> </a:t>
            </a:r>
            <a:r>
              <a:rPr lang="en-US" sz="3800" dirty="0" err="1"/>
              <a:t>staţionale</a:t>
            </a:r>
            <a:r>
              <a:rPr lang="en-US" sz="3800" dirty="0"/>
              <a:t>.</a:t>
            </a:r>
            <a:endParaRPr lang="en-GB" sz="3800" dirty="0"/>
          </a:p>
          <a:p>
            <a:pPr>
              <a:lnSpc>
                <a:spcPct val="120000"/>
              </a:lnSpc>
              <a:spcBef>
                <a:spcPts val="600"/>
              </a:spcBef>
            </a:pPr>
            <a:r>
              <a:rPr lang="en-US" sz="3800" dirty="0" err="1"/>
              <a:t>Aplicarea</a:t>
            </a:r>
            <a:r>
              <a:rPr lang="en-US" sz="3800" dirty="0"/>
              <a:t> </a:t>
            </a:r>
            <a:r>
              <a:rPr lang="en-US" sz="3800" dirty="0" err="1"/>
              <a:t>Sistemului</a:t>
            </a:r>
            <a:r>
              <a:rPr lang="en-US" sz="3800" dirty="0"/>
              <a:t> </a:t>
            </a:r>
            <a:r>
              <a:rPr lang="en-US" sz="3800" dirty="0" err="1"/>
              <a:t>român</a:t>
            </a:r>
            <a:r>
              <a:rPr lang="en-US" sz="3800" dirty="0"/>
              <a:t> de </a:t>
            </a:r>
            <a:r>
              <a:rPr lang="en-US" sz="3800" dirty="0" err="1"/>
              <a:t>taxonomie</a:t>
            </a:r>
            <a:r>
              <a:rPr lang="en-US" sz="3800" dirty="0"/>
              <a:t> a </a:t>
            </a:r>
            <a:r>
              <a:rPr lang="en-US" sz="3800" dirty="0" err="1"/>
              <a:t>solurilor</a:t>
            </a:r>
            <a:r>
              <a:rPr lang="en-US" sz="3800" dirty="0"/>
              <a:t> 2012.</a:t>
            </a:r>
            <a:endParaRPr lang="ro-RO" sz="3800" b="1" dirty="0"/>
          </a:p>
          <a:p>
            <a:pPr marL="0" indent="0" algn="just">
              <a:buNone/>
            </a:pPr>
            <a:r>
              <a:rPr lang="ro-RO" sz="3300" b="1" dirty="0"/>
              <a:t>	</a:t>
            </a:r>
            <a:endParaRPr lang="it-IT" sz="3300" b="1"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17893396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0927977" cy="5469908"/>
          </a:xfrm>
          <a:prstGeom prst="rect">
            <a:avLst/>
          </a:prstGeom>
        </p:spPr>
        <p:txBody>
          <a:bodyPr>
            <a:normAutofit fontScale="400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20000"/>
              </a:lnSpc>
              <a:spcBef>
                <a:spcPts val="0"/>
              </a:spcBef>
              <a:buNone/>
            </a:pPr>
            <a:r>
              <a:rPr lang="ro-RO" sz="4500" b="1" dirty="0"/>
              <a:t>	3.</a:t>
            </a:r>
            <a:r>
              <a:rPr kumimoji="0" lang="ro-RO"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a:t>
            </a:r>
            <a:r>
              <a:rPr kumimoji="0" lang="en-US"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M</a:t>
            </a:r>
            <a:r>
              <a:rPr kumimoji="0" lang="ro-RO"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ĂS</a:t>
            </a:r>
            <a:r>
              <a:rPr kumimoji="0" lang="en-US"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URI PENTRU SIMPLIFICAREA OPERATIONALIZ</a:t>
            </a:r>
            <a:r>
              <a:rPr lang="ro-RO" sz="4500" b="1" dirty="0">
                <a:solidFill>
                  <a:prstClr val="black"/>
                </a:solidFill>
                <a:ea typeface="Calibri" panose="020F0502020204030204" pitchFamily="34" charset="0"/>
                <a:cs typeface="Times New Roman" panose="02020603050405020304" pitchFamily="18" charset="0"/>
              </a:rPr>
              <a:t>ĂRII</a:t>
            </a:r>
            <a:r>
              <a:rPr kumimoji="0" lang="en-US"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PROCEDURII SI</a:t>
            </a:r>
            <a:r>
              <a:rPr kumimoji="0" lang="ro-RO"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M</a:t>
            </a:r>
            <a:r>
              <a:rPr kumimoji="0" lang="en-US"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PLIFICATE</a:t>
            </a:r>
            <a:endParaRPr kumimoji="0" lang="ro-RO"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indent="0">
              <a:lnSpc>
                <a:spcPct val="120000"/>
              </a:lnSpc>
              <a:spcBef>
                <a:spcPts val="0"/>
              </a:spcBef>
              <a:buNone/>
            </a:pPr>
            <a:r>
              <a:rPr lang="it-IT" sz="4500" b="1" dirty="0"/>
              <a:t>	</a:t>
            </a:r>
            <a:endParaRPr lang="ro-RO" sz="4500" b="1" dirty="0"/>
          </a:p>
          <a:p>
            <a:pPr>
              <a:lnSpc>
                <a:spcPct val="120000"/>
              </a:lnSpc>
              <a:spcBef>
                <a:spcPts val="0"/>
              </a:spcBef>
            </a:pPr>
            <a:r>
              <a:rPr lang="en-US" sz="4500" dirty="0" err="1"/>
              <a:t>Clarificarea</a:t>
            </a:r>
            <a:r>
              <a:rPr lang="en-US" sz="4500" dirty="0"/>
              <a:t> </a:t>
            </a:r>
            <a:r>
              <a:rPr lang="en-US" sz="4500" dirty="0" err="1"/>
              <a:t>denumirii</a:t>
            </a:r>
            <a:r>
              <a:rPr lang="en-US" sz="4500" dirty="0"/>
              <a:t> </a:t>
            </a:r>
            <a:r>
              <a:rPr lang="en-US" sz="4500" dirty="0" err="1"/>
              <a:t>unor</a:t>
            </a:r>
            <a:r>
              <a:rPr lang="en-US" sz="4500" dirty="0"/>
              <a:t> TS care, </a:t>
            </a:r>
            <a:r>
              <a:rPr lang="en-US" sz="4500" dirty="0" err="1"/>
              <a:t>în</a:t>
            </a:r>
            <a:r>
              <a:rPr lang="en-US" sz="4500" dirty="0"/>
              <a:t> </a:t>
            </a:r>
            <a:r>
              <a:rPr lang="en-US" sz="4500" dirty="0" err="1"/>
              <a:t>actualele</a:t>
            </a:r>
            <a:r>
              <a:rPr lang="en-US" sz="4500" dirty="0"/>
              <a:t> </a:t>
            </a:r>
            <a:r>
              <a:rPr lang="en-US" sz="4500" dirty="0" err="1"/>
              <a:t>norme</a:t>
            </a:r>
            <a:r>
              <a:rPr lang="en-US" sz="4500" dirty="0"/>
              <a:t>, </a:t>
            </a:r>
            <a:r>
              <a:rPr lang="en-US" sz="4500" dirty="0" err="1"/>
              <a:t>prin</a:t>
            </a:r>
            <a:r>
              <a:rPr lang="en-US" sz="4500" dirty="0"/>
              <a:t> </a:t>
            </a:r>
            <a:r>
              <a:rPr lang="en-US" sz="4500" dirty="0" err="1"/>
              <a:t>existenţa</a:t>
            </a:r>
            <a:r>
              <a:rPr lang="en-US" sz="4500" dirty="0"/>
              <a:t> </a:t>
            </a:r>
            <a:r>
              <a:rPr lang="en-US" sz="4500" dirty="0" err="1"/>
              <a:t>unor</a:t>
            </a:r>
            <a:r>
              <a:rPr lang="en-US" sz="4500" dirty="0"/>
              <a:t> </a:t>
            </a:r>
            <a:r>
              <a:rPr lang="en-US" sz="4500" dirty="0" err="1"/>
              <a:t>litere</a:t>
            </a:r>
            <a:r>
              <a:rPr lang="en-US" sz="4500" dirty="0"/>
              <a:t> </a:t>
            </a:r>
            <a:r>
              <a:rPr lang="en-US" sz="4500" dirty="0" err="1"/>
              <a:t>asociate</a:t>
            </a:r>
            <a:r>
              <a:rPr lang="en-US" sz="4500" dirty="0"/>
              <a:t> </a:t>
            </a:r>
            <a:r>
              <a:rPr lang="en-US" sz="4500" dirty="0" err="1"/>
              <a:t>codului</a:t>
            </a:r>
            <a:r>
              <a:rPr lang="en-US" sz="4500" dirty="0"/>
              <a:t> numeric (a, b, c </a:t>
            </a:r>
            <a:r>
              <a:rPr lang="en-US" sz="4500" dirty="0" err="1"/>
              <a:t>ș.a</a:t>
            </a:r>
            <a:r>
              <a:rPr lang="en-US" sz="4500" dirty="0"/>
              <a:t>.) </a:t>
            </a:r>
            <a:r>
              <a:rPr lang="en-US" sz="4500" dirty="0" err="1"/>
              <a:t>indică</a:t>
            </a:r>
            <a:r>
              <a:rPr lang="en-US" sz="4500" dirty="0"/>
              <a:t> o </a:t>
            </a:r>
            <a:r>
              <a:rPr lang="en-US" sz="4500" dirty="0" err="1"/>
              <a:t>abatere</a:t>
            </a:r>
            <a:r>
              <a:rPr lang="en-US" sz="4500" dirty="0"/>
              <a:t> </a:t>
            </a:r>
            <a:r>
              <a:rPr lang="en-US" sz="4500" dirty="0" err="1"/>
              <a:t>sau</a:t>
            </a:r>
            <a:r>
              <a:rPr lang="en-US" sz="4500" dirty="0"/>
              <a:t> </a:t>
            </a:r>
            <a:r>
              <a:rPr lang="en-US" sz="4500" dirty="0" err="1"/>
              <a:t>derivare</a:t>
            </a:r>
            <a:r>
              <a:rPr lang="en-US" sz="4500" dirty="0"/>
              <a:t> de la </a:t>
            </a:r>
            <a:r>
              <a:rPr lang="en-US" sz="4500" dirty="0" err="1"/>
              <a:t>tipul</a:t>
            </a:r>
            <a:r>
              <a:rPr lang="en-US" sz="4500" dirty="0"/>
              <a:t> central, </a:t>
            </a:r>
            <a:r>
              <a:rPr lang="en-US" sz="4500" dirty="0" err="1"/>
              <a:t>cel</a:t>
            </a:r>
            <a:r>
              <a:rPr lang="en-US" sz="4500" dirty="0"/>
              <a:t> </a:t>
            </a:r>
            <a:r>
              <a:rPr lang="en-US" sz="4500" dirty="0" err="1"/>
              <a:t>mai</a:t>
            </a:r>
            <a:r>
              <a:rPr lang="en-US" sz="4500" dirty="0"/>
              <a:t> </a:t>
            </a:r>
            <a:r>
              <a:rPr lang="en-US" sz="4500" dirty="0" err="1"/>
              <a:t>probabil</a:t>
            </a:r>
            <a:r>
              <a:rPr lang="en-US" sz="4500" dirty="0"/>
              <a:t> </a:t>
            </a:r>
            <a:r>
              <a:rPr lang="en-US" sz="4500" dirty="0" err="1"/>
              <a:t>printr</a:t>
            </a:r>
            <a:r>
              <a:rPr lang="en-US" sz="4500" dirty="0"/>
              <a:t>-o </a:t>
            </a:r>
            <a:r>
              <a:rPr lang="en-US" sz="4500" dirty="0" err="1"/>
              <a:t>modificare</a:t>
            </a:r>
            <a:r>
              <a:rPr lang="en-US" sz="4500" dirty="0"/>
              <a:t> a </a:t>
            </a:r>
            <a:r>
              <a:rPr lang="en-US" sz="4500" dirty="0" err="1"/>
              <a:t>condiţiilor</a:t>
            </a:r>
            <a:r>
              <a:rPr lang="en-US" sz="4500" dirty="0"/>
              <a:t> </a:t>
            </a:r>
            <a:r>
              <a:rPr lang="en-US" sz="4500" dirty="0" err="1"/>
              <a:t>staţionale</a:t>
            </a:r>
            <a:r>
              <a:rPr lang="en-US" sz="4500" dirty="0"/>
              <a:t>, care </a:t>
            </a:r>
            <a:r>
              <a:rPr lang="en-US" sz="4500" dirty="0" err="1"/>
              <a:t>însă</a:t>
            </a:r>
            <a:r>
              <a:rPr lang="en-US" sz="4500" dirty="0"/>
              <a:t> nu </a:t>
            </a:r>
            <a:r>
              <a:rPr lang="en-US" sz="4500" dirty="0" err="1"/>
              <a:t>este</a:t>
            </a:r>
            <a:r>
              <a:rPr lang="en-US" sz="4500" dirty="0"/>
              <a:t> </a:t>
            </a:r>
            <a:r>
              <a:rPr lang="en-US" sz="4500" dirty="0" err="1"/>
              <a:t>specificată</a:t>
            </a:r>
            <a:r>
              <a:rPr lang="en-US" sz="4500" dirty="0"/>
              <a:t> </a:t>
            </a:r>
            <a:r>
              <a:rPr lang="en-US" sz="4500" dirty="0" err="1"/>
              <a:t>clar</a:t>
            </a:r>
            <a:r>
              <a:rPr lang="en-US" sz="4500" dirty="0"/>
              <a:t>, </a:t>
            </a:r>
            <a:r>
              <a:rPr lang="en-US" sz="4500" dirty="0" err="1"/>
              <a:t>astfel</a:t>
            </a:r>
            <a:r>
              <a:rPr lang="en-US" sz="4500" dirty="0"/>
              <a:t> </a:t>
            </a:r>
            <a:r>
              <a:rPr lang="en-US" sz="4500" dirty="0" err="1"/>
              <a:t>încât</a:t>
            </a:r>
            <a:r>
              <a:rPr lang="en-US" sz="4500" dirty="0"/>
              <a:t> </a:t>
            </a:r>
            <a:r>
              <a:rPr lang="en-US" sz="4500" dirty="0" err="1"/>
              <a:t>să</a:t>
            </a:r>
            <a:r>
              <a:rPr lang="en-US" sz="4500" dirty="0"/>
              <a:t> </a:t>
            </a:r>
            <a:r>
              <a:rPr lang="en-US" sz="4500" dirty="0" err="1"/>
              <a:t>poată</a:t>
            </a:r>
            <a:r>
              <a:rPr lang="en-US" sz="4500" dirty="0"/>
              <a:t> fi </a:t>
            </a:r>
            <a:r>
              <a:rPr lang="en-US" sz="4500" dirty="0" err="1"/>
              <a:t>utilizată</a:t>
            </a:r>
            <a:r>
              <a:rPr lang="en-US" sz="4500" dirty="0"/>
              <a:t> la </a:t>
            </a:r>
            <a:r>
              <a:rPr lang="en-US" sz="4500" dirty="0" err="1"/>
              <a:t>încadrarea</a:t>
            </a:r>
            <a:r>
              <a:rPr lang="en-US" sz="4500" dirty="0"/>
              <a:t> </a:t>
            </a:r>
            <a:r>
              <a:rPr lang="en-US" sz="4500" dirty="0" err="1"/>
              <a:t>tipologică</a:t>
            </a:r>
            <a:r>
              <a:rPr lang="en-US" sz="4500" dirty="0"/>
              <a:t> a </a:t>
            </a:r>
            <a:r>
              <a:rPr lang="en-US" sz="4500" dirty="0" err="1"/>
              <a:t>arealelor</a:t>
            </a:r>
            <a:r>
              <a:rPr lang="en-US" sz="4500" dirty="0"/>
              <a:t> respective.</a:t>
            </a:r>
            <a:endParaRPr lang="en-GB" sz="4500" dirty="0"/>
          </a:p>
          <a:p>
            <a:pPr>
              <a:lnSpc>
                <a:spcPct val="120000"/>
              </a:lnSpc>
              <a:spcBef>
                <a:spcPts val="0"/>
              </a:spcBef>
            </a:pPr>
            <a:r>
              <a:rPr lang="en-US" sz="4500" dirty="0" err="1"/>
              <a:t>Introducerea</a:t>
            </a:r>
            <a:r>
              <a:rPr lang="en-US" sz="4500" dirty="0"/>
              <a:t> </a:t>
            </a:r>
            <a:r>
              <a:rPr lang="en-US" sz="4500" dirty="0" err="1"/>
              <a:t>unor</a:t>
            </a:r>
            <a:r>
              <a:rPr lang="en-US" sz="4500" dirty="0"/>
              <a:t> GE </a:t>
            </a:r>
            <a:r>
              <a:rPr lang="en-US" sz="4500" dirty="0" err="1"/>
              <a:t>noi</a:t>
            </a:r>
            <a:r>
              <a:rPr lang="en-US" sz="4500" dirty="0"/>
              <a:t> </a:t>
            </a:r>
            <a:r>
              <a:rPr lang="en-US" sz="4500" dirty="0" err="1"/>
              <a:t>și</a:t>
            </a:r>
            <a:r>
              <a:rPr lang="en-US" sz="4500" dirty="0"/>
              <a:t> </a:t>
            </a:r>
            <a:r>
              <a:rPr lang="en-US" sz="4500" dirty="0" err="1"/>
              <a:t>precizarea</a:t>
            </a:r>
            <a:r>
              <a:rPr lang="en-US" sz="4500" dirty="0"/>
              <a:t> </a:t>
            </a:r>
            <a:r>
              <a:rPr lang="en-US" sz="4500" dirty="0" err="1"/>
              <a:t>exactă</a:t>
            </a:r>
            <a:r>
              <a:rPr lang="en-US" sz="4500" dirty="0"/>
              <a:t> a </a:t>
            </a:r>
            <a:r>
              <a:rPr lang="en-US" sz="4500" dirty="0" err="1"/>
              <a:t>poziţiei</a:t>
            </a:r>
            <a:r>
              <a:rPr lang="en-US" sz="4500" dirty="0"/>
              <a:t> </a:t>
            </a:r>
            <a:r>
              <a:rPr lang="en-US" sz="4500" dirty="0" err="1"/>
              <a:t>pe</a:t>
            </a:r>
            <a:r>
              <a:rPr lang="en-US" sz="4500" dirty="0"/>
              <a:t> care </a:t>
            </a:r>
            <a:r>
              <a:rPr lang="en-US" sz="4500" dirty="0" err="1"/>
              <a:t>acestea</a:t>
            </a:r>
            <a:r>
              <a:rPr lang="en-US" sz="4500" dirty="0"/>
              <a:t> o </a:t>
            </a:r>
            <a:r>
              <a:rPr lang="en-US" sz="4500" dirty="0" err="1"/>
              <a:t>ocupă</a:t>
            </a:r>
            <a:r>
              <a:rPr lang="en-US" sz="4500" dirty="0"/>
              <a:t>. </a:t>
            </a:r>
            <a:endParaRPr lang="en-GB" sz="4500" dirty="0"/>
          </a:p>
          <a:p>
            <a:pPr>
              <a:lnSpc>
                <a:spcPct val="120000"/>
              </a:lnSpc>
              <a:spcBef>
                <a:spcPts val="0"/>
              </a:spcBef>
            </a:pPr>
            <a:r>
              <a:rPr lang="en-US" sz="4500" dirty="0" err="1"/>
              <a:t>Analizarea</a:t>
            </a:r>
            <a:r>
              <a:rPr lang="en-US" sz="4500" dirty="0"/>
              <a:t> TS </a:t>
            </a:r>
            <a:r>
              <a:rPr lang="en-US" sz="4500" dirty="0" err="1"/>
              <a:t>și</a:t>
            </a:r>
            <a:r>
              <a:rPr lang="en-US" sz="4500" dirty="0"/>
              <a:t> TP </a:t>
            </a:r>
            <a:r>
              <a:rPr lang="en-US" sz="4500" dirty="0" err="1"/>
              <a:t>noi</a:t>
            </a:r>
            <a:r>
              <a:rPr lang="en-US" sz="4500" dirty="0"/>
              <a:t> </a:t>
            </a:r>
            <a:r>
              <a:rPr lang="en-US" sz="4500" dirty="0" err="1"/>
              <a:t>identificate</a:t>
            </a:r>
            <a:r>
              <a:rPr lang="en-US" sz="4500" dirty="0"/>
              <a:t> cu </a:t>
            </a:r>
            <a:r>
              <a:rPr lang="en-US" sz="4500" dirty="0" err="1"/>
              <a:t>ocazia</a:t>
            </a:r>
            <a:r>
              <a:rPr lang="en-US" sz="4500" dirty="0"/>
              <a:t> </a:t>
            </a:r>
            <a:r>
              <a:rPr lang="en-US" sz="4500" dirty="0" err="1"/>
              <a:t>activității</a:t>
            </a:r>
            <a:r>
              <a:rPr lang="en-US" sz="4500" dirty="0"/>
              <a:t> de </a:t>
            </a:r>
            <a:r>
              <a:rPr lang="en-US" sz="4500" dirty="0" err="1"/>
              <a:t>amenajarea</a:t>
            </a:r>
            <a:r>
              <a:rPr lang="en-US" sz="4500" dirty="0"/>
              <a:t> </a:t>
            </a:r>
            <a:r>
              <a:rPr lang="en-US" sz="4500" dirty="0" err="1"/>
              <a:t>pădurilor</a:t>
            </a:r>
            <a:r>
              <a:rPr lang="en-US" sz="4500" dirty="0"/>
              <a:t> </a:t>
            </a:r>
            <a:r>
              <a:rPr lang="en-US" sz="4500" dirty="0" err="1"/>
              <a:t>în</a:t>
            </a:r>
            <a:r>
              <a:rPr lang="en-US" sz="4500" dirty="0"/>
              <a:t> </a:t>
            </a:r>
            <a:r>
              <a:rPr lang="en-US" sz="4500" dirty="0" err="1"/>
              <a:t>ultimii</a:t>
            </a:r>
            <a:r>
              <a:rPr lang="en-US" sz="4500" dirty="0"/>
              <a:t> 20 de </a:t>
            </a:r>
            <a:r>
              <a:rPr lang="en-US" sz="4500" dirty="0" err="1"/>
              <a:t>ani</a:t>
            </a:r>
            <a:r>
              <a:rPr lang="en-US" sz="4500" dirty="0"/>
              <a:t>. </a:t>
            </a:r>
            <a:endParaRPr lang="en-GB" sz="4500" dirty="0"/>
          </a:p>
          <a:p>
            <a:pPr>
              <a:lnSpc>
                <a:spcPct val="120000"/>
              </a:lnSpc>
              <a:spcBef>
                <a:spcPts val="0"/>
              </a:spcBef>
            </a:pPr>
            <a:r>
              <a:rPr lang="en-US" sz="4500" dirty="0" err="1"/>
              <a:t>Introducerea</a:t>
            </a:r>
            <a:r>
              <a:rPr lang="en-US" sz="4500" dirty="0"/>
              <a:t> </a:t>
            </a:r>
            <a:r>
              <a:rPr lang="en-US" sz="4500" dirty="0" err="1"/>
              <a:t>unor</a:t>
            </a:r>
            <a:r>
              <a:rPr lang="en-US" sz="4500" dirty="0"/>
              <a:t> TS </a:t>
            </a:r>
            <a:r>
              <a:rPr lang="en-US" sz="4500" dirty="0" err="1"/>
              <a:t>noi</a:t>
            </a:r>
            <a:r>
              <a:rPr lang="en-US" sz="4500" dirty="0"/>
              <a:t> </a:t>
            </a:r>
            <a:r>
              <a:rPr lang="en-US" sz="4500" dirty="0" err="1"/>
              <a:t>și</a:t>
            </a:r>
            <a:r>
              <a:rPr lang="en-US" sz="4500" dirty="0"/>
              <a:t> </a:t>
            </a:r>
            <a:r>
              <a:rPr lang="en-US" sz="4500" dirty="0" err="1"/>
              <a:t>precizarea</a:t>
            </a:r>
            <a:r>
              <a:rPr lang="en-US" sz="4500" dirty="0"/>
              <a:t> </a:t>
            </a:r>
            <a:r>
              <a:rPr lang="en-US" sz="4500" dirty="0" err="1"/>
              <a:t>exactă</a:t>
            </a:r>
            <a:r>
              <a:rPr lang="en-US" sz="4500" dirty="0"/>
              <a:t> a GE (</a:t>
            </a:r>
            <a:r>
              <a:rPr lang="en-US" sz="4500" dirty="0" err="1"/>
              <a:t>vechi</a:t>
            </a:r>
            <a:r>
              <a:rPr lang="en-US" sz="4500" dirty="0"/>
              <a:t> </a:t>
            </a:r>
            <a:r>
              <a:rPr lang="en-US" sz="4500" dirty="0" err="1"/>
              <a:t>sau</a:t>
            </a:r>
            <a:r>
              <a:rPr lang="en-US" sz="4500" dirty="0"/>
              <a:t> </a:t>
            </a:r>
            <a:r>
              <a:rPr lang="en-US" sz="4500" dirty="0" err="1"/>
              <a:t>noi</a:t>
            </a:r>
            <a:r>
              <a:rPr lang="en-US" sz="4500" dirty="0"/>
              <a:t>) </a:t>
            </a:r>
            <a:r>
              <a:rPr lang="en-US" sz="4500" dirty="0" err="1"/>
              <a:t>în</a:t>
            </a:r>
            <a:r>
              <a:rPr lang="en-US" sz="4500" dirty="0"/>
              <a:t> care se </a:t>
            </a:r>
            <a:r>
              <a:rPr lang="en-US" sz="4500" dirty="0" err="1"/>
              <a:t>încadrează</a:t>
            </a:r>
            <a:r>
              <a:rPr lang="en-US" sz="4500" dirty="0"/>
              <a:t>, </a:t>
            </a:r>
            <a:r>
              <a:rPr lang="en-US" sz="4500" dirty="0" err="1"/>
              <a:t>având</a:t>
            </a:r>
            <a:r>
              <a:rPr lang="en-US" sz="4500" dirty="0"/>
              <a:t> </a:t>
            </a:r>
            <a:r>
              <a:rPr lang="en-US" sz="4500" dirty="0" err="1"/>
              <a:t>în</a:t>
            </a:r>
            <a:r>
              <a:rPr lang="en-US" sz="4500" dirty="0"/>
              <a:t> </a:t>
            </a:r>
            <a:r>
              <a:rPr lang="en-US" sz="4500" dirty="0" err="1"/>
              <a:t>vedere</a:t>
            </a:r>
            <a:r>
              <a:rPr lang="en-US" sz="4500" dirty="0"/>
              <a:t> </a:t>
            </a:r>
            <a:r>
              <a:rPr lang="en-US" sz="4500" dirty="0" err="1"/>
              <a:t>și</a:t>
            </a:r>
            <a:r>
              <a:rPr lang="en-US" sz="4500" dirty="0"/>
              <a:t> </a:t>
            </a:r>
            <a:r>
              <a:rPr lang="en-US" sz="4500" dirty="0" err="1"/>
              <a:t>situaţia</a:t>
            </a:r>
            <a:r>
              <a:rPr lang="en-US" sz="4500" dirty="0"/>
              <a:t> </a:t>
            </a:r>
            <a:r>
              <a:rPr lang="en-US" sz="4500" dirty="0" err="1"/>
              <a:t>prezentată</a:t>
            </a:r>
            <a:r>
              <a:rPr lang="en-US" sz="4500" dirty="0"/>
              <a:t> de </a:t>
            </a:r>
            <a:r>
              <a:rPr lang="en-US" sz="4500" dirty="0" err="1"/>
              <a:t>amenajarea</a:t>
            </a:r>
            <a:r>
              <a:rPr lang="en-US" sz="4500" dirty="0"/>
              <a:t> </a:t>
            </a:r>
            <a:r>
              <a:rPr lang="en-US" sz="4500" dirty="0" err="1"/>
              <a:t>pădurilor</a:t>
            </a:r>
            <a:r>
              <a:rPr lang="en-US" sz="4500" dirty="0"/>
              <a:t>.</a:t>
            </a:r>
            <a:endParaRPr lang="en-GB" sz="4500" dirty="0"/>
          </a:p>
          <a:p>
            <a:pPr>
              <a:lnSpc>
                <a:spcPct val="120000"/>
              </a:lnSpc>
              <a:spcBef>
                <a:spcPts val="0"/>
              </a:spcBef>
            </a:pPr>
            <a:r>
              <a:rPr lang="en-US" sz="4500" dirty="0" err="1"/>
              <a:t>Introducerea</a:t>
            </a:r>
            <a:r>
              <a:rPr lang="en-US" sz="4500" dirty="0"/>
              <a:t> </a:t>
            </a:r>
            <a:r>
              <a:rPr lang="en-US" sz="4500" dirty="0" err="1"/>
              <a:t>unor</a:t>
            </a:r>
            <a:r>
              <a:rPr lang="en-US" sz="4500" dirty="0"/>
              <a:t> TP </a:t>
            </a:r>
            <a:r>
              <a:rPr lang="en-US" sz="4500" dirty="0" err="1"/>
              <a:t>noi</a:t>
            </a:r>
            <a:r>
              <a:rPr lang="en-US" sz="4500" dirty="0"/>
              <a:t> </a:t>
            </a:r>
            <a:r>
              <a:rPr lang="en-US" sz="4500" dirty="0" err="1"/>
              <a:t>și</a:t>
            </a:r>
            <a:r>
              <a:rPr lang="en-US" sz="4500" dirty="0"/>
              <a:t> </a:t>
            </a:r>
            <a:r>
              <a:rPr lang="en-US" sz="4500" dirty="0" err="1"/>
              <a:t>precizarea</a:t>
            </a:r>
            <a:r>
              <a:rPr lang="en-US" sz="4500" dirty="0"/>
              <a:t> </a:t>
            </a:r>
            <a:r>
              <a:rPr lang="en-US" sz="4500" dirty="0" err="1"/>
              <a:t>exactă</a:t>
            </a:r>
            <a:r>
              <a:rPr lang="en-US" sz="4500" dirty="0"/>
              <a:t> a GE (</a:t>
            </a:r>
            <a:r>
              <a:rPr lang="en-US" sz="4500" dirty="0" err="1"/>
              <a:t>vechi</a:t>
            </a:r>
            <a:r>
              <a:rPr lang="en-US" sz="4500" dirty="0"/>
              <a:t> </a:t>
            </a:r>
            <a:r>
              <a:rPr lang="en-US" sz="4500" dirty="0" err="1"/>
              <a:t>sau</a:t>
            </a:r>
            <a:r>
              <a:rPr lang="en-US" sz="4500" dirty="0"/>
              <a:t> </a:t>
            </a:r>
            <a:r>
              <a:rPr lang="en-US" sz="4500" dirty="0" err="1"/>
              <a:t>noi</a:t>
            </a:r>
            <a:r>
              <a:rPr lang="en-US" sz="4500" dirty="0"/>
              <a:t>) </a:t>
            </a:r>
            <a:r>
              <a:rPr lang="en-US" sz="4500" dirty="0" err="1"/>
              <a:t>în</a:t>
            </a:r>
            <a:r>
              <a:rPr lang="en-US" sz="4500" dirty="0"/>
              <a:t> care </a:t>
            </a:r>
            <a:r>
              <a:rPr lang="en-US" sz="4500" dirty="0" err="1"/>
              <a:t>vor</a:t>
            </a:r>
            <a:r>
              <a:rPr lang="en-US" sz="4500" dirty="0"/>
              <a:t> fi </a:t>
            </a:r>
            <a:r>
              <a:rPr lang="en-US" sz="4500" dirty="0" err="1"/>
              <a:t>încadrate</a:t>
            </a:r>
            <a:r>
              <a:rPr lang="en-US" sz="4500" dirty="0"/>
              <a:t>, </a:t>
            </a:r>
            <a:r>
              <a:rPr lang="en-US" sz="4500" dirty="0" err="1"/>
              <a:t>având</a:t>
            </a:r>
            <a:r>
              <a:rPr lang="en-US" sz="4500" dirty="0"/>
              <a:t> </a:t>
            </a:r>
            <a:r>
              <a:rPr lang="en-US" sz="4500" dirty="0" err="1"/>
              <a:t>în</a:t>
            </a:r>
            <a:r>
              <a:rPr lang="en-US" sz="4500" dirty="0"/>
              <a:t> </a:t>
            </a:r>
            <a:r>
              <a:rPr lang="en-US" sz="4500" dirty="0" err="1"/>
              <a:t>vedere</a:t>
            </a:r>
            <a:r>
              <a:rPr lang="en-US" sz="4500" dirty="0"/>
              <a:t> </a:t>
            </a:r>
            <a:r>
              <a:rPr lang="en-US" sz="4500" dirty="0" err="1"/>
              <a:t>și</a:t>
            </a:r>
            <a:r>
              <a:rPr lang="en-US" sz="4500" dirty="0"/>
              <a:t> </a:t>
            </a:r>
            <a:r>
              <a:rPr lang="en-US" sz="4500" dirty="0" err="1"/>
              <a:t>situaţia</a:t>
            </a:r>
            <a:r>
              <a:rPr lang="en-US" sz="4500" dirty="0"/>
              <a:t> </a:t>
            </a:r>
            <a:r>
              <a:rPr lang="en-US" sz="4500" dirty="0" err="1"/>
              <a:t>prezentată</a:t>
            </a:r>
            <a:r>
              <a:rPr lang="en-US" sz="4500" dirty="0"/>
              <a:t> de </a:t>
            </a:r>
            <a:r>
              <a:rPr lang="en-US" sz="4500" dirty="0" err="1"/>
              <a:t>amenajarea</a:t>
            </a:r>
            <a:r>
              <a:rPr lang="en-US" sz="4500" dirty="0"/>
              <a:t> </a:t>
            </a:r>
            <a:r>
              <a:rPr lang="en-US" sz="4500" dirty="0" err="1"/>
              <a:t>pădurilor</a:t>
            </a:r>
            <a:r>
              <a:rPr lang="en-US" sz="4500" dirty="0"/>
              <a:t>.</a:t>
            </a:r>
            <a:endParaRPr lang="en-GB" sz="4500" dirty="0"/>
          </a:p>
          <a:p>
            <a:pPr>
              <a:lnSpc>
                <a:spcPct val="120000"/>
              </a:lnSpc>
              <a:spcBef>
                <a:spcPts val="0"/>
              </a:spcBef>
            </a:pPr>
            <a:r>
              <a:rPr lang="en-US" sz="4500" dirty="0" err="1"/>
              <a:t>Trecerea</a:t>
            </a:r>
            <a:r>
              <a:rPr lang="en-US" sz="4500" dirty="0"/>
              <a:t> </a:t>
            </a:r>
            <a:r>
              <a:rPr lang="en-US" sz="4500" dirty="0" err="1"/>
              <a:t>unor</a:t>
            </a:r>
            <a:r>
              <a:rPr lang="en-US" sz="4500" dirty="0"/>
              <a:t> TP </a:t>
            </a:r>
            <a:r>
              <a:rPr lang="en-US" sz="4500" dirty="0" err="1"/>
              <a:t>vechi</a:t>
            </a:r>
            <a:r>
              <a:rPr lang="en-US" sz="4500" dirty="0"/>
              <a:t> de la o GE la </a:t>
            </a:r>
            <a:r>
              <a:rPr lang="en-US" sz="4500" dirty="0" err="1"/>
              <a:t>altă</a:t>
            </a:r>
            <a:r>
              <a:rPr lang="en-US" sz="4500" dirty="0"/>
              <a:t> GE.</a:t>
            </a:r>
            <a:endParaRPr lang="en-GB" sz="4500" dirty="0"/>
          </a:p>
          <a:p>
            <a:pPr>
              <a:lnSpc>
                <a:spcPct val="120000"/>
              </a:lnSpc>
              <a:spcBef>
                <a:spcPts val="0"/>
              </a:spcBef>
            </a:pPr>
            <a:r>
              <a:rPr lang="en-US" sz="4500" dirty="0" err="1"/>
              <a:t>Trecerea</a:t>
            </a:r>
            <a:r>
              <a:rPr lang="en-US" sz="4500" dirty="0"/>
              <a:t> </a:t>
            </a:r>
            <a:r>
              <a:rPr lang="en-US" sz="4500" dirty="0" err="1"/>
              <a:t>unor</a:t>
            </a:r>
            <a:r>
              <a:rPr lang="en-US" sz="4500" dirty="0"/>
              <a:t> TS </a:t>
            </a:r>
            <a:r>
              <a:rPr lang="en-US" sz="4500" dirty="0" err="1"/>
              <a:t>vechi</a:t>
            </a:r>
            <a:r>
              <a:rPr lang="en-US" sz="4500" dirty="0"/>
              <a:t> de la o GE la </a:t>
            </a:r>
            <a:r>
              <a:rPr lang="en-US" sz="4500" dirty="0" err="1"/>
              <a:t>altă</a:t>
            </a:r>
            <a:r>
              <a:rPr lang="en-US" sz="4500" dirty="0"/>
              <a:t> GE.</a:t>
            </a:r>
            <a:endParaRPr lang="en-GB" sz="4500" dirty="0"/>
          </a:p>
          <a:p>
            <a:pPr>
              <a:lnSpc>
                <a:spcPct val="120000"/>
              </a:lnSpc>
              <a:spcBef>
                <a:spcPts val="0"/>
              </a:spcBef>
            </a:pPr>
            <a:r>
              <a:rPr lang="en-US" sz="4500" dirty="0" err="1"/>
              <a:t>Introducerea</a:t>
            </a:r>
            <a:r>
              <a:rPr lang="en-US" sz="4500" dirty="0"/>
              <a:t> </a:t>
            </a:r>
            <a:r>
              <a:rPr lang="en-US" sz="4500" dirty="0" err="1"/>
              <a:t>unor</a:t>
            </a:r>
            <a:r>
              <a:rPr lang="en-US" sz="4500" dirty="0"/>
              <a:t> TP </a:t>
            </a:r>
            <a:r>
              <a:rPr lang="en-US" sz="4500" dirty="0" err="1"/>
              <a:t>vechi</a:t>
            </a:r>
            <a:r>
              <a:rPr lang="en-US" sz="4500" dirty="0"/>
              <a:t> (</a:t>
            </a:r>
            <a:r>
              <a:rPr lang="en-US" sz="4500" dirty="0" err="1"/>
              <a:t>omise</a:t>
            </a:r>
            <a:r>
              <a:rPr lang="en-US" sz="4500" dirty="0"/>
              <a:t> </a:t>
            </a:r>
            <a:r>
              <a:rPr lang="en-US" sz="4500" dirty="0" err="1"/>
              <a:t>în</a:t>
            </a:r>
            <a:r>
              <a:rPr lang="en-US" sz="4500" dirty="0"/>
              <a:t> </a:t>
            </a:r>
            <a:r>
              <a:rPr lang="en-US" sz="4500" dirty="0" err="1"/>
              <a:t>actualele</a:t>
            </a:r>
            <a:r>
              <a:rPr lang="en-US" sz="4500" dirty="0"/>
              <a:t> </a:t>
            </a:r>
            <a:r>
              <a:rPr lang="en-US" sz="4500" dirty="0" err="1"/>
              <a:t>norme</a:t>
            </a:r>
            <a:r>
              <a:rPr lang="en-US" sz="4500" dirty="0"/>
              <a:t>) </a:t>
            </a:r>
            <a:r>
              <a:rPr lang="en-US" sz="4500" dirty="0" err="1"/>
              <a:t>în</a:t>
            </a:r>
            <a:r>
              <a:rPr lang="en-US" sz="4500" dirty="0"/>
              <a:t> GE </a:t>
            </a:r>
            <a:r>
              <a:rPr lang="en-US" sz="4500" dirty="0" err="1"/>
              <a:t>existente</a:t>
            </a:r>
            <a:r>
              <a:rPr lang="en-US" sz="4500" dirty="0"/>
              <a:t>/</a:t>
            </a:r>
            <a:r>
              <a:rPr lang="en-US" sz="4500" dirty="0" err="1"/>
              <a:t>noi</a:t>
            </a:r>
            <a:r>
              <a:rPr lang="en-US" sz="4500" dirty="0"/>
              <a:t>.</a:t>
            </a:r>
            <a:endParaRPr lang="en-GB" sz="4500" dirty="0"/>
          </a:p>
          <a:p>
            <a:pPr>
              <a:lnSpc>
                <a:spcPct val="120000"/>
              </a:lnSpc>
              <a:spcBef>
                <a:spcPts val="0"/>
              </a:spcBef>
            </a:pPr>
            <a:r>
              <a:rPr lang="en-US" sz="4500" dirty="0" err="1"/>
              <a:t>Introducerea</a:t>
            </a:r>
            <a:r>
              <a:rPr lang="en-US" sz="4500" dirty="0"/>
              <a:t> </a:t>
            </a:r>
            <a:r>
              <a:rPr lang="en-US" sz="4500" dirty="0" err="1"/>
              <a:t>unor</a:t>
            </a:r>
            <a:r>
              <a:rPr lang="en-US" sz="4500" dirty="0"/>
              <a:t> TS </a:t>
            </a:r>
            <a:r>
              <a:rPr lang="en-US" sz="4500" dirty="0" err="1"/>
              <a:t>vechi</a:t>
            </a:r>
            <a:r>
              <a:rPr lang="en-US" sz="4500" dirty="0"/>
              <a:t> (</a:t>
            </a:r>
            <a:r>
              <a:rPr lang="en-US" sz="4500" dirty="0" err="1"/>
              <a:t>omise</a:t>
            </a:r>
            <a:r>
              <a:rPr lang="en-US" sz="4500" dirty="0"/>
              <a:t> </a:t>
            </a:r>
            <a:r>
              <a:rPr lang="en-US" sz="4500" dirty="0" err="1"/>
              <a:t>în</a:t>
            </a:r>
            <a:r>
              <a:rPr lang="en-US" sz="4500" dirty="0"/>
              <a:t> </a:t>
            </a:r>
            <a:r>
              <a:rPr lang="en-US" sz="4500" dirty="0" err="1"/>
              <a:t>actualele</a:t>
            </a:r>
            <a:r>
              <a:rPr lang="en-US" sz="4500" dirty="0"/>
              <a:t> </a:t>
            </a:r>
            <a:r>
              <a:rPr lang="en-US" sz="4500" dirty="0" err="1"/>
              <a:t>norme</a:t>
            </a:r>
            <a:r>
              <a:rPr lang="en-US" sz="4500" dirty="0"/>
              <a:t>) </a:t>
            </a:r>
            <a:r>
              <a:rPr lang="en-US" sz="4500" dirty="0" err="1"/>
              <a:t>în</a:t>
            </a:r>
            <a:r>
              <a:rPr lang="en-US" sz="4500" dirty="0"/>
              <a:t> GE </a:t>
            </a:r>
            <a:r>
              <a:rPr lang="en-US" sz="4500" dirty="0" err="1"/>
              <a:t>existente</a:t>
            </a:r>
            <a:r>
              <a:rPr lang="en-US" sz="4500" dirty="0"/>
              <a:t>/</a:t>
            </a:r>
            <a:r>
              <a:rPr lang="en-US" sz="4500" dirty="0" err="1"/>
              <a:t>noi</a:t>
            </a:r>
            <a:r>
              <a:rPr lang="en-US" sz="4500" dirty="0"/>
              <a:t>.</a:t>
            </a:r>
            <a:endParaRPr lang="en-GB" sz="4500" dirty="0"/>
          </a:p>
          <a:p>
            <a:pPr>
              <a:lnSpc>
                <a:spcPct val="120000"/>
              </a:lnSpc>
              <a:spcBef>
                <a:spcPts val="0"/>
              </a:spcBef>
            </a:pPr>
            <a:r>
              <a:rPr lang="en-US" sz="4500" dirty="0" err="1"/>
              <a:t>Actualizarea</a:t>
            </a:r>
            <a:r>
              <a:rPr lang="en-US" sz="4500" dirty="0"/>
              <a:t> </a:t>
            </a:r>
            <a:r>
              <a:rPr lang="en-US" sz="4500" dirty="0" err="1"/>
              <a:t>denumirilor</a:t>
            </a:r>
            <a:r>
              <a:rPr lang="en-US" sz="4500" dirty="0"/>
              <a:t> </a:t>
            </a:r>
            <a:r>
              <a:rPr lang="en-US" sz="4500" dirty="0" err="1"/>
              <a:t>tipurilor</a:t>
            </a:r>
            <a:r>
              <a:rPr lang="en-US" sz="4500" dirty="0"/>
              <a:t> de sol </a:t>
            </a:r>
            <a:r>
              <a:rPr lang="en-US" sz="4500" dirty="0" err="1"/>
              <a:t>în</a:t>
            </a:r>
            <a:r>
              <a:rPr lang="en-US" sz="4500" dirty="0"/>
              <a:t> </a:t>
            </a:r>
            <a:r>
              <a:rPr lang="en-US" sz="4500" dirty="0" err="1"/>
              <a:t>descrierea</a:t>
            </a:r>
            <a:r>
              <a:rPr lang="en-US" sz="4500" dirty="0"/>
              <a:t> </a:t>
            </a:r>
            <a:r>
              <a:rPr lang="en-US" sz="4500" dirty="0" err="1"/>
              <a:t>condițiilor</a:t>
            </a:r>
            <a:r>
              <a:rPr lang="en-US" sz="4500" dirty="0"/>
              <a:t> </a:t>
            </a:r>
            <a:r>
              <a:rPr lang="en-US" sz="4500" dirty="0" err="1"/>
              <a:t>staționale</a:t>
            </a:r>
            <a:r>
              <a:rPr lang="en-US" sz="4500" dirty="0"/>
              <a:t> de la </a:t>
            </a:r>
            <a:r>
              <a:rPr lang="en-US" sz="4500" dirty="0" err="1"/>
              <a:t>fiecare</a:t>
            </a:r>
            <a:r>
              <a:rPr lang="en-US" sz="4500" dirty="0"/>
              <a:t> GE, </a:t>
            </a:r>
            <a:r>
              <a:rPr lang="en-US" sz="4500" dirty="0" err="1"/>
              <a:t>în</a:t>
            </a:r>
            <a:r>
              <a:rPr lang="en-US" sz="4500" dirty="0"/>
              <a:t> </a:t>
            </a:r>
            <a:r>
              <a:rPr lang="en-US" sz="4500" dirty="0" err="1"/>
              <a:t>conformitate</a:t>
            </a:r>
            <a:r>
              <a:rPr lang="en-US" sz="4500" dirty="0"/>
              <a:t> cu </a:t>
            </a:r>
            <a:r>
              <a:rPr lang="en-US" sz="4500" dirty="0" err="1"/>
              <a:t>Sistemul</a:t>
            </a:r>
            <a:r>
              <a:rPr lang="en-US" sz="4500" dirty="0"/>
              <a:t> </a:t>
            </a:r>
            <a:r>
              <a:rPr lang="en-US" sz="4500" dirty="0" err="1"/>
              <a:t>român</a:t>
            </a:r>
            <a:r>
              <a:rPr lang="en-US" sz="4500" dirty="0"/>
              <a:t> de </a:t>
            </a:r>
            <a:r>
              <a:rPr lang="en-US" sz="4500" dirty="0" err="1"/>
              <a:t>taxonomie</a:t>
            </a:r>
            <a:r>
              <a:rPr lang="en-US" sz="4500" dirty="0"/>
              <a:t> a </a:t>
            </a:r>
            <a:r>
              <a:rPr lang="en-US" sz="4500" dirty="0" err="1"/>
              <a:t>solurilor</a:t>
            </a:r>
            <a:r>
              <a:rPr lang="en-US" sz="4500" dirty="0"/>
              <a:t> 2012.</a:t>
            </a:r>
            <a:endParaRPr lang="en-GB" sz="4500" dirty="0"/>
          </a:p>
          <a:p>
            <a:pPr>
              <a:lnSpc>
                <a:spcPct val="120000"/>
              </a:lnSpc>
              <a:spcBef>
                <a:spcPts val="0"/>
              </a:spcBef>
            </a:pPr>
            <a:r>
              <a:rPr lang="en-US" sz="4500" dirty="0" err="1"/>
              <a:t>Completarea</a:t>
            </a:r>
            <a:r>
              <a:rPr lang="en-US" sz="4500" dirty="0"/>
              <a:t> </a:t>
            </a:r>
            <a:r>
              <a:rPr lang="en-US" sz="4500" dirty="0" err="1"/>
              <a:t>sistematicilor</a:t>
            </a:r>
            <a:r>
              <a:rPr lang="en-US" sz="4500" dirty="0"/>
              <a:t> TS </a:t>
            </a:r>
            <a:r>
              <a:rPr lang="en-US" sz="4500" dirty="0" err="1"/>
              <a:t>şi</a:t>
            </a:r>
            <a:r>
              <a:rPr lang="en-US" sz="4500" dirty="0"/>
              <a:t> TP cu </a:t>
            </a:r>
            <a:r>
              <a:rPr lang="en-US" sz="4500" dirty="0" err="1"/>
              <a:t>tipurile</a:t>
            </a:r>
            <a:r>
              <a:rPr lang="en-US" sz="4500" dirty="0"/>
              <a:t> </a:t>
            </a:r>
            <a:r>
              <a:rPr lang="en-US" sz="4500" dirty="0" err="1"/>
              <a:t>noi</a:t>
            </a:r>
            <a:r>
              <a:rPr lang="en-US" sz="4500" dirty="0"/>
              <a:t>/derivate </a:t>
            </a:r>
            <a:r>
              <a:rPr lang="en-US" sz="4500" dirty="0" err="1"/>
              <a:t>utilizate</a:t>
            </a:r>
            <a:r>
              <a:rPr lang="en-US" sz="4500" dirty="0"/>
              <a:t>. </a:t>
            </a:r>
            <a:endParaRPr lang="ro-RO" sz="45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3983537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0927977" cy="5469908"/>
          </a:xfrm>
          <a:prstGeom prst="rect">
            <a:avLst/>
          </a:prstGeom>
        </p:spPr>
        <p:txBody>
          <a:bodyPr>
            <a:normAutofit fontScale="400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20000"/>
              </a:lnSpc>
              <a:spcBef>
                <a:spcPts val="0"/>
              </a:spcBef>
              <a:buNone/>
            </a:pPr>
            <a:r>
              <a:rPr lang="ro-RO" sz="4500" b="1" dirty="0"/>
              <a:t>	3.</a:t>
            </a:r>
            <a:r>
              <a:rPr kumimoji="0" lang="ro-RO"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a:t>
            </a:r>
            <a:r>
              <a:rPr kumimoji="0" lang="en-US"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MA</a:t>
            </a:r>
            <a:r>
              <a:rPr kumimoji="0" lang="ro-RO"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S</a:t>
            </a:r>
            <a:r>
              <a:rPr kumimoji="0" lang="en-US"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URI PENTRU SIMPLIFICAREA OPERATIONALIZ</a:t>
            </a:r>
            <a:r>
              <a:rPr lang="ro-RO" sz="4500" b="1" dirty="0">
                <a:solidFill>
                  <a:prstClr val="black"/>
                </a:solidFill>
                <a:ea typeface="Calibri" panose="020F0502020204030204" pitchFamily="34" charset="0"/>
                <a:cs typeface="Times New Roman" panose="02020603050405020304" pitchFamily="18" charset="0"/>
              </a:rPr>
              <a:t>ĂRII</a:t>
            </a:r>
            <a:r>
              <a:rPr kumimoji="0" lang="en-US"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PROCEDURII SIPLIFICATE</a:t>
            </a:r>
            <a:r>
              <a:rPr kumimoji="0" lang="ro-RO" sz="45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 (continuare)</a:t>
            </a:r>
          </a:p>
          <a:p>
            <a:pPr>
              <a:lnSpc>
                <a:spcPct val="120000"/>
              </a:lnSpc>
              <a:spcBef>
                <a:spcPts val="0"/>
              </a:spcBef>
            </a:pPr>
            <a:r>
              <a:rPr lang="en-US" sz="4500" dirty="0" err="1"/>
              <a:t>Completarea</a:t>
            </a:r>
            <a:r>
              <a:rPr lang="en-US" sz="4500" dirty="0"/>
              <a:t> GE care nu au </a:t>
            </a:r>
            <a:r>
              <a:rPr lang="en-US" sz="4500" dirty="0" err="1"/>
              <a:t>avut</a:t>
            </a:r>
            <a:r>
              <a:rPr lang="en-US" sz="4500" dirty="0"/>
              <a:t> </a:t>
            </a:r>
            <a:r>
              <a:rPr lang="en-US" sz="4500" dirty="0" err="1"/>
              <a:t>stabilite</a:t>
            </a:r>
            <a:r>
              <a:rPr lang="en-US" sz="4500" dirty="0"/>
              <a:t> TS, TP </a:t>
            </a:r>
            <a:r>
              <a:rPr lang="en-US" sz="4500" dirty="0" err="1"/>
              <a:t>sau</a:t>
            </a:r>
            <a:r>
              <a:rPr lang="en-US" sz="4500" dirty="0"/>
              <a:t> TS </a:t>
            </a:r>
            <a:r>
              <a:rPr lang="en-US" sz="4500" dirty="0" err="1"/>
              <a:t>şi</a:t>
            </a:r>
            <a:r>
              <a:rPr lang="en-US" sz="4500" dirty="0"/>
              <a:t> TP.</a:t>
            </a:r>
            <a:endParaRPr lang="ro-RO" sz="1800" dirty="0"/>
          </a:p>
          <a:p>
            <a:pPr>
              <a:lnSpc>
                <a:spcPct val="120000"/>
              </a:lnSpc>
              <a:spcBef>
                <a:spcPts val="0"/>
              </a:spcBef>
            </a:pPr>
            <a:r>
              <a:rPr lang="en-US" sz="4500" dirty="0" err="1"/>
              <a:t>Lărgirea</a:t>
            </a:r>
            <a:r>
              <a:rPr lang="en-US" sz="4500" dirty="0"/>
              <a:t> </a:t>
            </a:r>
            <a:r>
              <a:rPr lang="en-US" sz="4500" dirty="0" err="1"/>
              <a:t>spectrului</a:t>
            </a:r>
            <a:r>
              <a:rPr lang="en-US" sz="4500" dirty="0"/>
              <a:t> de </a:t>
            </a:r>
            <a:r>
              <a:rPr lang="en-US" sz="4500" dirty="0" err="1"/>
              <a:t>specii</a:t>
            </a:r>
            <a:r>
              <a:rPr lang="en-US" sz="4500" dirty="0"/>
              <a:t> (indigene </a:t>
            </a:r>
            <a:r>
              <a:rPr lang="en-US" sz="4500" dirty="0" err="1"/>
              <a:t>și</a:t>
            </a:r>
            <a:r>
              <a:rPr lang="en-US" sz="4500" dirty="0"/>
              <a:t> nu </a:t>
            </a:r>
            <a:r>
              <a:rPr lang="en-US" sz="4500" dirty="0" err="1"/>
              <a:t>numai</a:t>
            </a:r>
            <a:r>
              <a:rPr lang="en-US" sz="4500" dirty="0"/>
              <a:t>) </a:t>
            </a:r>
            <a:r>
              <a:rPr lang="en-US" sz="4500" dirty="0" err="1"/>
              <a:t>și</a:t>
            </a:r>
            <a:r>
              <a:rPr lang="en-US" sz="4500" dirty="0"/>
              <a:t> </a:t>
            </a:r>
            <a:r>
              <a:rPr lang="en-US" sz="4500" dirty="0" err="1"/>
              <a:t>introducerea</a:t>
            </a:r>
            <a:r>
              <a:rPr lang="en-US" sz="4500" dirty="0"/>
              <a:t> </a:t>
            </a:r>
            <a:r>
              <a:rPr lang="en-US" sz="4500" dirty="0" err="1"/>
              <a:t>unor</a:t>
            </a:r>
            <a:r>
              <a:rPr lang="en-US" sz="4500" dirty="0"/>
              <a:t> </a:t>
            </a:r>
            <a:r>
              <a:rPr lang="en-US" sz="4500" dirty="0" err="1"/>
              <a:t>specii</a:t>
            </a:r>
            <a:r>
              <a:rPr lang="en-US" sz="4500" dirty="0"/>
              <a:t> </a:t>
            </a:r>
            <a:r>
              <a:rPr lang="en-US" sz="4500" dirty="0" err="1"/>
              <a:t>mai</a:t>
            </a:r>
            <a:r>
              <a:rPr lang="en-US" sz="4500" dirty="0"/>
              <a:t> </a:t>
            </a:r>
            <a:r>
              <a:rPr lang="en-US" sz="4500" dirty="0" err="1"/>
              <a:t>rezistente</a:t>
            </a:r>
            <a:r>
              <a:rPr lang="en-US" sz="4500" dirty="0"/>
              <a:t> la </a:t>
            </a:r>
            <a:r>
              <a:rPr lang="en-US" sz="4500" dirty="0" err="1"/>
              <a:t>uscăciune</a:t>
            </a:r>
            <a:r>
              <a:rPr lang="en-US" sz="4500" dirty="0"/>
              <a:t> </a:t>
            </a:r>
            <a:r>
              <a:rPr lang="en-US" sz="4500" dirty="0" err="1"/>
              <a:t>în</a:t>
            </a:r>
            <a:r>
              <a:rPr lang="en-US" sz="4500" dirty="0"/>
              <a:t> </a:t>
            </a:r>
            <a:r>
              <a:rPr lang="en-US" sz="4500" dirty="0" err="1"/>
              <a:t>compoziţiile</a:t>
            </a:r>
            <a:r>
              <a:rPr lang="en-US" sz="4500" dirty="0"/>
              <a:t> de </a:t>
            </a:r>
            <a:r>
              <a:rPr lang="en-US" sz="4500" dirty="0" err="1"/>
              <a:t>regenerare</a:t>
            </a:r>
            <a:r>
              <a:rPr lang="en-US" sz="4500" dirty="0"/>
              <a:t>, ca </a:t>
            </a:r>
            <a:r>
              <a:rPr lang="en-US" sz="4500" dirty="0" err="1"/>
              <a:t>urmare</a:t>
            </a:r>
            <a:r>
              <a:rPr lang="en-US" sz="4500" dirty="0"/>
              <a:t> a </a:t>
            </a:r>
            <a:r>
              <a:rPr lang="en-US" sz="4500" dirty="0" err="1"/>
              <a:t>manifestării</a:t>
            </a:r>
            <a:r>
              <a:rPr lang="en-US" sz="4500" dirty="0"/>
              <a:t> </a:t>
            </a:r>
            <a:r>
              <a:rPr lang="en-US" sz="4500" dirty="0" err="1"/>
              <a:t>proceselor</a:t>
            </a:r>
            <a:r>
              <a:rPr lang="en-US" sz="4500" dirty="0"/>
              <a:t> de </a:t>
            </a:r>
            <a:r>
              <a:rPr lang="en-US" sz="4500" dirty="0" err="1"/>
              <a:t>aridizare</a:t>
            </a:r>
            <a:r>
              <a:rPr lang="en-US" sz="4500" dirty="0"/>
              <a:t>, </a:t>
            </a:r>
            <a:r>
              <a:rPr lang="en-US" sz="4500" dirty="0" err="1"/>
              <a:t>mai</a:t>
            </a:r>
            <a:r>
              <a:rPr lang="en-US" sz="4500" dirty="0"/>
              <a:t> ales la </a:t>
            </a:r>
            <a:r>
              <a:rPr lang="en-US" sz="4500" dirty="0" err="1"/>
              <a:t>tranziţia</a:t>
            </a:r>
            <a:r>
              <a:rPr lang="en-US" sz="4500" dirty="0"/>
              <a:t> </a:t>
            </a:r>
            <a:r>
              <a:rPr lang="en-US" sz="4500" dirty="0" err="1"/>
              <a:t>dintre</a:t>
            </a:r>
            <a:r>
              <a:rPr lang="en-US" sz="4500" dirty="0"/>
              <a:t> </a:t>
            </a:r>
            <a:r>
              <a:rPr lang="en-US" sz="4500" dirty="0" err="1"/>
              <a:t>zonele</a:t>
            </a:r>
            <a:r>
              <a:rPr lang="en-US" sz="4500" dirty="0"/>
              <a:t>/</a:t>
            </a:r>
            <a:r>
              <a:rPr lang="en-US" sz="4500" dirty="0" err="1"/>
              <a:t>etajele</a:t>
            </a:r>
            <a:r>
              <a:rPr lang="en-US" sz="4500" dirty="0"/>
              <a:t> </a:t>
            </a:r>
            <a:r>
              <a:rPr lang="en-US" sz="4500" dirty="0" err="1"/>
              <a:t>bioclimatice</a:t>
            </a:r>
            <a:r>
              <a:rPr lang="en-US" sz="4500" dirty="0"/>
              <a:t> </a:t>
            </a:r>
            <a:r>
              <a:rPr lang="en-US" sz="4500" dirty="0" err="1"/>
              <a:t>și</a:t>
            </a:r>
            <a:r>
              <a:rPr lang="en-US" sz="4500" dirty="0"/>
              <a:t> </a:t>
            </a:r>
            <a:r>
              <a:rPr lang="en-US" sz="4500" dirty="0" err="1"/>
              <a:t>în</a:t>
            </a:r>
            <a:r>
              <a:rPr lang="en-US" sz="4500" dirty="0"/>
              <a:t> </a:t>
            </a:r>
            <a:r>
              <a:rPr lang="en-US" sz="4500" dirty="0" err="1"/>
              <a:t>zonele</a:t>
            </a:r>
            <a:r>
              <a:rPr lang="en-US" sz="4500" dirty="0"/>
              <a:t> de </a:t>
            </a:r>
            <a:r>
              <a:rPr lang="en-US" sz="4500" dirty="0" err="1"/>
              <a:t>luncă</a:t>
            </a:r>
            <a:r>
              <a:rPr lang="en-US" sz="4500" dirty="0"/>
              <a:t>. </a:t>
            </a:r>
            <a:endParaRPr lang="en-GB" sz="4500" dirty="0"/>
          </a:p>
          <a:p>
            <a:pPr>
              <a:lnSpc>
                <a:spcPct val="120000"/>
              </a:lnSpc>
              <a:spcBef>
                <a:spcPts val="0"/>
              </a:spcBef>
            </a:pPr>
            <a:r>
              <a:rPr lang="en-US" sz="4500" dirty="0" err="1"/>
              <a:t>Adoptarea</a:t>
            </a:r>
            <a:r>
              <a:rPr lang="en-US" sz="4500" dirty="0"/>
              <a:t> </a:t>
            </a:r>
            <a:r>
              <a:rPr lang="en-US" sz="4500" dirty="0" err="1"/>
              <a:t>metodei</a:t>
            </a:r>
            <a:r>
              <a:rPr lang="en-US" sz="4500" dirty="0"/>
              <a:t> de </a:t>
            </a:r>
            <a:r>
              <a:rPr lang="en-US" sz="4500" dirty="0" err="1"/>
              <a:t>cartare</a:t>
            </a:r>
            <a:r>
              <a:rPr lang="en-US" sz="4500" dirty="0"/>
              <a:t> </a:t>
            </a:r>
            <a:r>
              <a:rPr lang="en-US" sz="4500" dirty="0" err="1"/>
              <a:t>staţionala</a:t>
            </a:r>
            <a:r>
              <a:rPr lang="en-US" sz="4500" dirty="0"/>
              <a:t> </a:t>
            </a:r>
            <a:r>
              <a:rPr lang="en-US" sz="4500" dirty="0" err="1"/>
              <a:t>combinată</a:t>
            </a:r>
            <a:r>
              <a:rPr lang="en-US" sz="4500" dirty="0"/>
              <a:t>, care </a:t>
            </a:r>
            <a:r>
              <a:rPr lang="en-US" sz="4500" dirty="0" err="1"/>
              <a:t>permite</a:t>
            </a:r>
            <a:r>
              <a:rPr lang="en-US" sz="4500" dirty="0"/>
              <a:t> </a:t>
            </a:r>
            <a:r>
              <a:rPr lang="en-US" sz="4500" dirty="0" err="1"/>
              <a:t>sistematizarea</a:t>
            </a:r>
            <a:r>
              <a:rPr lang="en-US" sz="4500" dirty="0"/>
              <a:t> </a:t>
            </a:r>
            <a:r>
              <a:rPr lang="en-US" sz="4500" dirty="0" err="1"/>
              <a:t>şi</a:t>
            </a:r>
            <a:r>
              <a:rPr lang="en-US" sz="4500" dirty="0"/>
              <a:t> </a:t>
            </a:r>
            <a:r>
              <a:rPr lang="en-US" sz="4500" dirty="0" err="1"/>
              <a:t>încadrarea</a:t>
            </a:r>
            <a:r>
              <a:rPr lang="en-US" sz="4500" dirty="0"/>
              <a:t> </a:t>
            </a:r>
            <a:r>
              <a:rPr lang="en-US" sz="4500" dirty="0" err="1"/>
              <a:t>staţională</a:t>
            </a:r>
            <a:r>
              <a:rPr lang="en-US" sz="4500" dirty="0"/>
              <a:t> </a:t>
            </a:r>
            <a:r>
              <a:rPr lang="en-US" sz="4500" dirty="0" err="1"/>
              <a:t>pentru</a:t>
            </a:r>
            <a:r>
              <a:rPr lang="en-US" sz="4500" dirty="0"/>
              <a:t> </a:t>
            </a:r>
            <a:r>
              <a:rPr lang="en-US" sz="4500" dirty="0" err="1"/>
              <a:t>majoritatea</a:t>
            </a:r>
            <a:r>
              <a:rPr lang="en-US" sz="4500" dirty="0"/>
              <a:t> </a:t>
            </a:r>
            <a:r>
              <a:rPr lang="en-US" sz="4500" dirty="0" err="1"/>
              <a:t>situaţiilor</a:t>
            </a:r>
            <a:r>
              <a:rPr lang="en-US" sz="4500" dirty="0"/>
              <a:t> de </a:t>
            </a:r>
            <a:r>
              <a:rPr lang="en-US" sz="4500" dirty="0" err="1"/>
              <a:t>terenuri</a:t>
            </a:r>
            <a:r>
              <a:rPr lang="en-US" sz="4500" dirty="0"/>
              <a:t> </a:t>
            </a:r>
            <a:r>
              <a:rPr lang="en-US" sz="4500" dirty="0" err="1"/>
              <a:t>degradate</a:t>
            </a:r>
            <a:r>
              <a:rPr lang="en-US" sz="4500" dirty="0"/>
              <a:t> </a:t>
            </a:r>
            <a:r>
              <a:rPr lang="en-US" sz="4500" dirty="0" err="1"/>
              <a:t>existente</a:t>
            </a:r>
            <a:r>
              <a:rPr lang="en-US" sz="4500" dirty="0"/>
              <a:t> </a:t>
            </a:r>
            <a:r>
              <a:rPr lang="en-US" sz="4500" dirty="0" err="1"/>
              <a:t>şi</a:t>
            </a:r>
            <a:r>
              <a:rPr lang="en-US" sz="4500" dirty="0"/>
              <a:t> </a:t>
            </a:r>
            <a:r>
              <a:rPr lang="en-US" sz="4500" dirty="0" err="1"/>
              <a:t>stabilirea</a:t>
            </a:r>
            <a:r>
              <a:rPr lang="en-US" sz="4500" dirty="0"/>
              <a:t> </a:t>
            </a:r>
            <a:r>
              <a:rPr lang="en-US" sz="4500" dirty="0" err="1"/>
              <a:t>soluţiilor</a:t>
            </a:r>
            <a:r>
              <a:rPr lang="en-US" sz="4500" dirty="0"/>
              <a:t> de </a:t>
            </a:r>
            <a:r>
              <a:rPr lang="en-US" sz="4500" dirty="0" err="1"/>
              <a:t>împădurire</a:t>
            </a:r>
            <a:r>
              <a:rPr lang="en-US" sz="4500" dirty="0"/>
              <a:t> </a:t>
            </a:r>
            <a:r>
              <a:rPr lang="en-US" sz="4500" dirty="0" err="1"/>
              <a:t>corespunzătoare</a:t>
            </a:r>
            <a:r>
              <a:rPr lang="en-US" sz="4500" dirty="0"/>
              <a:t>.</a:t>
            </a:r>
            <a:endParaRPr lang="en-GB" sz="4500" dirty="0"/>
          </a:p>
          <a:p>
            <a:pPr>
              <a:lnSpc>
                <a:spcPct val="120000"/>
              </a:lnSpc>
              <a:spcBef>
                <a:spcPts val="0"/>
              </a:spcBef>
            </a:pPr>
            <a:r>
              <a:rPr lang="en-US" sz="4500" dirty="0" err="1"/>
              <a:t>Codificarea</a:t>
            </a:r>
            <a:r>
              <a:rPr lang="en-US" sz="4500" dirty="0"/>
              <a:t> </a:t>
            </a:r>
            <a:r>
              <a:rPr lang="en-US" sz="4500" dirty="0" err="1"/>
              <a:t>tipurilor</a:t>
            </a:r>
            <a:r>
              <a:rPr lang="en-US" sz="4500" dirty="0"/>
              <a:t> de </a:t>
            </a:r>
            <a:r>
              <a:rPr lang="en-US" sz="4500" dirty="0" err="1"/>
              <a:t>staţiune</a:t>
            </a:r>
            <a:r>
              <a:rPr lang="en-US" sz="4500" dirty="0"/>
              <a:t> de </a:t>
            </a:r>
            <a:r>
              <a:rPr lang="en-US" sz="4500" dirty="0" err="1"/>
              <a:t>terenuri</a:t>
            </a:r>
            <a:r>
              <a:rPr lang="en-US" sz="4500" dirty="0"/>
              <a:t> </a:t>
            </a:r>
            <a:r>
              <a:rPr lang="en-US" sz="4500" dirty="0" err="1"/>
              <a:t>degradate</a:t>
            </a:r>
            <a:r>
              <a:rPr lang="en-US" sz="4500" dirty="0"/>
              <a:t> (TSD) </a:t>
            </a:r>
            <a:r>
              <a:rPr lang="en-US" sz="4500" dirty="0" err="1"/>
              <a:t>şi</a:t>
            </a:r>
            <a:r>
              <a:rPr lang="en-US" sz="4500" dirty="0"/>
              <a:t> a </a:t>
            </a:r>
            <a:r>
              <a:rPr lang="en-US" sz="4500" dirty="0" err="1"/>
              <a:t>tipurilor</a:t>
            </a:r>
            <a:r>
              <a:rPr lang="en-US" sz="4500" dirty="0"/>
              <a:t> de </a:t>
            </a:r>
            <a:r>
              <a:rPr lang="en-US" sz="4500" dirty="0" err="1"/>
              <a:t>vegetaţie</a:t>
            </a:r>
            <a:r>
              <a:rPr lang="en-US" sz="4500" dirty="0"/>
              <a:t> </a:t>
            </a:r>
            <a:r>
              <a:rPr lang="en-US" sz="4500" dirty="0" err="1"/>
              <a:t>forestieră</a:t>
            </a:r>
            <a:r>
              <a:rPr lang="en-US" sz="4500" dirty="0"/>
              <a:t> de </a:t>
            </a:r>
            <a:r>
              <a:rPr lang="en-US" sz="4500" dirty="0" err="1"/>
              <a:t>pe</a:t>
            </a:r>
            <a:r>
              <a:rPr lang="en-US" sz="4500" dirty="0"/>
              <a:t> </a:t>
            </a:r>
            <a:r>
              <a:rPr lang="en-US" sz="4500" dirty="0" err="1"/>
              <a:t>terenurile</a:t>
            </a:r>
            <a:r>
              <a:rPr lang="en-US" sz="4500" dirty="0"/>
              <a:t> </a:t>
            </a:r>
            <a:r>
              <a:rPr lang="en-US" sz="4500" dirty="0" err="1"/>
              <a:t>degradate</a:t>
            </a:r>
            <a:r>
              <a:rPr lang="en-US" sz="4500" dirty="0"/>
              <a:t> (TVD) </a:t>
            </a:r>
            <a:r>
              <a:rPr lang="en-US" sz="4500" dirty="0" err="1"/>
              <a:t>în</a:t>
            </a:r>
            <a:r>
              <a:rPr lang="en-US" sz="4500" dirty="0"/>
              <a:t> </a:t>
            </a:r>
            <a:r>
              <a:rPr lang="en-US" sz="4500" dirty="0" err="1"/>
              <a:t>vederea</a:t>
            </a:r>
            <a:r>
              <a:rPr lang="en-US" sz="4500" dirty="0"/>
              <a:t> </a:t>
            </a:r>
            <a:r>
              <a:rPr lang="en-US" sz="4500" dirty="0" err="1"/>
              <a:t>introducerii</a:t>
            </a:r>
            <a:r>
              <a:rPr lang="en-US" sz="4500" dirty="0"/>
              <a:t> </a:t>
            </a:r>
            <a:r>
              <a:rPr lang="en-US" sz="4500" dirty="0" err="1"/>
              <a:t>acestora</a:t>
            </a:r>
            <a:r>
              <a:rPr lang="en-US" sz="4500" dirty="0"/>
              <a:t> </a:t>
            </a:r>
            <a:r>
              <a:rPr lang="en-US" sz="4500" dirty="0" err="1"/>
              <a:t>în</a:t>
            </a:r>
            <a:r>
              <a:rPr lang="en-US" sz="4500" dirty="0"/>
              <a:t> </a:t>
            </a:r>
            <a:r>
              <a:rPr lang="en-US" sz="4500" dirty="0" err="1"/>
              <a:t>amenajament</a:t>
            </a:r>
            <a:r>
              <a:rPr lang="en-US" sz="4500" dirty="0"/>
              <a:t>. </a:t>
            </a:r>
            <a:endParaRPr lang="en-GB" sz="4500" dirty="0"/>
          </a:p>
          <a:p>
            <a:pPr>
              <a:lnSpc>
                <a:spcPct val="120000"/>
              </a:lnSpc>
              <a:spcBef>
                <a:spcPts val="0"/>
              </a:spcBef>
            </a:pPr>
            <a:r>
              <a:rPr lang="en-US" sz="4500" dirty="0" err="1"/>
              <a:t>Elaborarea</a:t>
            </a:r>
            <a:r>
              <a:rPr lang="en-US" sz="4500" dirty="0"/>
              <a:t> </a:t>
            </a:r>
            <a:r>
              <a:rPr lang="en-US" sz="4500" dirty="0" err="1"/>
              <a:t>unor</a:t>
            </a:r>
            <a:r>
              <a:rPr lang="en-US" sz="4500" dirty="0"/>
              <a:t> </a:t>
            </a:r>
            <a:r>
              <a:rPr lang="en-US" sz="4500" dirty="0" err="1"/>
              <a:t>chei</a:t>
            </a:r>
            <a:r>
              <a:rPr lang="en-US" sz="4500" dirty="0"/>
              <a:t> de </a:t>
            </a:r>
            <a:r>
              <a:rPr lang="en-US" sz="4500" dirty="0" err="1"/>
              <a:t>identificare</a:t>
            </a:r>
            <a:r>
              <a:rPr lang="en-US" sz="4500" dirty="0"/>
              <a:t> </a:t>
            </a:r>
            <a:r>
              <a:rPr lang="en-US" sz="4500" dirty="0" err="1"/>
              <a:t>și</a:t>
            </a:r>
            <a:r>
              <a:rPr lang="en-US" sz="4500" dirty="0"/>
              <a:t> </a:t>
            </a:r>
            <a:r>
              <a:rPr lang="en-US" sz="4500" dirty="0" err="1"/>
              <a:t>codificare</a:t>
            </a:r>
            <a:r>
              <a:rPr lang="en-US" sz="4500" dirty="0"/>
              <a:t> a </a:t>
            </a:r>
            <a:r>
              <a:rPr lang="en-US" sz="4500" dirty="0" err="1"/>
              <a:t>tipurilor</a:t>
            </a:r>
            <a:r>
              <a:rPr lang="en-US" sz="4500" dirty="0"/>
              <a:t> de </a:t>
            </a:r>
            <a:r>
              <a:rPr lang="en-US" sz="4500" dirty="0" err="1"/>
              <a:t>stațiuni</a:t>
            </a:r>
            <a:r>
              <a:rPr lang="en-US" sz="4500" dirty="0"/>
              <a:t> de </a:t>
            </a:r>
            <a:r>
              <a:rPr lang="en-US" sz="4500" dirty="0" err="1"/>
              <a:t>terenuri</a:t>
            </a:r>
            <a:r>
              <a:rPr lang="en-US" sz="4500" dirty="0"/>
              <a:t> </a:t>
            </a:r>
            <a:r>
              <a:rPr lang="en-US" sz="4500" dirty="0" err="1"/>
              <a:t>degradate</a:t>
            </a:r>
            <a:r>
              <a:rPr lang="en-US" sz="4500" dirty="0"/>
              <a:t> (TSD);</a:t>
            </a:r>
            <a:endParaRPr lang="en-GB" sz="4500" dirty="0"/>
          </a:p>
          <a:p>
            <a:pPr>
              <a:lnSpc>
                <a:spcPct val="120000"/>
              </a:lnSpc>
              <a:spcBef>
                <a:spcPts val="0"/>
              </a:spcBef>
            </a:pPr>
            <a:r>
              <a:rPr lang="en-US" sz="4500" dirty="0" err="1"/>
              <a:t>Adoptarea</a:t>
            </a:r>
            <a:r>
              <a:rPr lang="en-US" sz="4500" dirty="0"/>
              <a:t> </a:t>
            </a:r>
            <a:r>
              <a:rPr lang="en-US" sz="4500" dirty="0" err="1"/>
              <a:t>unei</a:t>
            </a:r>
            <a:r>
              <a:rPr lang="en-US" sz="4500" dirty="0"/>
              <a:t> scheme </a:t>
            </a:r>
            <a:r>
              <a:rPr lang="en-US" sz="4500" dirty="0" err="1"/>
              <a:t>generale</a:t>
            </a:r>
            <a:r>
              <a:rPr lang="en-US" sz="4500" dirty="0"/>
              <a:t> (</a:t>
            </a:r>
            <a:r>
              <a:rPr lang="en-US" sz="4500" dirty="0" err="1"/>
              <a:t>verigi</a:t>
            </a:r>
            <a:r>
              <a:rPr lang="en-US" sz="4500" dirty="0"/>
              <a:t> </a:t>
            </a:r>
            <a:r>
              <a:rPr lang="en-US" sz="4500" dirty="0" err="1"/>
              <a:t>tehnologice</a:t>
            </a:r>
            <a:r>
              <a:rPr lang="en-US" sz="4500" dirty="0"/>
              <a:t>) </a:t>
            </a:r>
            <a:r>
              <a:rPr lang="en-US" sz="4500" dirty="0" err="1"/>
              <a:t>privind</a:t>
            </a:r>
            <a:r>
              <a:rPr lang="en-US" sz="4500" dirty="0"/>
              <a:t> </a:t>
            </a:r>
            <a:r>
              <a:rPr lang="en-US" sz="4500" dirty="0" err="1"/>
              <a:t>ameliorarea</a:t>
            </a:r>
            <a:r>
              <a:rPr lang="en-US" sz="4500" dirty="0"/>
              <a:t> </a:t>
            </a:r>
            <a:r>
              <a:rPr lang="en-US" sz="4500" dirty="0" err="1"/>
              <a:t>terenurilor</a:t>
            </a:r>
            <a:r>
              <a:rPr lang="en-US" sz="4500" dirty="0"/>
              <a:t> </a:t>
            </a:r>
            <a:r>
              <a:rPr lang="en-US" sz="4500" dirty="0" err="1"/>
              <a:t>degradate</a:t>
            </a:r>
            <a:r>
              <a:rPr lang="en-US" sz="4500" dirty="0"/>
              <a:t> (</a:t>
            </a:r>
            <a:r>
              <a:rPr lang="en-US" sz="4500" dirty="0" err="1"/>
              <a:t>după</a:t>
            </a:r>
            <a:r>
              <a:rPr lang="en-US" sz="4500" dirty="0"/>
              <a:t> </a:t>
            </a:r>
            <a:r>
              <a:rPr lang="en-US" sz="4500" dirty="0" err="1"/>
              <a:t>Ciortuz</a:t>
            </a:r>
            <a:r>
              <a:rPr lang="en-US" sz="4500" dirty="0"/>
              <a:t>, </a:t>
            </a:r>
            <a:r>
              <a:rPr lang="en-US" sz="4500" dirty="0" err="1"/>
              <a:t>Păcurar</a:t>
            </a:r>
            <a:r>
              <a:rPr lang="en-US" sz="4500" dirty="0"/>
              <a:t>, 2004); </a:t>
            </a:r>
            <a:r>
              <a:rPr lang="en-US" sz="4500" dirty="0" err="1"/>
              <a:t>alegerea</a:t>
            </a:r>
            <a:r>
              <a:rPr lang="en-US" sz="4500" dirty="0"/>
              <a:t> </a:t>
            </a:r>
            <a:r>
              <a:rPr lang="en-US" sz="4500" dirty="0" err="1"/>
              <a:t>celor</a:t>
            </a:r>
            <a:r>
              <a:rPr lang="en-US" sz="4500" dirty="0"/>
              <a:t> </a:t>
            </a:r>
            <a:r>
              <a:rPr lang="en-US" sz="4500" dirty="0" err="1"/>
              <a:t>mai</a:t>
            </a:r>
            <a:r>
              <a:rPr lang="en-US" sz="4500" dirty="0"/>
              <a:t> </a:t>
            </a:r>
            <a:r>
              <a:rPr lang="en-US" sz="4500" dirty="0" err="1"/>
              <a:t>potrivite</a:t>
            </a:r>
            <a:r>
              <a:rPr lang="en-US" sz="4500" dirty="0"/>
              <a:t> </a:t>
            </a:r>
            <a:r>
              <a:rPr lang="en-US" sz="4500" dirty="0" err="1"/>
              <a:t>verigi</a:t>
            </a:r>
            <a:r>
              <a:rPr lang="en-US" sz="4500" dirty="0"/>
              <a:t> </a:t>
            </a:r>
            <a:r>
              <a:rPr lang="en-US" sz="4500" dirty="0" err="1"/>
              <a:t>şi</a:t>
            </a:r>
            <a:r>
              <a:rPr lang="en-US" sz="4500" dirty="0"/>
              <a:t> </a:t>
            </a:r>
            <a:r>
              <a:rPr lang="en-US" sz="4500" dirty="0" err="1"/>
              <a:t>asamblarea</a:t>
            </a:r>
            <a:r>
              <a:rPr lang="en-US" sz="4500" dirty="0"/>
              <a:t> </a:t>
            </a:r>
            <a:r>
              <a:rPr lang="en-US" sz="4500" dirty="0" err="1"/>
              <a:t>lor</a:t>
            </a:r>
            <a:r>
              <a:rPr lang="en-US" sz="4500" dirty="0"/>
              <a:t> </a:t>
            </a:r>
            <a:r>
              <a:rPr lang="en-US" sz="4500" dirty="0" err="1"/>
              <a:t>va</a:t>
            </a:r>
            <a:r>
              <a:rPr lang="en-US" sz="4500" dirty="0"/>
              <a:t> conduce, </a:t>
            </a:r>
            <a:r>
              <a:rPr lang="en-US" sz="4500" dirty="0" err="1"/>
              <a:t>în</a:t>
            </a:r>
            <a:r>
              <a:rPr lang="en-US" sz="4500" dirty="0"/>
              <a:t> mod cert, la </a:t>
            </a:r>
            <a:r>
              <a:rPr lang="en-US" sz="4500" dirty="0" err="1"/>
              <a:t>stabilirea</a:t>
            </a:r>
            <a:r>
              <a:rPr lang="en-US" sz="4500" dirty="0"/>
              <a:t> </a:t>
            </a:r>
            <a:r>
              <a:rPr lang="en-US" sz="4500" dirty="0" err="1"/>
              <a:t>celor</a:t>
            </a:r>
            <a:r>
              <a:rPr lang="en-US" sz="4500" dirty="0"/>
              <a:t> </a:t>
            </a:r>
            <a:r>
              <a:rPr lang="en-US" sz="4500" dirty="0" err="1"/>
              <a:t>mai</a:t>
            </a:r>
            <a:r>
              <a:rPr lang="en-US" sz="4500" dirty="0"/>
              <a:t> </a:t>
            </a:r>
            <a:r>
              <a:rPr lang="en-US" sz="4500" dirty="0" err="1"/>
              <a:t>raţionale</a:t>
            </a:r>
            <a:r>
              <a:rPr lang="en-US" sz="4500" dirty="0"/>
              <a:t> </a:t>
            </a:r>
            <a:r>
              <a:rPr lang="en-US" sz="4500" dirty="0" err="1"/>
              <a:t>tehnologii</a:t>
            </a:r>
            <a:r>
              <a:rPr lang="en-US" sz="4500" dirty="0"/>
              <a:t> de </a:t>
            </a:r>
            <a:r>
              <a:rPr lang="en-US" sz="4500" dirty="0" err="1"/>
              <a:t>ameliorare</a:t>
            </a:r>
            <a:r>
              <a:rPr lang="en-US" sz="4500" dirty="0"/>
              <a:t> </a:t>
            </a:r>
            <a:r>
              <a:rPr lang="en-US" sz="4500" dirty="0" err="1"/>
              <a:t>pentru</a:t>
            </a:r>
            <a:r>
              <a:rPr lang="en-US" sz="4500" dirty="0"/>
              <a:t> </a:t>
            </a:r>
            <a:r>
              <a:rPr lang="en-US" sz="4500" dirty="0" err="1"/>
              <a:t>toate</a:t>
            </a:r>
            <a:r>
              <a:rPr lang="en-US" sz="4500" dirty="0"/>
              <a:t> </a:t>
            </a:r>
            <a:r>
              <a:rPr lang="en-US" sz="4500" dirty="0" err="1"/>
              <a:t>cazurile</a:t>
            </a:r>
            <a:r>
              <a:rPr lang="en-US" sz="4500" dirty="0"/>
              <a:t> concrete </a:t>
            </a:r>
            <a:r>
              <a:rPr lang="en-US" sz="4500" dirty="0" err="1"/>
              <a:t>ce</a:t>
            </a:r>
            <a:r>
              <a:rPr lang="en-US" sz="4500" dirty="0"/>
              <a:t> se </a:t>
            </a:r>
            <a:r>
              <a:rPr lang="en-US" sz="4500" dirty="0" err="1"/>
              <a:t>cer</a:t>
            </a:r>
            <a:r>
              <a:rPr lang="en-US" sz="4500" dirty="0"/>
              <a:t> </a:t>
            </a:r>
            <a:r>
              <a:rPr lang="en-US" sz="4500" dirty="0" err="1"/>
              <a:t>rezolvate</a:t>
            </a:r>
            <a:r>
              <a:rPr lang="en-US" sz="4500" dirty="0"/>
              <a:t>:</a:t>
            </a:r>
            <a:endParaRPr lang="en-GB" sz="4500" dirty="0"/>
          </a:p>
          <a:p>
            <a:pPr marL="0" lvl="0" indent="0">
              <a:lnSpc>
                <a:spcPct val="120000"/>
              </a:lnSpc>
              <a:spcBef>
                <a:spcPts val="0"/>
              </a:spcBef>
              <a:buNone/>
            </a:pPr>
            <a:r>
              <a:rPr lang="ro-RO" sz="4500" dirty="0"/>
              <a:t>-</a:t>
            </a:r>
            <a:r>
              <a:rPr lang="en-US" sz="4500" dirty="0" err="1"/>
              <a:t>Verigi</a:t>
            </a:r>
            <a:r>
              <a:rPr lang="en-US" sz="4500" dirty="0"/>
              <a:t> </a:t>
            </a:r>
            <a:r>
              <a:rPr lang="en-US" sz="4500" dirty="0" err="1"/>
              <a:t>tehnologice</a:t>
            </a:r>
            <a:r>
              <a:rPr lang="en-US" sz="4500" dirty="0"/>
              <a:t> </a:t>
            </a:r>
            <a:r>
              <a:rPr lang="en-US" sz="4500" dirty="0" err="1"/>
              <a:t>pentru</a:t>
            </a:r>
            <a:r>
              <a:rPr lang="en-US" sz="4500" dirty="0"/>
              <a:t> </a:t>
            </a:r>
            <a:r>
              <a:rPr lang="en-US" sz="4500" dirty="0" err="1"/>
              <a:t>amenajarea</a:t>
            </a:r>
            <a:r>
              <a:rPr lang="en-US" sz="4500" dirty="0"/>
              <a:t> </a:t>
            </a:r>
            <a:r>
              <a:rPr lang="en-US" sz="4500" dirty="0" err="1"/>
              <a:t>terenurilor</a:t>
            </a:r>
            <a:r>
              <a:rPr lang="en-US" sz="4500" dirty="0"/>
              <a:t> </a:t>
            </a:r>
            <a:endParaRPr lang="en-GB" sz="4500" dirty="0"/>
          </a:p>
          <a:p>
            <a:pPr marL="0" lvl="0" indent="0">
              <a:lnSpc>
                <a:spcPct val="120000"/>
              </a:lnSpc>
              <a:spcBef>
                <a:spcPts val="0"/>
              </a:spcBef>
              <a:buNone/>
            </a:pPr>
            <a:r>
              <a:rPr lang="ro-RO" sz="4500" dirty="0"/>
              <a:t>-</a:t>
            </a:r>
            <a:r>
              <a:rPr lang="en-US" sz="4500" dirty="0" err="1"/>
              <a:t>Verigi</a:t>
            </a:r>
            <a:r>
              <a:rPr lang="en-US" sz="4500" dirty="0"/>
              <a:t> </a:t>
            </a:r>
            <a:r>
              <a:rPr lang="en-US" sz="4500" dirty="0" err="1"/>
              <a:t>tehnologice</a:t>
            </a:r>
            <a:r>
              <a:rPr lang="en-US" sz="4500" dirty="0"/>
              <a:t> de </a:t>
            </a:r>
            <a:r>
              <a:rPr lang="en-US" sz="4500" dirty="0" err="1"/>
              <a:t>prelucrare</a:t>
            </a:r>
            <a:r>
              <a:rPr lang="en-US" sz="4500" dirty="0"/>
              <a:t> a </a:t>
            </a:r>
            <a:r>
              <a:rPr lang="en-US" sz="4500" dirty="0" err="1"/>
              <a:t>solului</a:t>
            </a:r>
            <a:r>
              <a:rPr lang="en-US" sz="4500" dirty="0"/>
              <a:t> </a:t>
            </a:r>
            <a:endParaRPr lang="en-GB" sz="4500" dirty="0"/>
          </a:p>
          <a:p>
            <a:pPr marL="0" lvl="0" indent="0">
              <a:lnSpc>
                <a:spcPct val="120000"/>
              </a:lnSpc>
              <a:spcBef>
                <a:spcPts val="0"/>
              </a:spcBef>
              <a:buNone/>
            </a:pPr>
            <a:r>
              <a:rPr lang="ro-RO" sz="4500" dirty="0"/>
              <a:t>-</a:t>
            </a:r>
            <a:r>
              <a:rPr lang="en-US" sz="4500" dirty="0" err="1"/>
              <a:t>Verigi</a:t>
            </a:r>
            <a:r>
              <a:rPr lang="en-US" sz="4500" dirty="0"/>
              <a:t> </a:t>
            </a:r>
            <a:r>
              <a:rPr lang="en-US" sz="4500" dirty="0" err="1"/>
              <a:t>tehnologice</a:t>
            </a:r>
            <a:r>
              <a:rPr lang="en-US" sz="4500" dirty="0"/>
              <a:t> de </a:t>
            </a:r>
            <a:r>
              <a:rPr lang="en-US" sz="4500" dirty="0" err="1"/>
              <a:t>ameliorare</a:t>
            </a:r>
            <a:r>
              <a:rPr lang="en-US" sz="4500" dirty="0"/>
              <a:t> a </a:t>
            </a:r>
            <a:r>
              <a:rPr lang="en-US" sz="4500" dirty="0" err="1"/>
              <a:t>solului</a:t>
            </a:r>
            <a:r>
              <a:rPr lang="en-US" sz="4500" dirty="0"/>
              <a:t> </a:t>
            </a:r>
            <a:endParaRPr lang="en-GB" sz="4500" dirty="0"/>
          </a:p>
          <a:p>
            <a:pPr marL="0" lvl="0" indent="0">
              <a:lnSpc>
                <a:spcPct val="120000"/>
              </a:lnSpc>
              <a:spcBef>
                <a:spcPts val="0"/>
              </a:spcBef>
              <a:buNone/>
            </a:pPr>
            <a:r>
              <a:rPr lang="ro-RO" sz="4500" dirty="0"/>
              <a:t>-</a:t>
            </a:r>
            <a:r>
              <a:rPr lang="en-US" sz="4500" dirty="0" err="1"/>
              <a:t>Verigi</a:t>
            </a:r>
            <a:r>
              <a:rPr lang="en-US" sz="4500" dirty="0"/>
              <a:t> </a:t>
            </a:r>
            <a:r>
              <a:rPr lang="en-US" sz="4500" dirty="0" err="1"/>
              <a:t>tehnologice</a:t>
            </a:r>
            <a:r>
              <a:rPr lang="en-US" sz="4500" dirty="0"/>
              <a:t> de </a:t>
            </a:r>
            <a:r>
              <a:rPr lang="en-US" sz="4500" dirty="0" err="1"/>
              <a:t>instalare</a:t>
            </a:r>
            <a:r>
              <a:rPr lang="en-US" sz="4500" dirty="0"/>
              <a:t> a </a:t>
            </a:r>
            <a:r>
              <a:rPr lang="en-US" sz="4500" dirty="0" err="1"/>
              <a:t>culturilor</a:t>
            </a:r>
            <a:r>
              <a:rPr lang="en-US" sz="4500" dirty="0"/>
              <a:t> </a:t>
            </a:r>
            <a:r>
              <a:rPr lang="en-US" sz="4500" dirty="0" err="1"/>
              <a:t>forestiere</a:t>
            </a:r>
            <a:r>
              <a:rPr lang="en-US" sz="4500" dirty="0"/>
              <a:t> </a:t>
            </a:r>
            <a:endParaRPr lang="en-GB" sz="4500" dirty="0"/>
          </a:p>
          <a:p>
            <a:pPr marL="0" lvl="0" indent="0">
              <a:lnSpc>
                <a:spcPct val="120000"/>
              </a:lnSpc>
              <a:spcBef>
                <a:spcPts val="0"/>
              </a:spcBef>
              <a:buNone/>
            </a:pPr>
            <a:r>
              <a:rPr lang="ro-RO" sz="4500" dirty="0"/>
              <a:t>-</a:t>
            </a:r>
            <a:r>
              <a:rPr lang="en-US" sz="4500" dirty="0" err="1"/>
              <a:t>Verigi</a:t>
            </a:r>
            <a:r>
              <a:rPr lang="en-US" sz="4500" dirty="0"/>
              <a:t> </a:t>
            </a:r>
            <a:r>
              <a:rPr lang="en-US" sz="4500" dirty="0" err="1"/>
              <a:t>tehnologice</a:t>
            </a:r>
            <a:r>
              <a:rPr lang="en-US" sz="4500" dirty="0"/>
              <a:t> de </a:t>
            </a:r>
            <a:r>
              <a:rPr lang="en-US" sz="4500" dirty="0" err="1"/>
              <a:t>îngrijire</a:t>
            </a:r>
            <a:r>
              <a:rPr lang="en-US" sz="4500" dirty="0"/>
              <a:t> </a:t>
            </a:r>
            <a:r>
              <a:rPr lang="en-US" sz="4500" dirty="0" err="1"/>
              <a:t>şi</a:t>
            </a:r>
            <a:r>
              <a:rPr lang="en-US" sz="4500" dirty="0"/>
              <a:t> </a:t>
            </a:r>
            <a:r>
              <a:rPr lang="en-US" sz="4500" dirty="0" err="1"/>
              <a:t>protecţie</a:t>
            </a:r>
            <a:r>
              <a:rPr lang="en-US" sz="4500" dirty="0"/>
              <a:t> a </a:t>
            </a:r>
            <a:r>
              <a:rPr lang="en-US" sz="4500" dirty="0" err="1"/>
              <a:t>culturilor</a:t>
            </a:r>
            <a:r>
              <a:rPr lang="en-US" sz="4500" dirty="0"/>
              <a:t> </a:t>
            </a:r>
            <a:r>
              <a:rPr lang="en-US" sz="4500" dirty="0" err="1"/>
              <a:t>instalate</a:t>
            </a:r>
            <a:r>
              <a:rPr lang="en-US" sz="4500" dirty="0"/>
              <a:t> </a:t>
            </a:r>
            <a:r>
              <a:rPr lang="en-US" sz="4500" dirty="0" err="1"/>
              <a:t>în</a:t>
            </a:r>
            <a:r>
              <a:rPr lang="en-US" sz="4500" dirty="0"/>
              <a:t> </a:t>
            </a:r>
            <a:r>
              <a:rPr lang="en-US" sz="4500" dirty="0" err="1"/>
              <a:t>perimetre</a:t>
            </a:r>
            <a:r>
              <a:rPr lang="en-US" sz="4500" dirty="0"/>
              <a:t> de </a:t>
            </a:r>
            <a:r>
              <a:rPr lang="en-US" sz="4500" dirty="0" err="1"/>
              <a:t>ameliorare</a:t>
            </a:r>
            <a:endParaRPr lang="en-GB" sz="4500" dirty="0"/>
          </a:p>
          <a:p>
            <a:pPr marL="0" indent="0">
              <a:lnSpc>
                <a:spcPct val="120000"/>
              </a:lnSpc>
              <a:spcBef>
                <a:spcPts val="0"/>
              </a:spcBef>
              <a:buNone/>
            </a:pPr>
            <a:r>
              <a:rPr lang="it-IT" sz="4500" b="1" dirty="0"/>
              <a:t>	</a:t>
            </a: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3023844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903559040"/>
              </p:ext>
            </p:extLst>
          </p:nvPr>
        </p:nvGraphicFramePr>
        <p:xfrm>
          <a:off x="235631" y="2527279"/>
          <a:ext cx="11397083" cy="3944161"/>
        </p:xfrm>
        <a:graphic>
          <a:graphicData uri="http://schemas.openxmlformats.org/drawingml/2006/table">
            <a:tbl>
              <a:tblPr/>
              <a:tblGrid>
                <a:gridCol w="2843317">
                  <a:extLst>
                    <a:ext uri="{9D8B030D-6E8A-4147-A177-3AD203B41FA5}">
                      <a16:colId xmlns:a16="http://schemas.microsoft.com/office/drawing/2014/main" val="3335916655"/>
                    </a:ext>
                  </a:extLst>
                </a:gridCol>
                <a:gridCol w="1346479">
                  <a:extLst>
                    <a:ext uri="{9D8B030D-6E8A-4147-A177-3AD203B41FA5}">
                      <a16:colId xmlns:a16="http://schemas.microsoft.com/office/drawing/2014/main" val="1087958437"/>
                    </a:ext>
                  </a:extLst>
                </a:gridCol>
                <a:gridCol w="4881337">
                  <a:extLst>
                    <a:ext uri="{9D8B030D-6E8A-4147-A177-3AD203B41FA5}">
                      <a16:colId xmlns:a16="http://schemas.microsoft.com/office/drawing/2014/main" val="3455479907"/>
                    </a:ext>
                  </a:extLst>
                </a:gridCol>
                <a:gridCol w="2325950">
                  <a:extLst>
                    <a:ext uri="{9D8B030D-6E8A-4147-A177-3AD203B41FA5}">
                      <a16:colId xmlns:a16="http://schemas.microsoft.com/office/drawing/2014/main" val="388506526"/>
                    </a:ext>
                  </a:extLst>
                </a:gridCol>
              </a:tblGrid>
              <a:tr h="522388">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3395521">
                <a:tc>
                  <a:txBody>
                    <a:bodyPr/>
                    <a:lstStyle/>
                    <a:p>
                      <a:pPr algn="just">
                        <a:lnSpc>
                          <a:spcPct val="100000"/>
                        </a:lnSpc>
                        <a:spcAft>
                          <a:spcPts val="0"/>
                        </a:spcAft>
                      </a:pPr>
                      <a:r>
                        <a:rPr lang="ro-RO" sz="2000" b="1" dirty="0">
                          <a:effectLst/>
                        </a:rPr>
                        <a:t> </a:t>
                      </a:r>
                      <a:r>
                        <a:rPr lang="ro-RO" sz="2000" b="0" dirty="0">
                          <a:effectLst/>
                        </a:rPr>
                        <a:t>Capitolul I</a:t>
                      </a:r>
                    </a:p>
                    <a:p>
                      <a:pPr algn="just">
                        <a:lnSpc>
                          <a:spcPct val="100000"/>
                        </a:lnSpc>
                        <a:spcAft>
                          <a:spcPts val="0"/>
                        </a:spcAft>
                      </a:pPr>
                      <a:r>
                        <a:rPr lang="ro-RO" sz="2000" b="0" dirty="0">
                          <a:effectLst/>
                        </a:rPr>
                        <a:t>Considerații generale</a:t>
                      </a:r>
                    </a:p>
                    <a:p>
                      <a:pPr algn="just">
                        <a:lnSpc>
                          <a:spcPct val="100000"/>
                        </a:lnSpc>
                        <a:spcAft>
                          <a:spcPts val="0"/>
                        </a:spcAft>
                      </a:pPr>
                      <a:endParaRPr lang="en-US" sz="2000" b="1" dirty="0">
                        <a:effectLst/>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hangingPunct="0">
                        <a:lnSpc>
                          <a:spcPct val="100000"/>
                        </a:lnSpc>
                        <a:spcAft>
                          <a:spcPts val="0"/>
                        </a:spcAft>
                        <a:tabLst>
                          <a:tab pos="-457200" algn="l"/>
                          <a:tab pos="-180340" algn="l"/>
                          <a:tab pos="-90170" algn="l"/>
                        </a:tabLst>
                      </a:pPr>
                      <a:r>
                        <a:rPr lang="en-US" sz="1800" dirty="0">
                          <a:effectLst/>
                        </a:rPr>
                        <a:t>La </a:t>
                      </a:r>
                      <a:r>
                        <a:rPr lang="en-US" sz="1800" dirty="0" err="1">
                          <a:effectLst/>
                        </a:rPr>
                        <a:t>finalul</a:t>
                      </a:r>
                      <a:r>
                        <a:rPr lang="en-US" sz="1800" dirty="0">
                          <a:effectLst/>
                        </a:rPr>
                        <a:t> </a:t>
                      </a:r>
                      <a:r>
                        <a:rPr lang="en-US" sz="1800" dirty="0" err="1">
                          <a:effectLst/>
                        </a:rPr>
                        <a:t>subcap</a:t>
                      </a:r>
                      <a:r>
                        <a:rPr lang="en-US" sz="1800" dirty="0">
                          <a:effectLst/>
                        </a:rPr>
                        <a:t>. 3 au </a:t>
                      </a:r>
                      <a:r>
                        <a:rPr lang="en-US" sz="1800" dirty="0" err="1">
                          <a:effectLst/>
                        </a:rPr>
                        <a:t>fost</a:t>
                      </a:r>
                      <a:r>
                        <a:rPr lang="en-US" sz="1800" dirty="0">
                          <a:effectLst/>
                        </a:rPr>
                        <a:t> </a:t>
                      </a:r>
                      <a:r>
                        <a:rPr lang="en-US" sz="1800" dirty="0" err="1">
                          <a:effectLst/>
                        </a:rPr>
                        <a:t>făcute</a:t>
                      </a:r>
                      <a:r>
                        <a:rPr lang="en-US" sz="1800" dirty="0">
                          <a:effectLst/>
                        </a:rPr>
                        <a:t> </a:t>
                      </a:r>
                      <a:r>
                        <a:rPr lang="en-US" sz="1800" dirty="0" err="1">
                          <a:effectLst/>
                        </a:rPr>
                        <a:t>unele</a:t>
                      </a:r>
                      <a:r>
                        <a:rPr lang="en-US" sz="1800" dirty="0">
                          <a:effectLst/>
                        </a:rPr>
                        <a:t> </a:t>
                      </a:r>
                      <a:r>
                        <a:rPr lang="en-US" sz="1800" dirty="0" err="1">
                          <a:effectLst/>
                        </a:rPr>
                        <a:t>precizări</a:t>
                      </a:r>
                      <a:r>
                        <a:rPr lang="en-US" sz="1800" dirty="0">
                          <a:effectLst/>
                        </a:rPr>
                        <a:t> </a:t>
                      </a:r>
                      <a:r>
                        <a:rPr lang="en-US" sz="1800" dirty="0" err="1">
                          <a:effectLst/>
                        </a:rPr>
                        <a:t>importante</a:t>
                      </a:r>
                      <a:r>
                        <a:rPr lang="en-US" sz="1800" dirty="0">
                          <a:effectLst/>
                        </a:rPr>
                        <a:t> </a:t>
                      </a:r>
                      <a:r>
                        <a:rPr lang="en-US" sz="1800" dirty="0" err="1">
                          <a:effectLst/>
                        </a:rPr>
                        <a:t>pentru</a:t>
                      </a:r>
                      <a:r>
                        <a:rPr lang="en-US" sz="1800" dirty="0">
                          <a:effectLst/>
                        </a:rPr>
                        <a:t> </a:t>
                      </a:r>
                      <a:r>
                        <a:rPr lang="en-US" sz="1800" dirty="0" err="1">
                          <a:effectLst/>
                        </a:rPr>
                        <a:t>eliminarea</a:t>
                      </a:r>
                      <a:r>
                        <a:rPr lang="en-US" sz="1800" dirty="0">
                          <a:effectLst/>
                        </a:rPr>
                        <a:t> </a:t>
                      </a:r>
                      <a:r>
                        <a:rPr lang="en-US" sz="1800" dirty="0" err="1">
                          <a:effectLst/>
                        </a:rPr>
                        <a:t>neajunsurilor</a:t>
                      </a:r>
                      <a:r>
                        <a:rPr lang="en-US" sz="1800" dirty="0">
                          <a:effectLst/>
                        </a:rPr>
                        <a:t> </a:t>
                      </a:r>
                      <a:r>
                        <a:rPr lang="en-US" sz="1800" dirty="0" err="1">
                          <a:effectLst/>
                        </a:rPr>
                        <a:t>constatate</a:t>
                      </a:r>
                      <a:r>
                        <a:rPr lang="en-US" sz="1800" dirty="0">
                          <a:effectLst/>
                        </a:rPr>
                        <a:t> </a:t>
                      </a:r>
                      <a:r>
                        <a:rPr lang="en-US" sz="1800" dirty="0" err="1">
                          <a:effectLst/>
                        </a:rPr>
                        <a:t>până</a:t>
                      </a:r>
                      <a:r>
                        <a:rPr lang="en-US" sz="1800" dirty="0">
                          <a:effectLst/>
                        </a:rPr>
                        <a:t> </a:t>
                      </a:r>
                      <a:r>
                        <a:rPr lang="en-US" sz="1800" dirty="0" err="1">
                          <a:effectLst/>
                        </a:rPr>
                        <a:t>în</a:t>
                      </a:r>
                      <a:r>
                        <a:rPr lang="en-US" sz="1800" dirty="0">
                          <a:effectLst/>
                        </a:rPr>
                        <a:t> </a:t>
                      </a:r>
                      <a:r>
                        <a:rPr lang="en-US" sz="1800" dirty="0" err="1">
                          <a:effectLst/>
                        </a:rPr>
                        <a:t>prezent</a:t>
                      </a:r>
                      <a:r>
                        <a:rPr lang="en-US" sz="1800" dirty="0">
                          <a:effectLst/>
                        </a:rPr>
                        <a:t> </a:t>
                      </a:r>
                      <a:r>
                        <a:rPr lang="en-US" sz="1800" dirty="0" err="1">
                          <a:effectLst/>
                        </a:rPr>
                        <a:t>în</a:t>
                      </a:r>
                      <a:r>
                        <a:rPr lang="en-US" sz="1800" dirty="0">
                          <a:effectLst/>
                        </a:rPr>
                        <a:t> </a:t>
                      </a:r>
                      <a:r>
                        <a:rPr lang="en-US" sz="1800" dirty="0" err="1">
                          <a:effectLst/>
                        </a:rPr>
                        <a:t>ceea</a:t>
                      </a:r>
                      <a:r>
                        <a:rPr lang="en-US" sz="1800" dirty="0">
                          <a:effectLst/>
                        </a:rPr>
                        <a:t> </a:t>
                      </a:r>
                      <a:r>
                        <a:rPr lang="en-US" sz="1800" dirty="0" err="1">
                          <a:effectLst/>
                        </a:rPr>
                        <a:t>ce</a:t>
                      </a:r>
                      <a:r>
                        <a:rPr lang="en-US" sz="1800" dirty="0">
                          <a:effectLst/>
                        </a:rPr>
                        <a:t> </a:t>
                      </a:r>
                      <a:r>
                        <a:rPr lang="en-US" sz="1800" dirty="0" err="1">
                          <a:effectLst/>
                        </a:rPr>
                        <a:t>priveşte</a:t>
                      </a:r>
                      <a:r>
                        <a:rPr lang="en-US" sz="1800" dirty="0">
                          <a:effectLst/>
                        </a:rPr>
                        <a:t> </a:t>
                      </a:r>
                      <a:r>
                        <a:rPr lang="ro-RO" sz="1800" dirty="0">
                          <a:effectLst/>
                        </a:rPr>
                        <a:t>n</a:t>
                      </a:r>
                      <a:r>
                        <a:rPr lang="en-US" sz="1800" dirty="0" err="1">
                          <a:effectLst/>
                        </a:rPr>
                        <a:t>ecorela</a:t>
                      </a:r>
                      <a:r>
                        <a:rPr lang="ro-RO" sz="1800" dirty="0">
                          <a:effectLst/>
                        </a:rPr>
                        <a:t>rea încadrării </a:t>
                      </a:r>
                      <a:r>
                        <a:rPr lang="en-US" sz="1800" dirty="0" err="1">
                          <a:effectLst/>
                        </a:rPr>
                        <a:t>unor</a:t>
                      </a:r>
                      <a:r>
                        <a:rPr lang="en-US" sz="1800" dirty="0">
                          <a:effectLst/>
                        </a:rPr>
                        <a:t> </a:t>
                      </a:r>
                      <a:r>
                        <a:rPr lang="en-US" sz="1800" dirty="0" err="1">
                          <a:effectLst/>
                        </a:rPr>
                        <a:t>suprafeţe</a:t>
                      </a:r>
                      <a:r>
                        <a:rPr lang="en-US" sz="1800" dirty="0">
                          <a:effectLst/>
                        </a:rPr>
                        <a:t> </a:t>
                      </a:r>
                      <a:r>
                        <a:rPr lang="en-US" sz="1800" dirty="0" err="1">
                          <a:effectLst/>
                        </a:rPr>
                        <a:t>forestiere</a:t>
                      </a:r>
                      <a:r>
                        <a:rPr lang="en-US" sz="1800" dirty="0">
                          <a:effectLst/>
                        </a:rPr>
                        <a:t> sub </a:t>
                      </a:r>
                      <a:r>
                        <a:rPr lang="en-US" sz="1800" dirty="0" err="1">
                          <a:effectLst/>
                        </a:rPr>
                        <a:t>aspectul</a:t>
                      </a:r>
                      <a:r>
                        <a:rPr lang="en-US" sz="1800" dirty="0">
                          <a:effectLst/>
                        </a:rPr>
                        <a:t> </a:t>
                      </a:r>
                      <a:r>
                        <a:rPr lang="en-US" sz="1800" dirty="0" err="1">
                          <a:effectLst/>
                        </a:rPr>
                        <a:t>grupei</a:t>
                      </a:r>
                      <a:r>
                        <a:rPr lang="en-US" sz="1800" dirty="0">
                          <a:effectLst/>
                        </a:rPr>
                        <a:t> </a:t>
                      </a:r>
                      <a:r>
                        <a:rPr lang="en-US" sz="1800" dirty="0" err="1">
                          <a:effectLst/>
                        </a:rPr>
                        <a:t>ecologice</a:t>
                      </a:r>
                      <a:r>
                        <a:rPr lang="en-US" sz="1800" dirty="0">
                          <a:effectLst/>
                        </a:rPr>
                        <a:t>, </a:t>
                      </a:r>
                      <a:r>
                        <a:rPr lang="en-US" sz="1800" dirty="0" err="1">
                          <a:effectLst/>
                        </a:rPr>
                        <a:t>tipului</a:t>
                      </a:r>
                      <a:r>
                        <a:rPr lang="en-US" sz="1800" dirty="0">
                          <a:effectLst/>
                        </a:rPr>
                        <a:t> de </a:t>
                      </a:r>
                      <a:r>
                        <a:rPr lang="en-US" sz="1800" dirty="0" err="1">
                          <a:effectLst/>
                        </a:rPr>
                        <a:t>staţiune</a:t>
                      </a:r>
                      <a:r>
                        <a:rPr lang="en-US" sz="1800" dirty="0">
                          <a:effectLst/>
                        </a:rPr>
                        <a:t> </a:t>
                      </a:r>
                      <a:r>
                        <a:rPr lang="en-US" sz="1800" dirty="0" err="1">
                          <a:effectLst/>
                        </a:rPr>
                        <a:t>și</a:t>
                      </a:r>
                      <a:r>
                        <a:rPr lang="en-US" sz="1800" dirty="0">
                          <a:effectLst/>
                        </a:rPr>
                        <a:t> </a:t>
                      </a:r>
                      <a:r>
                        <a:rPr lang="en-US" sz="1800" dirty="0" err="1">
                          <a:effectLst/>
                        </a:rPr>
                        <a:t>tipului</a:t>
                      </a:r>
                      <a:r>
                        <a:rPr lang="en-US" sz="1800" dirty="0">
                          <a:effectLst/>
                        </a:rPr>
                        <a:t> de </a:t>
                      </a:r>
                      <a:r>
                        <a:rPr lang="en-US" sz="1800" dirty="0" err="1">
                          <a:effectLst/>
                        </a:rPr>
                        <a:t>pădure</a:t>
                      </a:r>
                      <a:r>
                        <a:rPr lang="ro-RO" sz="1800" dirty="0">
                          <a:effectLst/>
                        </a:rPr>
                        <a:t>.</a:t>
                      </a:r>
                    </a:p>
                    <a:p>
                      <a:pPr algn="l" hangingPunct="0">
                        <a:lnSpc>
                          <a:spcPct val="100000"/>
                        </a:lnSpc>
                        <a:spcAft>
                          <a:spcPts val="0"/>
                        </a:spcAft>
                        <a:tabLst>
                          <a:tab pos="-457200" algn="l"/>
                          <a:tab pos="-180340" algn="l"/>
                          <a:tab pos="-90170" algn="l"/>
                        </a:tabLst>
                      </a:pPr>
                      <a:r>
                        <a:rPr lang="en-US" sz="1800" dirty="0">
                          <a:effectLst/>
                        </a:rPr>
                        <a:t>De </a:t>
                      </a:r>
                      <a:r>
                        <a:rPr lang="en-US" sz="1800" dirty="0" err="1">
                          <a:effectLst/>
                        </a:rPr>
                        <a:t>asemenea</a:t>
                      </a:r>
                      <a:r>
                        <a:rPr lang="en-US" sz="1800" dirty="0">
                          <a:effectLst/>
                        </a:rPr>
                        <a:t>, au </a:t>
                      </a:r>
                      <a:r>
                        <a:rPr lang="en-US" sz="1800" dirty="0" err="1">
                          <a:effectLst/>
                        </a:rPr>
                        <a:t>fost</a:t>
                      </a:r>
                      <a:r>
                        <a:rPr lang="en-US" sz="1800" dirty="0">
                          <a:effectLst/>
                        </a:rPr>
                        <a:t> </a:t>
                      </a:r>
                      <a:r>
                        <a:rPr lang="en-US" sz="1800" dirty="0" err="1">
                          <a:effectLst/>
                        </a:rPr>
                        <a:t>făcute</a:t>
                      </a:r>
                      <a:r>
                        <a:rPr lang="en-US" sz="1800" dirty="0">
                          <a:effectLst/>
                        </a:rPr>
                        <a:t> </a:t>
                      </a:r>
                      <a:r>
                        <a:rPr lang="en-US" sz="1800" dirty="0" err="1">
                          <a:effectLst/>
                        </a:rPr>
                        <a:t>precizări</a:t>
                      </a:r>
                      <a:r>
                        <a:rPr lang="en-US" sz="1800" dirty="0">
                          <a:effectLst/>
                        </a:rPr>
                        <a:t> </a:t>
                      </a:r>
                      <a:r>
                        <a:rPr lang="en-US" sz="1800" dirty="0" err="1">
                          <a:effectLst/>
                        </a:rPr>
                        <a:t>privind</a:t>
                      </a:r>
                      <a:r>
                        <a:rPr lang="en-US" sz="1800" dirty="0">
                          <a:effectLst/>
                        </a:rPr>
                        <a:t> </a:t>
                      </a:r>
                      <a:r>
                        <a:rPr lang="en-US" sz="1800" dirty="0" err="1">
                          <a:effectLst/>
                        </a:rPr>
                        <a:t>încadrarea</a:t>
                      </a:r>
                      <a:r>
                        <a:rPr lang="en-US" sz="1800" dirty="0">
                          <a:effectLst/>
                        </a:rPr>
                        <a:t> </a:t>
                      </a:r>
                      <a:r>
                        <a:rPr lang="en-US" sz="1800" dirty="0" err="1">
                          <a:effectLst/>
                        </a:rPr>
                        <a:t>în</a:t>
                      </a:r>
                      <a:r>
                        <a:rPr lang="en-US" sz="1800" dirty="0">
                          <a:effectLst/>
                        </a:rPr>
                        <a:t> </a:t>
                      </a:r>
                      <a:r>
                        <a:rPr lang="en-US" sz="1800" dirty="0" err="1">
                          <a:effectLst/>
                        </a:rPr>
                        <a:t>grupa</a:t>
                      </a:r>
                      <a:r>
                        <a:rPr lang="en-US" sz="1800" dirty="0">
                          <a:effectLst/>
                        </a:rPr>
                        <a:t> </a:t>
                      </a:r>
                      <a:r>
                        <a:rPr lang="en-US" sz="1800" dirty="0" err="1">
                          <a:effectLst/>
                        </a:rPr>
                        <a:t>ecologică</a:t>
                      </a:r>
                      <a:r>
                        <a:rPr lang="en-US" sz="1800" dirty="0">
                          <a:effectLst/>
                        </a:rPr>
                        <a:t> </a:t>
                      </a:r>
                      <a:r>
                        <a:rPr lang="en-US" sz="1800" dirty="0" err="1">
                          <a:effectLst/>
                        </a:rPr>
                        <a:t>în</a:t>
                      </a:r>
                      <a:r>
                        <a:rPr lang="en-US" sz="1800" dirty="0">
                          <a:effectLst/>
                        </a:rPr>
                        <a:t> </a:t>
                      </a:r>
                      <a:r>
                        <a:rPr lang="en-US" sz="1800" dirty="0" err="1">
                          <a:effectLst/>
                        </a:rPr>
                        <a:t>cazul</a:t>
                      </a:r>
                      <a:r>
                        <a:rPr lang="en-US" sz="1800" dirty="0">
                          <a:effectLst/>
                        </a:rPr>
                        <a:t> </a:t>
                      </a:r>
                      <a:r>
                        <a:rPr lang="en-US" sz="1800" dirty="0" err="1">
                          <a:effectLst/>
                        </a:rPr>
                        <a:t>pădurilor</a:t>
                      </a:r>
                      <a:r>
                        <a:rPr lang="en-US" sz="1800" dirty="0">
                          <a:effectLst/>
                        </a:rPr>
                        <a:t> </a:t>
                      </a:r>
                      <a:r>
                        <a:rPr lang="en-US" sz="1800" dirty="0" err="1">
                          <a:effectLst/>
                        </a:rPr>
                        <a:t>proprietate</a:t>
                      </a:r>
                      <a:r>
                        <a:rPr lang="en-US" sz="1800" dirty="0">
                          <a:effectLst/>
                        </a:rPr>
                        <a:t> </a:t>
                      </a:r>
                      <a:r>
                        <a:rPr lang="en-US" sz="1800" dirty="0" err="1">
                          <a:effectLst/>
                        </a:rPr>
                        <a:t>privată</a:t>
                      </a:r>
                      <a:r>
                        <a:rPr lang="en-US" sz="1800" dirty="0">
                          <a:effectLst/>
                        </a:rPr>
                        <a:t> de </a:t>
                      </a:r>
                      <a:r>
                        <a:rPr lang="en-US" sz="1800" dirty="0" err="1">
                          <a:effectLst/>
                        </a:rPr>
                        <a:t>mici</a:t>
                      </a:r>
                      <a:r>
                        <a:rPr lang="en-US" sz="1800" dirty="0">
                          <a:effectLst/>
                        </a:rPr>
                        <a:t> </a:t>
                      </a:r>
                      <a:r>
                        <a:rPr lang="en-US" sz="1800" dirty="0" err="1">
                          <a:effectLst/>
                        </a:rPr>
                        <a:t>dimensiuni</a:t>
                      </a:r>
                      <a:r>
                        <a:rPr lang="en-US" sz="1800" dirty="0">
                          <a:effectLst/>
                        </a:rPr>
                        <a:t> (care nu </a:t>
                      </a:r>
                      <a:r>
                        <a:rPr lang="en-US" sz="1800" dirty="0" err="1">
                          <a:effectLst/>
                        </a:rPr>
                        <a:t>constituie</a:t>
                      </a:r>
                      <a:r>
                        <a:rPr lang="en-US" sz="1800" dirty="0">
                          <a:effectLst/>
                        </a:rPr>
                        <a:t> </a:t>
                      </a:r>
                      <a:r>
                        <a:rPr lang="en-US" sz="1800" dirty="0" err="1">
                          <a:effectLst/>
                        </a:rPr>
                        <a:t>obiectivul</a:t>
                      </a:r>
                      <a:r>
                        <a:rPr lang="en-US" sz="1800" dirty="0">
                          <a:effectLst/>
                        </a:rPr>
                        <a:t> </a:t>
                      </a:r>
                      <a:r>
                        <a:rPr lang="en-US" sz="1800" dirty="0" err="1">
                          <a:effectLst/>
                        </a:rPr>
                        <a:t>activităţii</a:t>
                      </a:r>
                      <a:r>
                        <a:rPr lang="en-US" sz="1800" dirty="0">
                          <a:effectLst/>
                        </a:rPr>
                        <a:t> de </a:t>
                      </a:r>
                      <a:r>
                        <a:rPr lang="en-US" sz="1800" dirty="0" err="1">
                          <a:effectLst/>
                        </a:rPr>
                        <a:t>amenajarea</a:t>
                      </a:r>
                      <a:r>
                        <a:rPr lang="en-US" sz="1800" dirty="0">
                          <a:effectLst/>
                        </a:rPr>
                        <a:t> </a:t>
                      </a:r>
                      <a:r>
                        <a:rPr lang="en-US" sz="1800" dirty="0" err="1">
                          <a:effectLst/>
                        </a:rPr>
                        <a:t>pădurilor</a:t>
                      </a:r>
                      <a:r>
                        <a:rPr lang="en-US" sz="1800" dirty="0">
                          <a:effectLst/>
                        </a:rPr>
                        <a:t>) </a:t>
                      </a:r>
                      <a:r>
                        <a:rPr lang="en-US" sz="1800" dirty="0" err="1">
                          <a:effectLst/>
                        </a:rPr>
                        <a:t>și</a:t>
                      </a:r>
                      <a:r>
                        <a:rPr lang="en-US" sz="1800" dirty="0">
                          <a:effectLst/>
                        </a:rPr>
                        <a:t> </a:t>
                      </a:r>
                      <a:r>
                        <a:rPr lang="en-US" sz="1800" dirty="0" err="1">
                          <a:effectLst/>
                        </a:rPr>
                        <a:t>aplicarea</a:t>
                      </a:r>
                      <a:r>
                        <a:rPr lang="en-US" sz="1800" dirty="0">
                          <a:effectLst/>
                        </a:rPr>
                        <a:t> </a:t>
                      </a:r>
                      <a:r>
                        <a:rPr lang="en-US" sz="1800" dirty="0" err="1">
                          <a:effectLst/>
                        </a:rPr>
                        <a:t>simplificată</a:t>
                      </a:r>
                      <a:r>
                        <a:rPr lang="en-US" sz="1800" dirty="0">
                          <a:effectLst/>
                        </a:rPr>
                        <a:t> a </a:t>
                      </a:r>
                      <a:r>
                        <a:rPr lang="en-US" sz="1800" dirty="0" err="1">
                          <a:effectLst/>
                        </a:rPr>
                        <a:t>compoziţiilor</a:t>
                      </a:r>
                      <a:r>
                        <a:rPr lang="en-US" sz="1800" dirty="0">
                          <a:effectLst/>
                        </a:rPr>
                        <a:t> de </a:t>
                      </a:r>
                      <a:r>
                        <a:rPr lang="en-US" sz="1800" dirty="0" err="1">
                          <a:effectLst/>
                        </a:rPr>
                        <a:t>regenerare</a:t>
                      </a:r>
                      <a:r>
                        <a:rPr lang="en-US" sz="1800" dirty="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kern="1200" dirty="0">
                          <a:solidFill>
                            <a:schemeClr val="tx1"/>
                          </a:solidFill>
                          <a:effectLst/>
                          <a:latin typeface="+mn-lt"/>
                          <a:ea typeface="+mn-ea"/>
                          <a:cs typeface="+mn-cs"/>
                        </a:rPr>
                        <a:t>Astfel de cazuri au fost semnalate destul de des în teritoriu.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747397"/>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288454" y="2127169"/>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2040265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2136255347"/>
              </p:ext>
            </p:extLst>
          </p:nvPr>
        </p:nvGraphicFramePr>
        <p:xfrm>
          <a:off x="301659" y="2114071"/>
          <a:ext cx="11674318" cy="4663440"/>
        </p:xfrm>
        <a:graphic>
          <a:graphicData uri="http://schemas.openxmlformats.org/drawingml/2006/table">
            <a:tbl>
              <a:tblPr/>
              <a:tblGrid>
                <a:gridCol w="2459296">
                  <a:extLst>
                    <a:ext uri="{9D8B030D-6E8A-4147-A177-3AD203B41FA5}">
                      <a16:colId xmlns:a16="http://schemas.microsoft.com/office/drawing/2014/main" val="3335916655"/>
                    </a:ext>
                  </a:extLst>
                </a:gridCol>
                <a:gridCol w="1127464">
                  <a:extLst>
                    <a:ext uri="{9D8B030D-6E8A-4147-A177-3AD203B41FA5}">
                      <a16:colId xmlns:a16="http://schemas.microsoft.com/office/drawing/2014/main" val="1087958437"/>
                    </a:ext>
                  </a:extLst>
                </a:gridCol>
                <a:gridCol w="5379868">
                  <a:extLst>
                    <a:ext uri="{9D8B030D-6E8A-4147-A177-3AD203B41FA5}">
                      <a16:colId xmlns:a16="http://schemas.microsoft.com/office/drawing/2014/main" val="3455479907"/>
                    </a:ext>
                  </a:extLst>
                </a:gridCol>
                <a:gridCol w="2707690">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6232">
                <a:tc>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p>
                    <a:p>
                      <a:pPr algn="just">
                        <a:lnSpc>
                          <a:spcPct val="100000"/>
                        </a:lnSpc>
                        <a:spcAft>
                          <a:spcPts val="0"/>
                        </a:spcAft>
                      </a:pPr>
                      <a:endParaRPr lang="en-US" sz="2000" b="1" dirty="0">
                        <a:effectLst/>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hangingPunct="0">
                        <a:lnSpc>
                          <a:spcPct val="100000"/>
                        </a:lnSpc>
                        <a:spcAft>
                          <a:spcPts val="0"/>
                        </a:spcAft>
                        <a:tabLst>
                          <a:tab pos="-457200" algn="l"/>
                          <a:tab pos="-180340" algn="l"/>
                          <a:tab pos="-90170" algn="l"/>
                        </a:tabLst>
                      </a:pPr>
                      <a:r>
                        <a:rPr lang="en-US" sz="1800" dirty="0" err="1">
                          <a:effectLst/>
                        </a:rPr>
                        <a:t>Normele</a:t>
                      </a:r>
                      <a:r>
                        <a:rPr lang="en-US" sz="1800" dirty="0">
                          <a:effectLst/>
                        </a:rPr>
                        <a:t> </a:t>
                      </a:r>
                      <a:r>
                        <a:rPr lang="en-US" sz="1800" dirty="0" err="1">
                          <a:effectLst/>
                        </a:rPr>
                        <a:t>tehnice</a:t>
                      </a:r>
                      <a:r>
                        <a:rPr lang="en-US" sz="1800" dirty="0">
                          <a:effectLst/>
                        </a:rPr>
                        <a:t> nr. 1 din </a:t>
                      </a:r>
                      <a:r>
                        <a:rPr lang="en-US" sz="1800" dirty="0" err="1">
                          <a:effectLst/>
                        </a:rPr>
                        <a:t>anul</a:t>
                      </a:r>
                      <a:r>
                        <a:rPr lang="en-US" sz="1800" dirty="0">
                          <a:effectLst/>
                        </a:rPr>
                        <a:t> 2000 </a:t>
                      </a:r>
                      <a:r>
                        <a:rPr lang="en-US" sz="1800" dirty="0" err="1">
                          <a:effectLst/>
                        </a:rPr>
                        <a:t>cuprind</a:t>
                      </a:r>
                      <a:r>
                        <a:rPr lang="en-US" sz="1800" dirty="0">
                          <a:effectLst/>
                        </a:rPr>
                        <a:t> 217 </a:t>
                      </a:r>
                      <a:r>
                        <a:rPr lang="en-US" sz="1800" dirty="0" err="1">
                          <a:effectLst/>
                        </a:rPr>
                        <a:t>tipuri</a:t>
                      </a:r>
                      <a:r>
                        <a:rPr lang="en-US" sz="1800" dirty="0">
                          <a:effectLst/>
                        </a:rPr>
                        <a:t> de </a:t>
                      </a:r>
                      <a:r>
                        <a:rPr lang="en-US" sz="1800" dirty="0" err="1">
                          <a:effectLst/>
                        </a:rPr>
                        <a:t>staţiuni</a:t>
                      </a:r>
                      <a:r>
                        <a:rPr lang="en-US" sz="1800" dirty="0">
                          <a:effectLst/>
                        </a:rPr>
                        <a:t>, din care 147 de </a:t>
                      </a:r>
                      <a:r>
                        <a:rPr lang="en-US" sz="1800" dirty="0" err="1">
                          <a:effectLst/>
                        </a:rPr>
                        <a:t>tipuri</a:t>
                      </a:r>
                      <a:r>
                        <a:rPr lang="en-US" sz="1800" dirty="0">
                          <a:effectLst/>
                        </a:rPr>
                        <a:t> </a:t>
                      </a:r>
                      <a:r>
                        <a:rPr lang="en-US" sz="1800" dirty="0" err="1">
                          <a:effectLst/>
                        </a:rPr>
                        <a:t>existente</a:t>
                      </a:r>
                      <a:r>
                        <a:rPr lang="en-US" sz="1800" dirty="0">
                          <a:effectLst/>
                        </a:rPr>
                        <a:t> </a:t>
                      </a:r>
                      <a:r>
                        <a:rPr lang="en-US" sz="1800" dirty="0" err="1">
                          <a:effectLst/>
                        </a:rPr>
                        <a:t>în</a:t>
                      </a:r>
                      <a:r>
                        <a:rPr lang="en-US" sz="1800" dirty="0">
                          <a:effectLst/>
                        </a:rPr>
                        <a:t> </a:t>
                      </a:r>
                      <a:r>
                        <a:rPr lang="en-US" sz="1800" dirty="0" err="1">
                          <a:effectLst/>
                        </a:rPr>
                        <a:t>sistematică</a:t>
                      </a:r>
                      <a:r>
                        <a:rPr lang="en-US" sz="1800" dirty="0">
                          <a:effectLst/>
                        </a:rPr>
                        <a:t> </a:t>
                      </a:r>
                      <a:r>
                        <a:rPr lang="en-US" sz="1800" dirty="0" err="1">
                          <a:effectLst/>
                        </a:rPr>
                        <a:t>şi</a:t>
                      </a:r>
                      <a:r>
                        <a:rPr lang="en-US" sz="1800" dirty="0">
                          <a:effectLst/>
                        </a:rPr>
                        <a:t> 70 de </a:t>
                      </a:r>
                      <a:r>
                        <a:rPr lang="en-US" sz="1800" dirty="0" err="1">
                          <a:effectLst/>
                        </a:rPr>
                        <a:t>tipuri</a:t>
                      </a:r>
                      <a:r>
                        <a:rPr lang="en-US" sz="1800" dirty="0">
                          <a:effectLst/>
                        </a:rPr>
                        <a:t> </a:t>
                      </a:r>
                      <a:r>
                        <a:rPr lang="en-US" sz="1800" dirty="0" err="1">
                          <a:effectLst/>
                        </a:rPr>
                        <a:t>existente</a:t>
                      </a:r>
                      <a:r>
                        <a:rPr lang="en-US" sz="1800" dirty="0">
                          <a:effectLst/>
                        </a:rPr>
                        <a:t> </a:t>
                      </a:r>
                      <a:r>
                        <a:rPr lang="en-US" sz="1800" dirty="0" err="1">
                          <a:effectLst/>
                        </a:rPr>
                        <a:t>deja</a:t>
                      </a:r>
                      <a:r>
                        <a:rPr lang="en-US" sz="1800" dirty="0">
                          <a:effectLst/>
                        </a:rPr>
                        <a:t> (</a:t>
                      </a:r>
                      <a:r>
                        <a:rPr lang="en-US" sz="1800" dirty="0" err="1">
                          <a:effectLst/>
                        </a:rPr>
                        <a:t>vechi</a:t>
                      </a:r>
                      <a:r>
                        <a:rPr lang="en-US" sz="1800" dirty="0">
                          <a:effectLst/>
                        </a:rPr>
                        <a:t>), </a:t>
                      </a:r>
                      <a:r>
                        <a:rPr lang="en-US" sz="1800" dirty="0" err="1">
                          <a:effectLst/>
                        </a:rPr>
                        <a:t>dar</a:t>
                      </a:r>
                      <a:r>
                        <a:rPr lang="en-US" sz="1800" dirty="0">
                          <a:effectLst/>
                        </a:rPr>
                        <a:t> cu </a:t>
                      </a:r>
                      <a:r>
                        <a:rPr lang="en-US" sz="1800" dirty="0" err="1">
                          <a:effectLst/>
                        </a:rPr>
                        <a:t>litere</a:t>
                      </a:r>
                      <a:r>
                        <a:rPr lang="en-US" sz="1800" dirty="0">
                          <a:effectLst/>
                        </a:rPr>
                        <a:t> </a:t>
                      </a:r>
                      <a:r>
                        <a:rPr lang="en-US" sz="1800" dirty="0" err="1">
                          <a:effectLst/>
                        </a:rPr>
                        <a:t>asociate</a:t>
                      </a:r>
                      <a:r>
                        <a:rPr lang="en-US" sz="1800" dirty="0">
                          <a:effectLst/>
                        </a:rPr>
                        <a:t> </a:t>
                      </a:r>
                      <a:r>
                        <a:rPr lang="en-US" sz="1800" dirty="0" err="1">
                          <a:effectLst/>
                        </a:rPr>
                        <a:t>codului</a:t>
                      </a:r>
                      <a:r>
                        <a:rPr lang="en-US" sz="1800" dirty="0">
                          <a:effectLst/>
                        </a:rPr>
                        <a:t> numeric (derivate), </a:t>
                      </a:r>
                      <a:r>
                        <a:rPr lang="en-US" sz="1800" dirty="0" err="1">
                          <a:effectLst/>
                        </a:rPr>
                        <a:t>fără</a:t>
                      </a:r>
                      <a:r>
                        <a:rPr lang="en-US" sz="1800" dirty="0">
                          <a:effectLst/>
                        </a:rPr>
                        <a:t> </a:t>
                      </a:r>
                      <a:r>
                        <a:rPr lang="en-US" sz="1800" dirty="0" err="1">
                          <a:effectLst/>
                        </a:rPr>
                        <a:t>denumire</a:t>
                      </a:r>
                      <a:r>
                        <a:rPr lang="en-US" sz="1800" dirty="0">
                          <a:effectLst/>
                        </a:rPr>
                        <a:t> </a:t>
                      </a:r>
                      <a:r>
                        <a:rPr lang="en-US" sz="1800" dirty="0" err="1">
                          <a:effectLst/>
                        </a:rPr>
                        <a:t>clarificată</a:t>
                      </a:r>
                      <a:r>
                        <a:rPr lang="en-US" sz="1800" dirty="0">
                          <a:effectLst/>
                        </a:rPr>
                        <a:t>.</a:t>
                      </a:r>
                    </a:p>
                    <a:p>
                      <a:pPr algn="l" hangingPunct="0">
                        <a:lnSpc>
                          <a:spcPct val="100000"/>
                        </a:lnSpc>
                        <a:spcAft>
                          <a:spcPts val="0"/>
                        </a:spcAft>
                        <a:tabLst>
                          <a:tab pos="-457200" algn="l"/>
                          <a:tab pos="-180340" algn="l"/>
                          <a:tab pos="-90170" algn="l"/>
                        </a:tabLst>
                      </a:pPr>
                      <a:r>
                        <a:rPr lang="ro-RO" sz="1800" i="1" dirty="0">
                          <a:effectLst/>
                        </a:rPr>
                        <a:t>P</a:t>
                      </a:r>
                      <a:r>
                        <a:rPr lang="en-US" sz="1800" i="1" dirty="0" err="1">
                          <a:effectLst/>
                        </a:rPr>
                        <a:t>roced</a:t>
                      </a:r>
                      <a:r>
                        <a:rPr lang="ro-RO" sz="1800" i="1" dirty="0">
                          <a:effectLst/>
                        </a:rPr>
                        <a:t>ura</a:t>
                      </a:r>
                      <a:r>
                        <a:rPr lang="en-US" sz="1800" i="1" dirty="0">
                          <a:effectLst/>
                        </a:rPr>
                        <a:t> </a:t>
                      </a:r>
                      <a:r>
                        <a:rPr lang="en-US" sz="1800" i="1" dirty="0" err="1">
                          <a:effectLst/>
                        </a:rPr>
                        <a:t>simplificat</a:t>
                      </a:r>
                      <a:r>
                        <a:rPr lang="ro-RO" sz="1800" i="1" dirty="0">
                          <a:effectLst/>
                        </a:rPr>
                        <a:t>ă</a:t>
                      </a:r>
                      <a:r>
                        <a:rPr lang="en-US" sz="1800" i="1" dirty="0">
                          <a:effectLst/>
                        </a:rPr>
                        <a:t> nr. 1 </a:t>
                      </a:r>
                      <a:r>
                        <a:rPr lang="en-US" sz="1800" dirty="0">
                          <a:effectLst/>
                        </a:rPr>
                        <a:t>(2021) </a:t>
                      </a:r>
                      <a:r>
                        <a:rPr lang="en-US" sz="1800" dirty="0" err="1">
                          <a:effectLst/>
                        </a:rPr>
                        <a:t>cuprinde</a:t>
                      </a:r>
                      <a:r>
                        <a:rPr lang="en-US" sz="1800" dirty="0">
                          <a:effectLst/>
                        </a:rPr>
                        <a:t> 301 </a:t>
                      </a:r>
                      <a:r>
                        <a:rPr lang="en-US" sz="1800" dirty="0" err="1">
                          <a:effectLst/>
                        </a:rPr>
                        <a:t>tipuri</a:t>
                      </a:r>
                      <a:r>
                        <a:rPr lang="en-US" sz="1800" dirty="0">
                          <a:effectLst/>
                        </a:rPr>
                        <a:t> de </a:t>
                      </a:r>
                      <a:r>
                        <a:rPr lang="en-US" sz="1800" dirty="0" err="1">
                          <a:effectLst/>
                        </a:rPr>
                        <a:t>staţiuni</a:t>
                      </a:r>
                      <a:r>
                        <a:rPr lang="en-US" sz="1800" dirty="0">
                          <a:effectLst/>
                        </a:rPr>
                        <a:t>, din care 184 de </a:t>
                      </a:r>
                      <a:r>
                        <a:rPr lang="en-US" sz="1800" dirty="0" err="1">
                          <a:effectLst/>
                        </a:rPr>
                        <a:t>tipuri</a:t>
                      </a:r>
                      <a:r>
                        <a:rPr lang="en-US" sz="1800" dirty="0">
                          <a:effectLst/>
                        </a:rPr>
                        <a:t> </a:t>
                      </a:r>
                      <a:r>
                        <a:rPr lang="en-US" sz="1800" dirty="0" err="1">
                          <a:effectLst/>
                        </a:rPr>
                        <a:t>existente</a:t>
                      </a:r>
                      <a:r>
                        <a:rPr lang="en-US" sz="1800" dirty="0">
                          <a:effectLst/>
                        </a:rPr>
                        <a:t> </a:t>
                      </a:r>
                      <a:r>
                        <a:rPr lang="en-US" sz="1800" dirty="0" err="1">
                          <a:effectLst/>
                        </a:rPr>
                        <a:t>în</a:t>
                      </a:r>
                      <a:r>
                        <a:rPr lang="en-US" sz="1800" dirty="0">
                          <a:effectLst/>
                        </a:rPr>
                        <a:t> </a:t>
                      </a:r>
                      <a:r>
                        <a:rPr lang="en-US" sz="1800" dirty="0" err="1">
                          <a:effectLst/>
                        </a:rPr>
                        <a:t>sistematică</a:t>
                      </a:r>
                      <a:r>
                        <a:rPr lang="en-US" sz="1800" dirty="0">
                          <a:effectLst/>
                        </a:rPr>
                        <a:t> (</a:t>
                      </a:r>
                      <a:r>
                        <a:rPr lang="en-US" sz="1800" dirty="0" err="1">
                          <a:effectLst/>
                        </a:rPr>
                        <a:t>inclusiv</a:t>
                      </a:r>
                      <a:r>
                        <a:rPr lang="en-US" sz="1800" dirty="0">
                          <a:effectLst/>
                        </a:rPr>
                        <a:t> 38 de </a:t>
                      </a:r>
                      <a:r>
                        <a:rPr lang="en-US" sz="1800" dirty="0" err="1">
                          <a:effectLst/>
                        </a:rPr>
                        <a:t>tipuri</a:t>
                      </a:r>
                      <a:r>
                        <a:rPr lang="en-US" sz="1800" dirty="0">
                          <a:effectLst/>
                        </a:rPr>
                        <a:t> </a:t>
                      </a:r>
                      <a:r>
                        <a:rPr lang="en-US" sz="1800" dirty="0" err="1">
                          <a:effectLst/>
                        </a:rPr>
                        <a:t>omise</a:t>
                      </a:r>
                      <a:r>
                        <a:rPr lang="en-US" sz="1800" dirty="0">
                          <a:effectLst/>
                        </a:rPr>
                        <a:t> anterior), 86 de </a:t>
                      </a:r>
                      <a:r>
                        <a:rPr lang="en-US" sz="1800" dirty="0" err="1">
                          <a:effectLst/>
                        </a:rPr>
                        <a:t>tipuri</a:t>
                      </a:r>
                      <a:r>
                        <a:rPr lang="en-US" sz="1800" dirty="0">
                          <a:effectLst/>
                        </a:rPr>
                        <a:t> derivate (</a:t>
                      </a:r>
                      <a:r>
                        <a:rPr lang="en-US" sz="1800" dirty="0" err="1">
                          <a:effectLst/>
                        </a:rPr>
                        <a:t>vechi</a:t>
                      </a:r>
                      <a:r>
                        <a:rPr lang="en-US" sz="1800" dirty="0">
                          <a:effectLst/>
                        </a:rPr>
                        <a:t> </a:t>
                      </a:r>
                      <a:r>
                        <a:rPr lang="en-US" sz="1800" dirty="0" err="1">
                          <a:effectLst/>
                        </a:rPr>
                        <a:t>şi</a:t>
                      </a:r>
                      <a:r>
                        <a:rPr lang="en-US" sz="1800" dirty="0">
                          <a:effectLst/>
                        </a:rPr>
                        <a:t> </a:t>
                      </a:r>
                      <a:r>
                        <a:rPr lang="en-US" sz="1800" dirty="0" err="1">
                          <a:effectLst/>
                        </a:rPr>
                        <a:t>noi</a:t>
                      </a:r>
                      <a:r>
                        <a:rPr lang="en-US" sz="1800" dirty="0">
                          <a:effectLst/>
                        </a:rPr>
                        <a:t>) </a:t>
                      </a:r>
                      <a:r>
                        <a:rPr lang="en-US" sz="1800" dirty="0" err="1">
                          <a:effectLst/>
                        </a:rPr>
                        <a:t>şi</a:t>
                      </a:r>
                      <a:r>
                        <a:rPr lang="en-US" sz="1800" dirty="0">
                          <a:effectLst/>
                        </a:rPr>
                        <a:t> 31 de </a:t>
                      </a:r>
                      <a:r>
                        <a:rPr lang="en-US" sz="1800" dirty="0" err="1">
                          <a:effectLst/>
                        </a:rPr>
                        <a:t>tipuri</a:t>
                      </a:r>
                      <a:r>
                        <a:rPr lang="en-US" sz="1800" dirty="0">
                          <a:effectLst/>
                        </a:rPr>
                        <a:t> </a:t>
                      </a:r>
                      <a:r>
                        <a:rPr lang="en-US" sz="1800" dirty="0" err="1">
                          <a:effectLst/>
                        </a:rPr>
                        <a:t>noi</a:t>
                      </a:r>
                      <a:r>
                        <a:rPr lang="en-US" sz="1800" dirty="0">
                          <a:effectLst/>
                        </a:rPr>
                        <a:t>. </a:t>
                      </a:r>
                    </a:p>
                    <a:p>
                      <a:pPr algn="l" hangingPunct="0">
                        <a:lnSpc>
                          <a:spcPct val="100000"/>
                        </a:lnSpc>
                        <a:spcAft>
                          <a:spcPts val="0"/>
                        </a:spcAft>
                        <a:tabLst>
                          <a:tab pos="-457200" algn="l"/>
                          <a:tab pos="-180340" algn="l"/>
                          <a:tab pos="-90170" algn="l"/>
                        </a:tabLst>
                      </a:pPr>
                      <a:r>
                        <a:rPr lang="en-US" sz="1800" dirty="0" err="1">
                          <a:effectLst/>
                        </a:rPr>
                        <a:t>În</a:t>
                      </a:r>
                      <a:r>
                        <a:rPr lang="en-US" sz="1800" dirty="0">
                          <a:effectLst/>
                        </a:rPr>
                        <a:t> afara </a:t>
                      </a:r>
                      <a:r>
                        <a:rPr lang="en-US" sz="1800" dirty="0" err="1">
                          <a:effectLst/>
                        </a:rPr>
                        <a:t>celor</a:t>
                      </a:r>
                      <a:r>
                        <a:rPr lang="en-US" sz="1800" dirty="0">
                          <a:effectLst/>
                        </a:rPr>
                        <a:t> 301 </a:t>
                      </a:r>
                      <a:r>
                        <a:rPr lang="en-US" sz="1800" dirty="0" err="1">
                          <a:effectLst/>
                        </a:rPr>
                        <a:t>tipuri</a:t>
                      </a:r>
                      <a:r>
                        <a:rPr lang="en-US" sz="1800" dirty="0">
                          <a:effectLst/>
                        </a:rPr>
                        <a:t> de </a:t>
                      </a:r>
                      <a:r>
                        <a:rPr lang="en-US" sz="1800" dirty="0" err="1">
                          <a:effectLst/>
                        </a:rPr>
                        <a:t>stațiune</a:t>
                      </a:r>
                      <a:r>
                        <a:rPr lang="en-US" sz="1800" dirty="0">
                          <a:effectLst/>
                        </a:rPr>
                        <a:t> </a:t>
                      </a:r>
                      <a:r>
                        <a:rPr lang="en-US" sz="1800" dirty="0" err="1">
                          <a:effectLst/>
                        </a:rPr>
                        <a:t>incluse</a:t>
                      </a:r>
                      <a:r>
                        <a:rPr lang="en-US" sz="1800" dirty="0">
                          <a:effectLst/>
                        </a:rPr>
                        <a:t> </a:t>
                      </a:r>
                      <a:r>
                        <a:rPr lang="en-US" sz="1800" dirty="0" err="1">
                          <a:effectLst/>
                        </a:rPr>
                        <a:t>în</a:t>
                      </a:r>
                      <a:r>
                        <a:rPr lang="en-US" sz="1800" dirty="0">
                          <a:effectLst/>
                        </a:rPr>
                        <a:t> </a:t>
                      </a:r>
                      <a:r>
                        <a:rPr lang="en-US" sz="1800" dirty="0" err="1">
                          <a:effectLst/>
                        </a:rPr>
                        <a:t>procedura</a:t>
                      </a:r>
                      <a:r>
                        <a:rPr lang="en-US" sz="1800" dirty="0">
                          <a:effectLst/>
                        </a:rPr>
                        <a:t> nr. 1, </a:t>
                      </a:r>
                      <a:r>
                        <a:rPr lang="en-US" sz="1800" dirty="0" err="1">
                          <a:effectLst/>
                        </a:rPr>
                        <a:t>există</a:t>
                      </a:r>
                      <a:r>
                        <a:rPr lang="en-US" sz="1800" dirty="0">
                          <a:effectLst/>
                        </a:rPr>
                        <a:t> </a:t>
                      </a:r>
                      <a:r>
                        <a:rPr lang="en-US" sz="1800" dirty="0" err="1">
                          <a:effectLst/>
                        </a:rPr>
                        <a:t>și</a:t>
                      </a:r>
                      <a:r>
                        <a:rPr lang="en-US" sz="1800" dirty="0">
                          <a:effectLst/>
                        </a:rPr>
                        <a:t> </a:t>
                      </a:r>
                      <a:r>
                        <a:rPr lang="en-US" sz="1800" dirty="0" err="1">
                          <a:effectLst/>
                        </a:rPr>
                        <a:t>alte</a:t>
                      </a:r>
                      <a:r>
                        <a:rPr lang="en-US" sz="1800" dirty="0">
                          <a:effectLst/>
                        </a:rPr>
                        <a:t> </a:t>
                      </a:r>
                      <a:r>
                        <a:rPr lang="en-US" sz="1800" dirty="0" err="1">
                          <a:effectLst/>
                        </a:rPr>
                        <a:t>tipuri</a:t>
                      </a:r>
                      <a:r>
                        <a:rPr lang="en-US" sz="1800" dirty="0">
                          <a:effectLst/>
                        </a:rPr>
                        <a:t> de </a:t>
                      </a:r>
                      <a:r>
                        <a:rPr lang="en-US" sz="1800" dirty="0" err="1">
                          <a:effectLst/>
                        </a:rPr>
                        <a:t>stațiune</a:t>
                      </a:r>
                      <a:r>
                        <a:rPr lang="en-US" sz="1800" dirty="0">
                          <a:effectLst/>
                        </a:rPr>
                        <a:t> </a:t>
                      </a:r>
                      <a:r>
                        <a:rPr lang="en-US" sz="1800" dirty="0" err="1">
                          <a:effectLst/>
                        </a:rPr>
                        <a:t>identificate</a:t>
                      </a:r>
                      <a:r>
                        <a:rPr lang="en-US" sz="1800" dirty="0">
                          <a:effectLst/>
                        </a:rPr>
                        <a:t>, </a:t>
                      </a:r>
                      <a:r>
                        <a:rPr lang="en-US" sz="1800" dirty="0" err="1">
                          <a:effectLst/>
                        </a:rPr>
                        <a:t>analizate</a:t>
                      </a:r>
                      <a:r>
                        <a:rPr lang="en-US" sz="1800" dirty="0">
                          <a:effectLst/>
                        </a:rPr>
                        <a:t> </a:t>
                      </a:r>
                      <a:r>
                        <a:rPr lang="en-US" sz="1800" dirty="0" err="1">
                          <a:effectLst/>
                        </a:rPr>
                        <a:t>și</a:t>
                      </a:r>
                      <a:r>
                        <a:rPr lang="en-US" sz="1800" dirty="0">
                          <a:effectLst/>
                        </a:rPr>
                        <a:t> validate cu </a:t>
                      </a:r>
                      <a:r>
                        <a:rPr lang="en-US" sz="1800" dirty="0" err="1">
                          <a:effectLst/>
                        </a:rPr>
                        <a:t>ocazia</a:t>
                      </a:r>
                      <a:r>
                        <a:rPr lang="en-US" sz="1800" dirty="0">
                          <a:effectLst/>
                        </a:rPr>
                        <a:t> </a:t>
                      </a:r>
                      <a:r>
                        <a:rPr lang="en-US" sz="1800" dirty="0" err="1">
                          <a:effectLst/>
                        </a:rPr>
                        <a:t>avizării</a:t>
                      </a:r>
                      <a:r>
                        <a:rPr lang="en-US" sz="1800" dirty="0">
                          <a:effectLst/>
                        </a:rPr>
                        <a:t> </a:t>
                      </a:r>
                      <a:r>
                        <a:rPr lang="en-US" sz="1800" dirty="0" err="1">
                          <a:effectLst/>
                        </a:rPr>
                        <a:t>amenajamentelor</a:t>
                      </a:r>
                      <a:r>
                        <a:rPr lang="en-US" sz="1800" dirty="0">
                          <a:effectLst/>
                        </a:rPr>
                        <a:t> </a:t>
                      </a:r>
                      <a:r>
                        <a:rPr lang="en-US" sz="1800" dirty="0" err="1">
                          <a:effectLst/>
                        </a:rPr>
                        <a:t>silvice</a:t>
                      </a:r>
                      <a:r>
                        <a:rPr lang="en-US" sz="1800" dirty="0">
                          <a:effectLst/>
                        </a:rPr>
                        <a:t> (</a:t>
                      </a:r>
                      <a:r>
                        <a:rPr lang="ro-RO" sz="1800" dirty="0">
                          <a:effectLst/>
                        </a:rPr>
                        <a:t>Anexa nr. 7; </a:t>
                      </a:r>
                      <a:r>
                        <a:rPr lang="en-US" sz="1800" dirty="0" err="1">
                          <a:effectLst/>
                        </a:rPr>
                        <a:t>vezi</a:t>
                      </a:r>
                      <a:r>
                        <a:rPr lang="ro-RO" sz="1800" dirty="0">
                          <a:effectLst/>
                        </a:rPr>
                        <a:t> și</a:t>
                      </a:r>
                      <a:r>
                        <a:rPr lang="en-US" sz="1800" dirty="0">
                          <a:effectLst/>
                        </a:rPr>
                        <a:t> </a:t>
                      </a:r>
                      <a:r>
                        <a:rPr lang="ro-RO" sz="1800" i="1" dirty="0">
                          <a:effectLst/>
                        </a:rPr>
                        <a:t>Procedura </a:t>
                      </a:r>
                      <a:r>
                        <a:rPr lang="en-US" sz="1800" i="1" dirty="0">
                          <a:effectLst/>
                        </a:rPr>
                        <a:t>nr. 5</a:t>
                      </a:r>
                      <a:r>
                        <a:rPr lang="ro-RO" sz="1800" dirty="0">
                          <a:effectLst/>
                        </a:rPr>
                        <a:t>) </a:t>
                      </a:r>
                      <a:r>
                        <a:rPr lang="en-US" sz="1800" dirty="0">
                          <a:effectLst/>
                        </a:rPr>
                        <a:t>pe care </a:t>
                      </a:r>
                      <a:r>
                        <a:rPr lang="en-US" sz="1800" dirty="0" err="1">
                          <a:effectLst/>
                        </a:rPr>
                        <a:t>specialiștii</a:t>
                      </a:r>
                      <a:r>
                        <a:rPr lang="en-US" sz="1800" dirty="0">
                          <a:effectLst/>
                        </a:rPr>
                        <a:t> din </a:t>
                      </a:r>
                      <a:r>
                        <a:rPr lang="en-US" sz="1800" dirty="0" err="1">
                          <a:effectLst/>
                        </a:rPr>
                        <a:t>domeniu</a:t>
                      </a:r>
                      <a:r>
                        <a:rPr lang="en-US" sz="1800" dirty="0">
                          <a:effectLst/>
                        </a:rPr>
                        <a:t> le pot </a:t>
                      </a:r>
                      <a:r>
                        <a:rPr lang="en-US" sz="1800" dirty="0" err="1">
                          <a:effectLst/>
                        </a:rPr>
                        <a:t>utiliza</a:t>
                      </a:r>
                      <a:r>
                        <a:rPr lang="en-US" sz="1800" dirty="0">
                          <a:effectLst/>
                        </a:rPr>
                        <a:t> </a:t>
                      </a:r>
                      <a:r>
                        <a:rPr lang="en-US" sz="1800" dirty="0" err="1">
                          <a:effectLst/>
                        </a:rPr>
                        <a:t>în</a:t>
                      </a:r>
                      <a:r>
                        <a:rPr lang="en-US" sz="1800" dirty="0">
                          <a:effectLst/>
                        </a:rPr>
                        <a:t> </a:t>
                      </a:r>
                      <a:r>
                        <a:rPr lang="en-US" sz="1800" dirty="0" err="1">
                          <a:effectLst/>
                        </a:rPr>
                        <a:t>cadrul</a:t>
                      </a:r>
                      <a:r>
                        <a:rPr lang="en-US" sz="1800" dirty="0">
                          <a:effectLst/>
                        </a:rPr>
                        <a:t> </a:t>
                      </a:r>
                      <a:r>
                        <a:rPr lang="en-US" sz="1800" dirty="0" err="1">
                          <a:effectLst/>
                        </a:rPr>
                        <a:t>grupelor</a:t>
                      </a:r>
                      <a:r>
                        <a:rPr lang="en-US" sz="1800" dirty="0">
                          <a:effectLst/>
                        </a:rPr>
                        <a:t> </a:t>
                      </a:r>
                      <a:r>
                        <a:rPr lang="en-US" sz="1800" dirty="0" err="1">
                          <a:effectLst/>
                        </a:rPr>
                        <a:t>ecologice</a:t>
                      </a:r>
                      <a:r>
                        <a:rPr lang="en-US" sz="1800" dirty="0">
                          <a:effectLst/>
                        </a:rPr>
                        <a:t> </a:t>
                      </a:r>
                      <a:r>
                        <a:rPr lang="en-US" sz="1800" dirty="0" err="1">
                          <a:effectLst/>
                        </a:rPr>
                        <a:t>descrise</a:t>
                      </a:r>
                      <a:r>
                        <a:rPr lang="en-US" sz="1800" dirty="0">
                          <a:effectLst/>
                        </a:rPr>
                        <a:t> </a:t>
                      </a:r>
                      <a:r>
                        <a:rPr lang="en-US" sz="1800" dirty="0" err="1">
                          <a:effectLst/>
                        </a:rPr>
                        <a:t>în</a:t>
                      </a:r>
                      <a:r>
                        <a:rPr lang="en-US" sz="1800" dirty="0">
                          <a:effectLst/>
                        </a:rPr>
                        <a:t> actual</a:t>
                      </a:r>
                      <a:r>
                        <a:rPr lang="ro-RO" sz="1800" dirty="0">
                          <a:effectLst/>
                        </a:rPr>
                        <a:t>a</a:t>
                      </a:r>
                      <a:r>
                        <a:rPr lang="en-US" sz="1800" dirty="0">
                          <a:effectLst/>
                        </a:rPr>
                        <a:t> </a:t>
                      </a:r>
                      <a:r>
                        <a:rPr lang="ro-RO" sz="1800" dirty="0">
                          <a:effectLst/>
                        </a:rPr>
                        <a:t>procedură</a:t>
                      </a:r>
                      <a:r>
                        <a:rPr lang="en-US" sz="1800" dirty="0">
                          <a:effectLs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kern="1200" dirty="0">
                          <a:solidFill>
                            <a:schemeClr val="tx1"/>
                          </a:solidFill>
                          <a:effectLst/>
                          <a:latin typeface="+mn-lt"/>
                          <a:ea typeface="+mn-ea"/>
                          <a:cs typeface="+mn-cs"/>
                        </a:rPr>
                        <a:t>Necesitatea completării şi clarificării unor aspecte noi, importante, utilizând rezultatele obţinute în ultimele două decenii în activităţile de cercetare şi amenajare a pădurilor.</a:t>
                      </a:r>
                    </a:p>
                    <a:p>
                      <a:endParaRPr lang="ro-RO" sz="1800" kern="1200" dirty="0">
                        <a:solidFill>
                          <a:schemeClr val="tx1"/>
                        </a:solidFill>
                        <a:effectLst/>
                        <a:latin typeface="+mn-lt"/>
                        <a:ea typeface="+mn-ea"/>
                        <a:cs typeface="+mn-cs"/>
                      </a:endParaRPr>
                    </a:p>
                    <a:p>
                      <a:r>
                        <a:rPr lang="ro-RO" sz="1800" kern="1200" dirty="0">
                          <a:solidFill>
                            <a:schemeClr val="tx1"/>
                          </a:solidFill>
                          <a:effectLst/>
                          <a:latin typeface="+mn-lt"/>
                          <a:ea typeface="+mn-ea"/>
                          <a:cs typeface="+mn-cs"/>
                        </a:rPr>
                        <a:t> Tipurile de stațiune avizate în cadrul lucrărilor de amenajarea pădurilor vor fi utilizate în continuare și vor fi definitivate în urma activității ulterioare de validare finală.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446048"/>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288454" y="1788161"/>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4196949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255624"/>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089814280"/>
              </p:ext>
            </p:extLst>
          </p:nvPr>
        </p:nvGraphicFramePr>
        <p:xfrm>
          <a:off x="301659" y="2114071"/>
          <a:ext cx="11674318" cy="2956560"/>
        </p:xfrm>
        <a:graphic>
          <a:graphicData uri="http://schemas.openxmlformats.org/drawingml/2006/table">
            <a:tbl>
              <a:tblPr/>
              <a:tblGrid>
                <a:gridCol w="2459296">
                  <a:extLst>
                    <a:ext uri="{9D8B030D-6E8A-4147-A177-3AD203B41FA5}">
                      <a16:colId xmlns:a16="http://schemas.microsoft.com/office/drawing/2014/main" val="3335916655"/>
                    </a:ext>
                  </a:extLst>
                </a:gridCol>
                <a:gridCol w="1127464">
                  <a:extLst>
                    <a:ext uri="{9D8B030D-6E8A-4147-A177-3AD203B41FA5}">
                      <a16:colId xmlns:a16="http://schemas.microsoft.com/office/drawing/2014/main" val="1087958437"/>
                    </a:ext>
                  </a:extLst>
                </a:gridCol>
                <a:gridCol w="5379868">
                  <a:extLst>
                    <a:ext uri="{9D8B030D-6E8A-4147-A177-3AD203B41FA5}">
                      <a16:colId xmlns:a16="http://schemas.microsoft.com/office/drawing/2014/main" val="3455479907"/>
                    </a:ext>
                  </a:extLst>
                </a:gridCol>
                <a:gridCol w="2707690">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6232">
                <a:tc>
                  <a:txBody>
                    <a:bodyPr/>
                    <a:lstStyle/>
                    <a:p>
                      <a:pPr algn="l">
                        <a:lnSpc>
                          <a:spcPct val="100000"/>
                        </a:lnSpc>
                        <a:spcAft>
                          <a:spcPts val="0"/>
                        </a:spcAft>
                      </a:pPr>
                      <a:r>
                        <a:rPr lang="ro-RO" sz="2000" b="1" dirty="0">
                          <a:effectLst/>
                        </a:rPr>
                        <a:t> </a:t>
                      </a:r>
                      <a:r>
                        <a:rPr lang="ro-RO" sz="2000" b="0" dirty="0">
                          <a:effectLst/>
                        </a:rPr>
                        <a:t>Capitolul II</a:t>
                      </a:r>
                    </a:p>
                    <a:p>
                      <a:pPr algn="l">
                        <a:lnSpc>
                          <a:spcPct val="100000"/>
                        </a:lnSpc>
                        <a:spcAft>
                          <a:spcPts val="0"/>
                        </a:spcAft>
                      </a:pPr>
                      <a:r>
                        <a:rPr lang="ro-RO" sz="2000" b="0" dirty="0">
                          <a:effectLst/>
                        </a:rPr>
                        <a:t>Compoziţii și tehnologii de regenerare a pădurilor pe grupe ecologice</a:t>
                      </a:r>
                    </a:p>
                    <a:p>
                      <a:pPr algn="just">
                        <a:lnSpc>
                          <a:spcPct val="100000"/>
                        </a:lnSpc>
                        <a:spcAft>
                          <a:spcPts val="0"/>
                        </a:spcAft>
                      </a:pPr>
                      <a:endParaRPr lang="en-US" sz="2000" b="1" dirty="0">
                        <a:effectLst/>
                      </a:endParaRP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07000"/>
                        </a:lnSpc>
                        <a:spcAft>
                          <a:spcPts val="800"/>
                        </a:spcAft>
                      </a:pPr>
                      <a:r>
                        <a:rPr lang="ro-RO" sz="1800" dirty="0">
                          <a:effectLst/>
                        </a:rPr>
                        <a:t>În </a:t>
                      </a:r>
                      <a:r>
                        <a:rPr lang="fr-FR" sz="1800" dirty="0" err="1">
                          <a:effectLst/>
                        </a:rPr>
                        <a:t>edi</a:t>
                      </a:r>
                      <a:r>
                        <a:rPr lang="ro-RO" sz="1800" dirty="0">
                          <a:effectLst/>
                        </a:rPr>
                        <a:t>ția actuală a </a:t>
                      </a:r>
                      <a:r>
                        <a:rPr lang="ro-RO" sz="1800" i="1" dirty="0">
                          <a:effectLst/>
                        </a:rPr>
                        <a:t>P</a:t>
                      </a:r>
                      <a:r>
                        <a:rPr lang="fr-FR" sz="1800" i="1" dirty="0" err="1">
                          <a:effectLst/>
                        </a:rPr>
                        <a:t>rocedurii</a:t>
                      </a:r>
                      <a:r>
                        <a:rPr lang="fr-FR" sz="1800" i="1" dirty="0">
                          <a:effectLst/>
                        </a:rPr>
                        <a:t> </a:t>
                      </a:r>
                      <a:r>
                        <a:rPr lang="fr-FR" sz="1800" i="1" dirty="0" err="1">
                          <a:effectLst/>
                        </a:rPr>
                        <a:t>simplificate</a:t>
                      </a:r>
                      <a:r>
                        <a:rPr lang="fr-FR" sz="1800" i="1" dirty="0">
                          <a:effectLst/>
                        </a:rPr>
                        <a:t> nr. 1</a:t>
                      </a:r>
                      <a:r>
                        <a:rPr lang="ro-RO" sz="1800" dirty="0">
                          <a:effectLst/>
                        </a:rPr>
                        <a:t>, spre deosebire de ediţia anterioară a </a:t>
                      </a:r>
                      <a:r>
                        <a:rPr lang="ro-RO" sz="1800" i="1" dirty="0">
                          <a:effectLst/>
                        </a:rPr>
                        <a:t>Normelor nr. 1</a:t>
                      </a:r>
                      <a:r>
                        <a:rPr lang="ro-RO" sz="1800" dirty="0">
                          <a:effectLst/>
                        </a:rPr>
                        <a:t>, tipurile de staţiuni au fost prezentate în cadrul grupelor ecologice cu denumirea completă (nu numai cu codul numeric).</a:t>
                      </a:r>
                      <a:endParaRPr lang="en-US" sz="1800"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ro-RO" sz="1800" dirty="0">
                          <a:effectLst/>
                        </a:rPr>
                        <a:t>Existenţa unor solicitări de completare, clarificare şi corectare a textului.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1446048"/>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
        <p:nvSpPr>
          <p:cNvPr id="7" name="Rectangle 6"/>
          <p:cNvSpPr/>
          <p:nvPr/>
        </p:nvSpPr>
        <p:spPr>
          <a:xfrm>
            <a:off x="1288454" y="1788161"/>
            <a:ext cx="1002069" cy="400110"/>
          </a:xfrm>
          <a:prstGeom prst="rect">
            <a:avLst/>
          </a:prstGeom>
        </p:spPr>
        <p:txBody>
          <a:bodyPr wrap="none">
            <a:spAutoFit/>
          </a:bodyPr>
          <a:lstStyle/>
          <a:p>
            <a:pPr algn="just">
              <a:lnSpc>
                <a:spcPct val="100000"/>
              </a:lnSpc>
              <a:spcAft>
                <a:spcPts val="0"/>
              </a:spcAft>
            </a:pPr>
            <a:r>
              <a:rPr lang="ro-RO" sz="2000" b="1" dirty="0">
                <a:solidFill>
                  <a:srgbClr val="00B050"/>
                </a:solidFill>
                <a:latin typeface="Calibri" panose="020F0502020204030204" pitchFamily="34" charset="0"/>
              </a:rPr>
              <a:t>Partea I</a:t>
            </a:r>
          </a:p>
        </p:txBody>
      </p:sp>
    </p:spTree>
    <p:extLst>
      <p:ext uri="{BB962C8B-B14F-4D97-AF65-F5344CB8AC3E}">
        <p14:creationId xmlns:p14="http://schemas.microsoft.com/office/powerpoint/2010/main" val="1864850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13343</TotalTime>
  <Words>4171</Words>
  <Application>Microsoft Office PowerPoint</Application>
  <PresentationFormat>Widescreen</PresentationFormat>
  <Paragraphs>334</Paragraphs>
  <Slides>26</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Times New Roman</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Kalium.</dc:title>
  <dc:creator>Mejakita Dev</dc:creator>
  <cp:lastModifiedBy>Corina Gancz</cp:lastModifiedBy>
  <cp:revision>476</cp:revision>
  <cp:lastPrinted>2018-07-14T08:03:41Z</cp:lastPrinted>
  <dcterms:created xsi:type="dcterms:W3CDTF">2018-05-13T00:15:53Z</dcterms:created>
  <dcterms:modified xsi:type="dcterms:W3CDTF">2021-06-22T09:25:55Z</dcterms:modified>
</cp:coreProperties>
</file>