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342" r:id="rId2"/>
    <p:sldId id="343" r:id="rId3"/>
    <p:sldId id="384" r:id="rId4"/>
    <p:sldId id="383" r:id="rId5"/>
    <p:sldId id="385" r:id="rId6"/>
    <p:sldId id="365" r:id="rId7"/>
    <p:sldId id="367" r:id="rId8"/>
    <p:sldId id="349" r:id="rId9"/>
    <p:sldId id="350" r:id="rId10"/>
    <p:sldId id="351" r:id="rId11"/>
    <p:sldId id="380" r:id="rId12"/>
    <p:sldId id="352" r:id="rId13"/>
    <p:sldId id="353" r:id="rId14"/>
    <p:sldId id="354" r:id="rId15"/>
    <p:sldId id="355" r:id="rId16"/>
    <p:sldId id="356" r:id="rId17"/>
    <p:sldId id="357" r:id="rId18"/>
    <p:sldId id="358" r:id="rId19"/>
    <p:sldId id="381" r:id="rId20"/>
    <p:sldId id="388" r:id="rId21"/>
    <p:sldId id="386" r:id="rId22"/>
    <p:sldId id="389" r:id="rId23"/>
    <p:sldId id="369" r:id="rId24"/>
    <p:sldId id="390" r:id="rId25"/>
    <p:sldId id="391" r:id="rId26"/>
    <p:sldId id="382" r:id="rId27"/>
    <p:sldId id="392" r:id="rId28"/>
    <p:sldId id="377" r:id="rId29"/>
    <p:sldId id="371" r:id="rId30"/>
    <p:sldId id="393" r:id="rId31"/>
    <p:sldId id="372" r:id="rId32"/>
    <p:sldId id="373" r:id="rId33"/>
    <p:sldId id="379" r:id="rId34"/>
    <p:sldId id="270" r:id="rId3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5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291" autoAdjust="0"/>
  </p:normalViewPr>
  <p:slideViewPr>
    <p:cSldViewPr snapToGrid="0">
      <p:cViewPr varScale="1">
        <p:scale>
          <a:sx n="67" d="100"/>
          <a:sy n="67" d="100"/>
        </p:scale>
        <p:origin x="528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E258E2-6D50-4238-8CF1-AC8863875659}" type="datetimeFigureOut">
              <a:rPr lang="en-US" smtClean="0"/>
              <a:t>6/22/2021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0C4042-C739-4A1D-A390-EC037B422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557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186FF-3B36-4DE4-9F68-B54152B4F1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0D7734-37DA-4EC0-833A-C7F4B8C3C8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D7A6D-D8E0-4CE0-AC33-9523FAB3A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27B5C-6911-4F98-BF4C-75CC62A59C4D}" type="datetime1">
              <a:rPr lang="en-US" smtClean="0"/>
              <a:t>6/22/2021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27662-0029-431C-9F59-CE99355CA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977272-7E2F-4756-A416-6C9390925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2100-B559-4AF7-A358-04B6CA00F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061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3A2E3-C189-4059-BCE5-272C2B9D1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3BE6C9-1552-4E78-8C61-31341F88AE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D4F22E-335A-4E5E-BAEC-72D72D89B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CC5E5-E836-4FCD-B844-D902DCD0D73A}" type="datetime1">
              <a:rPr lang="en-US" smtClean="0"/>
              <a:t>6/22/2021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78395B-5785-412A-A623-A5203A8AF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7A4775-251A-4D74-A10B-A543B33E5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2100-B559-4AF7-A358-04B6CA00F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40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587405F-B156-4675-8075-1974177634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82CB51-DC6D-4BDF-AC6D-4ED18DCF18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C2894A-ED1A-4A6F-99F1-79CA5AD4F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60A7-3957-4456-B624-3568E558B2D7}" type="datetime1">
              <a:rPr lang="en-US" smtClean="0"/>
              <a:t>6/22/2021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A9563A-B284-4A6D-AE22-188FE36D5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7C6EE5-A58B-4BAD-BB89-5E825F745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2100-B559-4AF7-A358-04B6CA00F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759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44821-9096-43A9-A834-6F05E6768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BA7F10-34D4-40D4-BD73-BD2ED67ADF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3B4872-8D83-4B1E-A92C-B534A79EB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9F0AA-B2A6-4689-84E3-F6435B13B41B}" type="datetime1">
              <a:rPr lang="en-US" smtClean="0"/>
              <a:t>6/22/2021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497776-BCFF-4111-A971-305504DF3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A472F3-B8C0-4FA1-8162-E972AC903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2100-B559-4AF7-A358-04B6CA00F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064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87D3E-4A65-45C9-9964-5DB3C136E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D2CCB3-6D95-46A4-AB30-9833D1AA1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D573B9-8B68-4440-AC65-69E6F8E2E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E30B3-359F-4C76-AC96-BE094D88FB96}" type="datetime1">
              <a:rPr lang="en-US" smtClean="0"/>
              <a:t>6/22/2021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3B0362-5BF6-4A3F-B9D1-1D03C9E9E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0F339D-3EC1-49CA-8330-8E6196875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2100-B559-4AF7-A358-04B6CA00F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060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690A8-3438-4843-BD08-6485CC6E1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28241A-6ABE-41A9-BF33-82C374914F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70E1B0-80AA-4FB5-8E3F-FED71160EB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C24CAC-EBD3-46EC-8228-84B30285A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B4733-E8A2-4705-9C01-1195BE6758E8}" type="datetime1">
              <a:rPr lang="en-US" smtClean="0"/>
              <a:t>6/22/2021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2E82EE-B21C-499B-83D9-B8DB22C28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0F8287-FB71-44BB-A63E-B95CDA536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2100-B559-4AF7-A358-04B6CA00F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722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3BD71-4545-4906-8E9F-5AF32AC0D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C14BAB-EC16-48DA-9A45-73D8E6DFB6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B88B14-57D7-4F42-A83F-90F630D60A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3A4CD4-0AE5-4967-9C05-10B70B451D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E5906D-3AF2-4253-8352-4276740926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0BA58F-E49D-49BD-9258-93C6BEB35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D705C-DEE0-45E0-A9B1-0A9DE3611B88}" type="datetime1">
              <a:rPr lang="en-US" smtClean="0"/>
              <a:t>6/22/2021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88B5D3-3D73-47D6-ACD6-CF9EAA043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C83F46-88DF-4A02-B449-8175609CB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2100-B559-4AF7-A358-04B6CA00F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76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59D8E-0727-44B8-AAB7-74FF5D138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526C1D-FE32-4E4D-92B3-DED974AFF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135A-8EA8-4C96-8328-FE36798B512E}" type="datetime1">
              <a:rPr lang="en-US" smtClean="0"/>
              <a:t>6/22/2021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CB1560-C309-4CBF-8F6F-44EFB1A9F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4FAA74-0BED-4D0B-BF08-2722E1B35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2100-B559-4AF7-A358-04B6CA00F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11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3982AD-E153-45E5-B9E3-68F2CBAD6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5DE39-BC57-44C1-83DA-B04D1CC46ABF}" type="datetime1">
              <a:rPr lang="en-US" smtClean="0"/>
              <a:t>6/22/2021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5497FD-1F92-4163-8A5B-41E0BF77F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C7C586-F926-44BA-B244-009EE4437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2100-B559-4AF7-A358-04B6CA00F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927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C48C1-8281-4C91-B8F1-7743F8D8E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41DEE6-8EF7-47C6-B5EA-1FBAB20434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890136-0FAE-4CC3-8870-ACA47DD2CB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5C7AA0-ACA6-4655-9880-AE658F24D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8BEBF-59E6-4FF4-917F-BC9886879971}" type="datetime1">
              <a:rPr lang="en-US" smtClean="0"/>
              <a:t>6/22/2021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EEB389-D3B7-4584-A50A-8CF6A65D9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003FF8-1EC7-467E-8DC7-45004A16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2100-B559-4AF7-A358-04B6CA00F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525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9F0C2-63FF-47AF-8066-2972EF0BC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4A8915-63A0-4393-B6A6-4E2EFECB17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27374D-D18B-4580-A9B2-8ED21E4AC4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B83B16-C221-4D31-A016-1040116D6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64AE-0C21-4E17-9B57-55F4D41B3A44}" type="datetime1">
              <a:rPr lang="en-US" smtClean="0"/>
              <a:t>6/22/2021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92EB4B-19E4-4672-8490-E36603140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834B37-4BAF-454E-A15E-4A08FB663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2100-B559-4AF7-A358-04B6CA00F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284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2E5FDB-C311-4905-A084-61AED8AAE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94CD27-8244-497C-B2D6-92747697B2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66B06E-CE3C-44FB-811A-128ED762F7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3B5A3-0E05-4611-8EA7-331D23F3D744}" type="datetime1">
              <a:rPr lang="en-US" smtClean="0"/>
              <a:t>6/22/2021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3B2CCE-F2E4-4874-8466-A3F56F1FD9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15A0D9-7D3E-473B-AF2D-A115103B0F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72100-B559-4AF7-A358-04B6CA00F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123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5E063-E9E1-47B5-8319-5BFA3C39F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4250" y="1736726"/>
            <a:ext cx="10515600" cy="3167783"/>
          </a:xfrm>
        </p:spPr>
        <p:txBody>
          <a:bodyPr>
            <a:normAutofit fontScale="90000"/>
          </a:bodyPr>
          <a:lstStyle/>
          <a:p>
            <a:pPr marL="342900" indent="-342900" algn="ctr">
              <a:buFont typeface="Wingdings" panose="05000000000000000000" pitchFamily="2" charset="2"/>
              <a:buChar char="ü"/>
            </a:pPr>
            <a:b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br>
              <a:rPr lang="ro-RO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br>
              <a:rPr lang="ro-RO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br>
              <a:rPr lang="ro-RO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br>
              <a:rPr lang="ro-RO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br>
              <a:rPr lang="ro-RO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br>
              <a:rPr lang="ro-RO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+mn-lt"/>
              </a:rPr>
              <a:t>ÎNTÂLNIRE DE LUCRU</a:t>
            </a:r>
            <a:br>
              <a:rPr lang="ro-RO" sz="2400" b="1" i="0" u="none" strike="noStrike" baseline="0" dirty="0">
                <a:solidFill>
                  <a:srgbClr val="000000"/>
                </a:solidFill>
                <a:latin typeface="+mn-lt"/>
              </a:rPr>
            </a:br>
            <a:r>
              <a:rPr lang="en-US" sz="2400" b="1" i="0" u="none" strike="noStrike" baseline="0" dirty="0">
                <a:solidFill>
                  <a:srgbClr val="000000"/>
                </a:solidFill>
                <a:latin typeface="+mn-lt"/>
              </a:rPr>
              <a:t> </a:t>
            </a:r>
            <a:br>
              <a:rPr lang="en-US" sz="2400" b="0" i="0" u="none" strike="noStrike" baseline="0" dirty="0">
                <a:solidFill>
                  <a:srgbClr val="000000"/>
                </a:solidFill>
                <a:latin typeface="+mn-lt"/>
              </a:rPr>
            </a:br>
            <a:r>
              <a:rPr lang="en-US" sz="2400" b="1" i="0" u="none" strike="noStrike" baseline="0" dirty="0" err="1">
                <a:solidFill>
                  <a:srgbClr val="000000"/>
                </a:solidFill>
                <a:latin typeface="+mn-lt"/>
              </a:rPr>
              <a:t>privind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sz="2400" b="1" i="0" u="none" strike="noStrike" baseline="0" dirty="0" err="1">
                <a:solidFill>
                  <a:srgbClr val="000000"/>
                </a:solidFill>
                <a:latin typeface="+mn-lt"/>
              </a:rPr>
              <a:t>prezentarea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sz="2400" b="1" i="0" u="none" strike="noStrike" baseline="0" dirty="0" err="1">
                <a:solidFill>
                  <a:srgbClr val="000000"/>
                </a:solidFill>
                <a:latin typeface="+mn-lt"/>
              </a:rPr>
              <a:t>studiilor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+mn-lt"/>
              </a:rPr>
              <a:t> pentru </a:t>
            </a:r>
            <a:r>
              <a:rPr lang="en-US" sz="2400" b="1" i="0" u="none" strike="noStrike" baseline="0" dirty="0" err="1">
                <a:solidFill>
                  <a:srgbClr val="000000"/>
                </a:solidFill>
                <a:latin typeface="+mn-lt"/>
              </a:rPr>
              <a:t>elaborarea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sz="2400" b="1" i="0" u="none" strike="noStrike" baseline="0" dirty="0" err="1">
                <a:solidFill>
                  <a:srgbClr val="000000"/>
                </a:solidFill>
                <a:latin typeface="+mn-lt"/>
              </a:rPr>
              <a:t>procedurilor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+mn-lt"/>
              </a:rPr>
              <a:t> administrative </a:t>
            </a:r>
            <a:r>
              <a:rPr lang="en-US" sz="2400" b="1" i="0" u="none" strike="noStrike" baseline="0" dirty="0" err="1">
                <a:solidFill>
                  <a:srgbClr val="000000"/>
                </a:solidFill>
                <a:latin typeface="+mn-lt"/>
              </a:rPr>
              <a:t>simplificate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+mn-lt"/>
              </a:rPr>
              <a:t>, elaborate </a:t>
            </a:r>
            <a:r>
              <a:rPr lang="en-US" sz="2400" b="1" i="0" u="none" strike="noStrike" baseline="0" dirty="0" err="1">
                <a:solidFill>
                  <a:srgbClr val="000000"/>
                </a:solidFill>
                <a:latin typeface="+mn-lt"/>
              </a:rPr>
              <a:t>în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sz="2400" b="1" i="0" u="none" strike="noStrike" baseline="0" dirty="0" err="1">
                <a:solidFill>
                  <a:srgbClr val="000000"/>
                </a:solidFill>
                <a:latin typeface="+mn-lt"/>
              </a:rPr>
              <a:t>formă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sz="2400" b="1" i="0" u="none" strike="noStrike" baseline="0" dirty="0" err="1">
                <a:solidFill>
                  <a:srgbClr val="000000"/>
                </a:solidFill>
                <a:latin typeface="+mn-lt"/>
              </a:rPr>
              <a:t>finală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+mn-lt"/>
              </a:rPr>
              <a:t> pe </a:t>
            </a:r>
            <a:r>
              <a:rPr lang="en-US" sz="2400" b="1" i="0" u="none" strike="noStrike" baseline="0" dirty="0" err="1">
                <a:solidFill>
                  <a:srgbClr val="000000"/>
                </a:solidFill>
                <a:latin typeface="+mn-lt"/>
              </a:rPr>
              <a:t>baza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sz="2400" b="1" i="0" u="none" strike="noStrike" baseline="0" dirty="0" err="1">
                <a:solidFill>
                  <a:srgbClr val="000000"/>
                </a:solidFill>
                <a:latin typeface="+mn-lt"/>
              </a:rPr>
              <a:t>rezultatelor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sz="2400" b="1" i="0" u="none" strike="noStrike" baseline="0" dirty="0" err="1">
                <a:solidFill>
                  <a:srgbClr val="000000"/>
                </a:solidFill>
                <a:latin typeface="+mn-lt"/>
              </a:rPr>
              <a:t>în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sz="2400" b="1" i="0" u="none" strike="noStrike" baseline="0" dirty="0" err="1">
                <a:solidFill>
                  <a:srgbClr val="000000"/>
                </a:solidFill>
                <a:latin typeface="+mn-lt"/>
              </a:rPr>
              <a:t>ceea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sz="2400" b="1" i="0" u="none" strike="noStrike" baseline="0" dirty="0" err="1">
                <a:solidFill>
                  <a:srgbClr val="000000"/>
                </a:solidFill>
                <a:latin typeface="+mn-lt"/>
              </a:rPr>
              <a:t>ce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sz="2400" b="1" i="0" u="none" strike="noStrike" baseline="0" dirty="0" err="1">
                <a:solidFill>
                  <a:srgbClr val="000000"/>
                </a:solidFill>
                <a:latin typeface="+mn-lt"/>
              </a:rPr>
              <a:t>privește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sz="2400" b="1" i="0" u="none" strike="noStrike" baseline="0" dirty="0" err="1">
                <a:solidFill>
                  <a:srgbClr val="000000"/>
                </a:solidFill>
                <a:latin typeface="+mn-lt"/>
              </a:rPr>
              <a:t>armonizarea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sz="2400" b="1" i="0" u="none" strike="noStrike" baseline="0" dirty="0" err="1">
                <a:solidFill>
                  <a:srgbClr val="000000"/>
                </a:solidFill>
                <a:latin typeface="+mn-lt"/>
              </a:rPr>
              <a:t>acestora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+mn-lt"/>
              </a:rPr>
              <a:t>, </a:t>
            </a:r>
            <a:r>
              <a:rPr lang="en-US" sz="2400" b="1" i="0" u="none" strike="noStrike" baseline="0" dirty="0" err="1">
                <a:solidFill>
                  <a:srgbClr val="000000"/>
                </a:solidFill>
                <a:latin typeface="+mn-lt"/>
              </a:rPr>
              <a:t>realizată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sz="2400" b="1" i="0" u="none" strike="noStrike" baseline="0" dirty="0" err="1">
                <a:solidFill>
                  <a:srgbClr val="000000"/>
                </a:solidFill>
                <a:latin typeface="+mn-lt"/>
              </a:rPr>
              <a:t>între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sz="2400" b="1" i="0" u="none" strike="noStrike" baseline="0" dirty="0" err="1">
                <a:solidFill>
                  <a:srgbClr val="000000"/>
                </a:solidFill>
                <a:latin typeface="+mn-lt"/>
              </a:rPr>
              <a:t>colectivele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+mn-lt"/>
              </a:rPr>
              <a:t> de </a:t>
            </a:r>
            <a:r>
              <a:rPr lang="en-US" sz="2400" b="1" i="0" u="none" strike="noStrike" baseline="0" dirty="0" err="1">
                <a:solidFill>
                  <a:srgbClr val="000000"/>
                </a:solidFill>
                <a:latin typeface="+mn-lt"/>
              </a:rPr>
              <a:t>lucru</a:t>
            </a:r>
            <a:r>
              <a:rPr lang="en-US" sz="2400" b="1" i="0" u="none" strike="noStrike" baseline="0" dirty="0">
                <a:solidFill>
                  <a:srgbClr val="000000"/>
                </a:solidFill>
                <a:latin typeface="+mn-lt"/>
              </a:rPr>
              <a:t> </a:t>
            </a:r>
            <a:br>
              <a:rPr lang="en-US" sz="2400" b="0" i="0" u="none" strike="noStrike" baseline="0" dirty="0">
                <a:solidFill>
                  <a:srgbClr val="000000"/>
                </a:solidFill>
                <a:latin typeface="+mn-lt"/>
              </a:rPr>
            </a:br>
            <a:br>
              <a:rPr lang="ro-RO" sz="2400" b="0" i="0" u="none" strike="noStrike" baseline="0" dirty="0">
                <a:solidFill>
                  <a:srgbClr val="000000"/>
                </a:solidFill>
                <a:latin typeface="+mn-lt"/>
              </a:rPr>
            </a:br>
            <a:r>
              <a:rPr lang="it-IT" sz="2400" b="1" i="1" u="none" strike="noStrike" baseline="0" dirty="0">
                <a:solidFill>
                  <a:srgbClr val="000000"/>
                </a:solidFill>
                <a:latin typeface="+mn-lt"/>
              </a:rPr>
              <a:t>Subactivitatea A 18.1 - SIPOCA 395 - București, 23 </a:t>
            </a:r>
            <a:r>
              <a:rPr lang="it-IT" sz="2400" b="1" i="1" dirty="0">
                <a:solidFill>
                  <a:srgbClr val="000000"/>
                </a:solidFill>
                <a:latin typeface="+mn-lt"/>
              </a:rPr>
              <a:t>iunie</a:t>
            </a:r>
            <a:r>
              <a:rPr lang="it-IT" sz="2400" b="1" i="1" u="none" strike="noStrike" baseline="0" dirty="0">
                <a:solidFill>
                  <a:srgbClr val="000000"/>
                </a:solidFill>
                <a:latin typeface="+mn-lt"/>
              </a:rPr>
              <a:t> 2021 </a:t>
            </a:r>
            <a:br>
              <a:rPr lang="ro-RO" sz="2400" b="1" i="1" u="none" strike="noStrike" baseline="0" dirty="0">
                <a:solidFill>
                  <a:srgbClr val="000000"/>
                </a:solidFill>
                <a:latin typeface="+mn-lt"/>
              </a:rPr>
            </a:br>
            <a:br>
              <a:rPr lang="ro-RO" sz="2400" b="1" i="1" u="none" strike="noStrike" baseline="0" dirty="0">
                <a:solidFill>
                  <a:srgbClr val="000000"/>
                </a:solidFill>
                <a:latin typeface="+mn-lt"/>
              </a:rPr>
            </a:br>
            <a:br>
              <a:rPr lang="ro-RO" sz="2400" b="1" i="1" u="none" strike="noStrike" baseline="0" dirty="0">
                <a:solidFill>
                  <a:srgbClr val="000000"/>
                </a:solidFill>
                <a:latin typeface="+mn-lt"/>
              </a:rPr>
            </a:br>
            <a:endParaRPr lang="en-US" sz="2400" dirty="0">
              <a:latin typeface="+mn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DA4C7F-FD22-4C66-A7F6-1B8B89FCE4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ro-RO" dirty="0"/>
              <a:t> </a:t>
            </a:r>
            <a:endParaRPr lang="en-US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t-BR" b="0" i="0" u="none" strike="noStrike" baseline="0" dirty="0">
                <a:solidFill>
                  <a:srgbClr val="000000"/>
                </a:solidFill>
              </a:rPr>
              <a:t> Regulamentul privind trasabilitatea lemnului și a materialelor lemnoase </a:t>
            </a:r>
            <a:r>
              <a:rPr lang="pt-B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</a:p>
          <a:p>
            <a:endParaRPr lang="en-US" dirty="0"/>
          </a:p>
        </p:txBody>
      </p:sp>
      <p:pic>
        <p:nvPicPr>
          <p:cNvPr id="4" name="Picture 3" descr="Imagini pentru sigla fondul social european">
            <a:extLst>
              <a:ext uri="{FF2B5EF4-FFF2-40B4-BE49-F238E27FC236}">
                <a16:creationId xmlns:a16="http://schemas.microsoft.com/office/drawing/2014/main" id="{DEF9D305-248B-4AD6-B7D3-F74D065C713B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970" b="23526"/>
          <a:stretch/>
        </p:blipFill>
        <p:spPr bwMode="auto">
          <a:xfrm>
            <a:off x="478041" y="310243"/>
            <a:ext cx="11235918" cy="12001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721008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588C-1048-4D9F-A17E-91D7C7330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1380" y="365125"/>
            <a:ext cx="10342419" cy="10064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175E5-9FD0-408B-95A3-54AE7AB07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HG nr. 497/2020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- Modificări relevante -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3" descr="Imagini pentru sigla fondul social european">
            <a:extLst>
              <a:ext uri="{FF2B5EF4-FFF2-40B4-BE49-F238E27FC236}">
                <a16:creationId xmlns:a16="http://schemas.microsoft.com/office/drawing/2014/main" id="{5ABFDD88-DC7C-4D8B-8BF4-B6A0D55E7E4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791" y="365125"/>
            <a:ext cx="10342418" cy="10064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5038E767-8A79-46F2-B433-46FA3C7D56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9120874"/>
              </p:ext>
            </p:extLst>
          </p:nvPr>
        </p:nvGraphicFramePr>
        <p:xfrm>
          <a:off x="1137138" y="2205320"/>
          <a:ext cx="9489297" cy="4346838"/>
        </p:xfrm>
        <a:graphic>
          <a:graphicData uri="http://schemas.openxmlformats.org/drawingml/2006/table">
            <a:tbl>
              <a:tblPr/>
              <a:tblGrid>
                <a:gridCol w="363416">
                  <a:extLst>
                    <a:ext uri="{9D8B030D-6E8A-4147-A177-3AD203B41FA5}">
                      <a16:colId xmlns:a16="http://schemas.microsoft.com/office/drawing/2014/main" val="3883539444"/>
                    </a:ext>
                  </a:extLst>
                </a:gridCol>
                <a:gridCol w="2139045">
                  <a:extLst>
                    <a:ext uri="{9D8B030D-6E8A-4147-A177-3AD203B41FA5}">
                      <a16:colId xmlns:a16="http://schemas.microsoft.com/office/drawing/2014/main" val="2802411435"/>
                    </a:ext>
                  </a:extLst>
                </a:gridCol>
                <a:gridCol w="1896659">
                  <a:extLst>
                    <a:ext uri="{9D8B030D-6E8A-4147-A177-3AD203B41FA5}">
                      <a16:colId xmlns:a16="http://schemas.microsoft.com/office/drawing/2014/main" val="3710821491"/>
                    </a:ext>
                  </a:extLst>
                </a:gridCol>
                <a:gridCol w="2645596">
                  <a:extLst>
                    <a:ext uri="{9D8B030D-6E8A-4147-A177-3AD203B41FA5}">
                      <a16:colId xmlns:a16="http://schemas.microsoft.com/office/drawing/2014/main" val="3647198812"/>
                    </a:ext>
                  </a:extLst>
                </a:gridCol>
                <a:gridCol w="2444581">
                  <a:extLst>
                    <a:ext uri="{9D8B030D-6E8A-4147-A177-3AD203B41FA5}">
                      <a16:colId xmlns:a16="http://schemas.microsoft.com/office/drawing/2014/main" val="3731450064"/>
                    </a:ext>
                  </a:extLst>
                </a:gridCol>
              </a:tblGrid>
              <a:tr h="948188">
                <a:tc>
                  <a:txBody>
                    <a:bodyPr/>
                    <a:lstStyle/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Nr. </a:t>
                      </a:r>
                    </a:p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crt.</a:t>
                      </a:r>
                      <a:endParaRPr lang="ro-RO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Capitol/Subcapitol Norma existentă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eliminate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modificate/nou introduse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b="1" dirty="0">
                          <a:effectLst/>
                          <a:latin typeface="+mn-lt"/>
                        </a:rPr>
                        <a:t>Observații/Argumente</a:t>
                      </a:r>
                      <a:endParaRPr lang="ro-RO" sz="18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9593380"/>
                  </a:ext>
                </a:extLst>
              </a:tr>
              <a:tr h="3398650">
                <a:tc>
                  <a:txBody>
                    <a:bodyPr/>
                    <a:lstStyle/>
                    <a:p>
                      <a:r>
                        <a:rPr lang="ro-RO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2.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effectLst/>
                          <a:latin typeface="+mn-lt"/>
                        </a:rPr>
                        <a:t> Anexa nr. 1 la Normele la HG nr. 497/2020, conform normei de trimitere prevăzute la art. 1 (2)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300" dirty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grupaj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partizi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nivel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u.a.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doua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sau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mai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multe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partizi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,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suprapuse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sau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grupate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nivel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u.a.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care se pot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exploata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un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singur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operator economic,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care pot fi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gestionate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nivel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grup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Grupajul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partizi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nivel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u.a.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are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număr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unic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identificare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şi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denumire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relevanta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pentru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partizile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constituente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en-US" sz="13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ro-RO" sz="1800" dirty="0">
                          <a:effectLst/>
                          <a:latin typeface="+mn-lt"/>
                        </a:rPr>
                        <a:t>Reglementare nou introdusă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ro-RO" sz="1800" dirty="0">
                          <a:effectLst/>
                          <a:latin typeface="+mn-lt"/>
                        </a:rPr>
                        <a:t>Permite gestionarea a două sau mai multe </a:t>
                      </a:r>
                      <a:r>
                        <a:rPr lang="ro-RO" sz="1800" dirty="0" err="1">
                          <a:effectLst/>
                          <a:latin typeface="+mn-lt"/>
                        </a:rPr>
                        <a:t>partizi</a:t>
                      </a:r>
                      <a:r>
                        <a:rPr lang="ro-RO" sz="1800" dirty="0">
                          <a:effectLst/>
                          <a:latin typeface="+mn-lt"/>
                        </a:rPr>
                        <a:t> (partidă mamă + </a:t>
                      </a:r>
                      <a:r>
                        <a:rPr lang="ro-RO" sz="1800" dirty="0" err="1">
                          <a:effectLst/>
                          <a:latin typeface="+mn-lt"/>
                        </a:rPr>
                        <a:t>partizi</a:t>
                      </a:r>
                      <a:r>
                        <a:rPr lang="ro-RO" sz="1800" dirty="0">
                          <a:effectLst/>
                          <a:latin typeface="+mn-lt"/>
                        </a:rPr>
                        <a:t> suprapuse) exploatate de către același agent economic al căror lemn se amestecă în platforma primară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962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53383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588C-1048-4D9F-A17E-91D7C7330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1380" y="365125"/>
            <a:ext cx="10342419" cy="10064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175E5-9FD0-408B-95A3-54AE7AB07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HG nr. 497/2020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- Modificări relevante -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3" descr="Imagini pentru sigla fondul social european">
            <a:extLst>
              <a:ext uri="{FF2B5EF4-FFF2-40B4-BE49-F238E27FC236}">
                <a16:creationId xmlns:a16="http://schemas.microsoft.com/office/drawing/2014/main" id="{5ABFDD88-DC7C-4D8B-8BF4-B6A0D55E7E4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791" y="365125"/>
            <a:ext cx="10342418" cy="10064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5038E767-8A79-46F2-B433-46FA3C7D56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247977"/>
              </p:ext>
            </p:extLst>
          </p:nvPr>
        </p:nvGraphicFramePr>
        <p:xfrm>
          <a:off x="1137138" y="2205320"/>
          <a:ext cx="9489297" cy="4346838"/>
        </p:xfrm>
        <a:graphic>
          <a:graphicData uri="http://schemas.openxmlformats.org/drawingml/2006/table">
            <a:tbl>
              <a:tblPr/>
              <a:tblGrid>
                <a:gridCol w="363416">
                  <a:extLst>
                    <a:ext uri="{9D8B030D-6E8A-4147-A177-3AD203B41FA5}">
                      <a16:colId xmlns:a16="http://schemas.microsoft.com/office/drawing/2014/main" val="3883539444"/>
                    </a:ext>
                  </a:extLst>
                </a:gridCol>
                <a:gridCol w="2139045">
                  <a:extLst>
                    <a:ext uri="{9D8B030D-6E8A-4147-A177-3AD203B41FA5}">
                      <a16:colId xmlns:a16="http://schemas.microsoft.com/office/drawing/2014/main" val="2802411435"/>
                    </a:ext>
                  </a:extLst>
                </a:gridCol>
                <a:gridCol w="1896659">
                  <a:extLst>
                    <a:ext uri="{9D8B030D-6E8A-4147-A177-3AD203B41FA5}">
                      <a16:colId xmlns:a16="http://schemas.microsoft.com/office/drawing/2014/main" val="3710821491"/>
                    </a:ext>
                  </a:extLst>
                </a:gridCol>
                <a:gridCol w="2645596">
                  <a:extLst>
                    <a:ext uri="{9D8B030D-6E8A-4147-A177-3AD203B41FA5}">
                      <a16:colId xmlns:a16="http://schemas.microsoft.com/office/drawing/2014/main" val="3647198812"/>
                    </a:ext>
                  </a:extLst>
                </a:gridCol>
                <a:gridCol w="2444581">
                  <a:extLst>
                    <a:ext uri="{9D8B030D-6E8A-4147-A177-3AD203B41FA5}">
                      <a16:colId xmlns:a16="http://schemas.microsoft.com/office/drawing/2014/main" val="3731450064"/>
                    </a:ext>
                  </a:extLst>
                </a:gridCol>
              </a:tblGrid>
              <a:tr h="948188">
                <a:tc>
                  <a:txBody>
                    <a:bodyPr/>
                    <a:lstStyle/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Nr. </a:t>
                      </a:r>
                    </a:p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crt.</a:t>
                      </a:r>
                      <a:endParaRPr lang="ro-RO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Capitol/Subcapitol Norma existentă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eliminate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modificate/nou introduse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b="1" dirty="0">
                          <a:effectLst/>
                          <a:latin typeface="+mn-lt"/>
                        </a:rPr>
                        <a:t>Observații/Argumente</a:t>
                      </a:r>
                      <a:endParaRPr lang="ro-RO" sz="18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9593380"/>
                  </a:ext>
                </a:extLst>
              </a:tr>
              <a:tr h="3398650">
                <a:tc>
                  <a:txBody>
                    <a:bodyPr/>
                    <a:lstStyle/>
                    <a:p>
                      <a:r>
                        <a:rPr lang="ro-RO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ro-RO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effectLst/>
                          <a:latin typeface="+mn-lt"/>
                        </a:rPr>
                        <a:t> Anexa nr. 1 la Normele la HG nr. 497/2020, conform normei de trimitere prevăzute la art. 1 (2)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300" dirty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partida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virtuala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grup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un lot de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arbori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destinat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exploatării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aferent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unui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grupaj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partizi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constituit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nivel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u.a.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şi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care are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acelaşi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număr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identificare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şi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denumire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cu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cele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ale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grupajului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din care face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parte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en-US" sz="13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800" dirty="0" err="1">
                          <a:effectLst/>
                          <a:latin typeface="+mn-lt"/>
                        </a:rPr>
                        <a:t>Asigur</a:t>
                      </a:r>
                      <a:r>
                        <a:rPr lang="ro-RO" sz="1800" dirty="0">
                          <a:effectLst/>
                          <a:latin typeface="+mn-lt"/>
                        </a:rPr>
                        <a:t>ă o mai bună reprezentativitate vizând trasabilitatea lemnului aferent unui grupaj de </a:t>
                      </a:r>
                      <a:r>
                        <a:rPr lang="ro-RO" sz="1800" dirty="0" err="1">
                          <a:effectLst/>
                          <a:latin typeface="+mn-lt"/>
                        </a:rPr>
                        <a:t>partizi</a:t>
                      </a:r>
                      <a:endParaRPr lang="ro-RO" sz="18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962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73429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588C-1048-4D9F-A17E-91D7C7330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1380" y="365125"/>
            <a:ext cx="10342419" cy="10064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175E5-9FD0-408B-95A3-54AE7AB07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HG nr. 497/2020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- Modificări relevante-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3" descr="Imagini pentru sigla fondul social european">
            <a:extLst>
              <a:ext uri="{FF2B5EF4-FFF2-40B4-BE49-F238E27FC236}">
                <a16:creationId xmlns:a16="http://schemas.microsoft.com/office/drawing/2014/main" id="{5ABFDD88-DC7C-4D8B-8BF4-B6A0D55E7E4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791" y="365125"/>
            <a:ext cx="10342418" cy="10064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5038E767-8A79-46F2-B433-46FA3C7D56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2738632"/>
              </p:ext>
            </p:extLst>
          </p:nvPr>
        </p:nvGraphicFramePr>
        <p:xfrm>
          <a:off x="1137138" y="2205320"/>
          <a:ext cx="9489297" cy="4514348"/>
        </p:xfrm>
        <a:graphic>
          <a:graphicData uri="http://schemas.openxmlformats.org/drawingml/2006/table">
            <a:tbl>
              <a:tblPr/>
              <a:tblGrid>
                <a:gridCol w="363416">
                  <a:extLst>
                    <a:ext uri="{9D8B030D-6E8A-4147-A177-3AD203B41FA5}">
                      <a16:colId xmlns:a16="http://schemas.microsoft.com/office/drawing/2014/main" val="3883539444"/>
                    </a:ext>
                  </a:extLst>
                </a:gridCol>
                <a:gridCol w="2139045">
                  <a:extLst>
                    <a:ext uri="{9D8B030D-6E8A-4147-A177-3AD203B41FA5}">
                      <a16:colId xmlns:a16="http://schemas.microsoft.com/office/drawing/2014/main" val="2802411435"/>
                    </a:ext>
                  </a:extLst>
                </a:gridCol>
                <a:gridCol w="1896659">
                  <a:extLst>
                    <a:ext uri="{9D8B030D-6E8A-4147-A177-3AD203B41FA5}">
                      <a16:colId xmlns:a16="http://schemas.microsoft.com/office/drawing/2014/main" val="3710821491"/>
                    </a:ext>
                  </a:extLst>
                </a:gridCol>
                <a:gridCol w="2645596">
                  <a:extLst>
                    <a:ext uri="{9D8B030D-6E8A-4147-A177-3AD203B41FA5}">
                      <a16:colId xmlns:a16="http://schemas.microsoft.com/office/drawing/2014/main" val="3647198812"/>
                    </a:ext>
                  </a:extLst>
                </a:gridCol>
                <a:gridCol w="2444581">
                  <a:extLst>
                    <a:ext uri="{9D8B030D-6E8A-4147-A177-3AD203B41FA5}">
                      <a16:colId xmlns:a16="http://schemas.microsoft.com/office/drawing/2014/main" val="3731450064"/>
                    </a:ext>
                  </a:extLst>
                </a:gridCol>
              </a:tblGrid>
              <a:tr h="948188">
                <a:tc>
                  <a:txBody>
                    <a:bodyPr/>
                    <a:lstStyle/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Nr. </a:t>
                      </a:r>
                    </a:p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crt.</a:t>
                      </a:r>
                      <a:endParaRPr lang="ro-RO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Capitol/Subcapitol Norma existentă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eliminate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modificate/nou introduse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b="1" dirty="0">
                          <a:effectLst/>
                          <a:latin typeface="+mn-lt"/>
                        </a:rPr>
                        <a:t>Observații/Argumente</a:t>
                      </a:r>
                      <a:endParaRPr lang="ro-RO" sz="18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9593380"/>
                  </a:ext>
                </a:extLst>
              </a:tr>
              <a:tr h="3398650">
                <a:tc>
                  <a:txBody>
                    <a:bodyPr/>
                    <a:lstStyle/>
                    <a:p>
                      <a:r>
                        <a:rPr lang="ro-RO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ro-RO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effectLst/>
                          <a:latin typeface="+mn-lt"/>
                        </a:rPr>
                        <a:t> Anexa nr. 1 la Normele la HG nr. 497/2020, conform normei de trimitere prevăzute la art. 1 (2)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300" dirty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prima 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introducere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 </a:t>
                      </a:r>
                      <a:r>
                        <a:rPr lang="en-US" sz="18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piata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furnizarea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prin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orice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mijloace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indiferent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tehnica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vânzare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utilizată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de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lemn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sau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produse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din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lemn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i="1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pentru prima </a:t>
                      </a:r>
                      <a:r>
                        <a:rPr lang="en-US" sz="1800" i="1" u="sng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dată</a:t>
                      </a:r>
                      <a:r>
                        <a:rPr lang="en-US" sz="1800" i="1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 </a:t>
                      </a:r>
                      <a:r>
                        <a:rPr lang="en-US" sz="1800" i="1" u="sng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piața</a:t>
                      </a:r>
                      <a:r>
                        <a:rPr lang="en-US" sz="1800" i="1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i="1" u="sng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internă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pentru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distribuție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sau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utilizare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i="1" u="sng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</a:t>
                      </a:r>
                      <a:r>
                        <a:rPr lang="en-US" sz="1800" i="1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i="1" u="sng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cadrul</a:t>
                      </a:r>
                      <a:r>
                        <a:rPr lang="en-US" sz="1800" i="1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i="1" u="sng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unei</a:t>
                      </a:r>
                      <a:r>
                        <a:rPr lang="en-US" sz="1800" i="1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i="1" u="sng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activități</a:t>
                      </a:r>
                      <a:r>
                        <a:rPr lang="en-US" sz="1800" i="1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i="1" u="sng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comercia</a:t>
                      </a:r>
                      <a:r>
                        <a:rPr lang="en-US" sz="1800" i="1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le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contra cost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sau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gratuit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ro-RO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(..)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3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ro-RO" sz="1800" dirty="0">
                          <a:effectLst/>
                          <a:latin typeface="+mn-lt"/>
                        </a:rPr>
                        <a:t>Definiția propusă clarifică momentul primei introduceri pe piață din punct de vedere al trasabilității lemnului.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ro-RO" sz="1800" dirty="0">
                          <a:effectLst/>
                          <a:latin typeface="+mn-lt"/>
                        </a:rPr>
                        <a:t>Din punct de vedere comercial, prima punere pe piață este momentul emiterii primei facturi.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962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82457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588C-1048-4D9F-A17E-91D7C7330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1380" y="365125"/>
            <a:ext cx="10342419" cy="10064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175E5-9FD0-408B-95A3-54AE7AB07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HG nr. 497/2020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- Modificări relevante -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3" descr="Imagini pentru sigla fondul social european">
            <a:extLst>
              <a:ext uri="{FF2B5EF4-FFF2-40B4-BE49-F238E27FC236}">
                <a16:creationId xmlns:a16="http://schemas.microsoft.com/office/drawing/2014/main" id="{5ABFDD88-DC7C-4D8B-8BF4-B6A0D55E7E4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791" y="365125"/>
            <a:ext cx="10342418" cy="10064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5038E767-8A79-46F2-B433-46FA3C7D56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7132651"/>
              </p:ext>
            </p:extLst>
          </p:nvPr>
        </p:nvGraphicFramePr>
        <p:xfrm>
          <a:off x="1137138" y="2205320"/>
          <a:ext cx="9489297" cy="4346838"/>
        </p:xfrm>
        <a:graphic>
          <a:graphicData uri="http://schemas.openxmlformats.org/drawingml/2006/table">
            <a:tbl>
              <a:tblPr/>
              <a:tblGrid>
                <a:gridCol w="363416">
                  <a:extLst>
                    <a:ext uri="{9D8B030D-6E8A-4147-A177-3AD203B41FA5}">
                      <a16:colId xmlns:a16="http://schemas.microsoft.com/office/drawing/2014/main" val="3883539444"/>
                    </a:ext>
                  </a:extLst>
                </a:gridCol>
                <a:gridCol w="2139045">
                  <a:extLst>
                    <a:ext uri="{9D8B030D-6E8A-4147-A177-3AD203B41FA5}">
                      <a16:colId xmlns:a16="http://schemas.microsoft.com/office/drawing/2014/main" val="2802411435"/>
                    </a:ext>
                  </a:extLst>
                </a:gridCol>
                <a:gridCol w="1896659">
                  <a:extLst>
                    <a:ext uri="{9D8B030D-6E8A-4147-A177-3AD203B41FA5}">
                      <a16:colId xmlns:a16="http://schemas.microsoft.com/office/drawing/2014/main" val="3710821491"/>
                    </a:ext>
                  </a:extLst>
                </a:gridCol>
                <a:gridCol w="2645596">
                  <a:extLst>
                    <a:ext uri="{9D8B030D-6E8A-4147-A177-3AD203B41FA5}">
                      <a16:colId xmlns:a16="http://schemas.microsoft.com/office/drawing/2014/main" val="3647198812"/>
                    </a:ext>
                  </a:extLst>
                </a:gridCol>
                <a:gridCol w="2444581">
                  <a:extLst>
                    <a:ext uri="{9D8B030D-6E8A-4147-A177-3AD203B41FA5}">
                      <a16:colId xmlns:a16="http://schemas.microsoft.com/office/drawing/2014/main" val="3731450064"/>
                    </a:ext>
                  </a:extLst>
                </a:gridCol>
              </a:tblGrid>
              <a:tr h="948188">
                <a:tc>
                  <a:txBody>
                    <a:bodyPr/>
                    <a:lstStyle/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Nr. </a:t>
                      </a:r>
                    </a:p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crt.</a:t>
                      </a:r>
                      <a:endParaRPr lang="ro-RO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Capitol/Subcapitol Norma existentă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eliminate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modificate/nou introduse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b="1" dirty="0">
                          <a:effectLst/>
                          <a:latin typeface="+mn-lt"/>
                        </a:rPr>
                        <a:t>Observații/Argumente</a:t>
                      </a:r>
                      <a:endParaRPr lang="ro-RO" sz="18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9593380"/>
                  </a:ext>
                </a:extLst>
              </a:tr>
              <a:tr h="3398650">
                <a:tc>
                  <a:txBody>
                    <a:bodyPr/>
                    <a:lstStyle/>
                    <a:p>
                      <a:r>
                        <a:rPr lang="ro-RO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ro-RO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effectLst/>
                          <a:latin typeface="+mn-lt"/>
                        </a:rPr>
                        <a:t> Anexa nr. 1 la Normele la HG nr. 497/2020, conform normei de trimitere prevăzute la art. 1 (2)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300" dirty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n-US" sz="18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</a:t>
                      </a:r>
                      <a:r>
                        <a:rPr lang="en-US" sz="180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sensul</a:t>
                      </a:r>
                      <a:r>
                        <a:rPr lang="en-US" sz="18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prezentelor</a:t>
                      </a:r>
                      <a:r>
                        <a:rPr lang="en-US" sz="18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proceduri</a:t>
                      </a:r>
                      <a:r>
                        <a:rPr lang="en-US" sz="18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o-RO" sz="18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momentul primei puneri in </a:t>
                      </a:r>
                      <a:r>
                        <a:rPr lang="ro-RO" sz="180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piata</a:t>
                      </a:r>
                      <a:r>
                        <a:rPr lang="ro-RO" sz="18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se considera la momentul emiterii avizului primar;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3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endParaRPr lang="ro-RO" sz="18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962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47852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588C-1048-4D9F-A17E-91D7C7330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1380" y="365125"/>
            <a:ext cx="10342419" cy="10064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175E5-9FD0-408B-95A3-54AE7AB07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HG nr. 497/2020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- Modificări relevante -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3" descr="Imagini pentru sigla fondul social european">
            <a:extLst>
              <a:ext uri="{FF2B5EF4-FFF2-40B4-BE49-F238E27FC236}">
                <a16:creationId xmlns:a16="http://schemas.microsoft.com/office/drawing/2014/main" id="{5ABFDD88-DC7C-4D8B-8BF4-B6A0D55E7E4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791" y="365125"/>
            <a:ext cx="10342418" cy="10064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5038E767-8A79-46F2-B433-46FA3C7D56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9194467"/>
              </p:ext>
            </p:extLst>
          </p:nvPr>
        </p:nvGraphicFramePr>
        <p:xfrm>
          <a:off x="1137138" y="2205321"/>
          <a:ext cx="10130070" cy="4349264"/>
        </p:xfrm>
        <a:graphic>
          <a:graphicData uri="http://schemas.openxmlformats.org/drawingml/2006/table">
            <a:tbl>
              <a:tblPr/>
              <a:tblGrid>
                <a:gridCol w="387956">
                  <a:extLst>
                    <a:ext uri="{9D8B030D-6E8A-4147-A177-3AD203B41FA5}">
                      <a16:colId xmlns:a16="http://schemas.microsoft.com/office/drawing/2014/main" val="3883539444"/>
                    </a:ext>
                  </a:extLst>
                </a:gridCol>
                <a:gridCol w="2283486">
                  <a:extLst>
                    <a:ext uri="{9D8B030D-6E8A-4147-A177-3AD203B41FA5}">
                      <a16:colId xmlns:a16="http://schemas.microsoft.com/office/drawing/2014/main" val="2802411435"/>
                    </a:ext>
                  </a:extLst>
                </a:gridCol>
                <a:gridCol w="2024733">
                  <a:extLst>
                    <a:ext uri="{9D8B030D-6E8A-4147-A177-3AD203B41FA5}">
                      <a16:colId xmlns:a16="http://schemas.microsoft.com/office/drawing/2014/main" val="3710821491"/>
                    </a:ext>
                  </a:extLst>
                </a:gridCol>
                <a:gridCol w="2824242">
                  <a:extLst>
                    <a:ext uri="{9D8B030D-6E8A-4147-A177-3AD203B41FA5}">
                      <a16:colId xmlns:a16="http://schemas.microsoft.com/office/drawing/2014/main" val="3647198812"/>
                    </a:ext>
                  </a:extLst>
                </a:gridCol>
                <a:gridCol w="2609653">
                  <a:extLst>
                    <a:ext uri="{9D8B030D-6E8A-4147-A177-3AD203B41FA5}">
                      <a16:colId xmlns:a16="http://schemas.microsoft.com/office/drawing/2014/main" val="3731450064"/>
                    </a:ext>
                  </a:extLst>
                </a:gridCol>
              </a:tblGrid>
              <a:tr h="676424">
                <a:tc>
                  <a:txBody>
                    <a:bodyPr/>
                    <a:lstStyle/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Nr. </a:t>
                      </a:r>
                    </a:p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crt.</a:t>
                      </a:r>
                      <a:endParaRPr lang="ro-RO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Capitol/Subcapitol Norma existentă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eliminate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modificate/nou introduse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b="1" dirty="0">
                          <a:effectLst/>
                          <a:latin typeface="+mn-lt"/>
                        </a:rPr>
                        <a:t>Observații/Argumente</a:t>
                      </a:r>
                      <a:endParaRPr lang="ro-RO" sz="18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9593380"/>
                  </a:ext>
                </a:extLst>
              </a:tr>
              <a:tr h="2694758">
                <a:tc>
                  <a:txBody>
                    <a:bodyPr/>
                    <a:lstStyle/>
                    <a:p>
                      <a:r>
                        <a:rPr lang="ro-RO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ro-RO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effectLst/>
                          <a:latin typeface="+mn-lt"/>
                        </a:rPr>
                        <a:t> Anexa nr. 1 la Normele la HG nr. 497/2020, conform normei de trimitere prevăzute la art. 1 (2)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300" dirty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procedura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simplificata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pentru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transportul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materialelor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lemnoase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provenite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din </a:t>
                      </a:r>
                      <a:r>
                        <a:rPr lang="en-US" sz="1200" b="1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proprietati</a:t>
                      </a:r>
                      <a:r>
                        <a:rPr lang="en-US" sz="1200" b="1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private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cu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indeplinirea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cumulativa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urmatoarelor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conditii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marL="117475" indent="0"/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materialele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lemnoase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transportate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sunt destinate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consumului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propriu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al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detinatorului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proprietatii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respective;</a:t>
                      </a:r>
                    </a:p>
                    <a:p>
                      <a:pPr marL="117475" indent="-117475"/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transportul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se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realizeaza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relatia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loc de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recoltare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domiciliu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declarat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transportul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se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incadreaza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limita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maxim 20 mc/an/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proprietate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destinatarul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acestora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persoană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fizică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care nu are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calitatea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profesionist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locul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descărcare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domiciliul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destinatarului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caz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care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documentul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insotire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al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materialului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lemnos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Avizul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insotire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primar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autogenerat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3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ro-RO" sz="1600" dirty="0">
                          <a:effectLst/>
                          <a:latin typeface="+mn-lt"/>
                        </a:rPr>
                        <a:t>Permite o mai ușoară procedură în vederea transportului lemnului din proprietăți particulare în beneficiul proprietarului, lemn ce nu este destinat valorificării.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962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52992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588C-1048-4D9F-A17E-91D7C7330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1380" y="365125"/>
            <a:ext cx="10342419" cy="10064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175E5-9FD0-408B-95A3-54AE7AB07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HG nr. 497/2020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- Modificări relevante -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3" descr="Imagini pentru sigla fondul social european">
            <a:extLst>
              <a:ext uri="{FF2B5EF4-FFF2-40B4-BE49-F238E27FC236}">
                <a16:creationId xmlns:a16="http://schemas.microsoft.com/office/drawing/2014/main" id="{5ABFDD88-DC7C-4D8B-8BF4-B6A0D55E7E4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791" y="365125"/>
            <a:ext cx="10342418" cy="10064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5038E767-8A79-46F2-B433-46FA3C7D56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5852049"/>
              </p:ext>
            </p:extLst>
          </p:nvPr>
        </p:nvGraphicFramePr>
        <p:xfrm>
          <a:off x="1137138" y="2205321"/>
          <a:ext cx="10130070" cy="3594464"/>
        </p:xfrm>
        <a:graphic>
          <a:graphicData uri="http://schemas.openxmlformats.org/drawingml/2006/table">
            <a:tbl>
              <a:tblPr/>
              <a:tblGrid>
                <a:gridCol w="387956">
                  <a:extLst>
                    <a:ext uri="{9D8B030D-6E8A-4147-A177-3AD203B41FA5}">
                      <a16:colId xmlns:a16="http://schemas.microsoft.com/office/drawing/2014/main" val="3883539444"/>
                    </a:ext>
                  </a:extLst>
                </a:gridCol>
                <a:gridCol w="2283486">
                  <a:extLst>
                    <a:ext uri="{9D8B030D-6E8A-4147-A177-3AD203B41FA5}">
                      <a16:colId xmlns:a16="http://schemas.microsoft.com/office/drawing/2014/main" val="2802411435"/>
                    </a:ext>
                  </a:extLst>
                </a:gridCol>
                <a:gridCol w="2024733">
                  <a:extLst>
                    <a:ext uri="{9D8B030D-6E8A-4147-A177-3AD203B41FA5}">
                      <a16:colId xmlns:a16="http://schemas.microsoft.com/office/drawing/2014/main" val="3710821491"/>
                    </a:ext>
                  </a:extLst>
                </a:gridCol>
                <a:gridCol w="2824242">
                  <a:extLst>
                    <a:ext uri="{9D8B030D-6E8A-4147-A177-3AD203B41FA5}">
                      <a16:colId xmlns:a16="http://schemas.microsoft.com/office/drawing/2014/main" val="3647198812"/>
                    </a:ext>
                  </a:extLst>
                </a:gridCol>
                <a:gridCol w="2609653">
                  <a:extLst>
                    <a:ext uri="{9D8B030D-6E8A-4147-A177-3AD203B41FA5}">
                      <a16:colId xmlns:a16="http://schemas.microsoft.com/office/drawing/2014/main" val="3731450064"/>
                    </a:ext>
                  </a:extLst>
                </a:gridCol>
              </a:tblGrid>
              <a:tr h="668384">
                <a:tc>
                  <a:txBody>
                    <a:bodyPr/>
                    <a:lstStyle/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Nr. </a:t>
                      </a:r>
                    </a:p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crt.</a:t>
                      </a:r>
                      <a:endParaRPr lang="ro-RO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Capitol/Subcapitol Norma existentă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eliminate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modificate/nou introduse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b="1" dirty="0">
                          <a:effectLst/>
                          <a:latin typeface="+mn-lt"/>
                        </a:rPr>
                        <a:t>Observații/Argumente</a:t>
                      </a:r>
                      <a:endParaRPr lang="ro-RO" sz="18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9593380"/>
                  </a:ext>
                </a:extLst>
              </a:tr>
              <a:tr h="2694758">
                <a:tc>
                  <a:txBody>
                    <a:bodyPr/>
                    <a:lstStyle/>
                    <a:p>
                      <a:r>
                        <a:rPr lang="ro-RO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ro-RO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effectLst/>
                          <a:latin typeface="+mn-lt"/>
                        </a:rPr>
                        <a:t> Anexa nr. 1 la Normele la HG nr. 497/2020, conform normei de trimitere prevăzute la art. 1 (2)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300" dirty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●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cazul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procedurii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simplificate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la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momentul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emiterii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avizelor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însoţire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primare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emitentul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acestora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nu are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obligaţia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înscrierii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codului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unic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datei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orei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şi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minutului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existând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doar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obligaţia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înscrierii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datei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şi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orei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plecării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transportului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precum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şi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datei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orei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şi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minutului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până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 care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valabil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avizul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●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cazul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procedurii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simplificate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emitentul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avizelor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însoţire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materialelor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lemnoase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are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obligaţia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ca,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termen de maximum 7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zile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la data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şi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ora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plecării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transportului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să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obţină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codul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unic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pe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dispozitivul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din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dotarea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pentru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fiecare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aviz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emis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şi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să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îl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înscrie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exemplarul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 al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Avizului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insotire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endParaRPr lang="ro-RO" sz="18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962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38614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588C-1048-4D9F-A17E-91D7C7330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1380" y="365125"/>
            <a:ext cx="10342419" cy="10064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175E5-9FD0-408B-95A3-54AE7AB07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HG nr. 497/2020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- Modificări relevante -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3" descr="Imagini pentru sigla fondul social european">
            <a:extLst>
              <a:ext uri="{FF2B5EF4-FFF2-40B4-BE49-F238E27FC236}">
                <a16:creationId xmlns:a16="http://schemas.microsoft.com/office/drawing/2014/main" id="{5ABFDD88-DC7C-4D8B-8BF4-B6A0D55E7E4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791" y="365125"/>
            <a:ext cx="10342418" cy="10064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5038E767-8A79-46F2-B433-46FA3C7D56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8279158"/>
              </p:ext>
            </p:extLst>
          </p:nvPr>
        </p:nvGraphicFramePr>
        <p:xfrm>
          <a:off x="1137138" y="2205321"/>
          <a:ext cx="10130070" cy="4508864"/>
        </p:xfrm>
        <a:graphic>
          <a:graphicData uri="http://schemas.openxmlformats.org/drawingml/2006/table">
            <a:tbl>
              <a:tblPr/>
              <a:tblGrid>
                <a:gridCol w="387956">
                  <a:extLst>
                    <a:ext uri="{9D8B030D-6E8A-4147-A177-3AD203B41FA5}">
                      <a16:colId xmlns:a16="http://schemas.microsoft.com/office/drawing/2014/main" val="3883539444"/>
                    </a:ext>
                  </a:extLst>
                </a:gridCol>
                <a:gridCol w="2283486">
                  <a:extLst>
                    <a:ext uri="{9D8B030D-6E8A-4147-A177-3AD203B41FA5}">
                      <a16:colId xmlns:a16="http://schemas.microsoft.com/office/drawing/2014/main" val="2802411435"/>
                    </a:ext>
                  </a:extLst>
                </a:gridCol>
                <a:gridCol w="2024733">
                  <a:extLst>
                    <a:ext uri="{9D8B030D-6E8A-4147-A177-3AD203B41FA5}">
                      <a16:colId xmlns:a16="http://schemas.microsoft.com/office/drawing/2014/main" val="3710821491"/>
                    </a:ext>
                  </a:extLst>
                </a:gridCol>
                <a:gridCol w="2824242">
                  <a:extLst>
                    <a:ext uri="{9D8B030D-6E8A-4147-A177-3AD203B41FA5}">
                      <a16:colId xmlns:a16="http://schemas.microsoft.com/office/drawing/2014/main" val="3647198812"/>
                    </a:ext>
                  </a:extLst>
                </a:gridCol>
                <a:gridCol w="2609653">
                  <a:extLst>
                    <a:ext uri="{9D8B030D-6E8A-4147-A177-3AD203B41FA5}">
                      <a16:colId xmlns:a16="http://schemas.microsoft.com/office/drawing/2014/main" val="3731450064"/>
                    </a:ext>
                  </a:extLst>
                </a:gridCol>
              </a:tblGrid>
              <a:tr h="668384">
                <a:tc>
                  <a:txBody>
                    <a:bodyPr/>
                    <a:lstStyle/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Nr. </a:t>
                      </a:r>
                    </a:p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crt.</a:t>
                      </a:r>
                      <a:endParaRPr lang="ro-RO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Capitol/Subcapitol Norma existentă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eliminate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modificate/nou introduse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b="1" dirty="0">
                          <a:effectLst/>
                          <a:latin typeface="+mn-lt"/>
                        </a:rPr>
                        <a:t>Observații/Argumente</a:t>
                      </a:r>
                      <a:endParaRPr lang="ro-RO" sz="18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9593380"/>
                  </a:ext>
                </a:extLst>
              </a:tr>
              <a:tr h="2694758">
                <a:tc>
                  <a:txBody>
                    <a:bodyPr/>
                    <a:lstStyle/>
                    <a:p>
                      <a:pPr algn="l"/>
                      <a:r>
                        <a:rPr lang="ro-RO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ro-RO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effectLst/>
                          <a:latin typeface="+mn-lt"/>
                        </a:rPr>
                        <a:t> Anexa nr. 1 la Normele la HG nr. 497/2020, conform normei de trimitere prevăzute la art. 1 (2)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300" dirty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profesionisti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sunt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denumiti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profesionisti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operatorii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economici din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urmatoarele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categorii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-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unităţile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specializate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atestate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pentru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lucrări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amenajare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pădurilor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vederea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prelucrării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informaţiilor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necesare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elaborării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amenajamentelor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silvice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şi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creării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bazei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date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specifice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-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administratorii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fond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forestier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ocoalele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silvice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structurile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administrare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rang superior/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bazele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experimentale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-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operatorii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economici/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comercianti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care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cumpără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masă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lemnoasă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picior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vederea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expedierii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materialelor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lemnoase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la</a:t>
                      </a:r>
                    </a:p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locul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recoltare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operatorii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economici/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comercianti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care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depozitează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prelucrează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sortează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comercializează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materiale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lemnoase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ro-RO" sz="1800" dirty="0">
                          <a:effectLst/>
                          <a:latin typeface="+mn-lt"/>
                        </a:rPr>
                        <a:t>Asigură </a:t>
                      </a:r>
                      <a:r>
                        <a:rPr lang="ro-RO" sz="1800" dirty="0" err="1">
                          <a:effectLst/>
                          <a:latin typeface="+mn-lt"/>
                        </a:rPr>
                        <a:t>clarificarile</a:t>
                      </a:r>
                      <a:r>
                        <a:rPr lang="ro-RO" sz="1800" dirty="0">
                          <a:effectLst/>
                          <a:latin typeface="+mn-lt"/>
                        </a:rPr>
                        <a:t> necesare cu privire la tipurile de profesioniști implicați în piața lemnului.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962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10416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588C-1048-4D9F-A17E-91D7C7330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1380" y="365125"/>
            <a:ext cx="10342419" cy="10064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175E5-9FD0-408B-95A3-54AE7AB07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HG nr. 497/2020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- Modificări relevante --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3" descr="Imagini pentru sigla fondul social european">
            <a:extLst>
              <a:ext uri="{FF2B5EF4-FFF2-40B4-BE49-F238E27FC236}">
                <a16:creationId xmlns:a16="http://schemas.microsoft.com/office/drawing/2014/main" id="{5ABFDD88-DC7C-4D8B-8BF4-B6A0D55E7E4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791" y="365125"/>
            <a:ext cx="10342418" cy="10064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5038E767-8A79-46F2-B433-46FA3C7D56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2885311"/>
              </p:ext>
            </p:extLst>
          </p:nvPr>
        </p:nvGraphicFramePr>
        <p:xfrm>
          <a:off x="1137138" y="1917290"/>
          <a:ext cx="10130070" cy="4833621"/>
        </p:xfrm>
        <a:graphic>
          <a:graphicData uri="http://schemas.openxmlformats.org/drawingml/2006/table">
            <a:tbl>
              <a:tblPr/>
              <a:tblGrid>
                <a:gridCol w="387956">
                  <a:extLst>
                    <a:ext uri="{9D8B030D-6E8A-4147-A177-3AD203B41FA5}">
                      <a16:colId xmlns:a16="http://schemas.microsoft.com/office/drawing/2014/main" val="3883539444"/>
                    </a:ext>
                  </a:extLst>
                </a:gridCol>
                <a:gridCol w="2283486">
                  <a:extLst>
                    <a:ext uri="{9D8B030D-6E8A-4147-A177-3AD203B41FA5}">
                      <a16:colId xmlns:a16="http://schemas.microsoft.com/office/drawing/2014/main" val="2802411435"/>
                    </a:ext>
                  </a:extLst>
                </a:gridCol>
                <a:gridCol w="2024733">
                  <a:extLst>
                    <a:ext uri="{9D8B030D-6E8A-4147-A177-3AD203B41FA5}">
                      <a16:colId xmlns:a16="http://schemas.microsoft.com/office/drawing/2014/main" val="3710821491"/>
                    </a:ext>
                  </a:extLst>
                </a:gridCol>
                <a:gridCol w="2747979">
                  <a:extLst>
                    <a:ext uri="{9D8B030D-6E8A-4147-A177-3AD203B41FA5}">
                      <a16:colId xmlns:a16="http://schemas.microsoft.com/office/drawing/2014/main" val="3647198812"/>
                    </a:ext>
                  </a:extLst>
                </a:gridCol>
                <a:gridCol w="2685916">
                  <a:extLst>
                    <a:ext uri="{9D8B030D-6E8A-4147-A177-3AD203B41FA5}">
                      <a16:colId xmlns:a16="http://schemas.microsoft.com/office/drawing/2014/main" val="3731450064"/>
                    </a:ext>
                  </a:extLst>
                </a:gridCol>
              </a:tblGrid>
              <a:tr h="627381">
                <a:tc>
                  <a:txBody>
                    <a:bodyPr/>
                    <a:lstStyle/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Nr. </a:t>
                      </a:r>
                    </a:p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crt.</a:t>
                      </a:r>
                      <a:endParaRPr lang="ro-RO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Capitol/Subcapitol Norma existentă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eliminate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modificate/nou introduse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b="1" dirty="0">
                          <a:effectLst/>
                          <a:latin typeface="+mn-lt"/>
                        </a:rPr>
                        <a:t>Observații/Argumente</a:t>
                      </a:r>
                      <a:endParaRPr lang="ro-RO" sz="18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9593380"/>
                  </a:ext>
                </a:extLst>
              </a:tr>
              <a:tr h="3948204">
                <a:tc>
                  <a:txBody>
                    <a:bodyPr/>
                    <a:lstStyle/>
                    <a:p>
                      <a:r>
                        <a:rPr lang="ro-RO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ro-RO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effectLst/>
                          <a:latin typeface="+mn-lt"/>
                        </a:rPr>
                        <a:t> Anexa nr. 1 la Normele la HG nr. 497/2020, conform normei de trimitere prevăzute la art. 1 (2)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300" dirty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-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operatorii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economici/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comercianti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care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obţin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deţin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transportă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şi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comercializează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lemn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şi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produse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din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lemn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altele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decât</a:t>
                      </a: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materialele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lemnoase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-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operatorii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economici/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comercianti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deţinători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depozite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şi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depozite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temporare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 -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administraţia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pieţelor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târgurilor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oboarelor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burselor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mărfuri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şi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altele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asemenea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autorizate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numai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pentru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materialele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lemnoase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comercializate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incinta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acestora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şi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pentru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cele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rămase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necomercializate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incintă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şi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care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urmează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fi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transportate</a:t>
                      </a: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spre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altă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destinaţie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8.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lang="en-US" sz="1200" kern="1200" dirty="0" err="1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transportatorii</a:t>
                      </a:r>
                      <a:r>
                        <a:rPr lang="en-US" sz="12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200" kern="1200" dirty="0" err="1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materiale</a:t>
                      </a:r>
                      <a:r>
                        <a:rPr lang="en-US" sz="12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lemnoase</a:t>
                      </a:r>
                      <a:r>
                        <a:rPr lang="en-US" sz="12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care </a:t>
                      </a:r>
                      <a:r>
                        <a:rPr lang="en-US" sz="1200" kern="1200" dirty="0" err="1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presteaza</a:t>
                      </a:r>
                      <a:r>
                        <a:rPr lang="en-US" sz="12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servicii</a:t>
                      </a:r>
                      <a:r>
                        <a:rPr lang="en-US" sz="12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pentru </a:t>
                      </a:r>
                      <a:r>
                        <a:rPr lang="en-US" sz="1200" kern="1200" dirty="0" err="1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profesionisti</a:t>
                      </a:r>
                      <a:r>
                        <a:rPr lang="en-US" sz="12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  <a:r>
                        <a:rPr lang="en-US" sz="12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</a:t>
                      </a:r>
                      <a:r>
                        <a:rPr lang="en-US" sz="1200" kern="1200" dirty="0" err="1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beneficiul</a:t>
                      </a:r>
                      <a:r>
                        <a:rPr lang="en-US" sz="12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profesionistilor</a:t>
                      </a:r>
                      <a:r>
                        <a:rPr lang="en-US" sz="12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9.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importatorii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exportatorii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materiale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lemnoase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endParaRPr lang="ro-RO" sz="18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962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41097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588C-1048-4D9F-A17E-91D7C7330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1380" y="365125"/>
            <a:ext cx="10342419" cy="10064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175E5-9FD0-408B-95A3-54AE7AB07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HG nr. 497/2020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- Modificări relevante --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3" descr="Imagini pentru sigla fondul social european">
            <a:extLst>
              <a:ext uri="{FF2B5EF4-FFF2-40B4-BE49-F238E27FC236}">
                <a16:creationId xmlns:a16="http://schemas.microsoft.com/office/drawing/2014/main" id="{5ABFDD88-DC7C-4D8B-8BF4-B6A0D55E7E4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791" y="365125"/>
            <a:ext cx="10342418" cy="10064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5038E767-8A79-46F2-B433-46FA3C7D56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536501"/>
              </p:ext>
            </p:extLst>
          </p:nvPr>
        </p:nvGraphicFramePr>
        <p:xfrm>
          <a:off x="1137138" y="2205321"/>
          <a:ext cx="10130988" cy="3426824"/>
        </p:xfrm>
        <a:graphic>
          <a:graphicData uri="http://schemas.openxmlformats.org/drawingml/2006/table">
            <a:tbl>
              <a:tblPr/>
              <a:tblGrid>
                <a:gridCol w="388874">
                  <a:extLst>
                    <a:ext uri="{9D8B030D-6E8A-4147-A177-3AD203B41FA5}">
                      <a16:colId xmlns:a16="http://schemas.microsoft.com/office/drawing/2014/main" val="3883539444"/>
                    </a:ext>
                  </a:extLst>
                </a:gridCol>
                <a:gridCol w="2283486">
                  <a:extLst>
                    <a:ext uri="{9D8B030D-6E8A-4147-A177-3AD203B41FA5}">
                      <a16:colId xmlns:a16="http://schemas.microsoft.com/office/drawing/2014/main" val="2802411435"/>
                    </a:ext>
                  </a:extLst>
                </a:gridCol>
                <a:gridCol w="2024733">
                  <a:extLst>
                    <a:ext uri="{9D8B030D-6E8A-4147-A177-3AD203B41FA5}">
                      <a16:colId xmlns:a16="http://schemas.microsoft.com/office/drawing/2014/main" val="3710821491"/>
                    </a:ext>
                  </a:extLst>
                </a:gridCol>
                <a:gridCol w="2824242">
                  <a:extLst>
                    <a:ext uri="{9D8B030D-6E8A-4147-A177-3AD203B41FA5}">
                      <a16:colId xmlns:a16="http://schemas.microsoft.com/office/drawing/2014/main" val="3647198812"/>
                    </a:ext>
                  </a:extLst>
                </a:gridCol>
                <a:gridCol w="2609653">
                  <a:extLst>
                    <a:ext uri="{9D8B030D-6E8A-4147-A177-3AD203B41FA5}">
                      <a16:colId xmlns:a16="http://schemas.microsoft.com/office/drawing/2014/main" val="3731450064"/>
                    </a:ext>
                  </a:extLst>
                </a:gridCol>
              </a:tblGrid>
              <a:tr h="668384">
                <a:tc>
                  <a:txBody>
                    <a:bodyPr/>
                    <a:lstStyle/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Nr. </a:t>
                      </a:r>
                    </a:p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crt.</a:t>
                      </a:r>
                      <a:endParaRPr lang="ro-RO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Capitol/Subcapitol Norma existentă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eliminate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modificate/nou introduse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b="1" dirty="0">
                          <a:effectLst/>
                          <a:latin typeface="+mn-lt"/>
                        </a:rPr>
                        <a:t>Observații/Argumente</a:t>
                      </a:r>
                      <a:endParaRPr lang="ro-RO" sz="18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9593380"/>
                  </a:ext>
                </a:extLst>
              </a:tr>
              <a:tr h="2694758">
                <a:tc>
                  <a:txBody>
                    <a:bodyPr/>
                    <a:lstStyle/>
                    <a:p>
                      <a:r>
                        <a:rPr lang="ro-RO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ro-RO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effectLst/>
                          <a:latin typeface="+mn-lt"/>
                        </a:rPr>
                        <a:t> Anexa nr. 1 la Normele la HG nr. 497/2020, conform normei de trimitere prevăzute la art. 1 (2)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300" dirty="0">
                          <a:effectLst/>
                          <a:latin typeface="+mn-lt"/>
                        </a:rPr>
                        <a:t> </a:t>
                      </a: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t) </a:t>
                      </a:r>
                      <a:r>
                        <a:rPr lang="en-US" sz="14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transportator</a:t>
                      </a: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profesionist</a:t>
                      </a: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orice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persoană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care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transportă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într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-o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perioadă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 12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luni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consecutive un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volum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materiale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lemnoase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produse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din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lemn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mai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mare de 20 mc;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calitatea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transportator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profesionist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obligă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la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înregistrarea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în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SUMAL 2.0.</a:t>
                      </a:r>
                    </a:p>
                    <a:p>
                      <a:endParaRPr lang="ro-RO" sz="13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ro-RO" sz="1800" dirty="0">
                          <a:effectLst/>
                          <a:latin typeface="+mn-lt"/>
                        </a:rPr>
                        <a:t>Se elimină deoarece definiția nu distinge în funcție de scopul transportului și poate genera inechități în practică, precum și crearea de poveri administrative, prin obligația de formalizare a activității.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962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53295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588C-1048-4D9F-A17E-91D7C7330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1380" y="365125"/>
            <a:ext cx="10342419" cy="10064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175E5-9FD0-408B-95A3-54AE7AB07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HG nr. 497/2020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- Modificări relevante --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3" descr="Imagini pentru sigla fondul social european">
            <a:extLst>
              <a:ext uri="{FF2B5EF4-FFF2-40B4-BE49-F238E27FC236}">
                <a16:creationId xmlns:a16="http://schemas.microsoft.com/office/drawing/2014/main" id="{5ABFDD88-DC7C-4D8B-8BF4-B6A0D55E7E4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791" y="365125"/>
            <a:ext cx="10342418" cy="10064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5038E767-8A79-46F2-B433-46FA3C7D56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4163553"/>
              </p:ext>
            </p:extLst>
          </p:nvPr>
        </p:nvGraphicFramePr>
        <p:xfrm>
          <a:off x="1137138" y="2205321"/>
          <a:ext cx="10130988" cy="4082144"/>
        </p:xfrm>
        <a:graphic>
          <a:graphicData uri="http://schemas.openxmlformats.org/drawingml/2006/table">
            <a:tbl>
              <a:tblPr/>
              <a:tblGrid>
                <a:gridCol w="388874">
                  <a:extLst>
                    <a:ext uri="{9D8B030D-6E8A-4147-A177-3AD203B41FA5}">
                      <a16:colId xmlns:a16="http://schemas.microsoft.com/office/drawing/2014/main" val="3883539444"/>
                    </a:ext>
                  </a:extLst>
                </a:gridCol>
                <a:gridCol w="2283486">
                  <a:extLst>
                    <a:ext uri="{9D8B030D-6E8A-4147-A177-3AD203B41FA5}">
                      <a16:colId xmlns:a16="http://schemas.microsoft.com/office/drawing/2014/main" val="2802411435"/>
                    </a:ext>
                  </a:extLst>
                </a:gridCol>
                <a:gridCol w="2024733">
                  <a:extLst>
                    <a:ext uri="{9D8B030D-6E8A-4147-A177-3AD203B41FA5}">
                      <a16:colId xmlns:a16="http://schemas.microsoft.com/office/drawing/2014/main" val="3710821491"/>
                    </a:ext>
                  </a:extLst>
                </a:gridCol>
                <a:gridCol w="2824242">
                  <a:extLst>
                    <a:ext uri="{9D8B030D-6E8A-4147-A177-3AD203B41FA5}">
                      <a16:colId xmlns:a16="http://schemas.microsoft.com/office/drawing/2014/main" val="3647198812"/>
                    </a:ext>
                  </a:extLst>
                </a:gridCol>
                <a:gridCol w="2609653">
                  <a:extLst>
                    <a:ext uri="{9D8B030D-6E8A-4147-A177-3AD203B41FA5}">
                      <a16:colId xmlns:a16="http://schemas.microsoft.com/office/drawing/2014/main" val="3731450064"/>
                    </a:ext>
                  </a:extLst>
                </a:gridCol>
              </a:tblGrid>
              <a:tr h="668384">
                <a:tc>
                  <a:txBody>
                    <a:bodyPr/>
                    <a:lstStyle/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Nr. </a:t>
                      </a:r>
                    </a:p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crt.</a:t>
                      </a:r>
                      <a:endParaRPr lang="ro-RO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Capitol/Subcapitol Norma existentă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eliminate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modificate/nou introduse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b="1" dirty="0">
                          <a:effectLst/>
                          <a:latin typeface="+mn-lt"/>
                        </a:rPr>
                        <a:t>Observații/Argumente</a:t>
                      </a:r>
                      <a:endParaRPr lang="ro-RO" sz="18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9593380"/>
                  </a:ext>
                </a:extLst>
              </a:tr>
              <a:tr h="2694758">
                <a:tc>
                  <a:txBody>
                    <a:bodyPr/>
                    <a:lstStyle/>
                    <a:p>
                      <a:r>
                        <a:rPr lang="ro-RO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effectLst/>
                          <a:latin typeface="+mn-lt"/>
                        </a:rPr>
                        <a:t> Anexa nr. 1 la Normele la HG nr. 497/2020, conform normei de trimitere prevăzute la art. 1 (2)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o-RO" sz="13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sortiment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industrial de material </a:t>
                      </a:r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lemnos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sortimentul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industrial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obţinut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din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lemnul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aferent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partizilor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autorizate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şi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exploatate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endParaRPr lang="ro-RO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● </a:t>
                      </a:r>
                      <a:r>
                        <a:rPr lang="en-US" sz="140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sortimentele</a:t>
                      </a:r>
                      <a:r>
                        <a:rPr lang="en-US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industriale</a:t>
                      </a:r>
                      <a:r>
                        <a:rPr lang="en-US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utilizate</a:t>
                      </a:r>
                      <a:r>
                        <a:rPr lang="en-US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40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catre</a:t>
                      </a:r>
                      <a:r>
                        <a:rPr lang="en-US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operatori</a:t>
                      </a:r>
                      <a:r>
                        <a:rPr lang="en-US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  <a:r>
                        <a:rPr lang="en-US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inscrise</a:t>
                      </a:r>
                      <a:r>
                        <a:rPr lang="en-US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</a:t>
                      </a:r>
                      <a:r>
                        <a:rPr lang="en-US" sz="140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documentele</a:t>
                      </a:r>
                      <a:r>
                        <a:rPr lang="en-US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  <a:r>
                        <a:rPr lang="en-US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aplicatiile</a:t>
                      </a:r>
                      <a:r>
                        <a:rPr lang="en-US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obligatorii</a:t>
                      </a:r>
                      <a:r>
                        <a:rPr lang="en-US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privind</a:t>
                      </a:r>
                      <a:r>
                        <a:rPr lang="en-US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Trasabilitatea</a:t>
                      </a:r>
                      <a:r>
                        <a:rPr lang="en-US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lemnului</a:t>
                      </a:r>
                      <a:r>
                        <a:rPr lang="en-US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40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vor</a:t>
                      </a:r>
                      <a:r>
                        <a:rPr lang="en-US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avea</a:t>
                      </a:r>
                      <a:r>
                        <a:rPr lang="en-US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corespondenta</a:t>
                      </a:r>
                      <a:r>
                        <a:rPr lang="en-US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1:1 cu </a:t>
                      </a:r>
                      <a:r>
                        <a:rPr lang="en-US" sz="140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sortimentele</a:t>
                      </a:r>
                      <a:r>
                        <a:rPr lang="en-US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industriale</a:t>
                      </a:r>
                      <a:r>
                        <a:rPr lang="en-US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reglementate</a:t>
                      </a:r>
                      <a:r>
                        <a:rPr lang="en-US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40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autoritatea</a:t>
                      </a:r>
                      <a:r>
                        <a:rPr lang="en-US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publică</a:t>
                      </a:r>
                      <a:r>
                        <a:rPr lang="en-US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centrală</a:t>
                      </a:r>
                      <a:r>
                        <a:rPr lang="en-US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care </a:t>
                      </a:r>
                      <a:r>
                        <a:rPr lang="en-US" sz="140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răspunde</a:t>
                      </a:r>
                      <a:r>
                        <a:rPr lang="en-US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40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silvicultură</a:t>
                      </a:r>
                      <a:r>
                        <a:rPr lang="en-US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prin</a:t>
                      </a:r>
                      <a:r>
                        <a:rPr lang="en-US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sistemul</a:t>
                      </a:r>
                      <a:r>
                        <a:rPr lang="en-US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informatic SUMAL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(..) </a:t>
                      </a:r>
                      <a:r>
                        <a:rPr lang="en-US" sz="140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  <a:r>
                        <a:rPr lang="en-US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vor</a:t>
                      </a:r>
                      <a:r>
                        <a:rPr lang="en-US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avea</a:t>
                      </a:r>
                      <a:r>
                        <a:rPr lang="en-US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 </a:t>
                      </a:r>
                      <a:r>
                        <a:rPr lang="en-US" sz="140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terminatie</a:t>
                      </a:r>
                      <a:r>
                        <a:rPr lang="en-US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codul</a:t>
                      </a:r>
                      <a:r>
                        <a:rPr lang="en-US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sortimentului</a:t>
                      </a:r>
                      <a:r>
                        <a:rPr lang="en-US" sz="14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SUMAL </a:t>
                      </a:r>
                      <a:r>
                        <a:rPr lang="en-US" sz="1400" i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corespondent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ro-RO" sz="1600" b="0" dirty="0">
                          <a:effectLst/>
                          <a:latin typeface="+mn-lt"/>
                        </a:rPr>
                        <a:t>În practică, în cadrul STAS-urilor, lemnul provenit din cadrul aceleiași grupe de specii se poate amesteca, sortimentul industrial rămânând același. Se evită cazuri in care am putea fi nevoiți in a constitui loturi in funcție de proveniență (plantație sau lăstari)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962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2532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FA68F-A67C-462C-8B9E-2D30D4B409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8467" y="1612036"/>
            <a:ext cx="9144000" cy="612169"/>
          </a:xfrm>
        </p:spPr>
        <p:txBody>
          <a:bodyPr>
            <a:noAutofit/>
          </a:bodyPr>
          <a:lstStyle/>
          <a:p>
            <a:r>
              <a:rPr lang="en-US" sz="24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SCOPUL ȘI DOMENIUL DE APLICARE A REGULAMENTULUI PRIVIND TRASABILITATEA LEMNULUI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3" descr="Imagini pentru sigla fondul social european">
            <a:extLst>
              <a:ext uri="{FF2B5EF4-FFF2-40B4-BE49-F238E27FC236}">
                <a16:creationId xmlns:a16="http://schemas.microsoft.com/office/drawing/2014/main" id="{899E0957-79FE-40BE-A0BD-6A8F36584C3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004" y="185690"/>
            <a:ext cx="9955246" cy="115495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Subtitle 6">
            <a:extLst>
              <a:ext uri="{FF2B5EF4-FFF2-40B4-BE49-F238E27FC236}">
                <a16:creationId xmlns:a16="http://schemas.microsoft.com/office/drawing/2014/main" id="{5E7D18C0-3D7C-43F4-A325-1C3BE2F3BC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42754" y="2495598"/>
            <a:ext cx="8443781" cy="3676602"/>
          </a:xfrm>
        </p:spPr>
        <p:txBody>
          <a:bodyPr>
            <a:normAutofit/>
          </a:bodyPr>
          <a:lstStyle/>
          <a:p>
            <a:pPr algn="just"/>
            <a:r>
              <a:rPr lang="ro-RO" sz="32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Scopul </a:t>
            </a:r>
            <a:r>
              <a:rPr lang="ro-RO" sz="32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este de a asigura monitorizarea si transparentizarea fluxului volumului de lemn si de materiale lemnoase, clarificarea și simplificarea </a:t>
            </a:r>
            <a:r>
              <a:rPr lang="ro-RO" sz="3200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activitațiilor</a:t>
            </a:r>
            <a:r>
              <a:rPr lang="ro-RO" sz="32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agenților economici in procesul de transport si comercializare a lemnului, in </a:t>
            </a:r>
            <a:r>
              <a:rPr lang="ro-RO" sz="3200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conditiile</a:t>
            </a:r>
            <a:r>
              <a:rPr lang="ro-RO" sz="32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legii, cu </a:t>
            </a:r>
            <a:r>
              <a:rPr lang="ro-RO" sz="3200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pastrarea</a:t>
            </a:r>
            <a:r>
              <a:rPr lang="ro-RO" sz="32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secretului comercial.</a:t>
            </a:r>
            <a:endParaRPr lang="ro-RO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3" name="Right Arrow 2"/>
          <p:cNvSpPr/>
          <p:nvPr/>
        </p:nvSpPr>
        <p:spPr>
          <a:xfrm>
            <a:off x="839263" y="252467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8366743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588C-1048-4D9F-A17E-91D7C7330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1380" y="365125"/>
            <a:ext cx="10342419" cy="10064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175E5-9FD0-408B-95A3-54AE7AB07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HG nr. 497/2020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- Modificări relevante --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3" descr="Imagini pentru sigla fondul social european">
            <a:extLst>
              <a:ext uri="{FF2B5EF4-FFF2-40B4-BE49-F238E27FC236}">
                <a16:creationId xmlns:a16="http://schemas.microsoft.com/office/drawing/2014/main" id="{5ABFDD88-DC7C-4D8B-8BF4-B6A0D55E7E4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791" y="365125"/>
            <a:ext cx="10342418" cy="10064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5038E767-8A79-46F2-B433-46FA3C7D56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3780982"/>
              </p:ext>
            </p:extLst>
          </p:nvPr>
        </p:nvGraphicFramePr>
        <p:xfrm>
          <a:off x="1137138" y="2205321"/>
          <a:ext cx="10130988" cy="4297680"/>
        </p:xfrm>
        <a:graphic>
          <a:graphicData uri="http://schemas.openxmlformats.org/drawingml/2006/table">
            <a:tbl>
              <a:tblPr/>
              <a:tblGrid>
                <a:gridCol w="388874">
                  <a:extLst>
                    <a:ext uri="{9D8B030D-6E8A-4147-A177-3AD203B41FA5}">
                      <a16:colId xmlns:a16="http://schemas.microsoft.com/office/drawing/2014/main" val="3883539444"/>
                    </a:ext>
                  </a:extLst>
                </a:gridCol>
                <a:gridCol w="2283486">
                  <a:extLst>
                    <a:ext uri="{9D8B030D-6E8A-4147-A177-3AD203B41FA5}">
                      <a16:colId xmlns:a16="http://schemas.microsoft.com/office/drawing/2014/main" val="2802411435"/>
                    </a:ext>
                  </a:extLst>
                </a:gridCol>
                <a:gridCol w="3212087">
                  <a:extLst>
                    <a:ext uri="{9D8B030D-6E8A-4147-A177-3AD203B41FA5}">
                      <a16:colId xmlns:a16="http://schemas.microsoft.com/office/drawing/2014/main" val="3710821491"/>
                    </a:ext>
                  </a:extLst>
                </a:gridCol>
                <a:gridCol w="1636888">
                  <a:extLst>
                    <a:ext uri="{9D8B030D-6E8A-4147-A177-3AD203B41FA5}">
                      <a16:colId xmlns:a16="http://schemas.microsoft.com/office/drawing/2014/main" val="3647198812"/>
                    </a:ext>
                  </a:extLst>
                </a:gridCol>
                <a:gridCol w="2609653">
                  <a:extLst>
                    <a:ext uri="{9D8B030D-6E8A-4147-A177-3AD203B41FA5}">
                      <a16:colId xmlns:a16="http://schemas.microsoft.com/office/drawing/2014/main" val="3731450064"/>
                    </a:ext>
                  </a:extLst>
                </a:gridCol>
              </a:tblGrid>
              <a:tr h="668384">
                <a:tc>
                  <a:txBody>
                    <a:bodyPr/>
                    <a:lstStyle/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Nr. </a:t>
                      </a:r>
                    </a:p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crt.</a:t>
                      </a:r>
                      <a:endParaRPr lang="ro-RO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Capitol/Subcapitol Norma existentă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eliminate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modificate/nou introduse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b="1" dirty="0">
                          <a:effectLst/>
                          <a:latin typeface="+mn-lt"/>
                        </a:rPr>
                        <a:t>Observații/Argumente</a:t>
                      </a:r>
                      <a:endParaRPr lang="ro-RO" sz="18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9593380"/>
                  </a:ext>
                </a:extLst>
              </a:tr>
              <a:tr h="2694758">
                <a:tc>
                  <a:txBody>
                    <a:bodyPr/>
                    <a:lstStyle/>
                    <a:p>
                      <a:r>
                        <a:rPr lang="ro-RO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effectLst/>
                          <a:latin typeface="+mn-lt"/>
                        </a:rPr>
                        <a:t> Anexa nr. 1 la Normele la HG nr. 497/2020, conform normei de trimitere prevăzute la art. </a:t>
                      </a:r>
                      <a:r>
                        <a:rPr lang="en-US" sz="1600" dirty="0">
                          <a:effectLst/>
                          <a:latin typeface="+mn-lt"/>
                        </a:rPr>
                        <a:t>4.1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Utilizarea SUMAL 2.0 Agent - Registru electronic este obligatorie pentru:</a:t>
                      </a:r>
                    </a:p>
                    <a:p>
                      <a:r>
                        <a:rPr lang="ro-RO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a)</a:t>
                      </a:r>
                      <a:r>
                        <a:rPr lang="ro-RO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operatorii economici care depozitează, prelucrează, sortează, comercializează materiale lemnoase</a:t>
                      </a:r>
                      <a:r>
                        <a:rPr lang="ro-RO" sz="1600" strike="sng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/produse din lemn;</a:t>
                      </a:r>
                      <a:endParaRPr lang="ro-RO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RO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b)</a:t>
                      </a:r>
                      <a:r>
                        <a:rPr lang="ro-RO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administrația piețelor, târgurilor, oboarelor, a burselor de mărfuri;</a:t>
                      </a:r>
                    </a:p>
                    <a:p>
                      <a:r>
                        <a:rPr lang="ro-RO" sz="1600" b="1" strike="sng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c)</a:t>
                      </a:r>
                      <a:r>
                        <a:rPr lang="ro-RO" sz="1600" strike="sng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operatorii economici care obțin, depozitează, dețin, transportă și comercializează produse din lemn, altele decât materialele lemnoase;</a:t>
                      </a:r>
                      <a:endParaRPr lang="ro-RO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ro-RO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 elimină din regula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ro-RO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mentul</a:t>
                      </a:r>
                      <a:r>
                        <a:rPr lang="ro-RO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existent, in totalitate, produsele din lemn, acestea rezultând ca produse secundare.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elimin</a:t>
                      </a:r>
                      <a:r>
                        <a:rPr lang="ro-RO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ă obliga- </a:t>
                      </a:r>
                      <a:r>
                        <a:rPr lang="ro-RO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tivitatea</a:t>
                      </a:r>
                      <a:r>
                        <a:rPr lang="ro-RO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utilizării SETL a agențiilor economici ce folosesc alte produse din lemn neincluse în categoria materialelor lemnoase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962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18816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588C-1048-4D9F-A17E-91D7C7330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1380" y="365125"/>
            <a:ext cx="10342419" cy="10064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175E5-9FD0-408B-95A3-54AE7AB07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HG nr. 497/2020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- Modificări relevante --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3" descr="Imagini pentru sigla fondul social european">
            <a:extLst>
              <a:ext uri="{FF2B5EF4-FFF2-40B4-BE49-F238E27FC236}">
                <a16:creationId xmlns:a16="http://schemas.microsoft.com/office/drawing/2014/main" id="{5ABFDD88-DC7C-4D8B-8BF4-B6A0D55E7E4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791" y="365125"/>
            <a:ext cx="10342418" cy="10064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5038E767-8A79-46F2-B433-46FA3C7D56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7234189"/>
              </p:ext>
            </p:extLst>
          </p:nvPr>
        </p:nvGraphicFramePr>
        <p:xfrm>
          <a:off x="1137138" y="2205321"/>
          <a:ext cx="10130988" cy="3657600"/>
        </p:xfrm>
        <a:graphic>
          <a:graphicData uri="http://schemas.openxmlformats.org/drawingml/2006/table">
            <a:tbl>
              <a:tblPr/>
              <a:tblGrid>
                <a:gridCol w="388874">
                  <a:extLst>
                    <a:ext uri="{9D8B030D-6E8A-4147-A177-3AD203B41FA5}">
                      <a16:colId xmlns:a16="http://schemas.microsoft.com/office/drawing/2014/main" val="3883539444"/>
                    </a:ext>
                  </a:extLst>
                </a:gridCol>
                <a:gridCol w="2283486">
                  <a:extLst>
                    <a:ext uri="{9D8B030D-6E8A-4147-A177-3AD203B41FA5}">
                      <a16:colId xmlns:a16="http://schemas.microsoft.com/office/drawing/2014/main" val="2802411435"/>
                    </a:ext>
                  </a:extLst>
                </a:gridCol>
                <a:gridCol w="2759082">
                  <a:extLst>
                    <a:ext uri="{9D8B030D-6E8A-4147-A177-3AD203B41FA5}">
                      <a16:colId xmlns:a16="http://schemas.microsoft.com/office/drawing/2014/main" val="3710821491"/>
                    </a:ext>
                  </a:extLst>
                </a:gridCol>
                <a:gridCol w="2089893">
                  <a:extLst>
                    <a:ext uri="{9D8B030D-6E8A-4147-A177-3AD203B41FA5}">
                      <a16:colId xmlns:a16="http://schemas.microsoft.com/office/drawing/2014/main" val="3647198812"/>
                    </a:ext>
                  </a:extLst>
                </a:gridCol>
                <a:gridCol w="2609653">
                  <a:extLst>
                    <a:ext uri="{9D8B030D-6E8A-4147-A177-3AD203B41FA5}">
                      <a16:colId xmlns:a16="http://schemas.microsoft.com/office/drawing/2014/main" val="3731450064"/>
                    </a:ext>
                  </a:extLst>
                </a:gridCol>
              </a:tblGrid>
              <a:tr h="668384">
                <a:tc>
                  <a:txBody>
                    <a:bodyPr/>
                    <a:lstStyle/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Nr. </a:t>
                      </a:r>
                    </a:p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crt.</a:t>
                      </a:r>
                      <a:endParaRPr lang="ro-RO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Capitol/Subcapitol Norma existentă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eliminate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modificate/nou introduse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b="1" dirty="0">
                          <a:effectLst/>
                          <a:latin typeface="+mn-lt"/>
                        </a:rPr>
                        <a:t>Observații/Argumente</a:t>
                      </a:r>
                      <a:endParaRPr lang="ro-RO" sz="18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9593380"/>
                  </a:ext>
                </a:extLst>
              </a:tr>
              <a:tr h="2694758">
                <a:tc>
                  <a:txBody>
                    <a:bodyPr/>
                    <a:lstStyle/>
                    <a:p>
                      <a:r>
                        <a:rPr lang="ro-RO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effectLst/>
                          <a:latin typeface="+mn-lt"/>
                        </a:rPr>
                        <a:t> Anexa nr. 1 la Normele la HG nr. 497/2020, conform normei de trimitere prevăzute la art. </a:t>
                      </a:r>
                      <a:r>
                        <a:rPr lang="en-US" sz="1600" dirty="0">
                          <a:effectLst/>
                          <a:latin typeface="+mn-lt"/>
                        </a:rPr>
                        <a:t>4.1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d)</a:t>
                      </a:r>
                      <a:r>
                        <a:rPr lang="ro-RO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ocoalele silvice care depozitează, prelucrează, sortează, comercializează materiale lemnoase/</a:t>
                      </a:r>
                      <a:r>
                        <a:rPr lang="ro-RO" sz="1600" strike="sng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produse din lemn </a:t>
                      </a:r>
                      <a:r>
                        <a:rPr lang="ro-RO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sau primesc în custodie materiale lemnoase/</a:t>
                      </a:r>
                      <a:r>
                        <a:rPr lang="ro-RO" sz="1600" strike="sng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produse din lemn </a:t>
                      </a:r>
                      <a:r>
                        <a:rPr lang="ro-RO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confiscate/reținute;</a:t>
                      </a:r>
                    </a:p>
                    <a:p>
                      <a:r>
                        <a:rPr lang="ro-RO" sz="1600" b="1" strike="sng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e)</a:t>
                      </a:r>
                      <a:r>
                        <a:rPr lang="ro-RO" sz="1600" strike="sng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operatorii economici care utilizează materialele lemnoase pentru construcții în volum mai mare de 20 mc/an.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ro-RO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 elimină, ca profesioniști SETL Agent, operatorii ce </a:t>
                      </a:r>
                      <a:r>
                        <a:rPr lang="ro-RO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utilizeaza</a:t>
                      </a:r>
                      <a:r>
                        <a:rPr lang="ro-RO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materiale lemnoase in construcții</a:t>
                      </a:r>
                      <a:r>
                        <a:rPr lang="ro-RO" sz="1600" b="0" dirty="0"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962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37340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588C-1048-4D9F-A17E-91D7C7330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1380" y="365125"/>
            <a:ext cx="10342419" cy="10064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175E5-9FD0-408B-95A3-54AE7AB07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HG nr. 497/2020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- Modificări relevante --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3" descr="Imagini pentru sigla fondul social european">
            <a:extLst>
              <a:ext uri="{FF2B5EF4-FFF2-40B4-BE49-F238E27FC236}">
                <a16:creationId xmlns:a16="http://schemas.microsoft.com/office/drawing/2014/main" id="{5ABFDD88-DC7C-4D8B-8BF4-B6A0D55E7E4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791" y="365125"/>
            <a:ext cx="10342418" cy="10064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5038E767-8A79-46F2-B433-46FA3C7D56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699893"/>
              </p:ext>
            </p:extLst>
          </p:nvPr>
        </p:nvGraphicFramePr>
        <p:xfrm>
          <a:off x="1137138" y="1939635"/>
          <a:ext cx="10130070" cy="4724055"/>
        </p:xfrm>
        <a:graphic>
          <a:graphicData uri="http://schemas.openxmlformats.org/drawingml/2006/table">
            <a:tbl>
              <a:tblPr/>
              <a:tblGrid>
                <a:gridCol w="387956">
                  <a:extLst>
                    <a:ext uri="{9D8B030D-6E8A-4147-A177-3AD203B41FA5}">
                      <a16:colId xmlns:a16="http://schemas.microsoft.com/office/drawing/2014/main" val="3883539444"/>
                    </a:ext>
                  </a:extLst>
                </a:gridCol>
                <a:gridCol w="2283486">
                  <a:extLst>
                    <a:ext uri="{9D8B030D-6E8A-4147-A177-3AD203B41FA5}">
                      <a16:colId xmlns:a16="http://schemas.microsoft.com/office/drawing/2014/main" val="2802411435"/>
                    </a:ext>
                  </a:extLst>
                </a:gridCol>
                <a:gridCol w="2024733">
                  <a:extLst>
                    <a:ext uri="{9D8B030D-6E8A-4147-A177-3AD203B41FA5}">
                      <a16:colId xmlns:a16="http://schemas.microsoft.com/office/drawing/2014/main" val="3710821491"/>
                    </a:ext>
                  </a:extLst>
                </a:gridCol>
                <a:gridCol w="2824242">
                  <a:extLst>
                    <a:ext uri="{9D8B030D-6E8A-4147-A177-3AD203B41FA5}">
                      <a16:colId xmlns:a16="http://schemas.microsoft.com/office/drawing/2014/main" val="3647198812"/>
                    </a:ext>
                  </a:extLst>
                </a:gridCol>
                <a:gridCol w="2609653">
                  <a:extLst>
                    <a:ext uri="{9D8B030D-6E8A-4147-A177-3AD203B41FA5}">
                      <a16:colId xmlns:a16="http://schemas.microsoft.com/office/drawing/2014/main" val="3731450064"/>
                    </a:ext>
                  </a:extLst>
                </a:gridCol>
              </a:tblGrid>
              <a:tr h="904022">
                <a:tc>
                  <a:txBody>
                    <a:bodyPr/>
                    <a:lstStyle/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Nr. </a:t>
                      </a:r>
                    </a:p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crt.</a:t>
                      </a:r>
                      <a:endParaRPr lang="ro-RO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Capitol/Subcapitol Norma existentă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eliminate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modificate/nou introduse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b="1" dirty="0">
                          <a:effectLst/>
                          <a:latin typeface="+mn-lt"/>
                        </a:rPr>
                        <a:t>Observații/Argumente</a:t>
                      </a:r>
                      <a:endParaRPr lang="ro-RO" sz="18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9593380"/>
                  </a:ext>
                </a:extLst>
              </a:tr>
              <a:tr h="3820033">
                <a:tc>
                  <a:txBody>
                    <a:bodyPr/>
                    <a:lstStyle/>
                    <a:p>
                      <a:r>
                        <a:rPr lang="ro-RO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Anexa  la HG nr. 497/2020 (Norme) , art. 10 alin. (1)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o-RO" sz="12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 reformulat integral</a:t>
                      </a:r>
                      <a:endParaRPr lang="en-US" sz="12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 momentul începerii transportului materialelor lemnoase, emitentul avizului de </a:t>
                      </a:r>
                      <a:r>
                        <a:rPr lang="ro-RO" sz="18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însoţire</a:t>
                      </a: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este obligat să introducă în </a:t>
                      </a:r>
                      <a:r>
                        <a:rPr lang="ro-RO" sz="18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aplicaţia</a:t>
                      </a: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SETL </a:t>
                      </a:r>
                      <a:r>
                        <a:rPr lang="ro-RO" sz="18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informaţiile</a:t>
                      </a: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standardizate prevăzute de aceasta, iar după </a:t>
                      </a:r>
                      <a:r>
                        <a:rPr lang="ro-RO" sz="18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obţinerea</a:t>
                      </a: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codului online sau offline, după caz, este obligatorie înscrierea acestuia pe avizul de </a:t>
                      </a:r>
                      <a:r>
                        <a:rPr lang="ro-RO" sz="18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însoţire</a:t>
                      </a: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ro-RO" sz="1800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962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98502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588C-1048-4D9F-A17E-91D7C7330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1380" y="365125"/>
            <a:ext cx="10342419" cy="10064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175E5-9FD0-408B-95A3-54AE7AB07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HG nr. 497/2020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- Modificări relevante --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3" descr="Imagini pentru sigla fondul social european">
            <a:extLst>
              <a:ext uri="{FF2B5EF4-FFF2-40B4-BE49-F238E27FC236}">
                <a16:creationId xmlns:a16="http://schemas.microsoft.com/office/drawing/2014/main" id="{5ABFDD88-DC7C-4D8B-8BF4-B6A0D55E7E4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791" y="365125"/>
            <a:ext cx="10342418" cy="10064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5038E767-8A79-46F2-B433-46FA3C7D56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1210734"/>
              </p:ext>
            </p:extLst>
          </p:nvPr>
        </p:nvGraphicFramePr>
        <p:xfrm>
          <a:off x="1137138" y="1939635"/>
          <a:ext cx="10130070" cy="4724055"/>
        </p:xfrm>
        <a:graphic>
          <a:graphicData uri="http://schemas.openxmlformats.org/drawingml/2006/table">
            <a:tbl>
              <a:tblPr/>
              <a:tblGrid>
                <a:gridCol w="387956">
                  <a:extLst>
                    <a:ext uri="{9D8B030D-6E8A-4147-A177-3AD203B41FA5}">
                      <a16:colId xmlns:a16="http://schemas.microsoft.com/office/drawing/2014/main" val="3883539444"/>
                    </a:ext>
                  </a:extLst>
                </a:gridCol>
                <a:gridCol w="2283486">
                  <a:extLst>
                    <a:ext uri="{9D8B030D-6E8A-4147-A177-3AD203B41FA5}">
                      <a16:colId xmlns:a16="http://schemas.microsoft.com/office/drawing/2014/main" val="2802411435"/>
                    </a:ext>
                  </a:extLst>
                </a:gridCol>
                <a:gridCol w="1912712">
                  <a:extLst>
                    <a:ext uri="{9D8B030D-6E8A-4147-A177-3AD203B41FA5}">
                      <a16:colId xmlns:a16="http://schemas.microsoft.com/office/drawing/2014/main" val="3710821491"/>
                    </a:ext>
                  </a:extLst>
                </a:gridCol>
                <a:gridCol w="2936263">
                  <a:extLst>
                    <a:ext uri="{9D8B030D-6E8A-4147-A177-3AD203B41FA5}">
                      <a16:colId xmlns:a16="http://schemas.microsoft.com/office/drawing/2014/main" val="3647198812"/>
                    </a:ext>
                  </a:extLst>
                </a:gridCol>
                <a:gridCol w="2609653">
                  <a:extLst>
                    <a:ext uri="{9D8B030D-6E8A-4147-A177-3AD203B41FA5}">
                      <a16:colId xmlns:a16="http://schemas.microsoft.com/office/drawing/2014/main" val="3731450064"/>
                    </a:ext>
                  </a:extLst>
                </a:gridCol>
              </a:tblGrid>
              <a:tr h="904022">
                <a:tc>
                  <a:txBody>
                    <a:bodyPr/>
                    <a:lstStyle/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Nr. </a:t>
                      </a:r>
                    </a:p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crt.</a:t>
                      </a:r>
                      <a:endParaRPr lang="ro-RO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Capitol/Subcapitol Norma existentă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eliminate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modificate/nou introduse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b="1" dirty="0">
                          <a:effectLst/>
                          <a:latin typeface="+mn-lt"/>
                        </a:rPr>
                        <a:t>Observații/Argumente</a:t>
                      </a:r>
                      <a:endParaRPr lang="ro-RO" sz="18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9593380"/>
                  </a:ext>
                </a:extLst>
              </a:tr>
              <a:tr h="3820033">
                <a:tc>
                  <a:txBody>
                    <a:bodyPr/>
                    <a:lstStyle/>
                    <a:p>
                      <a:r>
                        <a:rPr lang="ro-RO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Anexa  la HG nr. 497/2020 (Norme) , art. 10 alin. (1)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o-RO" sz="12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 reformulat integral</a:t>
                      </a:r>
                      <a:endParaRPr lang="en-US" sz="12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</a:t>
                      </a:r>
                      <a:r>
                        <a:rPr lang="ro-RO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situatia</a:t>
                      </a: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 care exploatarea masei lemnoase se </a:t>
                      </a:r>
                      <a:r>
                        <a:rPr lang="ro-RO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realizeaza</a:t>
                      </a: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 zona dig - mal, inundabila, iar colectarea materialelor lemnoase se face cu nava specifica (gabara sau similar), momentul începerii transportului materialelor lemnoase se considera a fi in momentul in care nava </a:t>
                      </a:r>
                      <a:r>
                        <a:rPr lang="ro-RO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paraseste</a:t>
                      </a: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raza parchetului, pana la acest moment deplasarea materialelor lemnoase si a navei respective, </a:t>
                      </a:r>
                      <a:r>
                        <a:rPr lang="ro-RO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realizandu</a:t>
                      </a: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-se in cadrul procesului tehnologic.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Se reglementează proveniența lemnului exploatat in zona inundabila.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ro-RO" sz="1800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962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79966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588C-1048-4D9F-A17E-91D7C7330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1380" y="365125"/>
            <a:ext cx="10342419" cy="10064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175E5-9FD0-408B-95A3-54AE7AB07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HG nr. 497/2020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- Modificări relevante --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3" descr="Imagini pentru sigla fondul social european">
            <a:extLst>
              <a:ext uri="{FF2B5EF4-FFF2-40B4-BE49-F238E27FC236}">
                <a16:creationId xmlns:a16="http://schemas.microsoft.com/office/drawing/2014/main" id="{5ABFDD88-DC7C-4D8B-8BF4-B6A0D55E7E4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791" y="365125"/>
            <a:ext cx="10342418" cy="10064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5038E767-8A79-46F2-B433-46FA3C7D56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2112843"/>
              </p:ext>
            </p:extLst>
          </p:nvPr>
        </p:nvGraphicFramePr>
        <p:xfrm>
          <a:off x="1137138" y="1939635"/>
          <a:ext cx="10130070" cy="4724055"/>
        </p:xfrm>
        <a:graphic>
          <a:graphicData uri="http://schemas.openxmlformats.org/drawingml/2006/table">
            <a:tbl>
              <a:tblPr/>
              <a:tblGrid>
                <a:gridCol w="387956">
                  <a:extLst>
                    <a:ext uri="{9D8B030D-6E8A-4147-A177-3AD203B41FA5}">
                      <a16:colId xmlns:a16="http://schemas.microsoft.com/office/drawing/2014/main" val="3883539444"/>
                    </a:ext>
                  </a:extLst>
                </a:gridCol>
                <a:gridCol w="2283486">
                  <a:extLst>
                    <a:ext uri="{9D8B030D-6E8A-4147-A177-3AD203B41FA5}">
                      <a16:colId xmlns:a16="http://schemas.microsoft.com/office/drawing/2014/main" val="2802411435"/>
                    </a:ext>
                  </a:extLst>
                </a:gridCol>
                <a:gridCol w="1400983">
                  <a:extLst>
                    <a:ext uri="{9D8B030D-6E8A-4147-A177-3AD203B41FA5}">
                      <a16:colId xmlns:a16="http://schemas.microsoft.com/office/drawing/2014/main" val="3710821491"/>
                    </a:ext>
                  </a:extLst>
                </a:gridCol>
                <a:gridCol w="3322041">
                  <a:extLst>
                    <a:ext uri="{9D8B030D-6E8A-4147-A177-3AD203B41FA5}">
                      <a16:colId xmlns:a16="http://schemas.microsoft.com/office/drawing/2014/main" val="3647198812"/>
                    </a:ext>
                  </a:extLst>
                </a:gridCol>
                <a:gridCol w="2735604">
                  <a:extLst>
                    <a:ext uri="{9D8B030D-6E8A-4147-A177-3AD203B41FA5}">
                      <a16:colId xmlns:a16="http://schemas.microsoft.com/office/drawing/2014/main" val="3731450064"/>
                    </a:ext>
                  </a:extLst>
                </a:gridCol>
              </a:tblGrid>
              <a:tr h="904022">
                <a:tc>
                  <a:txBody>
                    <a:bodyPr/>
                    <a:lstStyle/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Nr. </a:t>
                      </a:r>
                    </a:p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crt.</a:t>
                      </a:r>
                      <a:endParaRPr lang="ro-RO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Capitol/Subcapitol Norma existentă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eliminate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modificate/nou introduse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b="1" dirty="0">
                          <a:effectLst/>
                          <a:latin typeface="+mn-lt"/>
                        </a:rPr>
                        <a:t>Observații/Argumente</a:t>
                      </a:r>
                      <a:endParaRPr lang="ro-RO" sz="18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9593380"/>
                  </a:ext>
                </a:extLst>
              </a:tr>
              <a:tr h="3820033">
                <a:tc>
                  <a:txBody>
                    <a:bodyPr/>
                    <a:lstStyle/>
                    <a:p>
                      <a:r>
                        <a:rPr lang="ro-RO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Anexa  la HG nr. 497/2020 (Norme) , art. 10 alin. (14)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o-RO" sz="12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2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o-RO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Prin excepție de la </a:t>
                      </a:r>
                      <a:r>
                        <a:rPr lang="ro-RO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prederile</a:t>
                      </a:r>
                      <a:r>
                        <a:rPr lang="ro-RO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art. 10 alin (1) – (13), se poate aplica procedura simplificata pentru </a:t>
                      </a:r>
                      <a:r>
                        <a:rPr lang="ro-RO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paduri</a:t>
                      </a:r>
                      <a:r>
                        <a:rPr lang="ro-RO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private, prin care emitentul avizului de </a:t>
                      </a:r>
                      <a:r>
                        <a:rPr lang="ro-RO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însoţire</a:t>
                      </a:r>
                      <a:r>
                        <a:rPr lang="ro-RO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nu este obligat să introducă în sistem </a:t>
                      </a:r>
                      <a:r>
                        <a:rPr lang="ro-RO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informaţiile</a:t>
                      </a:r>
                      <a:r>
                        <a:rPr lang="ro-RO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standardizate la momentul începerii transportului, de la locul de recoltare, dacă materialele lemnoase care se transportă îndeplinesc cumulativ următoarele </a:t>
                      </a:r>
                      <a:r>
                        <a:rPr lang="ro-RO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condiţii</a:t>
                      </a:r>
                      <a:r>
                        <a:rPr lang="ro-RO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FontTx/>
                        <a:buNone/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Articol nou introdus. </a:t>
                      </a:r>
                    </a:p>
                    <a:p>
                      <a:pPr marL="0" indent="0" algn="just">
                        <a:buFontTx/>
                        <a:buNone/>
                      </a:pPr>
                      <a:r>
                        <a:rPr lang="ro-RO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 introduce procedura simplificată pentru materialele lemnoase provenite din micile </a:t>
                      </a:r>
                      <a:r>
                        <a:rPr lang="ro-RO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proprietați</a:t>
                      </a:r>
                      <a:r>
                        <a:rPr lang="ro-RO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algn="just"/>
                      <a:r>
                        <a:rPr lang="ro-RO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 plecarea de la locul de recoltare se eliberează aviz autogenerat, cu sau </a:t>
                      </a:r>
                      <a:r>
                        <a:rPr lang="ro-RO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fara</a:t>
                      </a:r>
                      <a:r>
                        <a:rPr lang="ro-RO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cod online sau offline, acesta fiind ulterior generat in termen de 7 zile de la momentul plecării transportului de materiale lemnoase</a:t>
                      </a:r>
                      <a:endParaRPr lang="ro-RO" sz="16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ro-RO" sz="1600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962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56108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588C-1048-4D9F-A17E-91D7C7330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1380" y="365125"/>
            <a:ext cx="10342419" cy="10064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175E5-9FD0-408B-95A3-54AE7AB07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HG nr. 497/2020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- Modificări relevante --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3" descr="Imagini pentru sigla fondul social european">
            <a:extLst>
              <a:ext uri="{FF2B5EF4-FFF2-40B4-BE49-F238E27FC236}">
                <a16:creationId xmlns:a16="http://schemas.microsoft.com/office/drawing/2014/main" id="{5ABFDD88-DC7C-4D8B-8BF4-B6A0D55E7E4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791" y="365125"/>
            <a:ext cx="10342418" cy="10064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5038E767-8A79-46F2-B433-46FA3C7D56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7895551"/>
              </p:ext>
            </p:extLst>
          </p:nvPr>
        </p:nvGraphicFramePr>
        <p:xfrm>
          <a:off x="1137138" y="1939635"/>
          <a:ext cx="10130070" cy="4744502"/>
        </p:xfrm>
        <a:graphic>
          <a:graphicData uri="http://schemas.openxmlformats.org/drawingml/2006/table">
            <a:tbl>
              <a:tblPr/>
              <a:tblGrid>
                <a:gridCol w="387956">
                  <a:extLst>
                    <a:ext uri="{9D8B030D-6E8A-4147-A177-3AD203B41FA5}">
                      <a16:colId xmlns:a16="http://schemas.microsoft.com/office/drawing/2014/main" val="3883539444"/>
                    </a:ext>
                  </a:extLst>
                </a:gridCol>
                <a:gridCol w="2283486">
                  <a:extLst>
                    <a:ext uri="{9D8B030D-6E8A-4147-A177-3AD203B41FA5}">
                      <a16:colId xmlns:a16="http://schemas.microsoft.com/office/drawing/2014/main" val="2802411435"/>
                    </a:ext>
                  </a:extLst>
                </a:gridCol>
                <a:gridCol w="1937879">
                  <a:extLst>
                    <a:ext uri="{9D8B030D-6E8A-4147-A177-3AD203B41FA5}">
                      <a16:colId xmlns:a16="http://schemas.microsoft.com/office/drawing/2014/main" val="3710821491"/>
                    </a:ext>
                  </a:extLst>
                </a:gridCol>
                <a:gridCol w="2911096">
                  <a:extLst>
                    <a:ext uri="{9D8B030D-6E8A-4147-A177-3AD203B41FA5}">
                      <a16:colId xmlns:a16="http://schemas.microsoft.com/office/drawing/2014/main" val="3647198812"/>
                    </a:ext>
                  </a:extLst>
                </a:gridCol>
                <a:gridCol w="2609653">
                  <a:extLst>
                    <a:ext uri="{9D8B030D-6E8A-4147-A177-3AD203B41FA5}">
                      <a16:colId xmlns:a16="http://schemas.microsoft.com/office/drawing/2014/main" val="3731450064"/>
                    </a:ext>
                  </a:extLst>
                </a:gridCol>
              </a:tblGrid>
              <a:tr h="904022">
                <a:tc>
                  <a:txBody>
                    <a:bodyPr/>
                    <a:lstStyle/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Nr. </a:t>
                      </a:r>
                    </a:p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crt.</a:t>
                      </a:r>
                      <a:endParaRPr lang="ro-RO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Capitol/Subcapitol Norma existentă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eliminate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modificate/nou introduse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b="1" dirty="0">
                          <a:effectLst/>
                          <a:latin typeface="+mn-lt"/>
                        </a:rPr>
                        <a:t>Observații/Argumente</a:t>
                      </a:r>
                      <a:endParaRPr lang="ro-RO" sz="18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9593380"/>
                  </a:ext>
                </a:extLst>
              </a:tr>
              <a:tr h="3820033">
                <a:tc>
                  <a:txBody>
                    <a:bodyPr/>
                    <a:lstStyle/>
                    <a:p>
                      <a:r>
                        <a:rPr lang="ro-RO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Anexa  la HG nr. 497/2020 (Norme) , art. 10 alin. (14)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o-RO" sz="12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2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a) provin din </a:t>
                      </a:r>
                      <a:r>
                        <a:rPr lang="ro-RO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proprietati</a:t>
                      </a:r>
                      <a:r>
                        <a:rPr lang="ro-RO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private;</a:t>
                      </a:r>
                    </a:p>
                    <a:p>
                      <a:r>
                        <a:rPr lang="ro-RO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b) sunt destinate consumului propriu al </a:t>
                      </a:r>
                      <a:r>
                        <a:rPr lang="ro-RO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detinatorului</a:t>
                      </a:r>
                      <a:r>
                        <a:rPr lang="ro-RO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o-RO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proprietatii</a:t>
                      </a:r>
                      <a:r>
                        <a:rPr lang="ro-RO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respective;</a:t>
                      </a:r>
                    </a:p>
                    <a:p>
                      <a:r>
                        <a:rPr lang="ro-RO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c) transportul se </a:t>
                      </a:r>
                      <a:r>
                        <a:rPr lang="ro-RO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realizeaza</a:t>
                      </a:r>
                      <a:r>
                        <a:rPr lang="ro-RO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 </a:t>
                      </a:r>
                      <a:r>
                        <a:rPr lang="ro-RO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relatia</a:t>
                      </a:r>
                      <a:r>
                        <a:rPr lang="ro-RO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loc de recoltare - domiciliu declarat</a:t>
                      </a:r>
                    </a:p>
                    <a:p>
                      <a:r>
                        <a:rPr lang="ro-RO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d) transportul se </a:t>
                      </a:r>
                      <a:r>
                        <a:rPr lang="ro-RO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incadreaza</a:t>
                      </a:r>
                      <a:r>
                        <a:rPr lang="ro-RO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limita a maxim 20 mc/an/proprietate</a:t>
                      </a:r>
                    </a:p>
                    <a:p>
                      <a:r>
                        <a:rPr lang="ro-RO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e) destinatarul acestora este o persoană fizică care nu are calitatea de profesionist.</a:t>
                      </a:r>
                      <a:endParaRPr lang="ro-RO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ro-RO" sz="1800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962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33076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588C-1048-4D9F-A17E-91D7C7330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1380" y="365125"/>
            <a:ext cx="10342419" cy="10064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175E5-9FD0-408B-95A3-54AE7AB07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HG nr. 497/2020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- Modificări relevante --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3" descr="Imagini pentru sigla fondul social european">
            <a:extLst>
              <a:ext uri="{FF2B5EF4-FFF2-40B4-BE49-F238E27FC236}">
                <a16:creationId xmlns:a16="http://schemas.microsoft.com/office/drawing/2014/main" id="{5ABFDD88-DC7C-4D8B-8BF4-B6A0D55E7E4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791" y="365125"/>
            <a:ext cx="10342418" cy="10064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5038E767-8A79-46F2-B433-46FA3C7D56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647870"/>
              </p:ext>
            </p:extLst>
          </p:nvPr>
        </p:nvGraphicFramePr>
        <p:xfrm>
          <a:off x="1137138" y="1939635"/>
          <a:ext cx="10130070" cy="4724055"/>
        </p:xfrm>
        <a:graphic>
          <a:graphicData uri="http://schemas.openxmlformats.org/drawingml/2006/table">
            <a:tbl>
              <a:tblPr/>
              <a:tblGrid>
                <a:gridCol w="387956">
                  <a:extLst>
                    <a:ext uri="{9D8B030D-6E8A-4147-A177-3AD203B41FA5}">
                      <a16:colId xmlns:a16="http://schemas.microsoft.com/office/drawing/2014/main" val="3883539444"/>
                    </a:ext>
                  </a:extLst>
                </a:gridCol>
                <a:gridCol w="1906003">
                  <a:extLst>
                    <a:ext uri="{9D8B030D-6E8A-4147-A177-3AD203B41FA5}">
                      <a16:colId xmlns:a16="http://schemas.microsoft.com/office/drawing/2014/main" val="2802411435"/>
                    </a:ext>
                  </a:extLst>
                </a:gridCol>
                <a:gridCol w="1635853">
                  <a:extLst>
                    <a:ext uri="{9D8B030D-6E8A-4147-A177-3AD203B41FA5}">
                      <a16:colId xmlns:a16="http://schemas.microsoft.com/office/drawing/2014/main" val="3710821491"/>
                    </a:ext>
                  </a:extLst>
                </a:gridCol>
                <a:gridCol w="4009938">
                  <a:extLst>
                    <a:ext uri="{9D8B030D-6E8A-4147-A177-3AD203B41FA5}">
                      <a16:colId xmlns:a16="http://schemas.microsoft.com/office/drawing/2014/main" val="3647198812"/>
                    </a:ext>
                  </a:extLst>
                </a:gridCol>
                <a:gridCol w="2190320">
                  <a:extLst>
                    <a:ext uri="{9D8B030D-6E8A-4147-A177-3AD203B41FA5}">
                      <a16:colId xmlns:a16="http://schemas.microsoft.com/office/drawing/2014/main" val="3731450064"/>
                    </a:ext>
                  </a:extLst>
                </a:gridCol>
              </a:tblGrid>
              <a:tr h="904022">
                <a:tc>
                  <a:txBody>
                    <a:bodyPr/>
                    <a:lstStyle/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Nr. </a:t>
                      </a:r>
                    </a:p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crt.</a:t>
                      </a:r>
                      <a:endParaRPr lang="ro-RO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Capitol/Subcapitol Norma existentă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eliminate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modificate/nou introduse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b="1" dirty="0">
                          <a:effectLst/>
                          <a:latin typeface="+mn-lt"/>
                        </a:rPr>
                        <a:t>Observații/Argumente</a:t>
                      </a:r>
                      <a:endParaRPr lang="ro-RO" sz="18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9593380"/>
                  </a:ext>
                </a:extLst>
              </a:tr>
              <a:tr h="3820033">
                <a:tc>
                  <a:txBody>
                    <a:bodyPr/>
                    <a:lstStyle/>
                    <a:p>
                      <a:r>
                        <a:rPr lang="ro-RO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effectLst/>
                          <a:latin typeface="+mn-lt"/>
                        </a:rPr>
                        <a:t> Anexa  la HG nr. 497/2020 (Norme) , art. 7 alin. (1) lit. a) </a:t>
                      </a:r>
                    </a:p>
                    <a:p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Provenienţa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materialelor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lemnoase</a:t>
                      </a:r>
                      <a:r>
                        <a:rPr lang="ro-RO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(..) 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atestă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prin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următoarele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tipuri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documente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după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caz</a:t>
                      </a:r>
                      <a:r>
                        <a:rPr lang="ro-RO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(..)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b) pentru masa lemnoasă pe picior inventariată </a:t>
                      </a:r>
                      <a:r>
                        <a:rPr lang="ro-RO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şi</a:t>
                      </a:r>
                      <a:r>
                        <a:rPr lang="ro-RO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/sau marcată, din vegetația forestiera din afara FFN:  "APV in stadiul "autorizat" cu număr unic generat de SETL"; De la data Autorizației, pentru o perioada de 6 luni, se pot emite avize pentru transportul materialului lemnos. Daca materialul lemnos nu este exploatat si transportat in aceasta perioadă, se vor aplica proceduri suplimentare, reglementate de către APCRS.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u="sng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ro-RO" sz="1600" dirty="0">
                          <a:effectLst/>
                          <a:latin typeface="+mn-lt"/>
                        </a:rPr>
                        <a:t>Se asigură o delimitare între vegetația </a:t>
                      </a:r>
                      <a:r>
                        <a:rPr lang="ro-RO" sz="1600" dirty="0" err="1">
                          <a:effectLst/>
                          <a:latin typeface="+mn-lt"/>
                        </a:rPr>
                        <a:t>provenientă</a:t>
                      </a:r>
                      <a:r>
                        <a:rPr lang="ro-RO" sz="1600" dirty="0">
                          <a:effectLst/>
                          <a:latin typeface="+mn-lt"/>
                        </a:rPr>
                        <a:t> din fond forestier și cea din afara fondului forestier. 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ro-RO" sz="1600" dirty="0">
                          <a:effectLst/>
                          <a:latin typeface="+mn-lt"/>
                        </a:rPr>
                        <a:t>Exploatarea lemnului provenit din vegetație în afara fondului forestier național nu se supune O.M. 1540/2011 și trebuie reglementat separat circuitul acestui lemn.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962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56487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588C-1048-4D9F-A17E-91D7C7330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1380" y="365125"/>
            <a:ext cx="10342419" cy="10064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175E5-9FD0-408B-95A3-54AE7AB07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HG nr. 497/2020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- Modificări relevante --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3" descr="Imagini pentru sigla fondul social european">
            <a:extLst>
              <a:ext uri="{FF2B5EF4-FFF2-40B4-BE49-F238E27FC236}">
                <a16:creationId xmlns:a16="http://schemas.microsoft.com/office/drawing/2014/main" id="{5ABFDD88-DC7C-4D8B-8BF4-B6A0D55E7E4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791" y="365125"/>
            <a:ext cx="10342418" cy="10064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5038E767-8A79-46F2-B433-46FA3C7D56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4737057"/>
              </p:ext>
            </p:extLst>
          </p:nvPr>
        </p:nvGraphicFramePr>
        <p:xfrm>
          <a:off x="1137138" y="1939635"/>
          <a:ext cx="10130070" cy="4936985"/>
        </p:xfrm>
        <a:graphic>
          <a:graphicData uri="http://schemas.openxmlformats.org/drawingml/2006/table">
            <a:tbl>
              <a:tblPr/>
              <a:tblGrid>
                <a:gridCol w="387956">
                  <a:extLst>
                    <a:ext uri="{9D8B030D-6E8A-4147-A177-3AD203B41FA5}">
                      <a16:colId xmlns:a16="http://schemas.microsoft.com/office/drawing/2014/main" val="3883539444"/>
                    </a:ext>
                  </a:extLst>
                </a:gridCol>
                <a:gridCol w="2283486">
                  <a:extLst>
                    <a:ext uri="{9D8B030D-6E8A-4147-A177-3AD203B41FA5}">
                      <a16:colId xmlns:a16="http://schemas.microsoft.com/office/drawing/2014/main" val="2802411435"/>
                    </a:ext>
                  </a:extLst>
                </a:gridCol>
                <a:gridCol w="2024733">
                  <a:extLst>
                    <a:ext uri="{9D8B030D-6E8A-4147-A177-3AD203B41FA5}">
                      <a16:colId xmlns:a16="http://schemas.microsoft.com/office/drawing/2014/main" val="3710821491"/>
                    </a:ext>
                  </a:extLst>
                </a:gridCol>
                <a:gridCol w="3067406">
                  <a:extLst>
                    <a:ext uri="{9D8B030D-6E8A-4147-A177-3AD203B41FA5}">
                      <a16:colId xmlns:a16="http://schemas.microsoft.com/office/drawing/2014/main" val="3647198812"/>
                    </a:ext>
                  </a:extLst>
                </a:gridCol>
                <a:gridCol w="2366489">
                  <a:extLst>
                    <a:ext uri="{9D8B030D-6E8A-4147-A177-3AD203B41FA5}">
                      <a16:colId xmlns:a16="http://schemas.microsoft.com/office/drawing/2014/main" val="3731450064"/>
                    </a:ext>
                  </a:extLst>
                </a:gridCol>
              </a:tblGrid>
              <a:tr h="845510">
                <a:tc>
                  <a:txBody>
                    <a:bodyPr/>
                    <a:lstStyle/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Nr. </a:t>
                      </a:r>
                    </a:p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crt.</a:t>
                      </a:r>
                      <a:endParaRPr lang="ro-RO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Capitol/Subcapitol Norma existentă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eliminate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modificate/nou introduse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b="1" dirty="0">
                          <a:effectLst/>
                          <a:latin typeface="+mn-lt"/>
                        </a:rPr>
                        <a:t>Observații/Argumente</a:t>
                      </a:r>
                      <a:endParaRPr lang="ro-RO" sz="18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9593380"/>
                  </a:ext>
                </a:extLst>
              </a:tr>
              <a:tr h="4091475">
                <a:tc>
                  <a:txBody>
                    <a:bodyPr/>
                    <a:lstStyle/>
                    <a:p>
                      <a:r>
                        <a:rPr lang="ro-RO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r>
                        <a:rPr lang="ro-RO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effectLst/>
                          <a:latin typeface="+mn-lt"/>
                        </a:rPr>
                        <a:t> Anexa  la HG nr. 497/2020 (Norme) , art. </a:t>
                      </a:r>
                      <a:r>
                        <a:rPr lang="en-US" sz="1600" dirty="0">
                          <a:effectLst/>
                          <a:latin typeface="+mn-lt"/>
                        </a:rPr>
                        <a:t>8</a:t>
                      </a:r>
                      <a:r>
                        <a:rPr lang="ro-RO" sz="1600" dirty="0">
                          <a:effectLst/>
                          <a:latin typeface="+mn-lt"/>
                        </a:rPr>
                        <a:t> alin. (2</a:t>
                      </a:r>
                      <a:r>
                        <a:rPr lang="en-US" sz="1600" dirty="0">
                          <a:effectLst/>
                          <a:latin typeface="+mn-lt"/>
                        </a:rPr>
                        <a:t>)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Reformulat integral</a:t>
                      </a:r>
                      <a:endParaRPr lang="en-US" sz="1400" strike="sng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Avizele de </a:t>
                      </a:r>
                      <a:r>
                        <a:rPr lang="ro-RO" sz="14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însoţire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pentru transportul materialelor lemnoase, sunt documente cu regim special, autogenerate, in format </a:t>
                      </a:r>
                      <a:r>
                        <a:rPr lang="ro-RO" sz="14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letric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si in format electronic, identificabile in baza unui cod unic pus la </a:t>
                      </a:r>
                      <a:r>
                        <a:rPr lang="ro-RO" sz="14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dispozitia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transportatorului de </a:t>
                      </a:r>
                      <a:r>
                        <a:rPr lang="ro-RO" sz="14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catre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operatorul economic, si anume: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a) AP - avizul de </a:t>
                      </a:r>
                      <a:r>
                        <a:rPr lang="ro-RO" sz="14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însoţire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primar, autogenerat, cu cod unic -  este documentul de </a:t>
                      </a:r>
                      <a:r>
                        <a:rPr lang="ro-RO" sz="14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însoţire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 </a:t>
                      </a:r>
                      <a:r>
                        <a:rPr lang="ro-RO" sz="1400" u="sng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materialelor lemnoase si a </a:t>
                      </a:r>
                      <a:r>
                        <a:rPr lang="ro-RO" sz="1400" u="sng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tocaturii</a:t>
                      </a:r>
                      <a:r>
                        <a:rPr lang="ro-RO" sz="1400" u="sng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din lemn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expediate de la locul de recoltare, care se emite în urma inventarierii materialelor lemnoase si a </a:t>
                      </a:r>
                      <a:r>
                        <a:rPr lang="ro-RO" sz="14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tocaturii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din lemn (..).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ro-RO" sz="14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962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16150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588C-1048-4D9F-A17E-91D7C7330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1380" y="365125"/>
            <a:ext cx="10342419" cy="10064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175E5-9FD0-408B-95A3-54AE7AB07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HG nr. 497/2020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- Modificări relevante --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3" descr="Imagini pentru sigla fondul social european">
            <a:extLst>
              <a:ext uri="{FF2B5EF4-FFF2-40B4-BE49-F238E27FC236}">
                <a16:creationId xmlns:a16="http://schemas.microsoft.com/office/drawing/2014/main" id="{5ABFDD88-DC7C-4D8B-8BF4-B6A0D55E7E4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791" y="365125"/>
            <a:ext cx="10342418" cy="10064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5038E767-8A79-46F2-B433-46FA3C7D56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4638778"/>
              </p:ext>
            </p:extLst>
          </p:nvPr>
        </p:nvGraphicFramePr>
        <p:xfrm>
          <a:off x="1137138" y="1939636"/>
          <a:ext cx="10130070" cy="4301774"/>
        </p:xfrm>
        <a:graphic>
          <a:graphicData uri="http://schemas.openxmlformats.org/drawingml/2006/table">
            <a:tbl>
              <a:tblPr/>
              <a:tblGrid>
                <a:gridCol w="387956">
                  <a:extLst>
                    <a:ext uri="{9D8B030D-6E8A-4147-A177-3AD203B41FA5}">
                      <a16:colId xmlns:a16="http://schemas.microsoft.com/office/drawing/2014/main" val="3883539444"/>
                    </a:ext>
                  </a:extLst>
                </a:gridCol>
                <a:gridCol w="1922781">
                  <a:extLst>
                    <a:ext uri="{9D8B030D-6E8A-4147-A177-3AD203B41FA5}">
                      <a16:colId xmlns:a16="http://schemas.microsoft.com/office/drawing/2014/main" val="2802411435"/>
                    </a:ext>
                  </a:extLst>
                </a:gridCol>
                <a:gridCol w="1518408">
                  <a:extLst>
                    <a:ext uri="{9D8B030D-6E8A-4147-A177-3AD203B41FA5}">
                      <a16:colId xmlns:a16="http://schemas.microsoft.com/office/drawing/2014/main" val="3710821491"/>
                    </a:ext>
                  </a:extLst>
                </a:gridCol>
                <a:gridCol w="3691272">
                  <a:extLst>
                    <a:ext uri="{9D8B030D-6E8A-4147-A177-3AD203B41FA5}">
                      <a16:colId xmlns:a16="http://schemas.microsoft.com/office/drawing/2014/main" val="3647198812"/>
                    </a:ext>
                  </a:extLst>
                </a:gridCol>
                <a:gridCol w="2609653">
                  <a:extLst>
                    <a:ext uri="{9D8B030D-6E8A-4147-A177-3AD203B41FA5}">
                      <a16:colId xmlns:a16="http://schemas.microsoft.com/office/drawing/2014/main" val="3731450064"/>
                    </a:ext>
                  </a:extLst>
                </a:gridCol>
              </a:tblGrid>
              <a:tr h="723227">
                <a:tc>
                  <a:txBody>
                    <a:bodyPr/>
                    <a:lstStyle/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Nr. </a:t>
                      </a:r>
                    </a:p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crt.</a:t>
                      </a:r>
                      <a:endParaRPr lang="ro-RO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Capitol/Subcapitol Norma existentă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eliminate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modificate/nou introduse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b="1" dirty="0">
                          <a:effectLst/>
                          <a:latin typeface="+mn-lt"/>
                        </a:rPr>
                        <a:t>Observații/Argumente</a:t>
                      </a:r>
                      <a:endParaRPr lang="ro-RO" sz="18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9593380"/>
                  </a:ext>
                </a:extLst>
              </a:tr>
              <a:tr h="3578547">
                <a:tc>
                  <a:txBody>
                    <a:bodyPr/>
                    <a:lstStyle/>
                    <a:p>
                      <a:r>
                        <a:rPr lang="ro-RO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r>
                        <a:rPr lang="ro-RO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effectLst/>
                          <a:latin typeface="+mn-lt"/>
                        </a:rPr>
                        <a:t> Anexa  la HG nr. 497/2020 (Norme) , art. </a:t>
                      </a:r>
                      <a:r>
                        <a:rPr lang="en-US" sz="1600" dirty="0">
                          <a:effectLst/>
                          <a:latin typeface="+mn-lt"/>
                        </a:rPr>
                        <a:t>8</a:t>
                      </a:r>
                      <a:r>
                        <a:rPr lang="ro-RO" sz="1600" dirty="0">
                          <a:effectLst/>
                          <a:latin typeface="+mn-lt"/>
                        </a:rPr>
                        <a:t> alin. (2</a:t>
                      </a:r>
                      <a:r>
                        <a:rPr lang="en-US" sz="1600" dirty="0">
                          <a:effectLst/>
                          <a:latin typeface="+mn-lt"/>
                        </a:rPr>
                        <a:t>)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Reformulat integral</a:t>
                      </a:r>
                      <a:endParaRPr lang="en-US" sz="1400" strike="sng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cazul transportului lemnului din </a:t>
                      </a:r>
                      <a:r>
                        <a:rPr lang="ro-RO" sz="14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proprietati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particulare, pentru consumul propriu al </a:t>
                      </a:r>
                      <a:r>
                        <a:rPr lang="ro-RO" sz="14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detinatorului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o-RO" sz="14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proprietatii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respective, pe </a:t>
                      </a:r>
                      <a:r>
                        <a:rPr lang="ro-RO" sz="14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relatia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loc de recoltare - domiciliul declarat, in limita a maxim 20 mc/an/ proprietate, documentul de </a:t>
                      </a:r>
                      <a:r>
                        <a:rPr lang="ro-RO" sz="14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insotire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al materialului lemnos este Avizul de </a:t>
                      </a:r>
                      <a:r>
                        <a:rPr lang="ro-RO" sz="14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insotire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primar autogenerat (..).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b) AS - ng - aviz de </a:t>
                      </a:r>
                      <a:r>
                        <a:rPr lang="ro-RO" sz="14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însoţire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din depozit/depozit temporar/târguri </a:t>
                      </a:r>
                      <a:r>
                        <a:rPr lang="ro-RO" sz="14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şi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oboare (..).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c) Am-g, aviz de </a:t>
                      </a:r>
                      <a:r>
                        <a:rPr lang="ro-RO" sz="14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însoţire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pentru materiale lemnoase </a:t>
                      </a:r>
                      <a:r>
                        <a:rPr lang="ro-RO" sz="14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gaterate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se generează in format </a:t>
                      </a:r>
                      <a:r>
                        <a:rPr lang="ro-RO" sz="14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letric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integral, iar in </a:t>
                      </a:r>
                      <a:r>
                        <a:rPr lang="ro-RO" sz="14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aplicatie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se introduc </a:t>
                      </a:r>
                      <a:r>
                        <a:rPr lang="ro-RO" sz="14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informatiile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standardizate specificate in Anexa nr. 5.3.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Se </a:t>
                      </a:r>
                      <a:r>
                        <a:rPr lang="en-US" sz="1400" dirty="0" err="1">
                          <a:effectLst/>
                          <a:latin typeface="+mn-lt"/>
                        </a:rPr>
                        <a:t>urm</a:t>
                      </a:r>
                      <a:r>
                        <a:rPr lang="ro-RO" sz="1400" dirty="0" err="1">
                          <a:effectLst/>
                          <a:latin typeface="+mn-lt"/>
                        </a:rPr>
                        <a:t>ărește</a:t>
                      </a:r>
                      <a:r>
                        <a:rPr lang="ro-RO" sz="1400" dirty="0">
                          <a:effectLst/>
                          <a:latin typeface="+mn-lt"/>
                        </a:rPr>
                        <a:t> păstrarea avizului </a:t>
                      </a:r>
                      <a:r>
                        <a:rPr lang="ro-RO" sz="1400" dirty="0" err="1">
                          <a:effectLst/>
                          <a:latin typeface="+mn-lt"/>
                        </a:rPr>
                        <a:t>letric</a:t>
                      </a:r>
                      <a:r>
                        <a:rPr lang="ro-RO" sz="1400" dirty="0">
                          <a:effectLst/>
                          <a:latin typeface="+mn-lt"/>
                        </a:rPr>
                        <a:t>, dar autogenerat, fiind vorba de o etapă indispensabilă ce trebuie parcursă în cazul procedurii simplificate pentru păduri particulare.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962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695688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588C-1048-4D9F-A17E-91D7C7330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1380" y="365125"/>
            <a:ext cx="10342419" cy="10064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175E5-9FD0-408B-95A3-54AE7AB07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HG nr. 497/2020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- Modificări relevante --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3" descr="Imagini pentru sigla fondul social european">
            <a:extLst>
              <a:ext uri="{FF2B5EF4-FFF2-40B4-BE49-F238E27FC236}">
                <a16:creationId xmlns:a16="http://schemas.microsoft.com/office/drawing/2014/main" id="{5ABFDD88-DC7C-4D8B-8BF4-B6A0D55E7E4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791" y="365125"/>
            <a:ext cx="10342418" cy="10064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5038E767-8A79-46F2-B433-46FA3C7D56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5506789"/>
              </p:ext>
            </p:extLst>
          </p:nvPr>
        </p:nvGraphicFramePr>
        <p:xfrm>
          <a:off x="1137138" y="1939635"/>
          <a:ext cx="10130988" cy="4806478"/>
        </p:xfrm>
        <a:graphic>
          <a:graphicData uri="http://schemas.openxmlformats.org/drawingml/2006/table">
            <a:tbl>
              <a:tblPr/>
              <a:tblGrid>
                <a:gridCol w="388874">
                  <a:extLst>
                    <a:ext uri="{9D8B030D-6E8A-4147-A177-3AD203B41FA5}">
                      <a16:colId xmlns:a16="http://schemas.microsoft.com/office/drawing/2014/main" val="3883539444"/>
                    </a:ext>
                  </a:extLst>
                </a:gridCol>
                <a:gridCol w="2283486">
                  <a:extLst>
                    <a:ext uri="{9D8B030D-6E8A-4147-A177-3AD203B41FA5}">
                      <a16:colId xmlns:a16="http://schemas.microsoft.com/office/drawing/2014/main" val="2802411435"/>
                    </a:ext>
                  </a:extLst>
                </a:gridCol>
                <a:gridCol w="2024733">
                  <a:extLst>
                    <a:ext uri="{9D8B030D-6E8A-4147-A177-3AD203B41FA5}">
                      <a16:colId xmlns:a16="http://schemas.microsoft.com/office/drawing/2014/main" val="3710821491"/>
                    </a:ext>
                  </a:extLst>
                </a:gridCol>
                <a:gridCol w="2824242">
                  <a:extLst>
                    <a:ext uri="{9D8B030D-6E8A-4147-A177-3AD203B41FA5}">
                      <a16:colId xmlns:a16="http://schemas.microsoft.com/office/drawing/2014/main" val="3647198812"/>
                    </a:ext>
                  </a:extLst>
                </a:gridCol>
                <a:gridCol w="2609653">
                  <a:extLst>
                    <a:ext uri="{9D8B030D-6E8A-4147-A177-3AD203B41FA5}">
                      <a16:colId xmlns:a16="http://schemas.microsoft.com/office/drawing/2014/main" val="3731450064"/>
                    </a:ext>
                  </a:extLst>
                </a:gridCol>
              </a:tblGrid>
              <a:tr h="986445">
                <a:tc>
                  <a:txBody>
                    <a:bodyPr/>
                    <a:lstStyle/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Nr. </a:t>
                      </a:r>
                    </a:p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crt.</a:t>
                      </a:r>
                      <a:endParaRPr lang="ro-RO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Capitol/Subcapitol Norma existentă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eliminate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modificate/nou introduse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b="1" dirty="0">
                          <a:effectLst/>
                          <a:latin typeface="+mn-lt"/>
                        </a:rPr>
                        <a:t>Observații/Argumente</a:t>
                      </a:r>
                      <a:endParaRPr lang="ro-RO" sz="18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9593380"/>
                  </a:ext>
                </a:extLst>
              </a:tr>
              <a:tr h="3820033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r>
                        <a:rPr lang="ro-RO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effectLst/>
                          <a:latin typeface="+mn-lt"/>
                        </a:rPr>
                        <a:t> Anexa  la HG nr. 497/2020 (Norme) , art. 9 alin. (2) , (3)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o-RO" sz="1200" dirty="0">
                          <a:effectLst/>
                          <a:latin typeface="+mn-lt"/>
                        </a:rPr>
                        <a:t> </a:t>
                      </a: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o-RO" sz="1400" b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a)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materialele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lemnoase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800" b="1" i="0" u="sng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tocatura</a:t>
                      </a:r>
                      <a:r>
                        <a:rPr lang="en-US" sz="1800" b="1" i="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din </a:t>
                      </a:r>
                      <a:r>
                        <a:rPr lang="en-US" sz="1800" b="1" i="0" u="sng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lem</a:t>
                      </a:r>
                      <a:r>
                        <a:rPr lang="en-US" sz="1800" b="1" u="sng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rezultate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condiţiile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legii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din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exploatarea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regie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proprie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către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acestea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sau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prin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prestatori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servicii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exploatare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şi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care se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expediază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la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locul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recoltării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situat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fondul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forestier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 care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îl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administrează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asigura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servicii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silvice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en-US" sz="1400" b="0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ro-RO" sz="1800" dirty="0">
                          <a:effectLst/>
                          <a:latin typeface="+mn-lt"/>
                        </a:rPr>
                        <a:t>Introducerea sintagme</a:t>
                      </a:r>
                      <a:r>
                        <a:rPr lang="en-US" sz="1800" dirty="0" err="1">
                          <a:effectLst/>
                          <a:latin typeface="+mn-lt"/>
                        </a:rPr>
                        <a:t>i</a:t>
                      </a:r>
                      <a:r>
                        <a:rPr lang="en-US" sz="1800" dirty="0">
                          <a:effectLst/>
                          <a:latin typeface="+mn-lt"/>
                        </a:rPr>
                        <a:t> ”to</a:t>
                      </a:r>
                      <a:r>
                        <a:rPr lang="ro-RO" sz="1800" dirty="0" err="1">
                          <a:effectLst/>
                          <a:latin typeface="+mn-lt"/>
                        </a:rPr>
                        <a:t>cătura</a:t>
                      </a:r>
                      <a:r>
                        <a:rPr lang="ro-RO" sz="1800" dirty="0">
                          <a:effectLst/>
                          <a:latin typeface="+mn-lt"/>
                        </a:rPr>
                        <a:t> din lemn</a:t>
                      </a:r>
                      <a:r>
                        <a:rPr lang="en-US" sz="1800" dirty="0">
                          <a:effectLst/>
                          <a:latin typeface="+mn-lt"/>
                        </a:rPr>
                        <a:t>”</a:t>
                      </a:r>
                      <a:r>
                        <a:rPr lang="ro-RO" sz="1800" dirty="0">
                          <a:effectLst/>
                          <a:latin typeface="+mn-lt"/>
                        </a:rPr>
                        <a:t> a fost necesară, întrucât sunt multiple cazuri în care lemnul este tocat direct din parchet/platforma primară și expediat ca atare, aceasta fiind prima punere pe piață.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962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0020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FA68F-A67C-462C-8B9E-2D30D4B409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8467" y="1612036"/>
            <a:ext cx="9144000" cy="612169"/>
          </a:xfrm>
        </p:spPr>
        <p:txBody>
          <a:bodyPr>
            <a:noAutofit/>
          </a:bodyPr>
          <a:lstStyle/>
          <a:p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3" descr="Imagini pentru sigla fondul social european">
            <a:extLst>
              <a:ext uri="{FF2B5EF4-FFF2-40B4-BE49-F238E27FC236}">
                <a16:creationId xmlns:a16="http://schemas.microsoft.com/office/drawing/2014/main" id="{899E0957-79FE-40BE-A0BD-6A8F36584C3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004" y="185690"/>
            <a:ext cx="9955246" cy="115495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Subtitle 6">
            <a:extLst>
              <a:ext uri="{FF2B5EF4-FFF2-40B4-BE49-F238E27FC236}">
                <a16:creationId xmlns:a16="http://schemas.microsoft.com/office/drawing/2014/main" id="{5E7D18C0-3D7C-43F4-A325-1C3BE2F3BC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42754" y="2495598"/>
            <a:ext cx="8443781" cy="3676602"/>
          </a:xfrm>
        </p:spPr>
        <p:txBody>
          <a:bodyPr>
            <a:normAutofit fontScale="32500" lnSpcReduction="20000"/>
          </a:bodyPr>
          <a:lstStyle/>
          <a:p>
            <a:pPr indent="228600" algn="just">
              <a:lnSpc>
                <a:spcPct val="120000"/>
              </a:lnSpc>
              <a:spcAft>
                <a:spcPts val="800"/>
              </a:spcAft>
            </a:pPr>
            <a:r>
              <a:rPr lang="ro-RO" sz="98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Prezentul </a:t>
            </a:r>
            <a:r>
              <a:rPr lang="ro-RO" sz="9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regulament</a:t>
            </a:r>
            <a:r>
              <a:rPr lang="ro-RO" sz="98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 aplică de </a:t>
            </a:r>
            <a:r>
              <a:rPr lang="ro-RO" sz="9800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catre</a:t>
            </a:r>
            <a:r>
              <a:rPr lang="ro-RO" sz="98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toți agenții economici si operatorii ce transportă și comercializează materiale lemnoase, administratori și proprietari de terenuri cu vegetație forestieră și vizează următoarele aspecte</a:t>
            </a:r>
            <a:r>
              <a:rPr lang="en-US" sz="98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o-RO" sz="98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ro-RO" sz="9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dirty="0"/>
          </a:p>
        </p:txBody>
      </p:sp>
      <p:sp>
        <p:nvSpPr>
          <p:cNvPr id="3" name="Right Arrow 2"/>
          <p:cNvSpPr/>
          <p:nvPr/>
        </p:nvSpPr>
        <p:spPr>
          <a:xfrm>
            <a:off x="839263" y="252467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2183540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588C-1048-4D9F-A17E-91D7C7330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1380" y="365125"/>
            <a:ext cx="10342419" cy="10064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175E5-9FD0-408B-95A3-54AE7AB07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HG nr. 497/2020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- Modificări relevante --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3" descr="Imagini pentru sigla fondul social european">
            <a:extLst>
              <a:ext uri="{FF2B5EF4-FFF2-40B4-BE49-F238E27FC236}">
                <a16:creationId xmlns:a16="http://schemas.microsoft.com/office/drawing/2014/main" id="{5ABFDD88-DC7C-4D8B-8BF4-B6A0D55E7E4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791" y="365125"/>
            <a:ext cx="10342418" cy="10064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5038E767-8A79-46F2-B433-46FA3C7D56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3519530"/>
              </p:ext>
            </p:extLst>
          </p:nvPr>
        </p:nvGraphicFramePr>
        <p:xfrm>
          <a:off x="1137138" y="1939635"/>
          <a:ext cx="10130988" cy="4806478"/>
        </p:xfrm>
        <a:graphic>
          <a:graphicData uri="http://schemas.openxmlformats.org/drawingml/2006/table">
            <a:tbl>
              <a:tblPr/>
              <a:tblGrid>
                <a:gridCol w="388874">
                  <a:extLst>
                    <a:ext uri="{9D8B030D-6E8A-4147-A177-3AD203B41FA5}">
                      <a16:colId xmlns:a16="http://schemas.microsoft.com/office/drawing/2014/main" val="3883539444"/>
                    </a:ext>
                  </a:extLst>
                </a:gridCol>
                <a:gridCol w="2131588">
                  <a:extLst>
                    <a:ext uri="{9D8B030D-6E8A-4147-A177-3AD203B41FA5}">
                      <a16:colId xmlns:a16="http://schemas.microsoft.com/office/drawing/2014/main" val="2802411435"/>
                    </a:ext>
                  </a:extLst>
                </a:gridCol>
                <a:gridCol w="2176631">
                  <a:extLst>
                    <a:ext uri="{9D8B030D-6E8A-4147-A177-3AD203B41FA5}">
                      <a16:colId xmlns:a16="http://schemas.microsoft.com/office/drawing/2014/main" val="3710821491"/>
                    </a:ext>
                  </a:extLst>
                </a:gridCol>
                <a:gridCol w="2824242">
                  <a:extLst>
                    <a:ext uri="{9D8B030D-6E8A-4147-A177-3AD203B41FA5}">
                      <a16:colId xmlns:a16="http://schemas.microsoft.com/office/drawing/2014/main" val="3647198812"/>
                    </a:ext>
                  </a:extLst>
                </a:gridCol>
                <a:gridCol w="2609653">
                  <a:extLst>
                    <a:ext uri="{9D8B030D-6E8A-4147-A177-3AD203B41FA5}">
                      <a16:colId xmlns:a16="http://schemas.microsoft.com/office/drawing/2014/main" val="3731450064"/>
                    </a:ext>
                  </a:extLst>
                </a:gridCol>
              </a:tblGrid>
              <a:tr h="986445">
                <a:tc>
                  <a:txBody>
                    <a:bodyPr/>
                    <a:lstStyle/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Nr. </a:t>
                      </a:r>
                    </a:p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crt.</a:t>
                      </a:r>
                      <a:endParaRPr lang="ro-RO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Capitol/Subcapitol Norma existentă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eliminate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modificate/nou introduse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b="1" dirty="0">
                          <a:effectLst/>
                          <a:latin typeface="+mn-lt"/>
                        </a:rPr>
                        <a:t>Observații/Argumente</a:t>
                      </a:r>
                      <a:endParaRPr lang="ro-RO" sz="18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9593380"/>
                  </a:ext>
                </a:extLst>
              </a:tr>
              <a:tr h="3820033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r>
                        <a:rPr lang="ro-RO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effectLst/>
                          <a:latin typeface="+mn-lt"/>
                        </a:rPr>
                        <a:t> Anexa  la HG nr. 497/2020 (Norme) , art. 15 alin. (1)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400" dirty="0">
                          <a:effectLst/>
                          <a:latin typeface="+mn-lt"/>
                        </a:rPr>
                        <a:t> </a:t>
                      </a:r>
                      <a:r>
                        <a:rPr lang="ro-RO" sz="1400" strike="sng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Stabilirea volumului materialelor lemnoase și al produselor din lemn se realizează după cum urmează:</a:t>
                      </a:r>
                      <a:endParaRPr lang="ro-RO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o-RO" sz="1400" b="1" strike="sng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c)</a:t>
                      </a:r>
                      <a:r>
                        <a:rPr lang="ro-RO" sz="1400" strike="sng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pentru lemnul rotund, cu diametrul la capătul subțire mai mic de 24 cm, dacă nu se aplică metodele prevăzute la </a:t>
                      </a:r>
                      <a:r>
                        <a:rPr lang="ro-RO" sz="1400" u="sng" strike="sng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lit. a)</a:t>
                      </a:r>
                      <a:r>
                        <a:rPr lang="ro-RO" sz="1400" strike="sng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sau </a:t>
                      </a:r>
                      <a:r>
                        <a:rPr lang="ro-RO" sz="1400" u="sng" strike="sng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b)</a:t>
                      </a:r>
                      <a:r>
                        <a:rPr lang="ro-RO" sz="1400" strike="sng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acesta se așază în figuri geometrice, iar volumul se determină în mc, cu două zecimale, utilizând factorii de cubaj medii prevăzuți în </a:t>
                      </a:r>
                      <a:r>
                        <a:rPr lang="ro-RO" sz="1400" u="sng" strike="sng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anexa nr. 6</a:t>
                      </a:r>
                      <a:r>
                        <a:rPr lang="ro-RO" sz="1400" strike="sng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ro-RO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Stabilirea volumului materialelor lemnoase se realizează, pe specii sau grupe de specii, după caz:</a:t>
                      </a:r>
                    </a:p>
                    <a:p>
                      <a:r>
                        <a:rPr lang="ro-RO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a) pentru lemnul rotund, cu sau fără coajă, cu diametrul la capătul gros mai mic de 24 cm:</a:t>
                      </a:r>
                    </a:p>
                    <a:p>
                      <a:r>
                        <a:rPr lang="ro-RO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-se poate </a:t>
                      </a:r>
                      <a:r>
                        <a:rPr lang="ro-RO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aşeză</a:t>
                      </a:r>
                      <a:r>
                        <a:rPr lang="ro-RO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în figuri geometrice, iar volumul se determină în mc, pe specie sau grupa de specii, în mc, cu minimum două zecimale, prin utilizarea factorilor de cubaj </a:t>
                      </a:r>
                      <a:r>
                        <a:rPr lang="ro-RO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stabiliţi</a:t>
                      </a:r>
                      <a:r>
                        <a:rPr lang="ro-RO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 grupe de specii;  </a:t>
                      </a:r>
                    </a:p>
                    <a:p>
                      <a:r>
                        <a:rPr lang="ro-RO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-sau se poate determina, pe specie, prin </a:t>
                      </a:r>
                      <a:r>
                        <a:rPr lang="ro-RO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masurarea</a:t>
                      </a:r>
                      <a:r>
                        <a:rPr lang="ro-RO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o-RO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fiecarei</a:t>
                      </a:r>
                      <a:r>
                        <a:rPr lang="ro-RO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piese (diametru la </a:t>
                      </a:r>
                      <a:r>
                        <a:rPr lang="ro-RO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jumatatea</a:t>
                      </a:r>
                      <a:r>
                        <a:rPr lang="ro-RO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lungimii in cm si lungimea in metri;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ro-RO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 corelează metoda de cubaj cu prevederile din codul silvic, care prevede ca lemnul cu diametrul mai mic de 24 cm poate fi valorificat direct </a:t>
                      </a:r>
                      <a:r>
                        <a:rPr lang="ro-RO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catre</a:t>
                      </a:r>
                      <a:r>
                        <a:rPr lang="ro-RO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populație, cât și cu faptul că realizarea cubajului tehnic , conform normelor actuale, se face pentru figuri geometrice cu piese de lemn rotund cu grosimea la </a:t>
                      </a:r>
                      <a:r>
                        <a:rPr lang="ro-RO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capatul</a:t>
                      </a:r>
                      <a:r>
                        <a:rPr lang="ro-RO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gros de maxim 24 cm.</a:t>
                      </a:r>
                      <a:endParaRPr lang="ro-RO" sz="14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962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76258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588C-1048-4D9F-A17E-91D7C7330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1380" y="365125"/>
            <a:ext cx="10342419" cy="10064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175E5-9FD0-408B-95A3-54AE7AB07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HG nr. 497/2020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- Modificări relevante --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3" descr="Imagini pentru sigla fondul social european">
            <a:extLst>
              <a:ext uri="{FF2B5EF4-FFF2-40B4-BE49-F238E27FC236}">
                <a16:creationId xmlns:a16="http://schemas.microsoft.com/office/drawing/2014/main" id="{5ABFDD88-DC7C-4D8B-8BF4-B6A0D55E7E4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791" y="365125"/>
            <a:ext cx="10342418" cy="10064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5038E767-8A79-46F2-B433-46FA3C7D56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845559"/>
              </p:ext>
            </p:extLst>
          </p:nvPr>
        </p:nvGraphicFramePr>
        <p:xfrm>
          <a:off x="1137138" y="1939635"/>
          <a:ext cx="10130070" cy="4720245"/>
        </p:xfrm>
        <a:graphic>
          <a:graphicData uri="http://schemas.openxmlformats.org/drawingml/2006/table">
            <a:tbl>
              <a:tblPr/>
              <a:tblGrid>
                <a:gridCol w="387956">
                  <a:extLst>
                    <a:ext uri="{9D8B030D-6E8A-4147-A177-3AD203B41FA5}">
                      <a16:colId xmlns:a16="http://schemas.microsoft.com/office/drawing/2014/main" val="3883539444"/>
                    </a:ext>
                  </a:extLst>
                </a:gridCol>
                <a:gridCol w="2283486">
                  <a:extLst>
                    <a:ext uri="{9D8B030D-6E8A-4147-A177-3AD203B41FA5}">
                      <a16:colId xmlns:a16="http://schemas.microsoft.com/office/drawing/2014/main" val="2802411435"/>
                    </a:ext>
                  </a:extLst>
                </a:gridCol>
                <a:gridCol w="3271489">
                  <a:extLst>
                    <a:ext uri="{9D8B030D-6E8A-4147-A177-3AD203B41FA5}">
                      <a16:colId xmlns:a16="http://schemas.microsoft.com/office/drawing/2014/main" val="3710821491"/>
                    </a:ext>
                  </a:extLst>
                </a:gridCol>
                <a:gridCol w="1577486">
                  <a:extLst>
                    <a:ext uri="{9D8B030D-6E8A-4147-A177-3AD203B41FA5}">
                      <a16:colId xmlns:a16="http://schemas.microsoft.com/office/drawing/2014/main" val="3647198812"/>
                    </a:ext>
                  </a:extLst>
                </a:gridCol>
                <a:gridCol w="2609653">
                  <a:extLst>
                    <a:ext uri="{9D8B030D-6E8A-4147-A177-3AD203B41FA5}">
                      <a16:colId xmlns:a16="http://schemas.microsoft.com/office/drawing/2014/main" val="3731450064"/>
                    </a:ext>
                  </a:extLst>
                </a:gridCol>
              </a:tblGrid>
              <a:tr h="757845">
                <a:tc>
                  <a:txBody>
                    <a:bodyPr/>
                    <a:lstStyle/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Nr. </a:t>
                      </a:r>
                    </a:p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crt.</a:t>
                      </a:r>
                      <a:endParaRPr lang="ro-RO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Capitol/Subcapitol Norma existentă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eliminate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modificate/nou introduse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b="1" dirty="0">
                          <a:effectLst/>
                          <a:latin typeface="+mn-lt"/>
                        </a:rPr>
                        <a:t>Observații/Argumente</a:t>
                      </a:r>
                      <a:endParaRPr lang="ro-RO" sz="18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9593380"/>
                  </a:ext>
                </a:extLst>
              </a:tr>
              <a:tr h="3820033">
                <a:tc>
                  <a:txBody>
                    <a:bodyPr/>
                    <a:lstStyle/>
                    <a:p>
                      <a:r>
                        <a:rPr lang="ro-RO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effectLst/>
                          <a:latin typeface="+mn-lt"/>
                        </a:rPr>
                        <a:t> Anexa  la HG nr. 497/2020 (Norme) , art. 16 lit. c)  </a:t>
                      </a: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(viii)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ro-RO" sz="1300" dirty="0">
                          <a:effectLst/>
                          <a:latin typeface="+mn-lt"/>
                        </a:rPr>
                        <a:t> 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(viii)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cazul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expedierii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materialelor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lemnoase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strike="sng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utilizate</a:t>
                      </a:r>
                      <a:r>
                        <a:rPr lang="en-US" sz="1300" b="0" i="0" strike="sng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 </a:t>
                      </a:r>
                      <a:r>
                        <a:rPr lang="en-US" sz="1300" b="0" i="0" strike="sng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construcţii</a:t>
                      </a:r>
                      <a:r>
                        <a:rPr lang="en-US" sz="1300" b="0" i="0" strike="sng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pentru care se face </a:t>
                      </a:r>
                      <a:r>
                        <a:rPr lang="en-US" sz="1300" b="0" i="0" strike="sng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dovada</a:t>
                      </a:r>
                      <a:r>
                        <a:rPr lang="en-US" sz="1300" b="0" i="0" strike="sng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strike="sng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deţinerii</a:t>
                      </a:r>
                      <a:r>
                        <a:rPr lang="en-US" sz="1300" b="0" i="0" strike="sng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strike="sng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acestora</a:t>
                      </a:r>
                      <a:r>
                        <a:rPr lang="en-US" sz="1300" b="0" i="0" strike="sng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cu </a:t>
                      </a:r>
                      <a:r>
                        <a:rPr lang="en-US" sz="1300" b="0" i="0" strike="sng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aviz</a:t>
                      </a:r>
                      <a:r>
                        <a:rPr lang="en-US" sz="1300" b="0" i="0" strike="sng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300" b="0" i="0" strike="sng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însoţire</a:t>
                      </a:r>
                      <a:r>
                        <a:rPr lang="en-US" sz="1300" b="0" i="0" strike="sng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pentru </a:t>
                      </a:r>
                      <a:r>
                        <a:rPr lang="en-US" sz="1300" b="0" i="0" strike="sng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cele</a:t>
                      </a:r>
                      <a:r>
                        <a:rPr lang="en-US" sz="1300" b="0" i="0" strike="sng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strike="sng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rezultate</a:t>
                      </a:r>
                      <a:r>
                        <a:rPr lang="en-US" sz="1300" b="0" i="0" strike="sng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din </a:t>
                      </a:r>
                      <a:r>
                        <a:rPr lang="en-US" sz="1300" b="0" i="0" strike="sng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demolări</a:t>
                      </a:r>
                      <a:r>
                        <a:rPr lang="en-US" sz="1300" b="0" i="0" strike="sng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strike="sng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sau</a:t>
                      </a:r>
                      <a:r>
                        <a:rPr lang="en-US" sz="1300" b="0" i="0" strike="sng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pentru </a:t>
                      </a:r>
                      <a:r>
                        <a:rPr lang="en-US" sz="1300" b="0" i="0" strike="sng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cele</a:t>
                      </a:r>
                      <a:r>
                        <a:rPr lang="en-US" sz="1300" b="0" i="0" strike="sng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aflate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proprietatea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persoanelor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fizice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care nu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deţin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avize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însoţire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avizul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însoţire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se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înscrie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procesul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-verbal de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inventariere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strike="sng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lang="en-US" sz="1300" b="0" i="0" strike="sng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materialelor</a:t>
                      </a:r>
                      <a:r>
                        <a:rPr lang="en-US" sz="1300" b="0" i="0" strike="sng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strike="sng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lemnoase</a:t>
                      </a:r>
                      <a:r>
                        <a:rPr lang="en-US" sz="1300" b="0" i="0" strike="sng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strike="sng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utilizate</a:t>
                      </a:r>
                      <a:r>
                        <a:rPr lang="en-US" sz="1300" b="0" i="0" strike="sng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 </a:t>
                      </a:r>
                      <a:r>
                        <a:rPr lang="en-US" sz="1300" b="0" i="0" strike="sng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construcţii</a:t>
                      </a:r>
                      <a:r>
                        <a:rPr lang="en-US" sz="1300" b="0" i="0" strike="sng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pentru care se face </a:t>
                      </a:r>
                      <a:r>
                        <a:rPr lang="en-US" sz="1300" b="0" i="0" strike="sng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dovada</a:t>
                      </a:r>
                      <a:r>
                        <a:rPr lang="en-US" sz="1300" b="0" i="0" strike="sng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strike="sng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deţinerii</a:t>
                      </a:r>
                      <a:r>
                        <a:rPr lang="en-US" sz="1300" b="0" i="0" strike="sng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strike="sng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acestora</a:t>
                      </a:r>
                      <a:r>
                        <a:rPr lang="en-US" sz="1300" b="0" i="0" strike="sng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cu </a:t>
                      </a:r>
                      <a:r>
                        <a:rPr lang="en-US" sz="1300" b="0" i="0" strike="sng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aviz</a:t>
                      </a:r>
                      <a:r>
                        <a:rPr lang="en-US" sz="1300" b="0" i="0" strike="sng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300" b="0" i="0" strike="sng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însoţire</a:t>
                      </a:r>
                      <a:r>
                        <a:rPr lang="en-US" sz="1300" b="0" i="0" strike="sng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lang="en-US" sz="1300" b="0" i="0" strike="sng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materialelor</a:t>
                      </a:r>
                      <a:r>
                        <a:rPr lang="en-US" sz="1300" b="0" i="0" strike="sng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strike="sng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lemnoase</a:t>
                      </a:r>
                      <a:r>
                        <a:rPr lang="en-US" sz="1300" b="0" i="0" strike="sng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strike="sng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rezultate</a:t>
                      </a:r>
                      <a:r>
                        <a:rPr lang="en-US" sz="1300" b="0" i="0" strike="sng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din </a:t>
                      </a:r>
                      <a:r>
                        <a:rPr lang="en-US" sz="1300" b="0" i="0" strike="sng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demolări</a:t>
                      </a:r>
                      <a:r>
                        <a:rPr lang="en-US" sz="1300" b="0" i="0" strike="sng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materialelor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lemnoase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aflate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proprietatea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persoanelor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fizice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pentru care nu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deţin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avize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însoţire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încheiat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între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deţinătorul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materialelor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lemnoase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şi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ocolul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silvic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cărui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rază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teritorială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se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află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depozitate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materialele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lemnoase</a:t>
                      </a:r>
                      <a:r>
                        <a:rPr lang="en-US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ro-RO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o-RO" sz="13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(............)</a:t>
                      </a:r>
                      <a:endParaRPr lang="en-US" sz="13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400" b="0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ro-RO" sz="1800" dirty="0">
                          <a:effectLst/>
                          <a:latin typeface="+mn-lt"/>
                        </a:rPr>
                        <a:t>Se elimină </a:t>
                      </a:r>
                      <a:r>
                        <a:rPr lang="ro-RO" sz="1800" dirty="0" err="1">
                          <a:effectLst/>
                          <a:latin typeface="+mn-lt"/>
                        </a:rPr>
                        <a:t>suprareglementarea</a:t>
                      </a:r>
                      <a:r>
                        <a:rPr lang="ro-RO" sz="1800" dirty="0">
                          <a:effectLst/>
                          <a:latin typeface="+mn-lt"/>
                        </a:rPr>
                        <a:t> existentă cu privire la materiale care au trecut deja prin circuit și nu fac obiectul regimului juridic reglementat prin prezentele norme.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962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642066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588C-1048-4D9F-A17E-91D7C7330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1380" y="365125"/>
            <a:ext cx="10342419" cy="10064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175E5-9FD0-408B-95A3-54AE7AB07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HG nr. 497/2020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- Modificări relevante --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3" descr="Imagini pentru sigla fondul social european">
            <a:extLst>
              <a:ext uri="{FF2B5EF4-FFF2-40B4-BE49-F238E27FC236}">
                <a16:creationId xmlns:a16="http://schemas.microsoft.com/office/drawing/2014/main" id="{5ABFDD88-DC7C-4D8B-8BF4-B6A0D55E7E4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791" y="365125"/>
            <a:ext cx="10342418" cy="10064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5038E767-8A79-46F2-B433-46FA3C7D56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4641117"/>
              </p:ext>
            </p:extLst>
          </p:nvPr>
        </p:nvGraphicFramePr>
        <p:xfrm>
          <a:off x="1137138" y="1939635"/>
          <a:ext cx="10130070" cy="4590042"/>
        </p:xfrm>
        <a:graphic>
          <a:graphicData uri="http://schemas.openxmlformats.org/drawingml/2006/table">
            <a:tbl>
              <a:tblPr/>
              <a:tblGrid>
                <a:gridCol w="387956">
                  <a:extLst>
                    <a:ext uri="{9D8B030D-6E8A-4147-A177-3AD203B41FA5}">
                      <a16:colId xmlns:a16="http://schemas.microsoft.com/office/drawing/2014/main" val="3883539444"/>
                    </a:ext>
                  </a:extLst>
                </a:gridCol>
                <a:gridCol w="2283486">
                  <a:extLst>
                    <a:ext uri="{9D8B030D-6E8A-4147-A177-3AD203B41FA5}">
                      <a16:colId xmlns:a16="http://schemas.microsoft.com/office/drawing/2014/main" val="2802411435"/>
                    </a:ext>
                  </a:extLst>
                </a:gridCol>
                <a:gridCol w="1403500">
                  <a:extLst>
                    <a:ext uri="{9D8B030D-6E8A-4147-A177-3AD203B41FA5}">
                      <a16:colId xmlns:a16="http://schemas.microsoft.com/office/drawing/2014/main" val="3710821491"/>
                    </a:ext>
                  </a:extLst>
                </a:gridCol>
                <a:gridCol w="3445475">
                  <a:extLst>
                    <a:ext uri="{9D8B030D-6E8A-4147-A177-3AD203B41FA5}">
                      <a16:colId xmlns:a16="http://schemas.microsoft.com/office/drawing/2014/main" val="3647198812"/>
                    </a:ext>
                  </a:extLst>
                </a:gridCol>
                <a:gridCol w="2609653">
                  <a:extLst>
                    <a:ext uri="{9D8B030D-6E8A-4147-A177-3AD203B41FA5}">
                      <a16:colId xmlns:a16="http://schemas.microsoft.com/office/drawing/2014/main" val="3731450064"/>
                    </a:ext>
                  </a:extLst>
                </a:gridCol>
              </a:tblGrid>
              <a:tr h="770009">
                <a:tc>
                  <a:txBody>
                    <a:bodyPr/>
                    <a:lstStyle/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Nr. </a:t>
                      </a:r>
                    </a:p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crt.</a:t>
                      </a:r>
                      <a:endParaRPr lang="ro-RO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Capitol/Subcapitol Norma existentă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eliminate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modificate/nou introduse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b="1" dirty="0">
                          <a:effectLst/>
                          <a:latin typeface="+mn-lt"/>
                        </a:rPr>
                        <a:t>Observații/Argumente</a:t>
                      </a:r>
                      <a:endParaRPr lang="ro-RO" sz="18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9593380"/>
                  </a:ext>
                </a:extLst>
              </a:tr>
              <a:tr h="3820033">
                <a:tc>
                  <a:txBody>
                    <a:bodyPr/>
                    <a:lstStyle/>
                    <a:p>
                      <a:r>
                        <a:rPr lang="ro-RO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17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effectLst/>
                          <a:latin typeface="+mn-lt"/>
                        </a:rPr>
                        <a:t> Anexa  la HG nr. 497/2020 (Norme) , art. 16  </a:t>
                      </a:r>
                      <a:r>
                        <a:rPr lang="ro-RO" sz="1600" dirty="0" err="1">
                          <a:effectLst/>
                          <a:latin typeface="+mn-lt"/>
                        </a:rPr>
                        <a:t>lit</a:t>
                      </a:r>
                      <a:r>
                        <a:rPr lang="ro-RO" sz="1600" dirty="0">
                          <a:effectLst/>
                          <a:latin typeface="+mn-lt"/>
                        </a:rPr>
                        <a:t> g) , punctul </a:t>
                      </a: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(v)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Font typeface="Arial" panose="020B0604020202020204" pitchFamily="34" charset="0"/>
                        <a:buNone/>
                      </a:pPr>
                      <a:endParaRPr lang="en-US" sz="13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pentru </a:t>
                      </a:r>
                      <a:r>
                        <a:rPr lang="en-US" sz="1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lemnul</a:t>
                      </a: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fasonat</a:t>
                      </a: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</a:t>
                      </a: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steri</a:t>
                      </a: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ro-RO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o-RO" sz="18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indiferent de grosimea piesei</a:t>
                      </a:r>
                      <a:r>
                        <a:rPr lang="ro-RO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lemnul</a:t>
                      </a: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foc</a:t>
                      </a: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crăci</a:t>
                      </a: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şi</a:t>
                      </a: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fascine se </a:t>
                      </a:r>
                      <a:r>
                        <a:rPr lang="en-US" sz="1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completează</a:t>
                      </a: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numai</a:t>
                      </a: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</a:t>
                      </a: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coloana</a:t>
                      </a: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(3) </a:t>
                      </a:r>
                      <a:r>
                        <a:rPr lang="en-US" sz="1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</a:t>
                      </a: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care se </a:t>
                      </a:r>
                      <a:r>
                        <a:rPr lang="en-US" sz="1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înscriu</a:t>
                      </a: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cantităţile</a:t>
                      </a: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exprimate</a:t>
                      </a: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</a:t>
                      </a: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unităţi</a:t>
                      </a: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convenţionale</a:t>
                      </a: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şi</a:t>
                      </a: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echivalentul</a:t>
                      </a: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</a:t>
                      </a: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mc, </a:t>
                      </a:r>
                      <a:r>
                        <a:rPr lang="en-US" sz="1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</a:t>
                      </a: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numere</a:t>
                      </a: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cu </a:t>
                      </a:r>
                      <a:r>
                        <a:rPr lang="en-US" sz="1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două</a:t>
                      </a: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zecimale</a:t>
                      </a:r>
                      <a:r>
                        <a:rPr lang="en-US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en-US" sz="1600" b="0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ro-RO" sz="1800" dirty="0">
                          <a:effectLst/>
                          <a:latin typeface="+mn-lt"/>
                        </a:rPr>
                        <a:t>Grosimea piesei nu este un indicator relevant, daca lemnul este </a:t>
                      </a:r>
                      <a:r>
                        <a:rPr lang="ro-RO" sz="1800" dirty="0" err="1">
                          <a:effectLst/>
                          <a:latin typeface="+mn-lt"/>
                        </a:rPr>
                        <a:t>incadrat</a:t>
                      </a:r>
                      <a:r>
                        <a:rPr lang="ro-RO" sz="1800" dirty="0">
                          <a:effectLst/>
                          <a:latin typeface="+mn-lt"/>
                        </a:rPr>
                        <a:t> ca lemn de foc, iar despicatul pieselor de grosimi mari  nu este </a:t>
                      </a:r>
                      <a:r>
                        <a:rPr lang="ro-RO" sz="1800" dirty="0" err="1">
                          <a:effectLst/>
                          <a:latin typeface="+mn-lt"/>
                        </a:rPr>
                        <a:t>întoteauna</a:t>
                      </a:r>
                      <a:r>
                        <a:rPr lang="ro-RO" sz="1800" dirty="0">
                          <a:effectLst/>
                          <a:latin typeface="+mn-lt"/>
                        </a:rPr>
                        <a:t> justificată economic, nici pentru agent, nici pentru ocol.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962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74390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C5CC9-4345-4B3E-99AE-9D5DF20A3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05C49-0A5D-4CB4-B739-8F749472DB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o-RO" sz="3600" dirty="0">
                <a:solidFill>
                  <a:schemeClr val="tx2"/>
                </a:solidFill>
              </a:rPr>
              <a:t>Concluzii finale</a:t>
            </a:r>
          </a:p>
          <a:p>
            <a:pPr marL="0" indent="0" algn="ctr">
              <a:buNone/>
            </a:pPr>
            <a:endParaRPr lang="ro-RO" sz="3600" dirty="0">
              <a:solidFill>
                <a:schemeClr val="tx2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o-RO" sz="2400" dirty="0"/>
              <a:t>Modificările propuse și-au dovedit utilitatea, o parte a acestora fiind deja preluate la nivel normativ.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o-RO" sz="2400" dirty="0"/>
              <a:t> Mai mult decât atât, ele au ca principal scop simplificarea și eficientizarea etapelor și formalităților parcurse pentru asigurarea unei mai bune trasabilități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o-RO" sz="2400" dirty="0"/>
              <a:t>Astfel, recomandările formulate  sunt reieșite din practică și prezintă valoare adăugată, în contextul în care sunt în concordanță cu realitățile existente </a:t>
            </a:r>
            <a:r>
              <a:rPr lang="ro-RO" sz="2400"/>
              <a:t>în teren.</a:t>
            </a:r>
            <a:endParaRPr lang="ro-RO" sz="2400" dirty="0"/>
          </a:p>
        </p:txBody>
      </p:sp>
      <p:pic>
        <p:nvPicPr>
          <p:cNvPr id="4" name="Picture 3" descr="Imagini pentru sigla fondul social european">
            <a:extLst>
              <a:ext uri="{FF2B5EF4-FFF2-40B4-BE49-F238E27FC236}">
                <a16:creationId xmlns:a16="http://schemas.microsoft.com/office/drawing/2014/main" id="{98D17680-4E5C-49C0-B4A5-B7F2ED9A8404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63" y="230188"/>
            <a:ext cx="10515600" cy="12311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5306603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167D78C-D031-434D-85CA-A32D634631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4547" y="2756044"/>
            <a:ext cx="9144000" cy="3930506"/>
          </a:xfrm>
        </p:spPr>
        <p:txBody>
          <a:bodyPr/>
          <a:lstStyle/>
          <a:p>
            <a:r>
              <a:rPr lang="ro-RO" sz="6000" dirty="0"/>
              <a:t>            VĂ MULȚUMESC!</a:t>
            </a:r>
          </a:p>
          <a:p>
            <a:endParaRPr lang="ro-RO" sz="6000" dirty="0"/>
          </a:p>
          <a:p>
            <a:endParaRPr lang="ro-RO" sz="6000" dirty="0"/>
          </a:p>
          <a:p>
            <a:endParaRPr lang="en-US" dirty="0"/>
          </a:p>
        </p:txBody>
      </p:sp>
      <p:pic>
        <p:nvPicPr>
          <p:cNvPr id="5" name="Picture 4" descr="Imagini pentru sigla fondul social european">
            <a:extLst>
              <a:ext uri="{FF2B5EF4-FFF2-40B4-BE49-F238E27FC236}">
                <a16:creationId xmlns:a16="http://schemas.microsoft.com/office/drawing/2014/main" id="{E4C3A73C-34E2-4809-AFBA-30004F8D199F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970" b="23526"/>
          <a:stretch/>
        </p:blipFill>
        <p:spPr bwMode="auto">
          <a:xfrm>
            <a:off x="956082" y="514351"/>
            <a:ext cx="10059581" cy="104887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AutoShape 4" descr="Imagini pentru imagini padure roman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o-RO"/>
          </a:p>
        </p:txBody>
      </p:sp>
      <p:pic>
        <p:nvPicPr>
          <p:cNvPr id="11" name="Picture 6" descr="https://upload.wikimedia.org/wikipedia/commons/thumb/6/68/RO_BV_Forest_2.jpg/284px-RO_BV_Forest_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547" y="2936153"/>
            <a:ext cx="2705100" cy="3570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5814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FA68F-A67C-462C-8B9E-2D30D4B409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8467" y="1612036"/>
            <a:ext cx="9144000" cy="612169"/>
          </a:xfrm>
        </p:spPr>
        <p:txBody>
          <a:bodyPr>
            <a:normAutofit/>
          </a:bodyPr>
          <a:lstStyle/>
          <a:p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Domeniul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de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aplicare</a:t>
            </a:r>
            <a:endParaRPr lang="en-US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3" descr="Imagini pentru sigla fondul social european">
            <a:extLst>
              <a:ext uri="{FF2B5EF4-FFF2-40B4-BE49-F238E27FC236}">
                <a16:creationId xmlns:a16="http://schemas.microsoft.com/office/drawing/2014/main" id="{899E0957-79FE-40BE-A0BD-6A8F36584C3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004" y="185690"/>
            <a:ext cx="9955246" cy="115495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Subtitle 6">
            <a:extLst>
              <a:ext uri="{FF2B5EF4-FFF2-40B4-BE49-F238E27FC236}">
                <a16:creationId xmlns:a16="http://schemas.microsoft.com/office/drawing/2014/main" id="{5E7D18C0-3D7C-43F4-A325-1C3BE2F3BC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2495598"/>
            <a:ext cx="9972135" cy="3676601"/>
          </a:xfrm>
        </p:spPr>
        <p:txBody>
          <a:bodyPr>
            <a:normAutofit lnSpcReduction="10000"/>
          </a:bodyPr>
          <a:lstStyle/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ro-RO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operațiuni de punere pe piață a lemnului și </a:t>
            </a:r>
            <a:r>
              <a:rPr lang="en-US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materialelor</a:t>
            </a:r>
            <a:r>
              <a:rPr lang="en-US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lemnoase</a:t>
            </a:r>
            <a:r>
              <a:rPr lang="en-US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o-RO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ro-RO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transportul lemnului de la sursă la beneficiar;</a:t>
            </a:r>
            <a:endParaRPr lang="ro-RO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ro-RO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operațiuni de inventariere a masei lemnoase;</a:t>
            </a:r>
            <a:endParaRPr lang="ro-RO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ro-RO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evidențierea </a:t>
            </a:r>
            <a:r>
              <a:rPr lang="ro-RO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activitaților</a:t>
            </a:r>
            <a:r>
              <a:rPr lang="ro-RO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procesare a lemnului în spații autorizate</a:t>
            </a:r>
            <a:r>
              <a:rPr lang="en-US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ro-RO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cerințe minimale pentru efectuarea controlului circulației materialelor lemnoase</a:t>
            </a:r>
            <a:r>
              <a:rPr lang="en-US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7290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FA68F-A67C-462C-8B9E-2D30D4B409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12036"/>
            <a:ext cx="9144000" cy="612169"/>
          </a:xfrm>
        </p:spPr>
        <p:txBody>
          <a:bodyPr>
            <a:noAutofit/>
          </a:bodyPr>
          <a:lstStyle/>
          <a:p>
            <a:r>
              <a:rPr lang="en-US" sz="24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FACTORI CARE IMPUN SIMPLIFICAREA REGULAMENTULUI PRIVIND TRASABILITATEA LEMNULUI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3" descr="Imagini pentru sigla fondul social european">
            <a:extLst>
              <a:ext uri="{FF2B5EF4-FFF2-40B4-BE49-F238E27FC236}">
                <a16:creationId xmlns:a16="http://schemas.microsoft.com/office/drawing/2014/main" id="{899E0957-79FE-40BE-A0BD-6A8F36584C3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221" y="185689"/>
            <a:ext cx="9955246" cy="115495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Subtitle 6">
            <a:extLst>
              <a:ext uri="{FF2B5EF4-FFF2-40B4-BE49-F238E27FC236}">
                <a16:creationId xmlns:a16="http://schemas.microsoft.com/office/drawing/2014/main" id="{5E7D18C0-3D7C-43F4-A325-1C3BE2F3BC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2495598"/>
            <a:ext cx="9972135" cy="3676601"/>
          </a:xfrm>
        </p:spPr>
        <p:txBody>
          <a:bodyPr>
            <a:normAutofit/>
          </a:bodyPr>
          <a:lstStyle/>
          <a:p>
            <a:endParaRPr lang="en-GB" dirty="0"/>
          </a:p>
          <a:p>
            <a:pPr marL="342900" lvl="0" indent="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o-RO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Suprareglementarea</a:t>
            </a:r>
            <a:r>
              <a:rPr lang="ro-RO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existentă în domeniul transportului și circulației materialelor lemnoase.</a:t>
            </a:r>
            <a:endParaRPr lang="en-US" kern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o-RO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Necesitatea armonizării cadrului normativ existent cu condițiile actuale. </a:t>
            </a:r>
            <a:endParaRPr lang="en-US" kern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o-RO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Dispoziții contradictorii prezente intre regulamentul existent cu alte acte normative in vigoare</a:t>
            </a:r>
            <a:r>
              <a:rPr lang="en-US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GB" dirty="0"/>
              <a:t>             </a:t>
            </a:r>
            <a:r>
              <a:rPr lang="ro-RO" dirty="0"/>
              <a:t>   </a:t>
            </a:r>
            <a:endParaRPr lang="ro-RO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37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FA68F-A67C-462C-8B9E-2D30D4B409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8467" y="1612036"/>
            <a:ext cx="9144000" cy="612169"/>
          </a:xfrm>
        </p:spPr>
        <p:txBody>
          <a:bodyPr>
            <a:noAutofit/>
          </a:bodyPr>
          <a:lstStyle/>
          <a:p>
            <a:r>
              <a:rPr lang="en-US" sz="24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M</a:t>
            </a:r>
            <a:r>
              <a:rPr lang="ro-RO" sz="24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ĂSURI PENTRU</a:t>
            </a:r>
            <a:r>
              <a:rPr lang="en-US" sz="24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SIMPLIFICAREA</a:t>
            </a:r>
            <a:r>
              <a:rPr lang="ro-RO" sz="24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ȘI OPERAȚIONALIZAREA </a:t>
            </a:r>
            <a:r>
              <a:rPr lang="en-US" sz="24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REGULAMENTULUI PRIVIND TRASABILITATEA LEMNULUI 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3" descr="Imagini pentru sigla fondul social european">
            <a:extLst>
              <a:ext uri="{FF2B5EF4-FFF2-40B4-BE49-F238E27FC236}">
                <a16:creationId xmlns:a16="http://schemas.microsoft.com/office/drawing/2014/main" id="{899E0957-79FE-40BE-A0BD-6A8F36584C3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004" y="185690"/>
            <a:ext cx="9955246" cy="115495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Subtitle 6">
            <a:extLst>
              <a:ext uri="{FF2B5EF4-FFF2-40B4-BE49-F238E27FC236}">
                <a16:creationId xmlns:a16="http://schemas.microsoft.com/office/drawing/2014/main" id="{5E7D18C0-3D7C-43F4-A325-1C3BE2F3BC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2495598"/>
            <a:ext cx="9972135" cy="3676601"/>
          </a:xfrm>
        </p:spPr>
        <p:txBody>
          <a:bodyPr>
            <a:normAutofit fontScale="62500" lnSpcReduction="20000"/>
          </a:bodyPr>
          <a:lstStyle/>
          <a:p>
            <a:endParaRPr lang="en-GB" dirty="0"/>
          </a:p>
          <a:p>
            <a:pPr marL="342900" lvl="0" indent="-342900" algn="just">
              <a:lnSpc>
                <a:spcPct val="120000"/>
              </a:lnSpc>
              <a:spcAft>
                <a:spcPts val="500"/>
              </a:spcAft>
              <a:buFont typeface="Symbol" panose="05050102010706020507" pitchFamily="18" charset="2"/>
              <a:buChar char=""/>
              <a:tabLst>
                <a:tab pos="408940" algn="l"/>
              </a:tabLst>
            </a:pPr>
            <a:r>
              <a:rPr lang="ro-RO" sz="23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Simplificarea procedurii de transport a lemnului provenit din proprietăți particulare către proprietar, lemn  ce nu face obiectul comercializării. </a:t>
            </a:r>
            <a:endParaRPr lang="ro-RO" sz="23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500"/>
              </a:spcAft>
              <a:buFont typeface="Symbol" panose="05050102010706020507" pitchFamily="18" charset="2"/>
              <a:buChar char=""/>
              <a:tabLst>
                <a:tab pos="408940" algn="l"/>
              </a:tabLst>
            </a:pPr>
            <a:r>
              <a:rPr lang="en-US" sz="2300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Crearea</a:t>
            </a:r>
            <a:r>
              <a:rPr lang="en-US" sz="23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unui</a:t>
            </a:r>
            <a:r>
              <a:rPr lang="en-US" sz="23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registru</a:t>
            </a:r>
            <a:r>
              <a:rPr lang="en-US" sz="23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300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</a:t>
            </a:r>
            <a:r>
              <a:rPr lang="ro-RO" sz="2300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țional</a:t>
            </a:r>
            <a:r>
              <a:rPr lang="ro-RO" sz="23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sub forma unei platforme de date multifuncționale pentru toți deținătorii de terenuri cu vegetație forestieră.</a:t>
            </a:r>
            <a:endParaRPr lang="ro-RO" sz="23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500"/>
              </a:spcAft>
              <a:buFont typeface="Symbol" panose="05050102010706020507" pitchFamily="18" charset="2"/>
              <a:buChar char=""/>
              <a:tabLst>
                <a:tab pos="408940" algn="l"/>
              </a:tabLst>
            </a:pPr>
            <a:r>
              <a:rPr lang="ro-RO" sz="23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Securizarea datelor comerciale la nivelul aplicației SETL.</a:t>
            </a:r>
            <a:endParaRPr lang="ro-RO" sz="23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500"/>
              </a:spcAft>
              <a:buFont typeface="Symbol" panose="05050102010706020507" pitchFamily="18" charset="2"/>
              <a:buChar char=""/>
              <a:tabLst>
                <a:tab pos="408940" algn="l"/>
              </a:tabLst>
            </a:pPr>
            <a:r>
              <a:rPr lang="ro-RO" sz="23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Introducerea de noi definiții și termeni.</a:t>
            </a:r>
            <a:endParaRPr lang="ro-RO" sz="23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08940" algn="l"/>
              </a:tabLst>
            </a:pPr>
            <a:r>
              <a:rPr lang="ro-RO" sz="23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Eliminarea de sub incidenta regulamentului a produselor finite din lemn.</a:t>
            </a:r>
            <a:endParaRPr lang="ro-RO" sz="2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08940" algn="l"/>
              </a:tabLst>
            </a:pPr>
            <a:r>
              <a:rPr lang="ro-RO" sz="23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Simplificarea gestiunii materialelor lemnoase în depozite</a:t>
            </a:r>
            <a:r>
              <a:rPr lang="en-US" sz="23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20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408940" algn="l"/>
              </a:tabLst>
            </a:pPr>
            <a:r>
              <a:rPr lang="ro-RO" sz="23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Simplificarea procedurii de emitere a avizelor de însoțire și de inventariere a masei lemnoase transportate</a:t>
            </a:r>
            <a:endParaRPr lang="ro-RO" sz="2300" dirty="0"/>
          </a:p>
        </p:txBody>
      </p:sp>
    </p:spTree>
    <p:extLst>
      <p:ext uri="{BB962C8B-B14F-4D97-AF65-F5344CB8AC3E}">
        <p14:creationId xmlns:p14="http://schemas.microsoft.com/office/powerpoint/2010/main" val="2332149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C5CC9-4345-4B3E-99AE-9D5DF20A3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05C49-0A5D-4CB4-B739-8F749472DB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o-RO" sz="3600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ro-RO" sz="3600" b="1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ro-RO" sz="3600" b="1" dirty="0">
                <a:solidFill>
                  <a:schemeClr val="tx2"/>
                </a:solidFill>
              </a:rPr>
              <a:t>PREZENTARE SINTETICĂ A MODIFICĂRILOR RELEVANTE</a:t>
            </a:r>
            <a:endParaRPr lang="en-US" sz="3600" b="1" dirty="0">
              <a:solidFill>
                <a:schemeClr val="tx2"/>
              </a:solidFill>
            </a:endParaRPr>
          </a:p>
        </p:txBody>
      </p:sp>
      <p:pic>
        <p:nvPicPr>
          <p:cNvPr id="4" name="Picture 3" descr="Imagini pentru sigla fondul social european">
            <a:extLst>
              <a:ext uri="{FF2B5EF4-FFF2-40B4-BE49-F238E27FC236}">
                <a16:creationId xmlns:a16="http://schemas.microsoft.com/office/drawing/2014/main" id="{98D17680-4E5C-49C0-B4A5-B7F2ED9A8404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63" y="230188"/>
            <a:ext cx="10515600" cy="12311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5142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588C-1048-4D9F-A17E-91D7C7330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1380" y="365125"/>
            <a:ext cx="10342419" cy="10064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175E5-9FD0-408B-95A3-54AE7AB07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HG nr. 497/2020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- Modificări relevante-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3" descr="Imagini pentru sigla fondul social european">
            <a:extLst>
              <a:ext uri="{FF2B5EF4-FFF2-40B4-BE49-F238E27FC236}">
                <a16:creationId xmlns:a16="http://schemas.microsoft.com/office/drawing/2014/main" id="{5ABFDD88-DC7C-4D8B-8BF4-B6A0D55E7E4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791" y="365125"/>
            <a:ext cx="10429008" cy="10064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5038E767-8A79-46F2-B433-46FA3C7D56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2685591"/>
              </p:ext>
            </p:extLst>
          </p:nvPr>
        </p:nvGraphicFramePr>
        <p:xfrm>
          <a:off x="1137138" y="2205320"/>
          <a:ext cx="9566031" cy="4008120"/>
        </p:xfrm>
        <a:graphic>
          <a:graphicData uri="http://schemas.openxmlformats.org/drawingml/2006/table">
            <a:tbl>
              <a:tblPr/>
              <a:tblGrid>
                <a:gridCol w="366355">
                  <a:extLst>
                    <a:ext uri="{9D8B030D-6E8A-4147-A177-3AD203B41FA5}">
                      <a16:colId xmlns:a16="http://schemas.microsoft.com/office/drawing/2014/main" val="3883539444"/>
                    </a:ext>
                  </a:extLst>
                </a:gridCol>
                <a:gridCol w="2156342">
                  <a:extLst>
                    <a:ext uri="{9D8B030D-6E8A-4147-A177-3AD203B41FA5}">
                      <a16:colId xmlns:a16="http://schemas.microsoft.com/office/drawing/2014/main" val="2802411435"/>
                    </a:ext>
                  </a:extLst>
                </a:gridCol>
                <a:gridCol w="1911996">
                  <a:extLst>
                    <a:ext uri="{9D8B030D-6E8A-4147-A177-3AD203B41FA5}">
                      <a16:colId xmlns:a16="http://schemas.microsoft.com/office/drawing/2014/main" val="3710821491"/>
                    </a:ext>
                  </a:extLst>
                </a:gridCol>
                <a:gridCol w="2666989">
                  <a:extLst>
                    <a:ext uri="{9D8B030D-6E8A-4147-A177-3AD203B41FA5}">
                      <a16:colId xmlns:a16="http://schemas.microsoft.com/office/drawing/2014/main" val="3647198812"/>
                    </a:ext>
                  </a:extLst>
                </a:gridCol>
                <a:gridCol w="2464349">
                  <a:extLst>
                    <a:ext uri="{9D8B030D-6E8A-4147-A177-3AD203B41FA5}">
                      <a16:colId xmlns:a16="http://schemas.microsoft.com/office/drawing/2014/main" val="3731450064"/>
                    </a:ext>
                  </a:extLst>
                </a:gridCol>
              </a:tblGrid>
              <a:tr h="462949">
                <a:tc>
                  <a:txBody>
                    <a:bodyPr/>
                    <a:lstStyle/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Nr. </a:t>
                      </a:r>
                    </a:p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crt.</a:t>
                      </a:r>
                      <a:endParaRPr lang="ro-RO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Capitol/Subcapitol Norma existentă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eliminate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modificate/nou introduse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b="1" dirty="0">
                          <a:effectLst/>
                          <a:latin typeface="+mn-lt"/>
                        </a:rPr>
                        <a:t>Observații/Argumente</a:t>
                      </a:r>
                      <a:endParaRPr lang="ro-RO" sz="18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9593380"/>
                  </a:ext>
                </a:extLst>
              </a:tr>
              <a:tr h="2818131">
                <a:tc>
                  <a:txBody>
                    <a:bodyPr/>
                    <a:lstStyle/>
                    <a:p>
                      <a:r>
                        <a:rPr lang="ro-RO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1.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effectLst/>
                          <a:latin typeface="+mn-lt"/>
                        </a:rPr>
                        <a:t> Anexa nr. 1 la Normele la HG nr. 497/2020, conform normei de trimitere prevăzute la art. 1 (2)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300" dirty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custodia </a:t>
                      </a:r>
                      <a:r>
                        <a:rPr lang="en-US" sz="13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este</a:t>
                      </a:r>
                      <a:r>
                        <a:rPr lang="en-US" sz="13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definita</a:t>
                      </a:r>
                      <a:r>
                        <a:rPr lang="en-US" sz="13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ca: </a:t>
                      </a:r>
                    </a:p>
                    <a:p>
                      <a:r>
                        <a:rPr lang="en-US" sz="13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 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deţinerea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şi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păstrarea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neschimbată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materialelor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lemnoase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produselor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din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lemn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către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operatorul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economic/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deţinătorul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transportatorul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persoana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fizica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entitatea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posesia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căruia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au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fost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identificate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materialele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lemnoase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pentru care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agentul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constatator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dispus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baza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unui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proces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-verbal,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reţinerea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şi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predarea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custodie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custodia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este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obligatorie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pentru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deţinătorul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fizic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al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materialelor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lemnoase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produsele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din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lemn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cu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privire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 care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normele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prevăd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reţinerea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vederea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stabilirii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provenienţei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ori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cu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privire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 care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există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suspiciunea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că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provin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din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săvârşirea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contravenţii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ori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infracţiuni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</a:p>
                    <a:p>
                      <a:pPr marL="342900" marR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3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ro-RO" sz="1800" dirty="0">
                          <a:effectLst/>
                          <a:latin typeface="+mn-lt"/>
                        </a:rPr>
                        <a:t>Se păstrează nemodificat punctul 1.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962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78000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588C-1048-4D9F-A17E-91D7C7330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1380" y="365125"/>
            <a:ext cx="10342419" cy="10064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175E5-9FD0-408B-95A3-54AE7AB07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HG nr. 497/2020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o-RO" sz="1600" b="1" dirty="0">
                <a:solidFill>
                  <a:schemeClr val="accent1">
                    <a:lumMod val="75000"/>
                  </a:schemeClr>
                </a:solidFill>
              </a:rPr>
              <a:t>- Modificări relevante-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3" descr="Imagini pentru sigla fondul social european">
            <a:extLst>
              <a:ext uri="{FF2B5EF4-FFF2-40B4-BE49-F238E27FC236}">
                <a16:creationId xmlns:a16="http://schemas.microsoft.com/office/drawing/2014/main" id="{5ABFDD88-DC7C-4D8B-8BF4-B6A0D55E7E4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791" y="365125"/>
            <a:ext cx="10342418" cy="10064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5038E767-8A79-46F2-B433-46FA3C7D56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8248957"/>
              </p:ext>
            </p:extLst>
          </p:nvPr>
        </p:nvGraphicFramePr>
        <p:xfrm>
          <a:off x="1137138" y="2205320"/>
          <a:ext cx="9489297" cy="4136866"/>
        </p:xfrm>
        <a:graphic>
          <a:graphicData uri="http://schemas.openxmlformats.org/drawingml/2006/table">
            <a:tbl>
              <a:tblPr/>
              <a:tblGrid>
                <a:gridCol w="363416">
                  <a:extLst>
                    <a:ext uri="{9D8B030D-6E8A-4147-A177-3AD203B41FA5}">
                      <a16:colId xmlns:a16="http://schemas.microsoft.com/office/drawing/2014/main" val="3883539444"/>
                    </a:ext>
                  </a:extLst>
                </a:gridCol>
                <a:gridCol w="2139045">
                  <a:extLst>
                    <a:ext uri="{9D8B030D-6E8A-4147-A177-3AD203B41FA5}">
                      <a16:colId xmlns:a16="http://schemas.microsoft.com/office/drawing/2014/main" val="2802411435"/>
                    </a:ext>
                  </a:extLst>
                </a:gridCol>
                <a:gridCol w="1896659">
                  <a:extLst>
                    <a:ext uri="{9D8B030D-6E8A-4147-A177-3AD203B41FA5}">
                      <a16:colId xmlns:a16="http://schemas.microsoft.com/office/drawing/2014/main" val="3710821491"/>
                    </a:ext>
                  </a:extLst>
                </a:gridCol>
                <a:gridCol w="2645596">
                  <a:extLst>
                    <a:ext uri="{9D8B030D-6E8A-4147-A177-3AD203B41FA5}">
                      <a16:colId xmlns:a16="http://schemas.microsoft.com/office/drawing/2014/main" val="3647198812"/>
                    </a:ext>
                  </a:extLst>
                </a:gridCol>
                <a:gridCol w="2444581">
                  <a:extLst>
                    <a:ext uri="{9D8B030D-6E8A-4147-A177-3AD203B41FA5}">
                      <a16:colId xmlns:a16="http://schemas.microsoft.com/office/drawing/2014/main" val="3731450064"/>
                    </a:ext>
                  </a:extLst>
                </a:gridCol>
              </a:tblGrid>
              <a:tr h="738216">
                <a:tc>
                  <a:txBody>
                    <a:bodyPr/>
                    <a:lstStyle/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Nr. </a:t>
                      </a:r>
                    </a:p>
                    <a:p>
                      <a:pPr algn="ctr"/>
                      <a:r>
                        <a:rPr lang="ro-RO" sz="1200" b="1" dirty="0">
                          <a:effectLst/>
                          <a:latin typeface="Calibri" panose="020F0502020204030204" pitchFamily="34" charset="0"/>
                        </a:rPr>
                        <a:t>crt.</a:t>
                      </a:r>
                      <a:endParaRPr lang="ro-RO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Capitol/Subcapitol Norma existentă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eliminate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>
                          <a:effectLst/>
                          <a:latin typeface="+mn-lt"/>
                        </a:rPr>
                        <a:t>Aspecte modificate/nou introduse</a:t>
                      </a:r>
                      <a:endParaRPr lang="ro-RO" sz="16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800" b="1" dirty="0">
                          <a:effectLst/>
                          <a:latin typeface="+mn-lt"/>
                        </a:rPr>
                        <a:t>Observații/Argumente</a:t>
                      </a:r>
                      <a:endParaRPr lang="ro-RO" sz="18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9593380"/>
                  </a:ext>
                </a:extLst>
              </a:tr>
              <a:tr h="3398650">
                <a:tc>
                  <a:txBody>
                    <a:bodyPr/>
                    <a:lstStyle/>
                    <a:p>
                      <a:r>
                        <a:rPr lang="ro-RO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600" dirty="0">
                          <a:effectLst/>
                          <a:latin typeface="+mn-lt"/>
                        </a:rPr>
                        <a:t> Anexa nr. 1 la Normele la HG nr. 497/2020, conform normei de trimitere prevăzute la art. 1 (2)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300" dirty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2 -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deţinerea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şi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păstrarea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neschimbată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materialelor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lemnoase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către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un operator economic,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primite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la un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detinator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materiale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lemnoase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baza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unui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contract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comercial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obligatia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gestionarii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materialelor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lemnoase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custodiate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revine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custodelui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en-US" sz="13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o-RO" sz="1800" dirty="0">
                          <a:effectLst/>
                          <a:latin typeface="+mn-lt"/>
                        </a:rPr>
                        <a:t>Punctul 2, nou introdus,  își propune să flexibilizeze procedurile de depozitare a lemnului în vederea transportului și utilizării ulterioare a acestuia conform cerințelor.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endParaRPr lang="ro-RO" sz="18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962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4183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2703</TotalTime>
  <Words>4223</Words>
  <Application>Microsoft Office PowerPoint</Application>
  <PresentationFormat>Widescreen</PresentationFormat>
  <Paragraphs>394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        ÎNTÂLNIRE DE LUCRU   privind prezentarea studiilor pentru elaborarea procedurilor administrative simplificate, elaborate în formă finală pe baza rezultatelor în ceea ce privește armonizarea acestora, realizată între colectivele de lucru   Subactivitatea A 18.1 - SIPOCA 395 - București, 23 iunie 2021    </vt:lpstr>
      <vt:lpstr>1. SCOPUL ȘI DOMENIUL DE APLICARE A REGULAMENTULUI PRIVIND TRASABILITATEA LEMNULUI</vt:lpstr>
      <vt:lpstr>PowerPoint Presentation</vt:lpstr>
      <vt:lpstr>Domeniul de aplicare</vt:lpstr>
      <vt:lpstr>2. FACTORI CARE IMPUN SIMPLIFICAREA REGULAMENTULUI PRIVIND TRASABILITATEA LEMNULUI</vt:lpstr>
      <vt:lpstr>3. MĂSURI PENTRU SIMPLIFICAREA ȘI OPERAȚIONALIZAREA  REGULAMENTULUI PRIVIND TRASABILITATEA LEMNULUI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Ovidiu Badea</dc:creator>
  <cp:lastModifiedBy>Ovidiu Badea</cp:lastModifiedBy>
  <cp:revision>391</cp:revision>
  <cp:lastPrinted>2018-11-09T09:54:10Z</cp:lastPrinted>
  <dcterms:created xsi:type="dcterms:W3CDTF">2018-11-03T06:39:26Z</dcterms:created>
  <dcterms:modified xsi:type="dcterms:W3CDTF">2021-06-22T19:51:35Z</dcterms:modified>
</cp:coreProperties>
</file>