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391" r:id="rId2"/>
    <p:sldId id="430" r:id="rId3"/>
    <p:sldId id="421" r:id="rId4"/>
    <p:sldId id="423" r:id="rId5"/>
    <p:sldId id="424" r:id="rId6"/>
    <p:sldId id="425" r:id="rId7"/>
    <p:sldId id="422" r:id="rId8"/>
    <p:sldId id="426" r:id="rId9"/>
    <p:sldId id="427" r:id="rId10"/>
    <p:sldId id="435" r:id="rId11"/>
    <p:sldId id="436" r:id="rId12"/>
    <p:sldId id="432" r:id="rId13"/>
    <p:sldId id="433" r:id="rId14"/>
    <p:sldId id="434" r:id="rId15"/>
    <p:sldId id="301" r:id="rId16"/>
    <p:sldId id="302" r:id="rId17"/>
    <p:sldId id="303" r:id="rId18"/>
    <p:sldId id="307" r:id="rId19"/>
    <p:sldId id="305" r:id="rId20"/>
    <p:sldId id="308" r:id="rId21"/>
    <p:sldId id="30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391"/>
            <p14:sldId id="430"/>
            <p14:sldId id="421"/>
            <p14:sldId id="423"/>
            <p14:sldId id="424"/>
            <p14:sldId id="425"/>
            <p14:sldId id="422"/>
            <p14:sldId id="426"/>
            <p14:sldId id="427"/>
            <p14:sldId id="435"/>
            <p14:sldId id="436"/>
            <p14:sldId id="432"/>
            <p14:sldId id="433"/>
            <p14:sldId id="434"/>
            <p14:sldId id="301"/>
            <p14:sldId id="302"/>
            <p14:sldId id="303"/>
            <p14:sldId id="307"/>
            <p14:sldId id="305"/>
            <p14:sldId id="308"/>
            <p14:sldId id="30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98" autoAdjust="0"/>
    <p:restoredTop sz="94596"/>
  </p:normalViewPr>
  <p:slideViewPr>
    <p:cSldViewPr snapToGrid="0" snapToObjects="1">
      <p:cViewPr varScale="1">
        <p:scale>
          <a:sx n="91" d="100"/>
          <a:sy n="91" d="100"/>
        </p:scale>
        <p:origin x="1104" y="60"/>
      </p:cViewPr>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t>6/22/2021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t>6/22/2021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A5D0B2C8-089D-F44F-9056-E4858B823D55}" type="slidenum">
              <a:rPr lang="en-US" smtClean="0"/>
              <a:t>1</a:t>
            </a:fld>
            <a:endParaRPr lang="en-US"/>
          </a:p>
        </p:txBody>
      </p:sp>
    </p:spTree>
    <p:extLst>
      <p:ext uri="{BB962C8B-B14F-4D97-AF65-F5344CB8AC3E}">
        <p14:creationId xmlns:p14="http://schemas.microsoft.com/office/powerpoint/2010/main" val="3310842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10</a:t>
            </a:fld>
            <a:endParaRPr lang="en-US"/>
          </a:p>
        </p:txBody>
      </p:sp>
    </p:spTree>
    <p:extLst>
      <p:ext uri="{BB962C8B-B14F-4D97-AF65-F5344CB8AC3E}">
        <p14:creationId xmlns:p14="http://schemas.microsoft.com/office/powerpoint/2010/main" val="834794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11</a:t>
            </a:fld>
            <a:endParaRPr lang="en-US"/>
          </a:p>
        </p:txBody>
      </p:sp>
    </p:spTree>
    <p:extLst>
      <p:ext uri="{BB962C8B-B14F-4D97-AF65-F5344CB8AC3E}">
        <p14:creationId xmlns:p14="http://schemas.microsoft.com/office/powerpoint/2010/main" val="16331102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12</a:t>
            </a:fld>
            <a:endParaRPr lang="en-US"/>
          </a:p>
        </p:txBody>
      </p:sp>
    </p:spTree>
    <p:extLst>
      <p:ext uri="{BB962C8B-B14F-4D97-AF65-F5344CB8AC3E}">
        <p14:creationId xmlns:p14="http://schemas.microsoft.com/office/powerpoint/2010/main" val="2114130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13</a:t>
            </a:fld>
            <a:endParaRPr lang="en-US"/>
          </a:p>
        </p:txBody>
      </p:sp>
    </p:spTree>
    <p:extLst>
      <p:ext uri="{BB962C8B-B14F-4D97-AF65-F5344CB8AC3E}">
        <p14:creationId xmlns:p14="http://schemas.microsoft.com/office/powerpoint/2010/main" val="3612703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14</a:t>
            </a:fld>
            <a:endParaRPr lang="en-US"/>
          </a:p>
        </p:txBody>
      </p:sp>
    </p:spTree>
    <p:extLst>
      <p:ext uri="{BB962C8B-B14F-4D97-AF65-F5344CB8AC3E}">
        <p14:creationId xmlns:p14="http://schemas.microsoft.com/office/powerpoint/2010/main" val="2743061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a:t>
            </a:fld>
            <a:endParaRPr lang="en-US"/>
          </a:p>
        </p:txBody>
      </p:sp>
    </p:spTree>
    <p:extLst>
      <p:ext uri="{BB962C8B-B14F-4D97-AF65-F5344CB8AC3E}">
        <p14:creationId xmlns:p14="http://schemas.microsoft.com/office/powerpoint/2010/main" val="335585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3</a:t>
            </a:fld>
            <a:endParaRPr lang="en-US"/>
          </a:p>
        </p:txBody>
      </p:sp>
    </p:spTree>
    <p:extLst>
      <p:ext uri="{BB962C8B-B14F-4D97-AF65-F5344CB8AC3E}">
        <p14:creationId xmlns:p14="http://schemas.microsoft.com/office/powerpoint/2010/main" val="474590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4</a:t>
            </a:fld>
            <a:endParaRPr lang="en-US"/>
          </a:p>
        </p:txBody>
      </p:sp>
    </p:spTree>
    <p:extLst>
      <p:ext uri="{BB962C8B-B14F-4D97-AF65-F5344CB8AC3E}">
        <p14:creationId xmlns:p14="http://schemas.microsoft.com/office/powerpoint/2010/main" val="516289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5</a:t>
            </a:fld>
            <a:endParaRPr lang="en-US"/>
          </a:p>
        </p:txBody>
      </p:sp>
    </p:spTree>
    <p:extLst>
      <p:ext uri="{BB962C8B-B14F-4D97-AF65-F5344CB8AC3E}">
        <p14:creationId xmlns:p14="http://schemas.microsoft.com/office/powerpoint/2010/main" val="2518056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6</a:t>
            </a:fld>
            <a:endParaRPr lang="en-US"/>
          </a:p>
        </p:txBody>
      </p:sp>
    </p:spTree>
    <p:extLst>
      <p:ext uri="{BB962C8B-B14F-4D97-AF65-F5344CB8AC3E}">
        <p14:creationId xmlns:p14="http://schemas.microsoft.com/office/powerpoint/2010/main" val="2641920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7</a:t>
            </a:fld>
            <a:endParaRPr lang="en-US"/>
          </a:p>
        </p:txBody>
      </p:sp>
    </p:spTree>
    <p:extLst>
      <p:ext uri="{BB962C8B-B14F-4D97-AF65-F5344CB8AC3E}">
        <p14:creationId xmlns:p14="http://schemas.microsoft.com/office/powerpoint/2010/main" val="1592735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8</a:t>
            </a:fld>
            <a:endParaRPr lang="en-US"/>
          </a:p>
        </p:txBody>
      </p:sp>
    </p:spTree>
    <p:extLst>
      <p:ext uri="{BB962C8B-B14F-4D97-AF65-F5344CB8AC3E}">
        <p14:creationId xmlns:p14="http://schemas.microsoft.com/office/powerpoint/2010/main" val="227707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9</a:t>
            </a:fld>
            <a:endParaRPr lang="en-US"/>
          </a:p>
        </p:txBody>
      </p:sp>
    </p:spTree>
    <p:extLst>
      <p:ext uri="{BB962C8B-B14F-4D97-AF65-F5344CB8AC3E}">
        <p14:creationId xmlns:p14="http://schemas.microsoft.com/office/powerpoint/2010/main" val="1240719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8D7A6D-D8E0-4CE0-AC33-9523FAB3AC69}"/>
              </a:ext>
            </a:extLst>
          </p:cNvPr>
          <p:cNvSpPr>
            <a:spLocks noGrp="1"/>
          </p:cNvSpPr>
          <p:nvPr>
            <p:ph type="dt" sz="half" idx="10"/>
          </p:nvPr>
        </p:nvSpPr>
        <p:spPr/>
        <p:txBody>
          <a:bodyPr/>
          <a:lstStyle/>
          <a:p>
            <a:fld id="{B1B84AB2-EEFE-4ED6-9841-14B5B2F9E33F}" type="datetimeFigureOut">
              <a:rPr lang="en-US" smtClean="0"/>
              <a:t>6/22/2021</a:t>
            </a:fld>
            <a:endParaRPr lang="en-US"/>
          </a:p>
        </p:txBody>
      </p:sp>
      <p:sp>
        <p:nvSpPr>
          <p:cNvPr id="5" name="Footer Placeholder 4">
            <a:extLst>
              <a:ext uri="{FF2B5EF4-FFF2-40B4-BE49-F238E27FC236}">
                <a16:creationId xmlns:a16="http://schemas.microsoft.com/office/drawing/2014/main"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77272-7E2F-4756-A416-6C939092568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72544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 id="2147483722" r:id="rId3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210560" y="5731126"/>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Proiect </a:t>
            </a:r>
            <a:r>
              <a:rPr lang="ro-RO" sz="1200" b="1" i="1" dirty="0" err="1">
                <a:solidFill>
                  <a:srgbClr val="003399"/>
                </a:solidFill>
                <a:effectLst/>
                <a:latin typeface="Times New Roman" panose="02020603050405020304" pitchFamily="18" charset="0"/>
                <a:ea typeface="Times New Roman" panose="02020603050405020304" pitchFamily="18" charset="0"/>
              </a:rPr>
              <a:t>cofinanţat</a:t>
            </a:r>
            <a:r>
              <a:rPr lang="ro-RO" sz="1200" b="1" i="1" dirty="0">
                <a:solidFill>
                  <a:srgbClr val="003399"/>
                </a:solidFill>
                <a:effectLst/>
                <a:latin typeface="Times New Roman" panose="02020603050405020304" pitchFamily="18" charset="0"/>
                <a:ea typeface="Times New Roman" panose="02020603050405020304" pitchFamily="18" charset="0"/>
              </a:rPr>
              <a:t> din Fondul Social European prin</a:t>
            </a:r>
            <a:endParaRPr lang="ro-RO" sz="1200" dirty="0">
              <a:effectLst/>
              <a:latin typeface="Times New Roman" panose="02020603050405020304" pitchFamily="18" charset="0"/>
              <a:ea typeface="Times New Roman" panose="02020603050405020304" pitchFamily="18" charset="0"/>
            </a:endParaRPr>
          </a:p>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Programul </a:t>
            </a:r>
            <a:r>
              <a:rPr lang="ro-RO" sz="1200" b="1" i="1" dirty="0" err="1">
                <a:solidFill>
                  <a:srgbClr val="003399"/>
                </a:solidFill>
                <a:effectLst/>
                <a:latin typeface="Times New Roman" panose="02020603050405020304" pitchFamily="18" charset="0"/>
                <a:ea typeface="Times New Roman" panose="02020603050405020304" pitchFamily="18" charset="0"/>
              </a:rPr>
              <a:t>Operaţional</a:t>
            </a:r>
            <a:r>
              <a:rPr lang="ro-RO" sz="1200" b="1" i="1" dirty="0">
                <a:solidFill>
                  <a:srgbClr val="003399"/>
                </a:solidFill>
                <a:effectLst/>
                <a:latin typeface="Times New Roman" panose="02020603050405020304" pitchFamily="18" charset="0"/>
                <a:ea typeface="Times New Roman" panose="02020603050405020304" pitchFamily="18" charset="0"/>
              </a:rPr>
              <a:t> Capacitate Administrativă 2014-2020!</a:t>
            </a:r>
            <a:endParaRPr lang="ro-RO"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F9716864-484E-154F-B1BA-A845F0F41BDA}"/>
              </a:ext>
            </a:extLst>
          </p:cNvPr>
          <p:cNvSpPr txBox="1"/>
          <p:nvPr/>
        </p:nvSpPr>
        <p:spPr>
          <a:xfrm>
            <a:off x="456383" y="1206811"/>
            <a:ext cx="11219398" cy="4524315"/>
          </a:xfrm>
          <a:prstGeom prst="rect">
            <a:avLst/>
          </a:prstGeom>
          <a:solidFill>
            <a:schemeClr val="accent1">
              <a:lumMod val="75000"/>
            </a:schemeClr>
          </a:solidFill>
        </p:spPr>
        <p:txBody>
          <a:bodyPr wrap="square" rtlCol="0">
            <a:spAutoFit/>
          </a:bodyPr>
          <a:lstStyle/>
          <a:p>
            <a:pPr algn="ctr"/>
            <a:r>
              <a:rPr lang="ro-RO" sz="2400" b="1" dirty="0">
                <a:solidFill>
                  <a:schemeClr val="bg1"/>
                </a:solidFill>
              </a:rPr>
              <a:t>”</a:t>
            </a:r>
            <a:r>
              <a:rPr lang="ro-RO" sz="2800" b="1" dirty="0">
                <a:solidFill>
                  <a:schemeClr val="bg1"/>
                </a:solidFill>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lang="en-US" sz="2400" b="1" dirty="0">
                <a:solidFill>
                  <a:schemeClr val="bg1"/>
                </a:solidFill>
              </a:rPr>
              <a:t>”</a:t>
            </a:r>
          </a:p>
          <a:p>
            <a:endParaRPr lang="en-US" sz="2400" b="1" dirty="0">
              <a:solidFill>
                <a:schemeClr val="bg1"/>
              </a:solidFill>
            </a:endParaRPr>
          </a:p>
          <a:p>
            <a:r>
              <a:rPr lang="en-US" sz="2400" b="1" i="1" dirty="0" err="1">
                <a:solidFill>
                  <a:schemeClr val="bg1"/>
                </a:solidFill>
              </a:rPr>
              <a:t>Activitatea</a:t>
            </a:r>
            <a:r>
              <a:rPr lang="en-US" sz="2400" b="1" i="1" dirty="0">
                <a:solidFill>
                  <a:schemeClr val="bg1"/>
                </a:solidFill>
              </a:rPr>
              <a:t> A 18.2 -</a:t>
            </a:r>
            <a:r>
              <a:rPr lang="ro-RO" sz="2400" b="1" i="1" dirty="0">
                <a:solidFill>
                  <a:schemeClr val="bg1"/>
                </a:solidFill>
              </a:rPr>
              <a:t> </a:t>
            </a:r>
            <a:r>
              <a:rPr lang="en-US" sz="2400" b="1" i="1" dirty="0" err="1">
                <a:solidFill>
                  <a:schemeClr val="bg1"/>
                </a:solidFill>
              </a:rPr>
              <a:t>Proceduri</a:t>
            </a:r>
            <a:r>
              <a:rPr lang="en-US" sz="2400" b="1" i="1" dirty="0">
                <a:solidFill>
                  <a:schemeClr val="bg1"/>
                </a:solidFill>
              </a:rPr>
              <a:t>  </a:t>
            </a:r>
            <a:r>
              <a:rPr lang="en-US" sz="2400" b="1" i="1" dirty="0" err="1">
                <a:solidFill>
                  <a:schemeClr val="bg1"/>
                </a:solidFill>
              </a:rPr>
              <a:t>simplificate</a:t>
            </a:r>
            <a:r>
              <a:rPr lang="en-US" sz="2400" b="1" i="1" dirty="0">
                <a:solidFill>
                  <a:schemeClr val="bg1"/>
                </a:solidFill>
              </a:rPr>
              <a:t> </a:t>
            </a:r>
            <a:r>
              <a:rPr lang="en-US" sz="2400" b="1" i="1" dirty="0" err="1">
                <a:solidFill>
                  <a:schemeClr val="bg1"/>
                </a:solidFill>
              </a:rPr>
              <a:t>și</a:t>
            </a:r>
            <a:r>
              <a:rPr lang="en-US" sz="2400" b="1" i="1" dirty="0">
                <a:solidFill>
                  <a:schemeClr val="bg1"/>
                </a:solidFill>
              </a:rPr>
              <a:t> </a:t>
            </a:r>
            <a:r>
              <a:rPr lang="en-US" sz="2400" b="1" i="1" dirty="0" err="1">
                <a:solidFill>
                  <a:schemeClr val="bg1"/>
                </a:solidFill>
              </a:rPr>
              <a:t>regulamente</a:t>
            </a:r>
            <a:r>
              <a:rPr lang="en-US" sz="2400" b="1" i="1" dirty="0">
                <a:solidFill>
                  <a:schemeClr val="bg1"/>
                </a:solidFill>
              </a:rPr>
              <a:t>  destinate </a:t>
            </a:r>
            <a:r>
              <a:rPr lang="en-US" sz="2400" b="1" i="1" dirty="0" err="1">
                <a:solidFill>
                  <a:schemeClr val="bg1"/>
                </a:solidFill>
              </a:rPr>
              <a:t>agenților</a:t>
            </a:r>
            <a:r>
              <a:rPr lang="en-US" sz="2400" b="1" i="1" dirty="0">
                <a:solidFill>
                  <a:schemeClr val="bg1"/>
                </a:solidFill>
              </a:rPr>
              <a:t> economici pentru </a:t>
            </a:r>
            <a:r>
              <a:rPr lang="en-US" sz="2400" b="1" i="1" dirty="0" err="1">
                <a:solidFill>
                  <a:schemeClr val="bg1"/>
                </a:solidFill>
              </a:rPr>
              <a:t>reducerea</a:t>
            </a:r>
            <a:r>
              <a:rPr lang="en-US" sz="2400" b="1" i="1" dirty="0">
                <a:solidFill>
                  <a:schemeClr val="bg1"/>
                </a:solidFill>
              </a:rPr>
              <a:t> </a:t>
            </a:r>
            <a:r>
              <a:rPr lang="en-US" sz="2400" b="1" i="1" dirty="0" err="1">
                <a:solidFill>
                  <a:schemeClr val="bg1"/>
                </a:solidFill>
              </a:rPr>
              <a:t>birocrației</a:t>
            </a:r>
            <a:r>
              <a:rPr lang="en-US" sz="2400" b="1" i="1" dirty="0">
                <a:solidFill>
                  <a:schemeClr val="bg1"/>
                </a:solidFill>
              </a:rPr>
              <a:t> </a:t>
            </a:r>
            <a:r>
              <a:rPr lang="en-US" sz="2400" b="1" i="1" dirty="0" err="1">
                <a:solidFill>
                  <a:schemeClr val="bg1"/>
                </a:solidFill>
              </a:rPr>
              <a:t>în</a:t>
            </a:r>
            <a:r>
              <a:rPr lang="en-US" sz="2400" b="1" i="1" dirty="0">
                <a:solidFill>
                  <a:schemeClr val="bg1"/>
                </a:solidFill>
              </a:rPr>
              <a:t> </a:t>
            </a:r>
            <a:r>
              <a:rPr lang="en-US" sz="2400" b="1" i="1" dirty="0" err="1">
                <a:solidFill>
                  <a:schemeClr val="bg1"/>
                </a:solidFill>
              </a:rPr>
              <a:t>domeniul</a:t>
            </a:r>
            <a:r>
              <a:rPr lang="en-US" sz="2400" b="1" i="1" dirty="0">
                <a:solidFill>
                  <a:schemeClr val="bg1"/>
                </a:solidFill>
              </a:rPr>
              <a:t> </a:t>
            </a:r>
            <a:r>
              <a:rPr lang="en-US" sz="2400" b="1" i="1" dirty="0" err="1">
                <a:solidFill>
                  <a:schemeClr val="bg1"/>
                </a:solidFill>
              </a:rPr>
              <a:t>silviculturii</a:t>
            </a:r>
            <a:r>
              <a:rPr lang="en-US" sz="2400" b="1" i="1" dirty="0">
                <a:solidFill>
                  <a:schemeClr val="bg1"/>
                </a:solidFill>
              </a:rPr>
              <a:t> </a:t>
            </a:r>
          </a:p>
          <a:p>
            <a:pPr algn="ctr"/>
            <a:endParaRPr lang="en-US" sz="2400" b="1" dirty="0">
              <a:solidFill>
                <a:schemeClr val="bg1"/>
              </a:solidFill>
            </a:endParaRPr>
          </a:p>
          <a:p>
            <a:pPr algn="ctr"/>
            <a:endParaRPr lang="ro-RO" sz="2400" b="1" dirty="0">
              <a:solidFill>
                <a:schemeClr val="bg1"/>
              </a:solidFill>
            </a:endParaRPr>
          </a:p>
        </p:txBody>
      </p:sp>
      <p:sp>
        <p:nvSpPr>
          <p:cNvPr id="7" name="TextBox 6">
            <a:extLst>
              <a:ext uri="{FF2B5EF4-FFF2-40B4-BE49-F238E27FC236}">
                <a16:creationId xmlns:a16="http://schemas.microsoft.com/office/drawing/2014/main" id="{993910A8-95CE-EA47-BF3C-716691420544}"/>
              </a:ext>
            </a:extLst>
          </p:cNvPr>
          <p:cNvSpPr txBox="1"/>
          <p:nvPr/>
        </p:nvSpPr>
        <p:spPr>
          <a:xfrm>
            <a:off x="2937570" y="5317243"/>
            <a:ext cx="6743577" cy="523220"/>
          </a:xfrm>
          <a:prstGeom prst="rect">
            <a:avLst/>
          </a:prstGeom>
          <a:noFill/>
        </p:spPr>
        <p:txBody>
          <a:bodyPr wrap="square" rtlCol="0">
            <a:spAutoFit/>
          </a:bodyPr>
          <a:lstStyle/>
          <a:p>
            <a:r>
              <a:rPr lang="en-US" sz="2800" spc="600" dirty="0">
                <a:solidFill>
                  <a:schemeClr val="accent1">
                    <a:lumMod val="75000"/>
                  </a:schemeClr>
                </a:solidFill>
                <a:latin typeface="Trebuchet MS" panose="020B0603020202020204" pitchFamily="34" charset="0"/>
              </a:rPr>
              <a:t>SIPOCA 395 / </a:t>
            </a:r>
            <a:r>
              <a:rPr lang="en-US" sz="2800" spc="600" dirty="0" err="1">
                <a:solidFill>
                  <a:schemeClr val="accent1">
                    <a:lumMod val="75000"/>
                  </a:schemeClr>
                </a:solidFill>
                <a:latin typeface="Trebuchet MS" panose="020B0603020202020204" pitchFamily="34" charset="0"/>
              </a:rPr>
              <a:t>MySMIS</a:t>
            </a:r>
            <a:r>
              <a:rPr lang="en-US" sz="2800" spc="600" dirty="0">
                <a:solidFill>
                  <a:schemeClr val="accent1">
                    <a:lumMod val="75000"/>
                  </a:schemeClr>
                </a:solidFill>
                <a:latin typeface="Trebuchet MS" panose="020B0603020202020204" pitchFamily="34" charset="0"/>
              </a:rPr>
              <a:t> 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1089360" y="6008038"/>
            <a:ext cx="9953444" cy="815348"/>
          </a:xfrm>
          <a:prstGeom prst="rect">
            <a:avLst/>
          </a:prstGeom>
        </p:spPr>
      </p:pic>
    </p:spTree>
    <p:extLst>
      <p:ext uri="{BB962C8B-B14F-4D97-AF65-F5344CB8AC3E}">
        <p14:creationId xmlns:p14="http://schemas.microsoft.com/office/powerpoint/2010/main" val="15897932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ro-RO" sz="2200" b="1" dirty="0"/>
          </a:p>
          <a:p>
            <a:pPr marL="0" indent="0">
              <a:buNone/>
            </a:pPr>
            <a:r>
              <a:rPr lang="ro-RO" sz="2200" b="1" dirty="0"/>
              <a:t>2.2. R</a:t>
            </a:r>
            <a:r>
              <a:rPr lang="en-US" sz="2200" b="1" dirty="0" err="1"/>
              <a:t>ealitățile</a:t>
            </a:r>
            <a:r>
              <a:rPr lang="en-US" sz="2200" b="1" dirty="0"/>
              <a:t> de </a:t>
            </a:r>
            <a:r>
              <a:rPr lang="en-US" sz="2200" b="1" dirty="0" err="1"/>
              <a:t>natură</a:t>
            </a:r>
            <a:r>
              <a:rPr lang="en-US" sz="2200" b="1" dirty="0"/>
              <a:t> </a:t>
            </a:r>
            <a:r>
              <a:rPr lang="en-US" sz="2200" b="1" dirty="0" err="1"/>
              <a:t>organizatorică</a:t>
            </a:r>
            <a:r>
              <a:rPr lang="en-US" sz="2200" b="1" dirty="0"/>
              <a:t> a </a:t>
            </a:r>
            <a:r>
              <a:rPr lang="en-US" sz="2200" b="1" dirty="0" err="1"/>
              <a:t>agenților</a:t>
            </a:r>
            <a:r>
              <a:rPr lang="en-US" sz="2200" b="1" dirty="0"/>
              <a:t> economici din </a:t>
            </a:r>
            <a:r>
              <a:rPr lang="en-US" sz="2200" b="1" dirty="0" err="1"/>
              <a:t>silvicultură</a:t>
            </a:r>
            <a:endParaRPr lang="ro-RO" sz="2200" b="1" dirty="0"/>
          </a:p>
          <a:p>
            <a:pPr marL="0" indent="0">
              <a:buNone/>
            </a:pPr>
            <a:endParaRPr lang="ro-RO" sz="2200" b="1" dirty="0"/>
          </a:p>
          <a:p>
            <a:pPr>
              <a:spcAft>
                <a:spcPts val="1200"/>
              </a:spcAft>
              <a:buFont typeface="Calibri" panose="020F0502020204030204" pitchFamily="34" charset="0"/>
              <a:buChar char="-"/>
            </a:pPr>
            <a:r>
              <a:rPr lang="ro-RO" sz="2200" dirty="0">
                <a:effectLst/>
                <a:ea typeface="Times New Roman" panose="02020603050405020304" pitchFamily="18" charset="0"/>
                <a:cs typeface="Times New Roman" panose="02020603050405020304" pitchFamily="18" charset="0"/>
              </a:rPr>
              <a:t>Crearea suportului operativ de răspuns în cazul primei intervenții, cerut de legislație, din partea tuturor proprietarilor/administratorilor de păduri prin încheierea de contracte sau convenții cu servicii publice sau operatori economici specializați</a:t>
            </a:r>
            <a:endParaRPr lang="en-US" sz="2200" dirty="0">
              <a:effectLst/>
              <a:ea typeface="Times New Roman" panose="02020603050405020304" pitchFamily="18" charset="0"/>
              <a:cs typeface="Times New Roman" panose="02020603050405020304" pitchFamily="18" charset="0"/>
            </a:endParaRPr>
          </a:p>
          <a:p>
            <a:pPr lvl="0" algn="just">
              <a:lnSpc>
                <a:spcPct val="107000"/>
              </a:lnSpc>
              <a:spcAft>
                <a:spcPts val="1200"/>
              </a:spcAft>
              <a:buFont typeface="Calibri" panose="020F0502020204030204" pitchFamily="34" charset="0"/>
              <a:buChar char="-"/>
            </a:pPr>
            <a:r>
              <a:rPr lang="ro-RO" sz="2200" dirty="0">
                <a:effectLst/>
                <a:ea typeface="Times New Roman" panose="02020603050405020304" pitchFamily="18" charset="0"/>
                <a:cs typeface="Times New Roman" panose="02020603050405020304" pitchFamily="18" charset="0"/>
              </a:rPr>
              <a:t>Necesitatea întreținerii zonelor de protecție adiacente rețelelor de distribuție și transport de medie/înaltă tensiune, căilor de comunicații ferate și rutiere, care traversează pădurile;</a:t>
            </a:r>
            <a:endParaRPr lang="en-US" sz="2200" dirty="0">
              <a:effectLst/>
              <a:ea typeface="Times New Roman" panose="02020603050405020304" pitchFamily="18" charset="0"/>
              <a:cs typeface="Times New Roman" panose="02020603050405020304" pitchFamily="18" charset="0"/>
            </a:endParaRPr>
          </a:p>
          <a:p>
            <a:pPr lvl="0" algn="just">
              <a:lnSpc>
                <a:spcPct val="107000"/>
              </a:lnSpc>
              <a:spcAft>
                <a:spcPts val="1200"/>
              </a:spcAft>
              <a:buFont typeface="Calibri" panose="020F0502020204030204" pitchFamily="34" charset="0"/>
              <a:buChar char="-"/>
            </a:pPr>
            <a:r>
              <a:rPr lang="ro-RO" sz="2200" dirty="0">
                <a:effectLst/>
                <a:ea typeface="Times New Roman" panose="02020603050405020304" pitchFamily="18" charset="0"/>
                <a:cs typeface="Times New Roman" panose="02020603050405020304" pitchFamily="18" charset="0"/>
              </a:rPr>
              <a:t>Densitatea insuficientă și starea neadecvată a căilor de acces din fondul silvic, care fac dificilă deplasarea resurselor de intervenție terestră și organizarea răspunsului operativ.</a:t>
            </a:r>
            <a:endParaRPr lang="en-US" sz="2200" dirty="0">
              <a:effectLst/>
              <a:ea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736974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ro-RO" sz="2200" b="1" dirty="0"/>
          </a:p>
          <a:p>
            <a:pPr marL="0" indent="0">
              <a:buNone/>
            </a:pPr>
            <a:r>
              <a:rPr lang="ro-RO" sz="2200" b="1" dirty="0"/>
              <a:t>3. MĂSURI PENTRU SIMPLIFICAREA ȘI OPERATIONALIZAREA PROCEDURII  PRIVIND APĂRAREA PĂDURILOR ÎMPOTRIVA INCENDIILOR </a:t>
            </a:r>
          </a:p>
          <a:p>
            <a:pPr marL="0" indent="0">
              <a:spcAft>
                <a:spcPts val="1200"/>
              </a:spcAft>
              <a:buNone/>
            </a:pPr>
            <a:r>
              <a:rPr lang="ro-RO" sz="2200" dirty="0"/>
              <a:t>Noua procedură răspunde următoarelor deziderate:</a:t>
            </a:r>
          </a:p>
          <a:p>
            <a:pPr marL="0" indent="0">
              <a:spcAft>
                <a:spcPts val="1200"/>
              </a:spcAft>
              <a:buNone/>
            </a:pPr>
            <a:r>
              <a:rPr lang="ro-RO" sz="2200" dirty="0"/>
              <a:t>a)  Realizarea unei structuri cadru de apărare a pădurilor împotriva incendiilor adaptată la noile cerințe și viziuni pe linia managementului situațiilor de urgență</a:t>
            </a:r>
          </a:p>
          <a:p>
            <a:pPr marL="0" indent="0">
              <a:spcAft>
                <a:spcPts val="1200"/>
              </a:spcAft>
              <a:buNone/>
            </a:pPr>
            <a:r>
              <a:rPr lang="ro-RO" sz="2200" dirty="0"/>
              <a:t>b)   Identificarea măsurilor preventive structurale și nestructurale care să permită reducerea riscului de incendiu la păduri</a:t>
            </a:r>
          </a:p>
          <a:p>
            <a:pPr marL="0" indent="0">
              <a:spcAft>
                <a:spcPts val="1200"/>
              </a:spcAft>
              <a:buNone/>
            </a:pPr>
            <a:r>
              <a:rPr lang="ro-RO" sz="2200" dirty="0"/>
              <a:t>c)    Identificarea nevoilor de pregătire și instruire a personalului din domeniul silvic pe linia gestionării situațiilor de urgență</a:t>
            </a:r>
          </a:p>
          <a:p>
            <a:pPr marL="0" indent="0">
              <a:spcAft>
                <a:spcPts val="1200"/>
              </a:spcAft>
              <a:buNone/>
            </a:pPr>
            <a:r>
              <a:rPr lang="ro-RO" sz="2200" dirty="0"/>
              <a:t>d)     Identificarea gradului de dotare cu tehnică și accesorii pentru intervenția la incendiile de pădure</a:t>
            </a:r>
          </a:p>
          <a:p>
            <a:pPr marL="0" indent="0">
              <a:buNone/>
            </a:pPr>
            <a:endParaRPr lang="ro-RO" sz="2200" dirty="0"/>
          </a:p>
          <a:p>
            <a:pPr marL="0" indent="0">
              <a:buNone/>
            </a:pPr>
            <a:endParaRPr lang="ro-RO"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1" y="6374674"/>
            <a:ext cx="613614" cy="483326"/>
          </a:xfrm>
          <a:prstGeom prst="rect">
            <a:avLst/>
          </a:prstGeom>
        </p:spPr>
      </p:pic>
    </p:spTree>
    <p:extLst>
      <p:ext uri="{BB962C8B-B14F-4D97-AF65-F5344CB8AC3E}">
        <p14:creationId xmlns:p14="http://schemas.microsoft.com/office/powerpoint/2010/main" val="2327901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ro-RO" sz="2200" b="1" dirty="0"/>
          </a:p>
          <a:p>
            <a:pPr marL="0" indent="0">
              <a:buNone/>
            </a:pPr>
            <a:r>
              <a:rPr lang="ro-RO" sz="2200" b="1" dirty="0"/>
              <a:t>3. MĂSURI PENTRU SIMPLIFICAREA ȘI OPERATIONALIZAREA PROCEDURII  PRIVIND APĂRAREA PĂDURILOR ÎMPOTRIVA INCENDIILOR </a:t>
            </a:r>
          </a:p>
          <a:p>
            <a:pPr marL="0" indent="0">
              <a:spcAft>
                <a:spcPts val="600"/>
              </a:spcAft>
              <a:buNone/>
            </a:pPr>
            <a:r>
              <a:rPr lang="ro-RO" sz="2200" dirty="0"/>
              <a:t>e)  Identificarea de utilaje, tehnici și tehnologii noi pentru stingerea incendiilor de pădure: </a:t>
            </a:r>
          </a:p>
          <a:p>
            <a:pPr marL="0" indent="0">
              <a:spcAft>
                <a:spcPts val="600"/>
              </a:spcAft>
              <a:buNone/>
            </a:pPr>
            <a:r>
              <a:rPr lang="ro-RO" sz="2200" dirty="0"/>
              <a:t>	-   Rezervoare mobile de mare capacitate pentru intervenția aeriană</a:t>
            </a:r>
          </a:p>
          <a:p>
            <a:pPr marL="0" indent="0">
              <a:spcAft>
                <a:spcPts val="600"/>
              </a:spcAft>
              <a:buNone/>
            </a:pPr>
            <a:r>
              <a:rPr lang="ro-RO" sz="2200" dirty="0"/>
              <a:t>	-    Releu de motopompe cu rezervoare portabile de capacitate mică/medie</a:t>
            </a:r>
          </a:p>
          <a:p>
            <a:pPr marL="0" indent="0">
              <a:spcAft>
                <a:spcPts val="600"/>
              </a:spcAft>
              <a:buNone/>
            </a:pPr>
            <a:r>
              <a:rPr lang="ro-RO" sz="2200" dirty="0"/>
              <a:t>	-     Unelte manuale multifuncționale și saci stingători individuali</a:t>
            </a:r>
          </a:p>
          <a:p>
            <a:pPr marL="0" indent="0">
              <a:spcAft>
                <a:spcPts val="600"/>
              </a:spcAft>
              <a:buNone/>
            </a:pPr>
            <a:r>
              <a:rPr lang="ro-RO" sz="2200" dirty="0"/>
              <a:t>	-    Echipamente de protecție individuală pentru intervenția la incendii forestiere</a:t>
            </a:r>
          </a:p>
          <a:p>
            <a:pPr marL="0" indent="0">
              <a:spcAft>
                <a:spcPts val="600"/>
              </a:spcAft>
              <a:buNone/>
            </a:pPr>
            <a:r>
              <a:rPr lang="ro-RO" sz="2200" dirty="0"/>
              <a:t>	-     Unelte mecanice portabile (suflante și pulverizatoare cu substanțe ignifuge)</a:t>
            </a:r>
          </a:p>
          <a:p>
            <a:pPr marL="0" indent="0">
              <a:spcAft>
                <a:spcPts val="600"/>
              </a:spcAft>
              <a:buNone/>
            </a:pPr>
            <a:r>
              <a:rPr lang="ro-RO" sz="2200" dirty="0"/>
              <a:t>f)    Introducerea tehnologiilor GIS și teledetecție la realizarea hărților, accesibilizarea acestora pentru toți actorii implicați</a:t>
            </a:r>
          </a:p>
          <a:p>
            <a:pPr marL="0" indent="0">
              <a:buNone/>
            </a:pPr>
            <a:endParaRPr lang="ro-RO" sz="2200" dirty="0"/>
          </a:p>
          <a:p>
            <a:pPr marL="0" indent="0">
              <a:buNone/>
            </a:pPr>
            <a:endParaRPr lang="ro-RO"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1" y="6374674"/>
            <a:ext cx="613614" cy="483326"/>
          </a:xfrm>
          <a:prstGeom prst="rect">
            <a:avLst/>
          </a:prstGeom>
        </p:spPr>
      </p:pic>
    </p:spTree>
    <p:extLst>
      <p:ext uri="{BB962C8B-B14F-4D97-AF65-F5344CB8AC3E}">
        <p14:creationId xmlns:p14="http://schemas.microsoft.com/office/powerpoint/2010/main" val="20652547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ro-RO" sz="2200" b="1" dirty="0"/>
          </a:p>
          <a:p>
            <a:pPr marL="0" indent="0">
              <a:buNone/>
            </a:pPr>
            <a:r>
              <a:rPr lang="ro-RO" sz="2200" b="1" dirty="0"/>
              <a:t>3. MĂSURI PENTRU SIMPLIFICAREA ȘI OPERATIONALIZAREA PROCEDURII  PRIVIND APĂRAREA PĂDURILOR ÎMPOTRIVA INCENDIILOR </a:t>
            </a:r>
          </a:p>
          <a:p>
            <a:pPr marL="0" indent="0">
              <a:buNone/>
            </a:pPr>
            <a:endParaRPr lang="ro-RO" sz="2200" b="1" dirty="0"/>
          </a:p>
          <a:p>
            <a:pPr marL="0" indent="0">
              <a:spcAft>
                <a:spcPts val="1200"/>
              </a:spcAft>
              <a:buNone/>
            </a:pPr>
            <a:r>
              <a:rPr lang="ro-RO" sz="2200" dirty="0"/>
              <a:t>g)   Exemplificarea și descrierea tipurilor de incendii de pădure, a modului de manifestare și a procedeelor de stingere a acestora</a:t>
            </a:r>
          </a:p>
          <a:p>
            <a:pPr marL="0" indent="0">
              <a:spcAft>
                <a:spcPts val="1200"/>
              </a:spcAft>
              <a:buNone/>
            </a:pPr>
            <a:r>
              <a:rPr lang="ro-RO" sz="2200" dirty="0"/>
              <a:t>h)   Stabilirea responsabilităților privind managementul și gestionarea acestui tip de risc, potrivit competențelor</a:t>
            </a:r>
          </a:p>
          <a:p>
            <a:pPr marL="0" indent="0">
              <a:spcAft>
                <a:spcPts val="1200"/>
              </a:spcAft>
              <a:buNone/>
            </a:pPr>
            <a:r>
              <a:rPr lang="ro-RO" sz="2200" dirty="0"/>
              <a:t>i)   Stabilirea modalităților de monitorizare a fondului forestier și de alertare, în vederea reducerii riscului de incendiu la păduri, prin introducerea de tehnologii noi</a:t>
            </a:r>
          </a:p>
          <a:p>
            <a:pPr marL="0" indent="0">
              <a:spcAft>
                <a:spcPts val="1200"/>
              </a:spcAft>
              <a:buNone/>
            </a:pPr>
            <a:r>
              <a:rPr lang="ro-RO" sz="2200" dirty="0"/>
              <a:t>j)    Acțiunea coordonată a echipelor de intervenție atât pe plan local, național și internațional</a:t>
            </a:r>
          </a:p>
          <a:p>
            <a:pPr marL="0" indent="0">
              <a:buNone/>
            </a:pPr>
            <a:endParaRPr lang="ro-RO" sz="2200" dirty="0"/>
          </a:p>
          <a:p>
            <a:pPr marL="0" indent="0">
              <a:buNone/>
            </a:pPr>
            <a:endParaRPr lang="ro-RO"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1" y="6374674"/>
            <a:ext cx="613614" cy="483326"/>
          </a:xfrm>
          <a:prstGeom prst="rect">
            <a:avLst/>
          </a:prstGeom>
        </p:spPr>
      </p:pic>
    </p:spTree>
    <p:extLst>
      <p:ext uri="{BB962C8B-B14F-4D97-AF65-F5344CB8AC3E}">
        <p14:creationId xmlns:p14="http://schemas.microsoft.com/office/powerpoint/2010/main" val="13376768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ro-RO" sz="2200" b="1" dirty="0"/>
          </a:p>
          <a:p>
            <a:pPr marL="0" indent="0">
              <a:buNone/>
            </a:pPr>
            <a:r>
              <a:rPr lang="ro-RO" sz="2200" b="1" dirty="0"/>
              <a:t>3. MĂSURI PENTRU SIMPLIFICAREA ȘI OPERATIONALIZAREA PROCEDURII  PRIVIND APĂRAREA PĂDURILOR ÎMPOTRIVA INCENDIILOR </a:t>
            </a:r>
          </a:p>
          <a:p>
            <a:pPr marL="0" indent="0">
              <a:buNone/>
            </a:pPr>
            <a:endParaRPr lang="ro-RO" sz="2200" b="1" dirty="0"/>
          </a:p>
          <a:p>
            <a:pPr marL="0" indent="0">
              <a:spcAft>
                <a:spcPts val="1200"/>
              </a:spcAft>
              <a:buNone/>
            </a:pPr>
            <a:r>
              <a:rPr lang="ro-RO" sz="2200" dirty="0"/>
              <a:t>k)   Stabilirea legăturilor de cooperare și a ierarhiilor de comandă, înainte și pe timpul producerii situațiilor de urgență generate de riscul de incendiu la păduri între structurile responsabile, indiferent de domeniu sau forma de proprietate</a:t>
            </a:r>
          </a:p>
          <a:p>
            <a:pPr marL="0" indent="0">
              <a:spcAft>
                <a:spcPts val="1200"/>
              </a:spcAft>
              <a:buNone/>
            </a:pPr>
            <a:r>
              <a:rPr lang="ro-RO" sz="2200" dirty="0"/>
              <a:t>l)    Stabilirea și standardizarea documentelor de organizare a intervenției, de evidență a incendiilor și de raportare</a:t>
            </a:r>
          </a:p>
          <a:p>
            <a:pPr marL="0" indent="0">
              <a:spcAft>
                <a:spcPts val="1200"/>
              </a:spcAft>
              <a:buNone/>
            </a:pPr>
            <a:r>
              <a:rPr lang="ro-RO" sz="2200" dirty="0"/>
              <a:t>m)  Identificarea și punctarea mai accentuată a factorilor riscului de incendiu la păduri (triunghiul de foc, managementul combustibililor).</a:t>
            </a:r>
          </a:p>
          <a:p>
            <a:pPr marL="0" indent="0">
              <a:buNone/>
            </a:pPr>
            <a:endParaRPr lang="ro-RO" sz="2200" b="1" dirty="0"/>
          </a:p>
          <a:p>
            <a:pPr marL="0" indent="0">
              <a:buNone/>
            </a:pPr>
            <a:endParaRPr lang="ro-RO" sz="2200" dirty="0"/>
          </a:p>
          <a:p>
            <a:pPr marL="0" indent="0">
              <a:buNone/>
            </a:pPr>
            <a:endParaRPr lang="ro-RO"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1" y="6374674"/>
            <a:ext cx="613614" cy="483326"/>
          </a:xfrm>
          <a:prstGeom prst="rect">
            <a:avLst/>
          </a:prstGeom>
        </p:spPr>
      </p:pic>
    </p:spTree>
    <p:extLst>
      <p:ext uri="{BB962C8B-B14F-4D97-AF65-F5344CB8AC3E}">
        <p14:creationId xmlns:p14="http://schemas.microsoft.com/office/powerpoint/2010/main" val="22630378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518351802"/>
              </p:ext>
            </p:extLst>
          </p:nvPr>
        </p:nvGraphicFramePr>
        <p:xfrm>
          <a:off x="557784" y="843236"/>
          <a:ext cx="10963655" cy="5957697"/>
        </p:xfrm>
        <a:graphic>
          <a:graphicData uri="http://schemas.openxmlformats.org/drawingml/2006/table">
            <a:tbl>
              <a:tblPr firstRow="1" firstCol="1" bandRow="1">
                <a:tableStyleId>{5C22544A-7EE6-4342-B048-85BDC9FD1C3A}</a:tableStyleId>
              </a:tblPr>
              <a:tblGrid>
                <a:gridCol w="423291">
                  <a:extLst>
                    <a:ext uri="{9D8B030D-6E8A-4147-A177-3AD203B41FA5}">
                      <a16:colId xmlns:a16="http://schemas.microsoft.com/office/drawing/2014/main" val="20000"/>
                    </a:ext>
                  </a:extLst>
                </a:gridCol>
                <a:gridCol w="956175">
                  <a:extLst>
                    <a:ext uri="{9D8B030D-6E8A-4147-A177-3AD203B41FA5}">
                      <a16:colId xmlns:a16="http://schemas.microsoft.com/office/drawing/2014/main" val="20001"/>
                    </a:ext>
                  </a:extLst>
                </a:gridCol>
                <a:gridCol w="1122102">
                  <a:extLst>
                    <a:ext uri="{9D8B030D-6E8A-4147-A177-3AD203B41FA5}">
                      <a16:colId xmlns:a16="http://schemas.microsoft.com/office/drawing/2014/main" val="20002"/>
                    </a:ext>
                  </a:extLst>
                </a:gridCol>
                <a:gridCol w="5538447">
                  <a:extLst>
                    <a:ext uri="{9D8B030D-6E8A-4147-A177-3AD203B41FA5}">
                      <a16:colId xmlns:a16="http://schemas.microsoft.com/office/drawing/2014/main" val="20003"/>
                    </a:ext>
                  </a:extLst>
                </a:gridCol>
                <a:gridCol w="2923640">
                  <a:extLst>
                    <a:ext uri="{9D8B030D-6E8A-4147-A177-3AD203B41FA5}">
                      <a16:colId xmlns:a16="http://schemas.microsoft.com/office/drawing/2014/main" val="20004"/>
                    </a:ext>
                  </a:extLst>
                </a:gridCol>
              </a:tblGrid>
              <a:tr h="532657">
                <a:tc>
                  <a:txBody>
                    <a:bodyPr/>
                    <a:lstStyle/>
                    <a:p>
                      <a:pPr algn="ctr">
                        <a:lnSpc>
                          <a:spcPct val="107000"/>
                        </a:lnSpc>
                        <a:spcAft>
                          <a:spcPts val="0"/>
                        </a:spcAft>
                      </a:pPr>
                      <a:r>
                        <a:rPr lang="ro-RO" sz="1200" dirty="0">
                          <a:effectLst/>
                        </a:rPr>
                        <a:t>Nr. crt.</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dirty="0">
                          <a:effectLst/>
                        </a:rPr>
                        <a:t>Capitol/ Subcapitol  </a:t>
                      </a:r>
                    </a:p>
                    <a:p>
                      <a:pPr algn="ctr">
                        <a:lnSpc>
                          <a:spcPct val="107000"/>
                        </a:lnSpc>
                        <a:spcAft>
                          <a:spcPts val="0"/>
                        </a:spcAft>
                      </a:pPr>
                      <a:r>
                        <a:rPr lang="ro-RO" sz="1200" dirty="0">
                          <a:effectLst/>
                        </a:rPr>
                        <a:t>Norma</a:t>
                      </a:r>
                    </a:p>
                    <a:p>
                      <a:pPr algn="ctr">
                        <a:lnSpc>
                          <a:spcPct val="107000"/>
                        </a:lnSpc>
                        <a:spcAft>
                          <a:spcPts val="0"/>
                        </a:spcAft>
                      </a:pPr>
                      <a:r>
                        <a:rPr lang="ro-RO" sz="1200" dirty="0">
                          <a:effectLst/>
                        </a:rPr>
                        <a:t> existentă</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eliminate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modificate/nou introduse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Observații/Argumente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0"/>
                  </a:ext>
                </a:extLst>
              </a:tr>
              <a:tr h="701440">
                <a:tc>
                  <a:txBody>
                    <a:bodyPr/>
                    <a:lstStyle/>
                    <a:p>
                      <a:pPr algn="ctr">
                        <a:lnSpc>
                          <a:spcPct val="107000"/>
                        </a:lnSpc>
                        <a:spcAft>
                          <a:spcPts val="0"/>
                        </a:spcAft>
                      </a:pPr>
                      <a:r>
                        <a:rPr lang="ro-RO" sz="1300" dirty="0">
                          <a:effectLst/>
                        </a:rPr>
                        <a:t>1</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300" dirty="0">
                          <a:effectLst/>
                        </a:rPr>
                        <a:t>Inexistent</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300" dirty="0">
                          <a:effectLst/>
                        </a:rPr>
                        <a:t>-</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nSpc>
                          <a:spcPct val="107000"/>
                        </a:lnSpc>
                        <a:spcAft>
                          <a:spcPts val="0"/>
                        </a:spcAft>
                      </a:pPr>
                      <a:r>
                        <a:rPr lang="ro-RO" sz="1300" b="1" dirty="0">
                          <a:effectLst/>
                        </a:rPr>
                        <a:t>Capitolul </a:t>
                      </a:r>
                      <a:r>
                        <a:rPr lang="en-US" sz="1300" b="1" dirty="0">
                          <a:effectLst/>
                        </a:rPr>
                        <a:t>6</a:t>
                      </a:r>
                      <a:r>
                        <a:rPr lang="ro-RO" sz="1300" b="1" dirty="0">
                          <a:effectLst/>
                        </a:rPr>
                        <a:t>. Contextul si cauzele incendiilor de pădure în România</a:t>
                      </a:r>
                    </a:p>
                    <a:p>
                      <a:pPr>
                        <a:lnSpc>
                          <a:spcPct val="107000"/>
                        </a:lnSpc>
                        <a:spcAft>
                          <a:spcPts val="0"/>
                        </a:spcAft>
                      </a:pPr>
                      <a:r>
                        <a:rPr lang="ro-RO" sz="1300" dirty="0">
                          <a:effectLst/>
                        </a:rPr>
                        <a:t> </a:t>
                      </a:r>
                    </a:p>
                  </a:txBody>
                  <a:tcPr marL="24269" marR="24269" marT="0" marB="0"/>
                </a:tc>
                <a:tc>
                  <a:txBody>
                    <a:bodyPr/>
                    <a:lstStyle/>
                    <a:p>
                      <a:pPr>
                        <a:lnSpc>
                          <a:spcPct val="107000"/>
                        </a:lnSpc>
                        <a:spcAft>
                          <a:spcPts val="0"/>
                        </a:spcAft>
                      </a:pPr>
                      <a:r>
                        <a:rPr lang="ro-RO" sz="1200" dirty="0">
                          <a:effectLst/>
                        </a:rPr>
                        <a:t>Necesitatea inserării unui capitol introductiv pentru prezentarea problematicii incendiilor de pădure, evoluția istorică temporală și spațială a acestora, cunoașterea cauzelor declanșatoare și a factorilor favorizanți, a sezonalității și a vulnerabilităților </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1"/>
                  </a:ext>
                </a:extLst>
              </a:tr>
              <a:tr h="3697168">
                <a:tc>
                  <a:txBody>
                    <a:bodyPr/>
                    <a:lstStyle/>
                    <a:p>
                      <a:pPr algn="ctr">
                        <a:lnSpc>
                          <a:spcPct val="107000"/>
                        </a:lnSpc>
                        <a:spcAft>
                          <a:spcPts val="0"/>
                        </a:spcAft>
                      </a:pPr>
                      <a:r>
                        <a:rPr lang="ro-RO" sz="1300" dirty="0">
                          <a:effectLst/>
                        </a:rPr>
                        <a:t>2</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300" dirty="0">
                          <a:effectLst/>
                        </a:rPr>
                        <a:t>Inexistent</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300" dirty="0">
                          <a:effectLst/>
                        </a:rPr>
                        <a:t>-</a:t>
                      </a: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nSpc>
                          <a:spcPct val="107000"/>
                        </a:lnSpc>
                        <a:spcAft>
                          <a:spcPts val="0"/>
                        </a:spcAft>
                      </a:pPr>
                      <a:r>
                        <a:rPr lang="ro-RO" sz="1300" b="1" dirty="0">
                          <a:effectLst/>
                        </a:rPr>
                        <a:t>Capitolul </a:t>
                      </a:r>
                      <a:r>
                        <a:rPr lang="en-US" sz="1300" b="1" dirty="0">
                          <a:effectLst/>
                        </a:rPr>
                        <a:t>7</a:t>
                      </a:r>
                      <a:r>
                        <a:rPr lang="ro-RO" sz="1300" b="1" dirty="0">
                          <a:effectLst/>
                        </a:rPr>
                        <a:t>. Tipuri de incendii și particularitățile de dezvoltare a acestora</a:t>
                      </a:r>
                      <a:r>
                        <a:rPr lang="en-US" sz="1300" b="1" dirty="0">
                          <a:effectLst/>
                        </a:rPr>
                        <a:t> </a:t>
                      </a:r>
                      <a:r>
                        <a:rPr lang="en-US" sz="1300" dirty="0">
                          <a:effectLst/>
                        </a:rPr>
                        <a:t>– ANEXA 1</a:t>
                      </a:r>
                      <a:endParaRPr lang="ro-RO" sz="1300" dirty="0">
                        <a:effectLst/>
                      </a:endParaRPr>
                    </a:p>
                    <a:p>
                      <a:pPr>
                        <a:lnSpc>
                          <a:spcPct val="107000"/>
                        </a:lnSpc>
                        <a:spcAft>
                          <a:spcPts val="0"/>
                        </a:spcAft>
                      </a:pPr>
                      <a:r>
                        <a:rPr lang="en-US" sz="1300" dirty="0">
                          <a:effectLst/>
                        </a:rPr>
                        <a:t>a)</a:t>
                      </a:r>
                      <a:r>
                        <a:rPr lang="ro-RO" sz="1300" dirty="0">
                          <a:effectLst/>
                        </a:rPr>
                        <a:t> Clasificarea și descrierea incendiilor în funcție de locul de manifestare în arboret</a:t>
                      </a:r>
                    </a:p>
                    <a:p>
                      <a:pPr>
                        <a:lnSpc>
                          <a:spcPct val="107000"/>
                        </a:lnSpc>
                        <a:spcAft>
                          <a:spcPts val="0"/>
                        </a:spcAft>
                      </a:pPr>
                      <a:r>
                        <a:rPr lang="en-US" sz="1300" dirty="0">
                          <a:effectLst/>
                        </a:rPr>
                        <a:t>-</a:t>
                      </a:r>
                      <a:r>
                        <a:rPr lang="ro-RO" sz="1300" dirty="0">
                          <a:effectLst/>
                        </a:rPr>
                        <a:t> Incendii de litieră</a:t>
                      </a:r>
                    </a:p>
                    <a:p>
                      <a:pPr>
                        <a:lnSpc>
                          <a:spcPct val="107000"/>
                        </a:lnSpc>
                        <a:spcAft>
                          <a:spcPts val="0"/>
                        </a:spcAft>
                      </a:pPr>
                      <a:r>
                        <a:rPr lang="en-US" sz="1300" dirty="0">
                          <a:effectLst/>
                        </a:rPr>
                        <a:t>- </a:t>
                      </a:r>
                      <a:r>
                        <a:rPr lang="ro-RO" sz="1300" dirty="0">
                          <a:effectLst/>
                        </a:rPr>
                        <a:t>Incendii de subteran sau sub pătura de </a:t>
                      </a:r>
                      <a:r>
                        <a:rPr lang="ro-RO" sz="1300" dirty="0" err="1">
                          <a:effectLst/>
                        </a:rPr>
                        <a:t>frunziş</a:t>
                      </a:r>
                      <a:endParaRPr lang="ro-RO" sz="1300" dirty="0">
                        <a:effectLst/>
                      </a:endParaRPr>
                    </a:p>
                    <a:p>
                      <a:pPr>
                        <a:lnSpc>
                          <a:spcPct val="107000"/>
                        </a:lnSpc>
                        <a:spcAft>
                          <a:spcPts val="0"/>
                        </a:spcAft>
                      </a:pPr>
                      <a:r>
                        <a:rPr lang="en-US" sz="1300" dirty="0">
                          <a:effectLst/>
                        </a:rPr>
                        <a:t>- </a:t>
                      </a:r>
                      <a:r>
                        <a:rPr lang="ro-RO" sz="1300" dirty="0">
                          <a:effectLst/>
                        </a:rPr>
                        <a:t>Incendii de coronament</a:t>
                      </a:r>
                    </a:p>
                    <a:p>
                      <a:pPr>
                        <a:lnSpc>
                          <a:spcPct val="107000"/>
                        </a:lnSpc>
                        <a:spcAft>
                          <a:spcPts val="0"/>
                        </a:spcAft>
                      </a:pPr>
                      <a:r>
                        <a:rPr lang="en-US" sz="1300" dirty="0">
                          <a:effectLst/>
                        </a:rPr>
                        <a:t>- </a:t>
                      </a:r>
                      <a:r>
                        <a:rPr lang="ro-RO" sz="1300" dirty="0">
                          <a:effectLst/>
                        </a:rPr>
                        <a:t>Incendii de doborâturi</a:t>
                      </a:r>
                    </a:p>
                    <a:p>
                      <a:pPr>
                        <a:lnSpc>
                          <a:spcPct val="107000"/>
                        </a:lnSpc>
                        <a:spcAft>
                          <a:spcPts val="0"/>
                        </a:spcAft>
                      </a:pPr>
                      <a:r>
                        <a:rPr lang="en-US" sz="1300" dirty="0">
                          <a:effectLst/>
                        </a:rPr>
                        <a:t>- </a:t>
                      </a:r>
                      <a:r>
                        <a:rPr lang="ro-RO" sz="1300" dirty="0">
                          <a:effectLst/>
                        </a:rPr>
                        <a:t>Incendii de resturi de exploatare</a:t>
                      </a:r>
                    </a:p>
                    <a:p>
                      <a:pPr>
                        <a:lnSpc>
                          <a:spcPct val="107000"/>
                        </a:lnSpc>
                        <a:spcAft>
                          <a:spcPts val="0"/>
                        </a:spcAft>
                      </a:pPr>
                      <a:r>
                        <a:rPr lang="en-US" sz="1300" dirty="0">
                          <a:effectLst/>
                        </a:rPr>
                        <a:t>- </a:t>
                      </a:r>
                      <a:r>
                        <a:rPr lang="ro-RO" sz="1300" dirty="0">
                          <a:effectLst/>
                        </a:rPr>
                        <a:t> Incendii mixte</a:t>
                      </a:r>
                    </a:p>
                    <a:p>
                      <a:pPr>
                        <a:lnSpc>
                          <a:spcPct val="107000"/>
                        </a:lnSpc>
                        <a:spcAft>
                          <a:spcPts val="0"/>
                        </a:spcAft>
                      </a:pPr>
                      <a:r>
                        <a:rPr lang="en-US" sz="1300" dirty="0">
                          <a:effectLst/>
                        </a:rPr>
                        <a:t>b) </a:t>
                      </a:r>
                      <a:r>
                        <a:rPr lang="ro-RO" sz="1300" dirty="0">
                          <a:effectLst/>
                        </a:rPr>
                        <a:t>Clasificarea și descrierea incendiilor în funcție de arealul de manifestare (zona de relief) în care se manifestă</a:t>
                      </a:r>
                    </a:p>
                    <a:p>
                      <a:pPr>
                        <a:lnSpc>
                          <a:spcPct val="107000"/>
                        </a:lnSpc>
                        <a:spcAft>
                          <a:spcPts val="0"/>
                        </a:spcAft>
                      </a:pPr>
                      <a:r>
                        <a:rPr lang="en-US" sz="1300" dirty="0">
                          <a:effectLst/>
                        </a:rPr>
                        <a:t>- </a:t>
                      </a:r>
                      <a:r>
                        <a:rPr lang="ro-RO" sz="1300" dirty="0">
                          <a:effectLst/>
                        </a:rPr>
                        <a:t>Incendii de luncă </a:t>
                      </a:r>
                      <a:r>
                        <a:rPr lang="ro-RO" sz="1300" dirty="0" err="1">
                          <a:effectLst/>
                        </a:rPr>
                        <a:t>şi</a:t>
                      </a:r>
                      <a:r>
                        <a:rPr lang="ro-RO" sz="1300" dirty="0">
                          <a:effectLst/>
                        </a:rPr>
                        <a:t> Delta Dunării</a:t>
                      </a:r>
                    </a:p>
                    <a:p>
                      <a:pPr>
                        <a:lnSpc>
                          <a:spcPct val="107000"/>
                        </a:lnSpc>
                        <a:spcAft>
                          <a:spcPts val="0"/>
                        </a:spcAft>
                      </a:pPr>
                      <a:r>
                        <a:rPr lang="en-US" sz="1300" dirty="0">
                          <a:effectLst/>
                        </a:rPr>
                        <a:t>- </a:t>
                      </a:r>
                      <a:r>
                        <a:rPr lang="ro-RO" sz="1300" dirty="0">
                          <a:effectLst/>
                        </a:rPr>
                        <a:t>Incendii de câmpie</a:t>
                      </a:r>
                    </a:p>
                    <a:p>
                      <a:pPr>
                        <a:lnSpc>
                          <a:spcPct val="107000"/>
                        </a:lnSpc>
                        <a:spcAft>
                          <a:spcPts val="0"/>
                        </a:spcAft>
                      </a:pPr>
                      <a:r>
                        <a:rPr lang="en-US" sz="1300" dirty="0">
                          <a:effectLst/>
                        </a:rPr>
                        <a:t>- </a:t>
                      </a:r>
                      <a:r>
                        <a:rPr lang="ro-RO" sz="1300" dirty="0">
                          <a:effectLst/>
                        </a:rPr>
                        <a:t>Incendii de deal</a:t>
                      </a:r>
                    </a:p>
                    <a:p>
                      <a:pPr>
                        <a:lnSpc>
                          <a:spcPct val="107000"/>
                        </a:lnSpc>
                        <a:spcAft>
                          <a:spcPts val="0"/>
                        </a:spcAft>
                      </a:pPr>
                      <a:r>
                        <a:rPr lang="en-US" sz="1300" dirty="0">
                          <a:effectLst/>
                        </a:rPr>
                        <a:t>-</a:t>
                      </a:r>
                      <a:r>
                        <a:rPr lang="ro-RO" sz="1300" dirty="0">
                          <a:effectLst/>
                        </a:rPr>
                        <a:t> Incendii de munte</a:t>
                      </a:r>
                    </a:p>
                    <a:p>
                      <a:pPr>
                        <a:lnSpc>
                          <a:spcPct val="107000"/>
                        </a:lnSpc>
                        <a:spcAft>
                          <a:spcPts val="0"/>
                        </a:spcAft>
                      </a:pPr>
                      <a:r>
                        <a:rPr lang="en-US" sz="1300" dirty="0">
                          <a:effectLst/>
                        </a:rPr>
                        <a:t>c) </a:t>
                      </a:r>
                      <a:r>
                        <a:rPr lang="ro-RO" sz="1300" dirty="0">
                          <a:effectLst/>
                        </a:rPr>
                        <a:t>Clasificarea și descrierea incendiilor în funcție de arboretul cuprins de incendiu</a:t>
                      </a:r>
                    </a:p>
                    <a:p>
                      <a:pPr>
                        <a:lnSpc>
                          <a:spcPct val="107000"/>
                        </a:lnSpc>
                        <a:spcAft>
                          <a:spcPts val="0"/>
                        </a:spcAft>
                      </a:pPr>
                      <a:r>
                        <a:rPr lang="en-US" sz="1300" dirty="0">
                          <a:effectLst/>
                        </a:rPr>
                        <a:t>-</a:t>
                      </a:r>
                      <a:r>
                        <a:rPr lang="ro-RO" sz="1300" dirty="0">
                          <a:effectLst/>
                        </a:rPr>
                        <a:t> Incendii de rășinoase</a:t>
                      </a:r>
                    </a:p>
                    <a:p>
                      <a:pPr>
                        <a:lnSpc>
                          <a:spcPct val="107000"/>
                        </a:lnSpc>
                        <a:spcAft>
                          <a:spcPts val="0"/>
                        </a:spcAft>
                      </a:pPr>
                      <a:r>
                        <a:rPr lang="en-US" sz="1300" dirty="0">
                          <a:effectLst/>
                        </a:rPr>
                        <a:t>-</a:t>
                      </a:r>
                      <a:r>
                        <a:rPr lang="ro-RO" sz="1300" dirty="0">
                          <a:effectLst/>
                        </a:rPr>
                        <a:t> Incendii de foioase</a:t>
                      </a:r>
                    </a:p>
                  </a:txBody>
                  <a:tcPr marL="24269" marR="24269" marT="0" marB="0"/>
                </a:tc>
                <a:tc>
                  <a:txBody>
                    <a:bodyPr/>
                    <a:lstStyle/>
                    <a:p>
                      <a:pPr>
                        <a:lnSpc>
                          <a:spcPct val="107000"/>
                        </a:lnSpc>
                        <a:spcAft>
                          <a:spcPts val="0"/>
                        </a:spcAft>
                      </a:pPr>
                      <a:r>
                        <a:rPr lang="ro-RO" sz="1200" dirty="0">
                          <a:effectLst/>
                        </a:rPr>
                        <a:t>Capitol nou introdus, prezent și în alte studii și regulamente din străinătate.</a:t>
                      </a:r>
                    </a:p>
                    <a:p>
                      <a:pPr>
                        <a:lnSpc>
                          <a:spcPct val="107000"/>
                        </a:lnSpc>
                        <a:spcAft>
                          <a:spcPts val="0"/>
                        </a:spcAft>
                      </a:pPr>
                      <a:r>
                        <a:rPr lang="ro-RO" sz="1200" dirty="0">
                          <a:effectLst/>
                        </a:rPr>
                        <a:t>Cunoașterea tipurilor de incendii și particularitățile de manifestare a acestora, este necesară pentru organizarea corespunzătoare a intervenției și pentru luarea măsurilor de prevenire și pregătire în consecință. </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2"/>
                  </a:ext>
                </a:extLst>
              </a:tr>
            </a:tbl>
          </a:graphicData>
        </a:graphic>
      </p:graphicFrame>
      <p:sp>
        <p:nvSpPr>
          <p:cNvPr id="4" name="TextBox 3">
            <a:extLst>
              <a:ext uri="{FF2B5EF4-FFF2-40B4-BE49-F238E27FC236}">
                <a16:creationId xmlns:a16="http://schemas.microsoft.com/office/drawing/2014/main" id="{D3E44352-B710-47F0-BE25-3DC1FBB6D279}"/>
              </a:ext>
            </a:extLst>
          </p:cNvPr>
          <p:cNvSpPr txBox="1"/>
          <p:nvPr/>
        </p:nvSpPr>
        <p:spPr>
          <a:xfrm>
            <a:off x="557784" y="421493"/>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1519144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835976523"/>
              </p:ext>
            </p:extLst>
          </p:nvPr>
        </p:nvGraphicFramePr>
        <p:xfrm>
          <a:off x="670559" y="400594"/>
          <a:ext cx="10850882" cy="5986491"/>
        </p:xfrm>
        <a:graphic>
          <a:graphicData uri="http://schemas.openxmlformats.org/drawingml/2006/table">
            <a:tbl>
              <a:tblPr firstRow="1" firstCol="1" bandRow="1">
                <a:tableStyleId>{5C22544A-7EE6-4342-B048-85BDC9FD1C3A}</a:tableStyleId>
              </a:tblPr>
              <a:tblGrid>
                <a:gridCol w="418937">
                  <a:extLst>
                    <a:ext uri="{9D8B030D-6E8A-4147-A177-3AD203B41FA5}">
                      <a16:colId xmlns:a16="http://schemas.microsoft.com/office/drawing/2014/main" val="20000"/>
                    </a:ext>
                  </a:extLst>
                </a:gridCol>
                <a:gridCol w="1327033">
                  <a:extLst>
                    <a:ext uri="{9D8B030D-6E8A-4147-A177-3AD203B41FA5}">
                      <a16:colId xmlns:a16="http://schemas.microsoft.com/office/drawing/2014/main" val="20001"/>
                    </a:ext>
                  </a:extLst>
                </a:gridCol>
                <a:gridCol w="1208934">
                  <a:extLst>
                    <a:ext uri="{9D8B030D-6E8A-4147-A177-3AD203B41FA5}">
                      <a16:colId xmlns:a16="http://schemas.microsoft.com/office/drawing/2014/main" val="20002"/>
                    </a:ext>
                  </a:extLst>
                </a:gridCol>
                <a:gridCol w="3612825">
                  <a:extLst>
                    <a:ext uri="{9D8B030D-6E8A-4147-A177-3AD203B41FA5}">
                      <a16:colId xmlns:a16="http://schemas.microsoft.com/office/drawing/2014/main" val="20003"/>
                    </a:ext>
                  </a:extLst>
                </a:gridCol>
                <a:gridCol w="4283153">
                  <a:extLst>
                    <a:ext uri="{9D8B030D-6E8A-4147-A177-3AD203B41FA5}">
                      <a16:colId xmlns:a16="http://schemas.microsoft.com/office/drawing/2014/main" val="20004"/>
                    </a:ext>
                  </a:extLst>
                </a:gridCol>
              </a:tblGrid>
              <a:tr h="633973">
                <a:tc>
                  <a:txBody>
                    <a:bodyPr/>
                    <a:lstStyle/>
                    <a:p>
                      <a:pPr algn="ctr">
                        <a:lnSpc>
                          <a:spcPct val="107000"/>
                        </a:lnSpc>
                        <a:spcAft>
                          <a:spcPts val="0"/>
                        </a:spcAft>
                      </a:pPr>
                      <a:r>
                        <a:rPr lang="ro-RO" sz="1200" dirty="0">
                          <a:effectLst/>
                        </a:rPr>
                        <a:t>Nr. crt.</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dirty="0">
                          <a:effectLst/>
                        </a:rPr>
                        <a:t>Capitol/ Subcapitol  </a:t>
                      </a:r>
                    </a:p>
                    <a:p>
                      <a:pPr algn="ctr">
                        <a:lnSpc>
                          <a:spcPct val="107000"/>
                        </a:lnSpc>
                        <a:spcAft>
                          <a:spcPts val="0"/>
                        </a:spcAft>
                      </a:pPr>
                      <a:r>
                        <a:rPr lang="ro-RO" sz="1200" dirty="0">
                          <a:effectLst/>
                        </a:rPr>
                        <a:t>Norma</a:t>
                      </a:r>
                    </a:p>
                    <a:p>
                      <a:pPr algn="ctr">
                        <a:lnSpc>
                          <a:spcPct val="107000"/>
                        </a:lnSpc>
                        <a:spcAft>
                          <a:spcPts val="0"/>
                        </a:spcAft>
                      </a:pPr>
                      <a:r>
                        <a:rPr lang="ro-RO" sz="1200" dirty="0">
                          <a:effectLst/>
                        </a:rPr>
                        <a:t> existentă</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eliminate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modificate/nou introduse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Observații/Argumente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0"/>
                  </a:ext>
                </a:extLst>
              </a:tr>
              <a:tr h="5352518">
                <a:tc>
                  <a:txBody>
                    <a:bodyPr/>
                    <a:lstStyle/>
                    <a:p>
                      <a:pPr algn="ctr">
                        <a:lnSpc>
                          <a:spcPct val="107000"/>
                        </a:lnSpc>
                        <a:spcAft>
                          <a:spcPts val="0"/>
                        </a:spcAft>
                      </a:pPr>
                      <a:r>
                        <a:rPr lang="ro-RO" sz="1200" dirty="0">
                          <a:effectLst/>
                        </a:rPr>
                        <a:t>3</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nSpc>
                          <a:spcPct val="107000"/>
                        </a:lnSpc>
                        <a:spcAft>
                          <a:spcPts val="0"/>
                        </a:spcAft>
                      </a:pPr>
                      <a:r>
                        <a:rPr lang="ro-RO" sz="1200" dirty="0">
                          <a:effectLst/>
                        </a:rPr>
                        <a:t>Cap. I    Prevederi generale, Organizarea </a:t>
                      </a:r>
                      <a:r>
                        <a:rPr lang="ro-RO" sz="1200" dirty="0" err="1">
                          <a:effectLst/>
                        </a:rPr>
                        <a:t>şi</a:t>
                      </a:r>
                      <a:r>
                        <a:rPr lang="ro-RO" sz="1200" dirty="0">
                          <a:effectLst/>
                        </a:rPr>
                        <a:t> </a:t>
                      </a:r>
                      <a:r>
                        <a:rPr lang="ro-RO" sz="1200" dirty="0" err="1">
                          <a:effectLst/>
                        </a:rPr>
                        <a:t>Desfăşurarea</a:t>
                      </a:r>
                      <a:r>
                        <a:rPr lang="ro-RO" sz="1200" dirty="0">
                          <a:effectLst/>
                        </a:rPr>
                        <a:t> </a:t>
                      </a:r>
                      <a:r>
                        <a:rPr lang="ro-RO" sz="1200" dirty="0" err="1">
                          <a:effectLst/>
                        </a:rPr>
                        <a:t>Activităţii</a:t>
                      </a:r>
                      <a:r>
                        <a:rPr lang="ro-RO" sz="1200" dirty="0">
                          <a:effectLst/>
                        </a:rPr>
                        <a:t> de apărare </a:t>
                      </a:r>
                      <a:r>
                        <a:rPr lang="ro-RO" sz="1200" dirty="0" err="1">
                          <a:effectLst/>
                        </a:rPr>
                        <a:t>impotriva</a:t>
                      </a:r>
                      <a:r>
                        <a:rPr lang="ro-RO" sz="1200" dirty="0">
                          <a:effectLst/>
                        </a:rPr>
                        <a:t> incendiilor</a:t>
                      </a:r>
                    </a:p>
                    <a:p>
                      <a:pPr>
                        <a:lnSpc>
                          <a:spcPct val="107000"/>
                        </a:lnSpc>
                        <a:spcAft>
                          <a:spcPts val="0"/>
                        </a:spcAft>
                      </a:pPr>
                      <a:r>
                        <a:rPr lang="ro-RO" sz="1200" dirty="0">
                          <a:effectLst/>
                        </a:rPr>
                        <a:t>1.1. Domeniul de aplicare</a:t>
                      </a:r>
                    </a:p>
                    <a:p>
                      <a:pPr>
                        <a:lnSpc>
                          <a:spcPct val="107000"/>
                        </a:lnSpc>
                        <a:spcAft>
                          <a:spcPts val="0"/>
                        </a:spcAft>
                      </a:pPr>
                      <a:r>
                        <a:rPr lang="ro-RO" sz="1200" dirty="0">
                          <a:effectLst/>
                        </a:rPr>
                        <a:t>1.2. </a:t>
                      </a:r>
                      <a:r>
                        <a:rPr lang="ro-RO" sz="1200" dirty="0" err="1">
                          <a:effectLst/>
                        </a:rPr>
                        <a:t>Obligaţii</a:t>
                      </a:r>
                      <a:r>
                        <a:rPr lang="ro-RO" sz="1200" dirty="0">
                          <a:effectLst/>
                        </a:rPr>
                        <a:t> </a:t>
                      </a:r>
                      <a:r>
                        <a:rPr lang="ro-RO" sz="1200" dirty="0" err="1">
                          <a:effectLst/>
                        </a:rPr>
                        <a:t>şi</a:t>
                      </a:r>
                      <a:r>
                        <a:rPr lang="ro-RO" sz="1200" dirty="0">
                          <a:effectLst/>
                        </a:rPr>
                        <a:t> răspunderi</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nSpc>
                          <a:spcPct val="107000"/>
                        </a:lnSpc>
                        <a:spcAft>
                          <a:spcPts val="0"/>
                        </a:spcAft>
                      </a:pPr>
                      <a:r>
                        <a:rPr lang="ro-RO" sz="1200" dirty="0">
                          <a:effectLst/>
                        </a:rPr>
                        <a:t>Capitol menținut, însă reorganizat și armonizat conform cu noile prevederi legislative și noilor realități de ordin științific și tehnic</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nSpc>
                          <a:spcPct val="107000"/>
                        </a:lnSpc>
                        <a:spcAft>
                          <a:spcPts val="0"/>
                        </a:spcAft>
                      </a:pPr>
                      <a:r>
                        <a:rPr lang="ro-RO" sz="1200" b="1" dirty="0">
                          <a:effectLst/>
                        </a:rPr>
                        <a:t>Capitolul </a:t>
                      </a:r>
                      <a:r>
                        <a:rPr lang="en-US" sz="1200" b="1" dirty="0">
                          <a:effectLst/>
                        </a:rPr>
                        <a:t>8</a:t>
                      </a:r>
                      <a:r>
                        <a:rPr lang="ro-RO" sz="1200" b="1" dirty="0">
                          <a:effectLst/>
                        </a:rPr>
                        <a:t>. Responsabilități și atribuții ale structurilor silvice și personalului silvic pe linia de apărare împotriva incendiilor de pădure</a:t>
                      </a:r>
                    </a:p>
                    <a:p>
                      <a:pPr>
                        <a:lnSpc>
                          <a:spcPct val="107000"/>
                        </a:lnSpc>
                        <a:spcAft>
                          <a:spcPts val="0"/>
                        </a:spcAft>
                      </a:pPr>
                      <a:r>
                        <a:rPr lang="ro-RO" sz="1200" dirty="0">
                          <a:effectLst/>
                        </a:rPr>
                        <a:t>a) Măsuri de prevenire a producerii incendiilor de pădure</a:t>
                      </a:r>
                    </a:p>
                    <a:p>
                      <a:pPr>
                        <a:lnSpc>
                          <a:spcPct val="107000"/>
                        </a:lnSpc>
                        <a:spcAft>
                          <a:spcPts val="0"/>
                        </a:spcAft>
                      </a:pPr>
                      <a:r>
                        <a:rPr lang="en-US" sz="1200" dirty="0">
                          <a:effectLst/>
                        </a:rPr>
                        <a:t>b) </a:t>
                      </a:r>
                      <a:r>
                        <a:rPr lang="en-US" sz="1200" dirty="0" err="1">
                          <a:effectLst/>
                        </a:rPr>
                        <a:t>Măsuri</a:t>
                      </a:r>
                      <a:r>
                        <a:rPr lang="en-US" sz="1200" dirty="0">
                          <a:effectLst/>
                        </a:rPr>
                        <a:t> de </a:t>
                      </a:r>
                      <a:r>
                        <a:rPr lang="en-US" sz="1200" dirty="0" err="1">
                          <a:effectLst/>
                        </a:rPr>
                        <a:t>pregătire</a:t>
                      </a:r>
                      <a:r>
                        <a:rPr lang="en-US" sz="1200" dirty="0">
                          <a:effectLst/>
                        </a:rPr>
                        <a:t> a </a:t>
                      </a:r>
                      <a:r>
                        <a:rPr lang="en-US" sz="1200" dirty="0" err="1">
                          <a:effectLst/>
                        </a:rPr>
                        <a:t>resurselor</a:t>
                      </a:r>
                      <a:r>
                        <a:rPr lang="en-US" sz="1200" dirty="0">
                          <a:effectLst/>
                        </a:rPr>
                        <a:t> de </a:t>
                      </a:r>
                      <a:r>
                        <a:rPr lang="en-US" sz="1200" dirty="0" err="1">
                          <a:effectLst/>
                        </a:rPr>
                        <a:t>răspuns</a:t>
                      </a:r>
                      <a:r>
                        <a:rPr lang="en-US" sz="1200" dirty="0">
                          <a:effectLst/>
                        </a:rPr>
                        <a:t> </a:t>
                      </a:r>
                      <a:r>
                        <a:rPr lang="en-US" sz="1200" dirty="0" err="1">
                          <a:effectLst/>
                        </a:rPr>
                        <a:t>pentru</a:t>
                      </a:r>
                      <a:r>
                        <a:rPr lang="en-US" sz="1200" dirty="0">
                          <a:effectLst/>
                        </a:rPr>
                        <a:t> </a:t>
                      </a:r>
                      <a:r>
                        <a:rPr lang="en-US" sz="1200" dirty="0" err="1">
                          <a:effectLst/>
                        </a:rPr>
                        <a:t>intervenția</a:t>
                      </a:r>
                      <a:r>
                        <a:rPr lang="en-US" sz="1200" dirty="0">
                          <a:effectLst/>
                        </a:rPr>
                        <a:t> la </a:t>
                      </a:r>
                      <a:r>
                        <a:rPr lang="en-US" sz="1200" dirty="0" err="1">
                          <a:effectLst/>
                        </a:rPr>
                        <a:t>incendii</a:t>
                      </a:r>
                      <a:r>
                        <a:rPr lang="en-US" sz="1200" dirty="0">
                          <a:effectLst/>
                        </a:rPr>
                        <a:t> de </a:t>
                      </a:r>
                      <a:r>
                        <a:rPr lang="en-US" sz="1200" dirty="0" err="1">
                          <a:effectLst/>
                        </a:rPr>
                        <a:t>pădure</a:t>
                      </a:r>
                      <a:endParaRPr lang="ro-RO" sz="1200" dirty="0">
                        <a:effectLst/>
                      </a:endParaRPr>
                    </a:p>
                    <a:p>
                      <a:pPr>
                        <a:lnSpc>
                          <a:spcPct val="107000"/>
                        </a:lnSpc>
                        <a:spcAft>
                          <a:spcPts val="0"/>
                        </a:spcAft>
                      </a:pPr>
                      <a:r>
                        <a:rPr lang="en-US" sz="1200" dirty="0">
                          <a:effectLst/>
                        </a:rPr>
                        <a:t>c) </a:t>
                      </a:r>
                      <a:r>
                        <a:rPr lang="en-US" sz="1200" dirty="0" err="1">
                          <a:effectLst/>
                        </a:rPr>
                        <a:t>Măsuri</a:t>
                      </a:r>
                      <a:r>
                        <a:rPr lang="en-US" sz="1200" dirty="0">
                          <a:effectLst/>
                        </a:rPr>
                        <a:t> de </a:t>
                      </a:r>
                      <a:r>
                        <a:rPr lang="en-US" sz="1200" dirty="0" err="1">
                          <a:effectLst/>
                        </a:rPr>
                        <a:t>răspuns</a:t>
                      </a:r>
                      <a:r>
                        <a:rPr lang="en-US" sz="1200" dirty="0">
                          <a:effectLst/>
                        </a:rPr>
                        <a:t> la </a:t>
                      </a:r>
                      <a:r>
                        <a:rPr lang="en-US" sz="1200" dirty="0" err="1">
                          <a:effectLst/>
                        </a:rPr>
                        <a:t>stingerea</a:t>
                      </a:r>
                      <a:r>
                        <a:rPr lang="en-US" sz="1200" dirty="0">
                          <a:effectLst/>
                        </a:rPr>
                        <a:t> </a:t>
                      </a:r>
                      <a:r>
                        <a:rPr lang="en-US" sz="1200" dirty="0" err="1">
                          <a:effectLst/>
                        </a:rPr>
                        <a:t>incendiilor</a:t>
                      </a:r>
                      <a:r>
                        <a:rPr lang="en-US" sz="1200" dirty="0">
                          <a:effectLst/>
                        </a:rPr>
                        <a:t> de </a:t>
                      </a:r>
                      <a:r>
                        <a:rPr lang="en-US" sz="1200" dirty="0" err="1">
                          <a:effectLst/>
                        </a:rPr>
                        <a:t>pădure</a:t>
                      </a:r>
                      <a:endParaRPr lang="ro-RO" sz="1200" dirty="0">
                        <a:effectLst/>
                      </a:endParaRPr>
                    </a:p>
                    <a:p>
                      <a:pPr>
                        <a:lnSpc>
                          <a:spcPct val="107000"/>
                        </a:lnSpc>
                        <a:spcAft>
                          <a:spcPts val="0"/>
                        </a:spcAft>
                      </a:pPr>
                      <a:r>
                        <a:rPr lang="en-US" sz="1200" dirty="0">
                          <a:effectLst/>
                        </a:rPr>
                        <a:t>d) </a:t>
                      </a:r>
                      <a:r>
                        <a:rPr lang="en-US" sz="1200" dirty="0" err="1">
                          <a:effectLst/>
                        </a:rPr>
                        <a:t>Măsuri</a:t>
                      </a:r>
                      <a:r>
                        <a:rPr lang="en-US" sz="1200" dirty="0">
                          <a:effectLst/>
                        </a:rPr>
                        <a:t> de </a:t>
                      </a:r>
                      <a:r>
                        <a:rPr lang="en-US" sz="1200" dirty="0" err="1">
                          <a:effectLst/>
                        </a:rPr>
                        <a:t>investigare</a:t>
                      </a:r>
                      <a:r>
                        <a:rPr lang="en-US" sz="1200" dirty="0">
                          <a:effectLst/>
                        </a:rPr>
                        <a:t>/</a:t>
                      </a:r>
                      <a:r>
                        <a:rPr lang="en-US" sz="1200" dirty="0" err="1">
                          <a:effectLst/>
                        </a:rPr>
                        <a:t>evaluare</a:t>
                      </a:r>
                      <a:r>
                        <a:rPr lang="en-US" sz="1200" dirty="0">
                          <a:effectLst/>
                        </a:rPr>
                        <a:t> post-</a:t>
                      </a:r>
                      <a:r>
                        <a:rPr lang="en-US" sz="1200" dirty="0" err="1">
                          <a:effectLst/>
                        </a:rPr>
                        <a:t>eveniment</a:t>
                      </a:r>
                      <a:endParaRPr lang="ro-RO" sz="1200" dirty="0">
                        <a:effectLst/>
                      </a:endParaRPr>
                    </a:p>
                    <a:p>
                      <a:pPr>
                        <a:lnSpc>
                          <a:spcPct val="107000"/>
                        </a:lnSpc>
                        <a:spcAft>
                          <a:spcPts val="0"/>
                        </a:spcAft>
                      </a:pPr>
                      <a:r>
                        <a:rPr lang="it-IT" sz="1200" dirty="0">
                          <a:effectLst/>
                        </a:rPr>
                        <a:t>e) Măsuri de refacere/reabilitare după producerea incendiului</a:t>
                      </a:r>
                      <a:endParaRPr lang="ro-RO" sz="1200" dirty="0">
                        <a:effectLst/>
                      </a:endParaRPr>
                    </a:p>
                    <a:p>
                      <a:pPr>
                        <a:lnSpc>
                          <a:spcPct val="107000"/>
                        </a:lnSpc>
                        <a:spcAft>
                          <a:spcPts val="0"/>
                        </a:spcAft>
                      </a:pPr>
                      <a:endParaRPr lang="en-US" sz="1200" dirty="0">
                        <a:effectLst/>
                      </a:endParaRPr>
                    </a:p>
                    <a:p>
                      <a:pPr>
                        <a:lnSpc>
                          <a:spcPct val="107000"/>
                        </a:lnSpc>
                        <a:spcAft>
                          <a:spcPts val="0"/>
                        </a:spcAft>
                      </a:pPr>
                      <a:r>
                        <a:rPr lang="ro-RO" sz="1200" dirty="0">
                          <a:effectLst/>
                          <a:latin typeface="Calibri" panose="020F0502020204030204" pitchFamily="34" charset="0"/>
                          <a:ea typeface="Calibri" panose="020F0502020204030204" pitchFamily="34" charset="0"/>
                          <a:cs typeface="Times New Roman" panose="02020603050405020304" pitchFamily="18" charset="0"/>
                        </a:rPr>
                        <a:t>8.1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Roluri</a:t>
                      </a: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r>
                        <a:rPr lang="ro-RO" sz="1200" dirty="0">
                          <a:effectLst/>
                          <a:latin typeface="Calibri" panose="020F0502020204030204" pitchFamily="34" charset="0"/>
                          <a:ea typeface="Calibri" panose="020F0502020204030204" pitchFamily="34" charset="0"/>
                          <a:cs typeface="Times New Roman" panose="02020603050405020304" pitchFamily="18" charset="0"/>
                        </a:rPr>
                        <a:t>și atribuții ale autorității publice centrală care răspunde de silvicultură </a:t>
                      </a:r>
                    </a:p>
                    <a:p>
                      <a:pPr>
                        <a:lnSpc>
                          <a:spcPct val="107000"/>
                        </a:lnSpc>
                        <a:spcAft>
                          <a:spcPts val="0"/>
                        </a:spcAft>
                      </a:pPr>
                      <a:r>
                        <a:rPr lang="ro-RO" sz="1200" dirty="0">
                          <a:effectLst/>
                          <a:latin typeface="Calibri" panose="020F0502020204030204" pitchFamily="34" charset="0"/>
                          <a:ea typeface="Calibri" panose="020F0502020204030204" pitchFamily="34" charset="0"/>
                          <a:cs typeface="Times New Roman" panose="02020603050405020304" pitchFamily="18" charset="0"/>
                        </a:rPr>
                        <a:t>8.2 Roluri și responsabilități ale Gărzilor forestiere privind managementul la incendii de pădure</a:t>
                      </a:r>
                    </a:p>
                    <a:p>
                      <a:pPr>
                        <a:lnSpc>
                          <a:spcPct val="107000"/>
                        </a:lnSpc>
                        <a:spcAft>
                          <a:spcPts val="0"/>
                        </a:spcAft>
                      </a:pPr>
                      <a:r>
                        <a:rPr lang="ro-RO" sz="1200" dirty="0">
                          <a:effectLst/>
                          <a:latin typeface="Calibri" panose="020F0502020204030204" pitchFamily="34" charset="0"/>
                          <a:ea typeface="Calibri" panose="020F0502020204030204" pitchFamily="34" charset="0"/>
                          <a:cs typeface="Times New Roman" panose="02020603050405020304" pitchFamily="18" charset="0"/>
                        </a:rPr>
                        <a:t>8.3 Atribuțiile și obligațiile generale ale Regiei Naționale a Pădurilor – ROMSILVA și ale Ocoalelor Silvice de Regim </a:t>
                      </a:r>
                    </a:p>
                    <a:p>
                      <a:pPr>
                        <a:lnSpc>
                          <a:spcPct val="107000"/>
                        </a:lnSpc>
                        <a:spcAft>
                          <a:spcPts val="0"/>
                        </a:spcAft>
                      </a:pPr>
                      <a:r>
                        <a:rPr lang="ro-RO" sz="1200" dirty="0">
                          <a:effectLst/>
                          <a:latin typeface="Calibri" panose="020F0502020204030204" pitchFamily="34" charset="0"/>
                          <a:ea typeface="Calibri" panose="020F0502020204030204" pitchFamily="34" charset="0"/>
                          <a:cs typeface="Times New Roman" panose="02020603050405020304" pitchFamily="18" charset="0"/>
                        </a:rPr>
                        <a:t>8.4 Roluri și responsabilități la nivel de Ocol Silvic (de stat și de regim) privind managementul riscului la incendii de pădure</a:t>
                      </a:r>
                    </a:p>
                    <a:p>
                      <a:pPr>
                        <a:lnSpc>
                          <a:spcPct val="107000"/>
                        </a:lnSpc>
                        <a:spcAft>
                          <a:spcPts val="0"/>
                        </a:spcAft>
                      </a:pPr>
                      <a:r>
                        <a:rPr lang="ro-RO" sz="1200" dirty="0">
                          <a:effectLst/>
                          <a:latin typeface="Calibri" panose="020F0502020204030204" pitchFamily="34" charset="0"/>
                          <a:ea typeface="Calibri" panose="020F0502020204030204" pitchFamily="34" charset="0"/>
                          <a:cs typeface="Times New Roman" panose="02020603050405020304" pitchFamily="18" charset="0"/>
                        </a:rPr>
                        <a:t>8.5 Cadrele tehnice/personalul de specialitate cu </a:t>
                      </a:r>
                      <a:r>
                        <a:rPr lang="ro-RO" sz="1200" dirty="0" err="1">
                          <a:effectLst/>
                          <a:latin typeface="Calibri" panose="020F0502020204030204" pitchFamily="34" charset="0"/>
                          <a:ea typeface="Calibri" panose="020F0502020204030204" pitchFamily="34" charset="0"/>
                          <a:cs typeface="Times New Roman" panose="02020603050405020304" pitchFamily="18" charset="0"/>
                        </a:rPr>
                        <a:t>atribuţii</a:t>
                      </a:r>
                      <a:r>
                        <a:rPr lang="ro-RO" sz="1200" dirty="0">
                          <a:effectLst/>
                          <a:latin typeface="Calibri" panose="020F0502020204030204" pitchFamily="34" charset="0"/>
                          <a:ea typeface="Calibri" panose="020F0502020204030204" pitchFamily="34" charset="0"/>
                          <a:cs typeface="Times New Roman" panose="02020603050405020304" pitchFamily="18" charset="0"/>
                        </a:rPr>
                        <a:t> în domeniul apărării împotriva incendiilor de pădure, din cadrul direcțiilor și ocoalelor silvice </a:t>
                      </a:r>
                    </a:p>
                    <a:p>
                      <a:pPr>
                        <a:lnSpc>
                          <a:spcPct val="107000"/>
                        </a:lnSpc>
                        <a:spcAft>
                          <a:spcPts val="0"/>
                        </a:spcAft>
                      </a:pPr>
                      <a:r>
                        <a:rPr lang="ro-RO" sz="1200" dirty="0">
                          <a:effectLst/>
                          <a:latin typeface="Calibri" panose="020F0502020204030204" pitchFamily="34" charset="0"/>
                          <a:ea typeface="Calibri" panose="020F0502020204030204" pitchFamily="34" charset="0"/>
                          <a:cs typeface="Times New Roman" panose="02020603050405020304" pitchFamily="18" charset="0"/>
                        </a:rPr>
                        <a:t>8.6 Roluri și responsabilități la nivelul proprietarilor de păduri private privind managementul riscului la incendii de pădure</a:t>
                      </a:r>
                    </a:p>
                  </a:txBody>
                  <a:tcPr marL="24269" marR="24269" marT="0" marB="0"/>
                </a:tc>
                <a:tc>
                  <a:txBody>
                    <a:bodyPr/>
                    <a:lstStyle/>
                    <a:p>
                      <a:pPr>
                        <a:lnSpc>
                          <a:spcPct val="107000"/>
                        </a:lnSpc>
                        <a:spcAft>
                          <a:spcPts val="0"/>
                        </a:spcAft>
                      </a:pPr>
                      <a:r>
                        <a:rPr lang="ro-RO" sz="1200" dirty="0">
                          <a:effectLst/>
                        </a:rPr>
                        <a:t>-Modificarea prevederilor legislative privind managementul riscului de incendiu (HGR 557/2016 privind managementul tipurilor de risc);</a:t>
                      </a:r>
                    </a:p>
                    <a:p>
                      <a:pPr>
                        <a:lnSpc>
                          <a:spcPct val="107000"/>
                        </a:lnSpc>
                        <a:spcAft>
                          <a:spcPts val="0"/>
                        </a:spcAft>
                      </a:pPr>
                      <a:endParaRPr lang="ro-RO" sz="1200" dirty="0">
                        <a:effectLst/>
                      </a:endParaRPr>
                    </a:p>
                    <a:p>
                      <a:pPr>
                        <a:lnSpc>
                          <a:spcPct val="107000"/>
                        </a:lnSpc>
                        <a:spcAft>
                          <a:spcPts val="0"/>
                        </a:spcAft>
                      </a:pPr>
                      <a:r>
                        <a:rPr lang="ro-RO" sz="1200" dirty="0">
                          <a:effectLst/>
                        </a:rPr>
                        <a:t>-Normele silvice pentru prevenirea și stingerea incendiilor în fondul forestier cât și ORDINUL Nr. 551/1475 din 8 august 2006 nu mai sunt de actualitate din punctul de vedere al instituțiilor implicate și a atribuțiilor acestora;</a:t>
                      </a:r>
                    </a:p>
                    <a:p>
                      <a:pPr marL="171450" indent="-171450">
                        <a:lnSpc>
                          <a:spcPct val="107000"/>
                        </a:lnSpc>
                        <a:spcAft>
                          <a:spcPts val="0"/>
                        </a:spcAft>
                        <a:buFontTx/>
                        <a:buChar char="-"/>
                      </a:pPr>
                      <a:r>
                        <a:rPr lang="en-US" sz="1200" dirty="0">
                          <a:effectLst/>
                        </a:rPr>
                        <a:t>HGR 743 din 2015 </a:t>
                      </a:r>
                      <a:r>
                        <a:rPr lang="en-US" sz="1200" dirty="0" err="1">
                          <a:effectLst/>
                        </a:rPr>
                        <a:t>privind</a:t>
                      </a:r>
                      <a:r>
                        <a:rPr lang="en-US" sz="1200" dirty="0">
                          <a:effectLst/>
                        </a:rPr>
                        <a:t> </a:t>
                      </a:r>
                      <a:r>
                        <a:rPr lang="en-US" sz="1200" dirty="0" err="1">
                          <a:effectLst/>
                        </a:rPr>
                        <a:t>organizarea</a:t>
                      </a:r>
                      <a:r>
                        <a:rPr lang="en-US" sz="1200" dirty="0">
                          <a:effectLst/>
                        </a:rPr>
                        <a:t> </a:t>
                      </a:r>
                      <a:r>
                        <a:rPr lang="en-US" sz="1200" dirty="0" err="1">
                          <a:effectLst/>
                        </a:rPr>
                        <a:t>și</a:t>
                      </a:r>
                      <a:r>
                        <a:rPr lang="en-US" sz="1200" dirty="0">
                          <a:effectLst/>
                        </a:rPr>
                        <a:t> </a:t>
                      </a:r>
                      <a:r>
                        <a:rPr lang="en-US" sz="1200" dirty="0" err="1">
                          <a:effectLst/>
                        </a:rPr>
                        <a:t>funcționarea</a:t>
                      </a:r>
                      <a:r>
                        <a:rPr lang="en-US" sz="1200" dirty="0">
                          <a:effectLst/>
                        </a:rPr>
                        <a:t> </a:t>
                      </a:r>
                      <a:r>
                        <a:rPr lang="en-US" sz="1200" dirty="0" err="1">
                          <a:effectLst/>
                        </a:rPr>
                        <a:t>Gărzilor</a:t>
                      </a:r>
                      <a:r>
                        <a:rPr lang="en-US" sz="1200" dirty="0">
                          <a:effectLst/>
                        </a:rPr>
                        <a:t> </a:t>
                      </a:r>
                      <a:r>
                        <a:rPr lang="en-US" sz="1200" dirty="0" err="1">
                          <a:effectLst/>
                        </a:rPr>
                        <a:t>Forestiere</a:t>
                      </a:r>
                      <a:r>
                        <a:rPr lang="en-US" sz="1200" dirty="0">
                          <a:effectLst/>
                        </a:rPr>
                        <a:t> </a:t>
                      </a:r>
                      <a:endParaRPr lang="ro-RO" sz="1200" dirty="0">
                        <a:effectLst/>
                      </a:endParaRPr>
                    </a:p>
                    <a:p>
                      <a:pPr marL="0" indent="0">
                        <a:lnSpc>
                          <a:spcPct val="107000"/>
                        </a:lnSpc>
                        <a:spcAft>
                          <a:spcPts val="0"/>
                        </a:spcAft>
                        <a:buFontTx/>
                        <a:buNone/>
                      </a:pPr>
                      <a:r>
                        <a:rPr lang="ro-RO" sz="1200" dirty="0">
                          <a:effectLst/>
                        </a:rPr>
                        <a:t>  </a:t>
                      </a:r>
                      <a:r>
                        <a:rPr lang="en-US" sz="1200" dirty="0">
                          <a:effectLst/>
                        </a:rPr>
                        <a:t>-</a:t>
                      </a:r>
                      <a:r>
                        <a:rPr lang="en-US" sz="1200" dirty="0" err="1">
                          <a:effectLst/>
                        </a:rPr>
                        <a:t>Regulamentul</a:t>
                      </a:r>
                      <a:r>
                        <a:rPr lang="en-US" sz="1200" dirty="0">
                          <a:effectLst/>
                        </a:rPr>
                        <a:t> de </a:t>
                      </a:r>
                      <a:r>
                        <a:rPr lang="en-US" sz="1200" dirty="0" err="1">
                          <a:effectLst/>
                        </a:rPr>
                        <a:t>organizare</a:t>
                      </a:r>
                      <a:r>
                        <a:rPr lang="en-US" sz="1200" dirty="0">
                          <a:effectLst/>
                        </a:rPr>
                        <a:t> </a:t>
                      </a:r>
                      <a:r>
                        <a:rPr lang="ro-RO" sz="1200" dirty="0">
                          <a:effectLst/>
                        </a:rPr>
                        <a:t>și funcționare al Gărzilor Forestiere 2016</a:t>
                      </a:r>
                    </a:p>
                    <a:p>
                      <a:pPr>
                        <a:lnSpc>
                          <a:spcPct val="107000"/>
                        </a:lnSpc>
                        <a:spcAft>
                          <a:spcPts val="0"/>
                        </a:spcAft>
                      </a:pPr>
                      <a:r>
                        <a:rPr lang="ro-RO" sz="1200" dirty="0">
                          <a:effectLst/>
                        </a:rPr>
                        <a:t>-Modificarea prevederilor legale ale Codului Silvic;</a:t>
                      </a:r>
                    </a:p>
                    <a:p>
                      <a:pPr>
                        <a:lnSpc>
                          <a:spcPct val="107000"/>
                        </a:lnSpc>
                        <a:spcAft>
                          <a:spcPts val="0"/>
                        </a:spcAft>
                      </a:pPr>
                      <a:r>
                        <a:rPr lang="ro-RO" sz="1200" dirty="0">
                          <a:effectLst/>
                        </a:rPr>
                        <a:t>-Constituirea de noi structuri responsabile în managementul și gestionarea pădurilor: Garda Forestieră, ocoale silvice private;</a:t>
                      </a:r>
                    </a:p>
                    <a:p>
                      <a:pPr>
                        <a:lnSpc>
                          <a:spcPct val="107000"/>
                        </a:lnSpc>
                        <a:spcAft>
                          <a:spcPts val="0"/>
                        </a:spcAft>
                      </a:pPr>
                      <a:r>
                        <a:rPr lang="ro-RO" sz="1200" dirty="0">
                          <a:effectLst/>
                        </a:rPr>
                        <a:t>-Schimbarea proporției regimului de proprietate a fondului forestier, în sensul creșterii sectorului privat</a:t>
                      </a:r>
                    </a:p>
                    <a:p>
                      <a:pPr>
                        <a:lnSpc>
                          <a:spcPct val="107000"/>
                        </a:lnSpc>
                        <a:spcAft>
                          <a:spcPts val="0"/>
                        </a:spcAft>
                      </a:pPr>
                      <a:r>
                        <a:rPr lang="ro-RO" sz="1200" dirty="0">
                          <a:effectLst/>
                        </a:rPr>
                        <a:t>-Schimbarea condițiilor climatice, intensificarea practicilor de curățire prin ardere a resturilor agricole;</a:t>
                      </a:r>
                    </a:p>
                    <a:p>
                      <a:pPr>
                        <a:lnSpc>
                          <a:spcPct val="107000"/>
                        </a:lnSpc>
                        <a:spcAft>
                          <a:spcPts val="0"/>
                        </a:spcAft>
                      </a:pPr>
                      <a:r>
                        <a:rPr lang="ro-RO" sz="1200" dirty="0">
                          <a:effectLst/>
                        </a:rPr>
                        <a:t>-Creșterea aportului factorilor de risc din afara fondului silvic și a activității antropice și zona limitrofă;</a:t>
                      </a:r>
                    </a:p>
                    <a:p>
                      <a:pPr>
                        <a:lnSpc>
                          <a:spcPct val="107000"/>
                        </a:lnSpc>
                        <a:spcAft>
                          <a:spcPts val="0"/>
                        </a:spcAft>
                      </a:pPr>
                      <a:r>
                        <a:rPr lang="ro-RO" sz="1200" dirty="0">
                          <a:effectLst/>
                        </a:rPr>
                        <a:t>-Stabilirea unui cadru unitar pentru toate autoritățile responsabile pentru asigurarea managementului tipurilor de risc</a:t>
                      </a:r>
                    </a:p>
                    <a:p>
                      <a:pPr>
                        <a:lnSpc>
                          <a:spcPct val="107000"/>
                        </a:lnSpc>
                        <a:spcAft>
                          <a:spcPts val="0"/>
                        </a:spcAft>
                      </a:pPr>
                      <a:r>
                        <a:rPr lang="ro-RO" sz="1200" dirty="0">
                          <a:effectLst/>
                        </a:rPr>
                        <a:t>-Aplicarea experienței altor state în masurile organizatorice și de acțiune ale echipelor de intervenție</a:t>
                      </a:r>
                    </a:p>
                    <a:p>
                      <a:pPr>
                        <a:lnSpc>
                          <a:spcPct val="107000"/>
                        </a:lnSpc>
                        <a:spcAft>
                          <a:spcPts val="0"/>
                        </a:spcAft>
                      </a:pPr>
                      <a:r>
                        <a:rPr lang="ro-RO" sz="1200" dirty="0">
                          <a:effectLst/>
                        </a:rPr>
                        <a:t>-Stabilirea unui cadru unitar pentru toate autoritățile responsabile pentru asigurarea managementului tipurilor de risc</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28528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856130671"/>
              </p:ext>
            </p:extLst>
          </p:nvPr>
        </p:nvGraphicFramePr>
        <p:xfrm>
          <a:off x="701039" y="924561"/>
          <a:ext cx="10820400" cy="5329746"/>
        </p:xfrm>
        <a:graphic>
          <a:graphicData uri="http://schemas.openxmlformats.org/drawingml/2006/table">
            <a:tbl>
              <a:tblPr firstRow="1" firstCol="1" bandRow="1">
                <a:tableStyleId>{5C22544A-7EE6-4342-B048-85BDC9FD1C3A}</a:tableStyleId>
              </a:tblPr>
              <a:tblGrid>
                <a:gridCol w="417760">
                  <a:extLst>
                    <a:ext uri="{9D8B030D-6E8A-4147-A177-3AD203B41FA5}">
                      <a16:colId xmlns:a16="http://schemas.microsoft.com/office/drawing/2014/main" val="20000"/>
                    </a:ext>
                  </a:extLst>
                </a:gridCol>
                <a:gridCol w="943681">
                  <a:extLst>
                    <a:ext uri="{9D8B030D-6E8A-4147-A177-3AD203B41FA5}">
                      <a16:colId xmlns:a16="http://schemas.microsoft.com/office/drawing/2014/main" val="20001"/>
                    </a:ext>
                  </a:extLst>
                </a:gridCol>
                <a:gridCol w="1107440">
                  <a:extLst>
                    <a:ext uri="{9D8B030D-6E8A-4147-A177-3AD203B41FA5}">
                      <a16:colId xmlns:a16="http://schemas.microsoft.com/office/drawing/2014/main" val="20002"/>
                    </a:ext>
                  </a:extLst>
                </a:gridCol>
                <a:gridCol w="4188009">
                  <a:extLst>
                    <a:ext uri="{9D8B030D-6E8A-4147-A177-3AD203B41FA5}">
                      <a16:colId xmlns:a16="http://schemas.microsoft.com/office/drawing/2014/main" val="20003"/>
                    </a:ext>
                  </a:extLst>
                </a:gridCol>
                <a:gridCol w="4163510">
                  <a:extLst>
                    <a:ext uri="{9D8B030D-6E8A-4147-A177-3AD203B41FA5}">
                      <a16:colId xmlns:a16="http://schemas.microsoft.com/office/drawing/2014/main" val="20004"/>
                    </a:ext>
                  </a:extLst>
                </a:gridCol>
              </a:tblGrid>
              <a:tr h="654946">
                <a:tc>
                  <a:txBody>
                    <a:bodyPr/>
                    <a:lstStyle/>
                    <a:p>
                      <a:pPr algn="ctr">
                        <a:lnSpc>
                          <a:spcPct val="107000"/>
                        </a:lnSpc>
                        <a:spcAft>
                          <a:spcPts val="0"/>
                        </a:spcAft>
                      </a:pPr>
                      <a:r>
                        <a:rPr lang="ro-RO" sz="1200" dirty="0">
                          <a:effectLst/>
                        </a:rPr>
                        <a:t>Nr. crt.</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Capitol/ Subcapitol  </a:t>
                      </a:r>
                    </a:p>
                    <a:p>
                      <a:pPr algn="ctr">
                        <a:lnSpc>
                          <a:spcPct val="107000"/>
                        </a:lnSpc>
                        <a:spcAft>
                          <a:spcPts val="0"/>
                        </a:spcAft>
                      </a:pPr>
                      <a:r>
                        <a:rPr lang="ro-RO" sz="1200">
                          <a:effectLst/>
                        </a:rPr>
                        <a:t>Norma</a:t>
                      </a:r>
                    </a:p>
                    <a:p>
                      <a:pPr algn="ctr">
                        <a:lnSpc>
                          <a:spcPct val="107000"/>
                        </a:lnSpc>
                        <a:spcAft>
                          <a:spcPts val="0"/>
                        </a:spcAft>
                      </a:pPr>
                      <a:r>
                        <a:rPr lang="ro-RO" sz="1200">
                          <a:effectLst/>
                        </a:rPr>
                        <a:t> existentă</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eliminate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modificate/nou introduse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Observații/Argumente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0"/>
                  </a:ext>
                </a:extLst>
              </a:tr>
              <a:tr h="4060717">
                <a:tc>
                  <a:txBody>
                    <a:bodyPr/>
                    <a:lstStyle/>
                    <a:p>
                      <a:pPr algn="ctr">
                        <a:lnSpc>
                          <a:spcPct val="107000"/>
                        </a:lnSpc>
                        <a:spcAft>
                          <a:spcPts val="0"/>
                        </a:spcAft>
                      </a:pPr>
                      <a:r>
                        <a:rPr lang="ro-RO" sz="11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4</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4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 II. 2.2.5.2. Reguli </a:t>
                      </a:r>
                      <a:r>
                        <a:rPr lang="ro-RO" sz="1400" b="1"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şi</a:t>
                      </a:r>
                      <a:r>
                        <a:rPr lang="ro-RO" sz="14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măsuri specifice de stingere a incendiilor pentru păduri</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Subcapitol insuficient abordat în norma existentă</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4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Capitolul 9. Prevenirea incendiilor în fondul forestier</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9.1 Masuri preventive nestructurale: pregătire și educație.</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9.2  Măsuri preventive structurale</a:t>
                      </a:r>
                    </a:p>
                    <a:p>
                      <a:pPr>
                        <a:lnSpc>
                          <a:spcPct val="107000"/>
                        </a:lnSpc>
                        <a:spcAft>
                          <a:spcPts val="0"/>
                        </a:spcAft>
                      </a:pPr>
                      <a:endPar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9.2.1 Managementul combustibililor</a:t>
                      </a:r>
                    </a:p>
                    <a:p>
                      <a:pP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9.2.3 Paza și monitorizarea fondului forestier la incendii de pădure</a:t>
                      </a:r>
                    </a:p>
                    <a:p>
                      <a:pPr>
                        <a:lnSpc>
                          <a:spcPct val="107000"/>
                        </a:lnSpc>
                        <a:spcAft>
                          <a:spcPts val="0"/>
                        </a:spcAft>
                      </a:pPr>
                      <a:r>
                        <a:rPr lang="ro-RO" sz="1400" dirty="0">
                          <a:solidFill>
                            <a:srgbClr val="1D2228"/>
                          </a:solidFill>
                          <a:effectLst/>
                          <a:latin typeface="Calibri" panose="020F0502020204030204" pitchFamily="34" charset="0"/>
                          <a:ea typeface="Calibri" panose="020F0502020204030204" pitchFamily="34" charset="0"/>
                          <a:cs typeface="Calibri" panose="020F0502020204030204" pitchFamily="34" charset="0"/>
                        </a:rPr>
                        <a:t>- Exerciții și aplicații tactice</a:t>
                      </a:r>
                    </a:p>
                    <a:p>
                      <a:pPr marL="0" indent="0">
                        <a:lnSpc>
                          <a:spcPct val="107000"/>
                        </a:lnSpc>
                        <a:spcAft>
                          <a:spcPts val="0"/>
                        </a:spcAft>
                        <a:buFontTx/>
                        <a:buNone/>
                      </a:pPr>
                      <a:r>
                        <a:rPr lang="ro-RO" sz="1400" dirty="0">
                          <a:effectLst/>
                          <a:latin typeface="Calibri" panose="020F0502020204030204" pitchFamily="34" charset="0"/>
                          <a:ea typeface="Calibri" panose="020F0502020204030204" pitchFamily="34" charset="0"/>
                          <a:cs typeface="Times New Roman" panose="02020603050405020304" pitchFamily="18" charset="0"/>
                        </a:rPr>
                        <a:t>- Cursuri și instructaje de pregătire</a:t>
                      </a:r>
                    </a:p>
                    <a:p>
                      <a:pPr marL="0" indent="0">
                        <a:lnSpc>
                          <a:spcPct val="107000"/>
                        </a:lnSpc>
                        <a:spcAft>
                          <a:spcPts val="0"/>
                        </a:spcAft>
                        <a:buFontTx/>
                        <a:buNone/>
                      </a:pPr>
                      <a:r>
                        <a:rPr lang="ro-RO" sz="1400" dirty="0">
                          <a:effectLst/>
                          <a:latin typeface="Calibri" panose="020F0502020204030204" pitchFamily="34" charset="0"/>
                          <a:ea typeface="Calibri" panose="020F0502020204030204" pitchFamily="34" charset="0"/>
                          <a:cs typeface="Times New Roman" panose="02020603050405020304" pitchFamily="18" charset="0"/>
                        </a:rPr>
                        <a:t>- Evidența exercițiilor de stingere desfășurate</a:t>
                      </a:r>
                    </a:p>
                    <a:p>
                      <a:pPr marL="0" indent="0">
                        <a:lnSpc>
                          <a:spcPct val="107000"/>
                        </a:lnSpc>
                        <a:spcAft>
                          <a:spcPts val="0"/>
                        </a:spcAft>
                        <a:buFontTx/>
                        <a:buNone/>
                      </a:pPr>
                      <a:r>
                        <a:rPr lang="ro-RO" sz="1400" dirty="0">
                          <a:effectLst/>
                          <a:latin typeface="Calibri" panose="020F0502020204030204" pitchFamily="34" charset="0"/>
                          <a:ea typeface="Calibri" panose="020F0502020204030204" pitchFamily="34" charset="0"/>
                          <a:cs typeface="Times New Roman" panose="02020603050405020304" pitchFamily="18" charset="0"/>
                        </a:rPr>
                        <a:t>- Amenajarea punctelor (rampelor) de alimentare cu apă pentru autospeciale/motopompe </a:t>
                      </a:r>
                    </a:p>
                    <a:p>
                      <a:pPr marL="0" indent="0">
                        <a:lnSpc>
                          <a:spcPct val="107000"/>
                        </a:lnSpc>
                        <a:spcAft>
                          <a:spcPts val="0"/>
                        </a:spcAft>
                        <a:buFontTx/>
                        <a:buNone/>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9.3 Măsuri de prevenire și stingere a incendiilor în exploatațiile forestiere</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-Identificarea nevoilor de pregătire și instruire a personalului din domeniul silvic pe linia gestionării situațiilor de urgență </a:t>
                      </a:r>
                      <a:endPar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endPar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In </a:t>
                      </a:r>
                      <a:r>
                        <a:rPr lang="ro-RO" sz="1400" noProof="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liceele</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silvice</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si</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facultatile</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de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silvicultura</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nu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este</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abordat</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riscul</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la </a:t>
                      </a:r>
                      <a:r>
                        <a:rPr lang="en-US"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incendiu</a:t>
                      </a:r>
                      <a:r>
                        <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de </a:t>
                      </a: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pădure deși legislația specifică stabilește atribuții în acest sens Gărzii Forestiere și Ocoalelor Silvice</a:t>
                      </a:r>
                      <a:endPar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-Introducerea tehnologiilor de GIS și teledetecție la realizarea harților, accesibilizarea acestora pentru toți actorii implicați și utilizarea tehnologiilor mobile pentru semnalare, vizualizare, orientare pe teren și intervenție</a:t>
                      </a:r>
                      <a:endParaRPr lang="en-US"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-Stabilirea modalităților de realizare a monitorizării fondului forestier și a modului de alertare, în vederea reducerii riscului de incendiu la păduri, introducerea de tehnologii noi pentru monitorizare (turnuri de observație, camere, vizualizare cu </a:t>
                      </a:r>
                      <a:r>
                        <a:rPr lang="ro-RO"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drone</a:t>
                      </a: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imagini </a:t>
                      </a:r>
                      <a:r>
                        <a:rPr lang="ro-RO" sz="14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satelitare</a:t>
                      </a: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05395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411857890"/>
              </p:ext>
            </p:extLst>
          </p:nvPr>
        </p:nvGraphicFramePr>
        <p:xfrm>
          <a:off x="701039" y="924561"/>
          <a:ext cx="10820400" cy="5627791"/>
        </p:xfrm>
        <a:graphic>
          <a:graphicData uri="http://schemas.openxmlformats.org/drawingml/2006/table">
            <a:tbl>
              <a:tblPr firstRow="1" firstCol="1" bandRow="1">
                <a:tableStyleId>{5C22544A-7EE6-4342-B048-85BDC9FD1C3A}</a:tableStyleId>
              </a:tblPr>
              <a:tblGrid>
                <a:gridCol w="417760">
                  <a:extLst>
                    <a:ext uri="{9D8B030D-6E8A-4147-A177-3AD203B41FA5}">
                      <a16:colId xmlns:a16="http://schemas.microsoft.com/office/drawing/2014/main" val="20000"/>
                    </a:ext>
                  </a:extLst>
                </a:gridCol>
                <a:gridCol w="943681">
                  <a:extLst>
                    <a:ext uri="{9D8B030D-6E8A-4147-A177-3AD203B41FA5}">
                      <a16:colId xmlns:a16="http://schemas.microsoft.com/office/drawing/2014/main" val="20001"/>
                    </a:ext>
                  </a:extLst>
                </a:gridCol>
                <a:gridCol w="1107440">
                  <a:extLst>
                    <a:ext uri="{9D8B030D-6E8A-4147-A177-3AD203B41FA5}">
                      <a16:colId xmlns:a16="http://schemas.microsoft.com/office/drawing/2014/main" val="20002"/>
                    </a:ext>
                  </a:extLst>
                </a:gridCol>
                <a:gridCol w="5341691">
                  <a:extLst>
                    <a:ext uri="{9D8B030D-6E8A-4147-A177-3AD203B41FA5}">
                      <a16:colId xmlns:a16="http://schemas.microsoft.com/office/drawing/2014/main" val="20003"/>
                    </a:ext>
                  </a:extLst>
                </a:gridCol>
                <a:gridCol w="3009828">
                  <a:extLst>
                    <a:ext uri="{9D8B030D-6E8A-4147-A177-3AD203B41FA5}">
                      <a16:colId xmlns:a16="http://schemas.microsoft.com/office/drawing/2014/main" val="20004"/>
                    </a:ext>
                  </a:extLst>
                </a:gridCol>
              </a:tblGrid>
              <a:tr h="470353">
                <a:tc>
                  <a:txBody>
                    <a:bodyPr/>
                    <a:lstStyle/>
                    <a:p>
                      <a:pPr algn="ctr">
                        <a:lnSpc>
                          <a:spcPct val="107000"/>
                        </a:lnSpc>
                        <a:spcAft>
                          <a:spcPts val="0"/>
                        </a:spcAft>
                      </a:pPr>
                      <a:r>
                        <a:rPr lang="ro-RO" sz="1200" dirty="0">
                          <a:effectLst/>
                        </a:rPr>
                        <a:t>Nr. crt.</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Capitol/ Subcapitol  </a:t>
                      </a:r>
                    </a:p>
                    <a:p>
                      <a:pPr algn="ctr">
                        <a:lnSpc>
                          <a:spcPct val="107000"/>
                        </a:lnSpc>
                        <a:spcAft>
                          <a:spcPts val="0"/>
                        </a:spcAft>
                      </a:pPr>
                      <a:r>
                        <a:rPr lang="ro-RO" sz="1200">
                          <a:effectLst/>
                        </a:rPr>
                        <a:t>Norma</a:t>
                      </a:r>
                    </a:p>
                    <a:p>
                      <a:pPr algn="ctr">
                        <a:lnSpc>
                          <a:spcPct val="107000"/>
                        </a:lnSpc>
                        <a:spcAft>
                          <a:spcPts val="0"/>
                        </a:spcAft>
                      </a:pPr>
                      <a:r>
                        <a:rPr lang="ro-RO" sz="1200">
                          <a:effectLst/>
                        </a:rPr>
                        <a:t> existentă</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eliminate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modificate/nou introduse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Observații/Argumente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0"/>
                  </a:ext>
                </a:extLst>
              </a:tr>
              <a:tr h="4853599">
                <a:tc>
                  <a:txBody>
                    <a:bodyPr/>
                    <a:lstStyle/>
                    <a:p>
                      <a:pPr algn="ctr">
                        <a:lnSpc>
                          <a:spcPct val="107000"/>
                        </a:lnSpc>
                        <a:spcAft>
                          <a:spcPts val="0"/>
                        </a:spcAft>
                      </a:pPr>
                      <a:r>
                        <a:rPr lang="ro-RO" sz="11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5</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4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Inexistent</a:t>
                      </a: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1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4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Capitolul 10. Răspunsul operativ în cazul incendiilor de pădure</a:t>
                      </a:r>
                    </a:p>
                    <a:p>
                      <a:pP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Fazele incendiilor de pădure – ANEXA 2</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Inițiere, Dezvoltarea / propagarea, Localizare şi  regresie,  Lichidare, Supravegherea post-incendiu)</a:t>
                      </a:r>
                    </a:p>
                    <a:p>
                      <a:pPr>
                        <a:lnSpc>
                          <a:spcPct val="107000"/>
                        </a:lnSpc>
                        <a:spcAft>
                          <a:spcPts val="0"/>
                        </a:spcAft>
                      </a:pP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10.1 Observarea, anunțarea, alarmarea și mobilizarea resurselor în funcție de anvergura evenimentului, deplasarea resurselor, recunoașterea și analiza situației</a:t>
                      </a:r>
                    </a:p>
                    <a:p>
                      <a:pPr>
                        <a:lnSpc>
                          <a:spcPct val="107000"/>
                        </a:lnSpc>
                        <a:spcAft>
                          <a:spcPts val="0"/>
                        </a:spcAft>
                      </a:pPr>
                      <a:endPar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10.2 Stingerea incendiilor de pădure – ANEXA 3</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0"/>
                        </a:spcAft>
                        <a:buFontTx/>
                        <a:buChar char="-"/>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Forțe de intervenție</a:t>
                      </a:r>
                    </a:p>
                    <a:p>
                      <a:pPr marL="285750" indent="-285750">
                        <a:lnSpc>
                          <a:spcPct val="107000"/>
                        </a:lnSpc>
                        <a:spcAft>
                          <a:spcPts val="0"/>
                        </a:spcAft>
                        <a:buFontTx/>
                        <a:buChar char="-"/>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Organizarea intervenției </a:t>
                      </a:r>
                    </a:p>
                    <a:p>
                      <a:pPr marL="0" indent="0">
                        <a:lnSpc>
                          <a:spcPct val="107000"/>
                        </a:lnSpc>
                        <a:spcAft>
                          <a:spcPts val="0"/>
                        </a:spcAft>
                        <a:buFontTx/>
                        <a:buNone/>
                      </a:pPr>
                      <a:endPar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it-IT"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10.3 Cooperarea interinstituțională în realizarea managementului riscului la incendii de pădure </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Times New Roman" panose="02020603050405020304" pitchFamily="18" charset="0"/>
                        <a:buChar char="-"/>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Definirea tipurilor de incendii si a fazelor de dezvoltare si de intervenție</a:t>
                      </a:r>
                      <a:endParaRPr lang="ro-RO"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Stabilirea de proceduri comune pentru echipele de intervenție</a:t>
                      </a:r>
                      <a:endParaRPr lang="ro-RO"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Actualizarea listei cu mijloace de intervenție</a:t>
                      </a:r>
                      <a:endParaRPr lang="ro-RO"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Organizarea logisticii de intervenție</a:t>
                      </a:r>
                      <a:endParaRPr lang="ro-RO"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Stabilirea legăturilor de cooperare și a ierarhiilor de comandă, înainte și pe timpul producerii situațiilor de urgență generate de riscul de incendiu la păduri</a:t>
                      </a:r>
                      <a:endParaRPr lang="ro-RO"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Stabilirea de măsuri concrete și practice de acțiune și intervenție pentru toate autoritățile responsabile;</a:t>
                      </a:r>
                      <a:endParaRPr lang="ro-RO"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ro-RO" sz="14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Stabilirea unui flux informațional logic și eficient pe timpul gestionării situațiilor de urgență;</a:t>
                      </a:r>
                      <a:endParaRPr lang="ro-RO"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992247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450689278"/>
              </p:ext>
            </p:extLst>
          </p:nvPr>
        </p:nvGraphicFramePr>
        <p:xfrm>
          <a:off x="701039" y="924561"/>
          <a:ext cx="10820400" cy="5780663"/>
        </p:xfrm>
        <a:graphic>
          <a:graphicData uri="http://schemas.openxmlformats.org/drawingml/2006/table">
            <a:tbl>
              <a:tblPr firstRow="1" firstCol="1" bandRow="1">
                <a:tableStyleId>{5C22544A-7EE6-4342-B048-85BDC9FD1C3A}</a:tableStyleId>
              </a:tblPr>
              <a:tblGrid>
                <a:gridCol w="417760">
                  <a:extLst>
                    <a:ext uri="{9D8B030D-6E8A-4147-A177-3AD203B41FA5}">
                      <a16:colId xmlns:a16="http://schemas.microsoft.com/office/drawing/2014/main" val="20000"/>
                    </a:ext>
                  </a:extLst>
                </a:gridCol>
                <a:gridCol w="1436394">
                  <a:extLst>
                    <a:ext uri="{9D8B030D-6E8A-4147-A177-3AD203B41FA5}">
                      <a16:colId xmlns:a16="http://schemas.microsoft.com/office/drawing/2014/main" val="20001"/>
                    </a:ext>
                  </a:extLst>
                </a:gridCol>
                <a:gridCol w="1504059">
                  <a:extLst>
                    <a:ext uri="{9D8B030D-6E8A-4147-A177-3AD203B41FA5}">
                      <a16:colId xmlns:a16="http://schemas.microsoft.com/office/drawing/2014/main" val="20002"/>
                    </a:ext>
                  </a:extLst>
                </a:gridCol>
                <a:gridCol w="1974079">
                  <a:extLst>
                    <a:ext uri="{9D8B030D-6E8A-4147-A177-3AD203B41FA5}">
                      <a16:colId xmlns:a16="http://schemas.microsoft.com/office/drawing/2014/main" val="20003"/>
                    </a:ext>
                  </a:extLst>
                </a:gridCol>
                <a:gridCol w="5488108">
                  <a:extLst>
                    <a:ext uri="{9D8B030D-6E8A-4147-A177-3AD203B41FA5}">
                      <a16:colId xmlns:a16="http://schemas.microsoft.com/office/drawing/2014/main" val="20004"/>
                    </a:ext>
                  </a:extLst>
                </a:gridCol>
              </a:tblGrid>
              <a:tr h="912626">
                <a:tc>
                  <a:txBody>
                    <a:bodyPr/>
                    <a:lstStyle/>
                    <a:p>
                      <a:pPr algn="ctr">
                        <a:lnSpc>
                          <a:spcPct val="107000"/>
                        </a:lnSpc>
                        <a:spcAft>
                          <a:spcPts val="0"/>
                        </a:spcAft>
                      </a:pPr>
                      <a:r>
                        <a:rPr lang="ro-RO" sz="1200" dirty="0">
                          <a:effectLst/>
                        </a:rPr>
                        <a:t>Nr. crt.</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Capitol/ Subcapitol  </a:t>
                      </a:r>
                    </a:p>
                    <a:p>
                      <a:pPr algn="ctr">
                        <a:lnSpc>
                          <a:spcPct val="107000"/>
                        </a:lnSpc>
                        <a:spcAft>
                          <a:spcPts val="0"/>
                        </a:spcAft>
                      </a:pPr>
                      <a:r>
                        <a:rPr lang="ro-RO" sz="1200">
                          <a:effectLst/>
                        </a:rPr>
                        <a:t>Norma</a:t>
                      </a:r>
                    </a:p>
                    <a:p>
                      <a:pPr algn="ctr">
                        <a:lnSpc>
                          <a:spcPct val="107000"/>
                        </a:lnSpc>
                        <a:spcAft>
                          <a:spcPts val="0"/>
                        </a:spcAft>
                      </a:pPr>
                      <a:r>
                        <a:rPr lang="ro-RO" sz="1200">
                          <a:effectLst/>
                        </a:rPr>
                        <a:t> existentă</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eliminate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modificate/nou introduse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Observații/Argumente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0"/>
                  </a:ext>
                </a:extLst>
              </a:tr>
              <a:tr h="4058516">
                <a:tc>
                  <a:txBody>
                    <a:bodyPr/>
                    <a:lstStyle/>
                    <a:p>
                      <a:pPr algn="ctr">
                        <a:lnSpc>
                          <a:spcPct val="107000"/>
                        </a:lnSpc>
                        <a:spcAft>
                          <a:spcPts val="0"/>
                        </a:spcAft>
                      </a:pPr>
                      <a:r>
                        <a:rPr lang="ro-RO" sz="11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6</a:t>
                      </a:r>
                      <a:endParaRPr lang="ro-R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 IV. Criterii de dotare cu mijloace tehnice de prevenire şi stingere a incendiilor specifice construcţiilor, instalaţiilor, utilaje, echipamentelor şi activităţilor din silvicultură</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Regândirea modului de constituire a punctelor întărite  și a necesarului mijloace, aparatură și substanțe chimice pentru dotarea unităților silvice</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Capitolul 11. Instalații, utilaje, echipamente și amenajări pentru stingerea incendiilor</a:t>
                      </a:r>
                    </a:p>
                    <a:p>
                      <a:pPr>
                        <a:lnSpc>
                          <a:spcPct val="107000"/>
                        </a:lnSpc>
                        <a:spcAft>
                          <a:spcPts val="0"/>
                        </a:spcAft>
                      </a:pPr>
                      <a:endParaRPr lang="ro-RO" sz="1600" b="1" dirty="0">
                        <a:solidFill>
                          <a:srgbClr val="1D2228"/>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0"/>
                        </a:spcAft>
                      </a:pPr>
                      <a:r>
                        <a:rPr lang="ro-RO" sz="1400" dirty="0">
                          <a:effectLst/>
                          <a:latin typeface="Calibri" panose="020F0502020204030204" pitchFamily="34" charset="0"/>
                          <a:ea typeface="Calibri" panose="020F0502020204030204" pitchFamily="34" charset="0"/>
                          <a:cs typeface="Times New Roman" panose="02020603050405020304" pitchFamily="18" charset="0"/>
                        </a:rPr>
                        <a:t>Anexa 6. Metodele, procedeele și mijloacele de stingere adecvate în funcție de tipul și evoluția incendiului de pădure.</a:t>
                      </a:r>
                    </a:p>
                    <a:p>
                      <a:pPr>
                        <a:lnSpc>
                          <a:spcPct val="107000"/>
                        </a:lnSpc>
                        <a:spcAft>
                          <a:spcPts val="0"/>
                        </a:spcAft>
                      </a:pPr>
                      <a:endParaRPr lang="ro-RO"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400" dirty="0">
                          <a:effectLst/>
                          <a:latin typeface="Calibri" panose="020F0502020204030204" pitchFamily="34" charset="0"/>
                          <a:ea typeface="Calibri" panose="020F0502020204030204" pitchFamily="34" charset="0"/>
                          <a:cs typeface="Times New Roman" panose="02020603050405020304" pitchFamily="18" charset="0"/>
                        </a:rPr>
                        <a:t>Anexa 7. Necesarul de mijloace, aparatură </a:t>
                      </a:r>
                      <a:r>
                        <a:rPr lang="ro-RO" sz="1400" dirty="0" err="1">
                          <a:effectLst/>
                          <a:latin typeface="Calibri" panose="020F0502020204030204" pitchFamily="34" charset="0"/>
                          <a:ea typeface="Calibri" panose="020F0502020204030204" pitchFamily="34" charset="0"/>
                          <a:cs typeface="Times New Roman" panose="02020603050405020304" pitchFamily="18" charset="0"/>
                        </a:rPr>
                        <a:t>şi</a:t>
                      </a:r>
                      <a:r>
                        <a:rPr lang="ro-RO" sz="1400" dirty="0">
                          <a:effectLst/>
                          <a:latin typeface="Calibri" panose="020F0502020204030204" pitchFamily="34" charset="0"/>
                          <a:ea typeface="Calibri" panose="020F0502020204030204" pitchFamily="34" charset="0"/>
                          <a:cs typeface="Times New Roman" panose="02020603050405020304" pitchFamily="18" charset="0"/>
                        </a:rPr>
                        <a:t> </a:t>
                      </a:r>
                      <a:r>
                        <a:rPr lang="ro-RO" sz="1400" dirty="0" err="1">
                          <a:effectLst/>
                          <a:latin typeface="Calibri" panose="020F0502020204030204" pitchFamily="34" charset="0"/>
                          <a:ea typeface="Calibri" panose="020F0502020204030204" pitchFamily="34" charset="0"/>
                          <a:cs typeface="Times New Roman" panose="02020603050405020304" pitchFamily="18" charset="0"/>
                        </a:rPr>
                        <a:t>substanţe</a:t>
                      </a:r>
                      <a:r>
                        <a:rPr lang="ro-RO" sz="1400" dirty="0">
                          <a:effectLst/>
                          <a:latin typeface="Calibri" panose="020F0502020204030204" pitchFamily="34" charset="0"/>
                          <a:ea typeface="Calibri" panose="020F0502020204030204" pitchFamily="34" charset="0"/>
                          <a:cs typeface="Times New Roman" panose="02020603050405020304" pitchFamily="18" charset="0"/>
                        </a:rPr>
                        <a:t> chimice pentru dotarea </a:t>
                      </a:r>
                      <a:r>
                        <a:rPr lang="ro-RO" sz="1400" dirty="0" err="1">
                          <a:effectLst/>
                          <a:latin typeface="Calibri" panose="020F0502020204030204" pitchFamily="34" charset="0"/>
                          <a:ea typeface="Calibri" panose="020F0502020204030204" pitchFamily="34" charset="0"/>
                          <a:cs typeface="Times New Roman" panose="02020603050405020304" pitchFamily="18" charset="0"/>
                        </a:rPr>
                        <a:t>unităţilor</a:t>
                      </a:r>
                      <a:r>
                        <a:rPr lang="ro-RO" sz="1400" dirty="0">
                          <a:effectLst/>
                          <a:latin typeface="Calibri" panose="020F0502020204030204" pitchFamily="34" charset="0"/>
                          <a:ea typeface="Calibri" panose="020F0502020204030204" pitchFamily="34" charset="0"/>
                          <a:cs typeface="Times New Roman" panose="02020603050405020304" pitchFamily="18" charset="0"/>
                        </a:rPr>
                        <a:t> </a:t>
                      </a:r>
                      <a:r>
                        <a:rPr lang="ro-RO" sz="1400" dirty="0" err="1">
                          <a:effectLst/>
                          <a:latin typeface="Calibri" panose="020F0502020204030204" pitchFamily="34" charset="0"/>
                          <a:ea typeface="Calibri" panose="020F0502020204030204" pitchFamily="34" charset="0"/>
                          <a:cs typeface="Times New Roman" panose="02020603050405020304" pitchFamily="18" charset="0"/>
                        </a:rPr>
                        <a:t>silvive</a:t>
                      </a:r>
                      <a:r>
                        <a:rPr lang="ro-RO" sz="1400" dirty="0">
                          <a:effectLst/>
                          <a:latin typeface="Calibri" panose="020F0502020204030204" pitchFamily="34" charset="0"/>
                          <a:ea typeface="Calibri" panose="020F0502020204030204" pitchFamily="34" charset="0"/>
                          <a:cs typeface="Times New Roman" panose="02020603050405020304" pitchFamily="18" charset="0"/>
                        </a:rPr>
                        <a:t> cu scopul stingerii incendiilor în pădure.</a:t>
                      </a:r>
                    </a:p>
                    <a:p>
                      <a:pPr>
                        <a:lnSpc>
                          <a:spcPct val="107000"/>
                        </a:lnSpc>
                        <a:spcAft>
                          <a:spcPts val="0"/>
                        </a:spcAft>
                      </a:pP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Reorganizarea punctelor întărite și a actualizarea necesarului de echipamente și unelte </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Eliminarea unor componente materiale din modulul punctelor întărite și a pichetelor de incendiu precum și armonizarea acestora raportat la efectivele operative ale ocolului silvic;</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-Identificarea gradului de dotare cu tehnică și accesorii pentru intervenția la incendiile de pădure;</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Introducerea de utilaje, tehnici și tehnologii noi pentru stingerea incendiilor de pădure: </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Rezervoare mobile de mare capacitate pentru intervenția aeriană,</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Releul de motopompe și rezervoare portabile de capacitate mică/medie,</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Unelte mecanice portabile (suflante și pulverizatoare cu substanțe ignifuge), </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Unelte manuale multifuncționale și saci stingători individuali,</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Echipamente ușoare de protecție individuală pentru intervenția la incendii forestiere</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1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47132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2523977"/>
            <a:ext cx="10927977" cy="5161239"/>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it-IT" sz="2200" b="1" dirty="0"/>
              <a:t>1. SCOPUL ȘI DOMENIUL DE APLICARE A PROCEDURII SIMPLIFICATE </a:t>
            </a:r>
            <a:r>
              <a:rPr lang="ro-RO" sz="2200" b="1" dirty="0"/>
              <a:t>	</a:t>
            </a:r>
          </a:p>
          <a:p>
            <a:pPr marL="0" indent="0" algn="just">
              <a:buNone/>
            </a:pPr>
            <a:endParaRPr lang="ro-RO" sz="2400" b="1" dirty="0"/>
          </a:p>
          <a:p>
            <a:pPr marL="0" indent="0" algn="just">
              <a:buNone/>
            </a:pPr>
            <a:r>
              <a:rPr lang="ro-RO" sz="2400" b="1" dirty="0"/>
              <a:t>Scopul</a:t>
            </a:r>
            <a:r>
              <a:rPr lang="ro-RO" sz="2400" dirty="0"/>
              <a:t> procedurii este de a reglementa organizarea și desfășurarea activităților de apărare împotriva incendiilor de pădure pe teritoriul național.</a:t>
            </a:r>
          </a:p>
          <a:p>
            <a:pPr marL="0" indent="0" algn="just">
              <a:buNone/>
            </a:pPr>
            <a:endParaRPr lang="ro-RO" sz="2400" dirty="0"/>
          </a:p>
          <a:p>
            <a:pPr marL="0" indent="0" algn="just">
              <a:buNone/>
            </a:pPr>
            <a:r>
              <a:rPr lang="ro-RO" sz="2400" b="1" dirty="0"/>
              <a:t>Procedura se aplică </a:t>
            </a:r>
            <a:r>
              <a:rPr lang="ro-RO" sz="2400" dirty="0"/>
              <a:t>de către toți administratorii fondului forestier (ocoalele silvice de stat și de regim), de proprietarii de păduri (unități administrativ teritoriale, de către persoanele fizice și juridice) precum și de agenți economici care desfășoară activități permanente sau temporare în fondul forestier național.</a:t>
            </a:r>
          </a:p>
          <a:p>
            <a:pPr marL="0" indent="0" algn="just">
              <a:buNone/>
            </a:pPr>
            <a:endParaRPr lang="it-IT" sz="24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61043" y="101864"/>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
        <p:nvSpPr>
          <p:cNvPr id="6" name="Subtitle 2">
            <a:extLst>
              <a:ext uri="{FF2B5EF4-FFF2-40B4-BE49-F238E27FC236}">
                <a16:creationId xmlns:a16="http://schemas.microsoft.com/office/drawing/2014/main" id="{921C6C4C-210B-4D67-BBCB-8CF14839669C}"/>
              </a:ext>
            </a:extLst>
          </p:cNvPr>
          <p:cNvSpPr txBox="1">
            <a:spLocks/>
          </p:cNvSpPr>
          <p:nvPr/>
        </p:nvSpPr>
        <p:spPr>
          <a:xfrm>
            <a:off x="559584" y="1141907"/>
            <a:ext cx="10927977" cy="1796737"/>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b="1" dirty="0"/>
              <a:t>PROCEDURA SIMPLIFICATĂ NR. </a:t>
            </a:r>
            <a:r>
              <a:rPr lang="en-US" b="1" dirty="0"/>
              <a:t>8</a:t>
            </a:r>
            <a:r>
              <a:rPr lang="ro-RO" b="1" dirty="0"/>
              <a:t> </a:t>
            </a:r>
          </a:p>
          <a:p>
            <a:pPr marL="0" indent="0" algn="ctr">
              <a:buNone/>
            </a:pPr>
            <a:r>
              <a:rPr lang="en-US" sz="3300" b="1" i="1" dirty="0"/>
              <a:t>A</a:t>
            </a:r>
            <a:r>
              <a:rPr lang="ro-RO" sz="3300" b="1" i="1" dirty="0"/>
              <a:t>părarea pădurilor împotriva incendiilor</a:t>
            </a:r>
          </a:p>
          <a:p>
            <a:pPr marL="0" indent="0" algn="ctr">
              <a:buNone/>
            </a:pPr>
            <a:endParaRPr lang="en-US" sz="900" dirty="0"/>
          </a:p>
          <a:p>
            <a:pPr marL="0" indent="0" algn="just">
              <a:buNone/>
            </a:pPr>
            <a:r>
              <a:rPr lang="ro-RO" sz="2200" b="1" dirty="0"/>
              <a:t>	</a:t>
            </a:r>
            <a:endParaRPr lang="it-IT" sz="32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693891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262508601"/>
              </p:ext>
            </p:extLst>
          </p:nvPr>
        </p:nvGraphicFramePr>
        <p:xfrm>
          <a:off x="701039" y="924561"/>
          <a:ext cx="10820400" cy="4814388"/>
        </p:xfrm>
        <a:graphic>
          <a:graphicData uri="http://schemas.openxmlformats.org/drawingml/2006/table">
            <a:tbl>
              <a:tblPr firstRow="1" firstCol="1" bandRow="1">
                <a:tableStyleId>{5C22544A-7EE6-4342-B048-85BDC9FD1C3A}</a:tableStyleId>
              </a:tblPr>
              <a:tblGrid>
                <a:gridCol w="417760">
                  <a:extLst>
                    <a:ext uri="{9D8B030D-6E8A-4147-A177-3AD203B41FA5}">
                      <a16:colId xmlns:a16="http://schemas.microsoft.com/office/drawing/2014/main" val="20000"/>
                    </a:ext>
                  </a:extLst>
                </a:gridCol>
                <a:gridCol w="1436394">
                  <a:extLst>
                    <a:ext uri="{9D8B030D-6E8A-4147-A177-3AD203B41FA5}">
                      <a16:colId xmlns:a16="http://schemas.microsoft.com/office/drawing/2014/main" val="20001"/>
                    </a:ext>
                  </a:extLst>
                </a:gridCol>
                <a:gridCol w="1504059">
                  <a:extLst>
                    <a:ext uri="{9D8B030D-6E8A-4147-A177-3AD203B41FA5}">
                      <a16:colId xmlns:a16="http://schemas.microsoft.com/office/drawing/2014/main" val="20002"/>
                    </a:ext>
                  </a:extLst>
                </a:gridCol>
                <a:gridCol w="1974079">
                  <a:extLst>
                    <a:ext uri="{9D8B030D-6E8A-4147-A177-3AD203B41FA5}">
                      <a16:colId xmlns:a16="http://schemas.microsoft.com/office/drawing/2014/main" val="20003"/>
                    </a:ext>
                  </a:extLst>
                </a:gridCol>
                <a:gridCol w="5488108">
                  <a:extLst>
                    <a:ext uri="{9D8B030D-6E8A-4147-A177-3AD203B41FA5}">
                      <a16:colId xmlns:a16="http://schemas.microsoft.com/office/drawing/2014/main" val="20004"/>
                    </a:ext>
                  </a:extLst>
                </a:gridCol>
              </a:tblGrid>
              <a:tr h="885934">
                <a:tc>
                  <a:txBody>
                    <a:bodyPr/>
                    <a:lstStyle/>
                    <a:p>
                      <a:pPr algn="ctr">
                        <a:lnSpc>
                          <a:spcPct val="107000"/>
                        </a:lnSpc>
                        <a:spcAft>
                          <a:spcPts val="0"/>
                        </a:spcAft>
                      </a:pPr>
                      <a:r>
                        <a:rPr lang="ro-RO" sz="1200" dirty="0">
                          <a:effectLst/>
                        </a:rPr>
                        <a:t>Nr. crt.</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Capitol/ Subcapitol  </a:t>
                      </a:r>
                    </a:p>
                    <a:p>
                      <a:pPr algn="ctr">
                        <a:lnSpc>
                          <a:spcPct val="107000"/>
                        </a:lnSpc>
                        <a:spcAft>
                          <a:spcPts val="0"/>
                        </a:spcAft>
                      </a:pPr>
                      <a:r>
                        <a:rPr lang="ro-RO" sz="1200">
                          <a:effectLst/>
                        </a:rPr>
                        <a:t>Norma</a:t>
                      </a:r>
                    </a:p>
                    <a:p>
                      <a:pPr algn="ctr">
                        <a:lnSpc>
                          <a:spcPct val="107000"/>
                        </a:lnSpc>
                        <a:spcAft>
                          <a:spcPts val="0"/>
                        </a:spcAft>
                      </a:pPr>
                      <a:r>
                        <a:rPr lang="ro-RO" sz="1200">
                          <a:effectLst/>
                        </a:rPr>
                        <a:t> existentă</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eliminate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modificate/nou introduse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Observații/Argumente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0"/>
                  </a:ext>
                </a:extLst>
              </a:tr>
              <a:tr h="3928454">
                <a:tc>
                  <a:txBody>
                    <a:bodyPr/>
                    <a:lstStyle/>
                    <a:p>
                      <a:pPr algn="ctr">
                        <a:lnSpc>
                          <a:spcPct val="107000"/>
                        </a:lnSpc>
                        <a:spcAft>
                          <a:spcPts val="0"/>
                        </a:spcAft>
                      </a:pPr>
                      <a:r>
                        <a:rPr lang="ro-RO" sz="11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7</a:t>
                      </a:r>
                      <a:endParaRPr lang="ro-R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 II  Reguli şi măsuri specifice de prevenire şi stingere a incendiilor in unităţile din subordinea Regiei Naţionale a Pădurilor </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Toate prevederile care vizează spaţiile de folosinţă comună (laboratoare, biblioteci și arhive, garaje, vopsitorii, depozite etc.)</a:t>
                      </a:r>
                      <a:endParaRPr lang="ro-R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Capitolul 12. Reguli </a:t>
                      </a:r>
                      <a:r>
                        <a:rPr lang="ro-RO" sz="1600" b="1"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şi</a:t>
                      </a:r>
                      <a:r>
                        <a:rPr lang="ro-RO" sz="16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măsuri specifice de prevenire </a:t>
                      </a:r>
                      <a:r>
                        <a:rPr lang="ro-RO" sz="1600" b="1"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şi</a:t>
                      </a:r>
                      <a:r>
                        <a:rPr lang="ro-RO" sz="16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stingere a incendiilor in </a:t>
                      </a:r>
                      <a:r>
                        <a:rPr lang="ro-RO" sz="1600" b="1"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unităţile</a:t>
                      </a:r>
                      <a:r>
                        <a:rPr lang="ro-RO" sz="16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din subordinea administrațiilor silvice</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6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Au fost eliminate prevederile in extenso și s-au menționat actele normative (Ordine de ministru, normative, norme etc.)  care reglementează aceste aspecte.</a:t>
                      </a:r>
                      <a:endParaRPr lang="ro-R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29451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468378006"/>
              </p:ext>
            </p:extLst>
          </p:nvPr>
        </p:nvGraphicFramePr>
        <p:xfrm>
          <a:off x="701039" y="924561"/>
          <a:ext cx="10820400" cy="5845302"/>
        </p:xfrm>
        <a:graphic>
          <a:graphicData uri="http://schemas.openxmlformats.org/drawingml/2006/table">
            <a:tbl>
              <a:tblPr firstRow="1" firstCol="1" bandRow="1">
                <a:tableStyleId>{5C22544A-7EE6-4342-B048-85BDC9FD1C3A}</a:tableStyleId>
              </a:tblPr>
              <a:tblGrid>
                <a:gridCol w="417760">
                  <a:extLst>
                    <a:ext uri="{9D8B030D-6E8A-4147-A177-3AD203B41FA5}">
                      <a16:colId xmlns:a16="http://schemas.microsoft.com/office/drawing/2014/main" val="20000"/>
                    </a:ext>
                  </a:extLst>
                </a:gridCol>
                <a:gridCol w="1436394">
                  <a:extLst>
                    <a:ext uri="{9D8B030D-6E8A-4147-A177-3AD203B41FA5}">
                      <a16:colId xmlns:a16="http://schemas.microsoft.com/office/drawing/2014/main" val="20001"/>
                    </a:ext>
                  </a:extLst>
                </a:gridCol>
                <a:gridCol w="1504059">
                  <a:extLst>
                    <a:ext uri="{9D8B030D-6E8A-4147-A177-3AD203B41FA5}">
                      <a16:colId xmlns:a16="http://schemas.microsoft.com/office/drawing/2014/main" val="20002"/>
                    </a:ext>
                  </a:extLst>
                </a:gridCol>
                <a:gridCol w="1974079">
                  <a:extLst>
                    <a:ext uri="{9D8B030D-6E8A-4147-A177-3AD203B41FA5}">
                      <a16:colId xmlns:a16="http://schemas.microsoft.com/office/drawing/2014/main" val="20003"/>
                    </a:ext>
                  </a:extLst>
                </a:gridCol>
                <a:gridCol w="5488108">
                  <a:extLst>
                    <a:ext uri="{9D8B030D-6E8A-4147-A177-3AD203B41FA5}">
                      <a16:colId xmlns:a16="http://schemas.microsoft.com/office/drawing/2014/main" val="20004"/>
                    </a:ext>
                  </a:extLst>
                </a:gridCol>
              </a:tblGrid>
              <a:tr h="559721">
                <a:tc>
                  <a:txBody>
                    <a:bodyPr/>
                    <a:lstStyle/>
                    <a:p>
                      <a:pPr algn="ctr">
                        <a:lnSpc>
                          <a:spcPct val="107000"/>
                        </a:lnSpc>
                        <a:spcAft>
                          <a:spcPts val="0"/>
                        </a:spcAft>
                      </a:pPr>
                      <a:r>
                        <a:rPr lang="ro-RO" sz="1200" dirty="0">
                          <a:effectLst/>
                        </a:rPr>
                        <a:t>Nr. crt.</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Capitol/ Subcapitol  </a:t>
                      </a:r>
                    </a:p>
                    <a:p>
                      <a:pPr algn="ctr">
                        <a:lnSpc>
                          <a:spcPct val="107000"/>
                        </a:lnSpc>
                        <a:spcAft>
                          <a:spcPts val="0"/>
                        </a:spcAft>
                      </a:pPr>
                      <a:r>
                        <a:rPr lang="ro-RO" sz="1200">
                          <a:effectLst/>
                        </a:rPr>
                        <a:t>Norma</a:t>
                      </a:r>
                    </a:p>
                    <a:p>
                      <a:pPr algn="ctr">
                        <a:lnSpc>
                          <a:spcPct val="107000"/>
                        </a:lnSpc>
                        <a:spcAft>
                          <a:spcPts val="0"/>
                        </a:spcAft>
                      </a:pPr>
                      <a:r>
                        <a:rPr lang="ro-RO" sz="1200">
                          <a:effectLst/>
                        </a:rPr>
                        <a:t> existentă</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eliminate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Aspecte modificate/nou introduse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tc>
                  <a:txBody>
                    <a:bodyPr/>
                    <a:lstStyle/>
                    <a:p>
                      <a:pPr algn="ctr">
                        <a:lnSpc>
                          <a:spcPct val="107000"/>
                        </a:lnSpc>
                        <a:spcAft>
                          <a:spcPts val="0"/>
                        </a:spcAft>
                      </a:pPr>
                      <a:r>
                        <a:rPr lang="ro-RO" sz="1200">
                          <a:effectLst/>
                        </a:rPr>
                        <a:t>Observații/Argumente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24269" marR="24269" marT="0" marB="0"/>
                </a:tc>
                <a:extLst>
                  <a:ext uri="{0D108BD9-81ED-4DB2-BD59-A6C34878D82A}">
                    <a16:rowId xmlns:a16="http://schemas.microsoft.com/office/drawing/2014/main" val="10000"/>
                  </a:ext>
                </a:extLst>
              </a:tr>
              <a:tr h="2180454">
                <a:tc>
                  <a:txBody>
                    <a:bodyPr/>
                    <a:lstStyle/>
                    <a:p>
                      <a:pPr algn="ctr">
                        <a:lnSpc>
                          <a:spcPct val="107000"/>
                        </a:lnSpc>
                        <a:spcAft>
                          <a:spcPts val="0"/>
                        </a:spcAft>
                      </a:pPr>
                      <a:r>
                        <a:rPr lang="ro-RO" sz="11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8</a:t>
                      </a:r>
                      <a:endParaRPr lang="ro-R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1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Inexistent</a:t>
                      </a:r>
                      <a:endParaRPr lang="ro-R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1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endParaRPr lang="ro-R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Capitolul 13. Siguranța și primul ajutor în stingerea incendiilor – ANEXA 9</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r>
                        <a:rPr lang="en-US" sz="12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arsurile</a:t>
                      </a:r>
                      <a:endParaRPr lang="en-US"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expunerea la căldură și frig</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Inhalarea, injectarea sau absorbția unui agent toxic </a:t>
                      </a: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sângerarea excesivă  - traumatisme </a:t>
                      </a:r>
                      <a:r>
                        <a:rPr lang="ro-RO" sz="1200" dirty="0" err="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osteo</a:t>
                      </a: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-articulare:  fracturile</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Traumatisme – </a:t>
                      </a:r>
                      <a:r>
                        <a:rPr lang="en-US"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p</a:t>
                      </a: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lăgi înjunghiate</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Noțiuni de bază pentru acordarea primului ajutor în caz de accidente și vătămări care se pot în operațiunile de intervenție la incendii</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565148">
                <a:tc>
                  <a:txBody>
                    <a:bodyPr/>
                    <a:lstStyle/>
                    <a:p>
                      <a:pPr algn="ctr">
                        <a:lnSpc>
                          <a:spcPct val="107000"/>
                        </a:lnSpc>
                        <a:spcAft>
                          <a:spcPts val="0"/>
                        </a:spcAft>
                      </a:pPr>
                      <a:r>
                        <a:rPr lang="ro-RO" sz="11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9</a:t>
                      </a:r>
                      <a:endParaRPr lang="ro-R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 I. 1.2.6. Întocmirea planului de intervenţie în păduri şi organizarea apărării împotriva incendiilor la unităţi.</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b="1">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ANEXE</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Elaborarea unor documente unitare de evidență și raportare a incendiilor, la nivelul tuturor factorilor responsabili: Silvicultori, ISU, SVSU, Gardă Forestieră</a:t>
                      </a:r>
                      <a:endParaRPr lang="ro-R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b="1"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Capitolul 14. Documente de pregătire, evidență și raportare</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Planul de intervenție la incendii – ANEXA 10</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Planul de alarmare – ANEXA 11</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Registrul cu situația incendiilor de pădure produse – ANEXA 12</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Raportul de Evaluare a Acțiunilor de Intervenție</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Procesul-verbal de intervenție</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Stabilirea unitară a conținutului noilor documente de evidență și raportare a intervențiilor la incendii, la nivelul tuturor structurilor implicare – ISU, Ocoale Silvice</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armonizarea Procesului verbal de intervenție cu cel al ISU</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o-RO" sz="1200" dirty="0">
                          <a:solidFill>
                            <a:srgbClr val="1D2228"/>
                          </a:solidFill>
                          <a:effectLst/>
                          <a:latin typeface="Calibri" panose="020F0502020204030204" pitchFamily="34" charset="0"/>
                          <a:ea typeface="Times New Roman" panose="02020603050405020304" pitchFamily="18" charset="0"/>
                          <a:cs typeface="Calibri" panose="020F0502020204030204" pitchFamily="34" charset="0"/>
                        </a:rPr>
                        <a:t>- raportarea unitară a incendiilor de pădure de către instituții</a:t>
                      </a:r>
                      <a:endParaRPr lang="ro-R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814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200" b="1" dirty="0"/>
              <a:t>2</a:t>
            </a:r>
            <a:r>
              <a:rPr lang="en-US" sz="2200" b="1" dirty="0"/>
              <a:t>. FACTORI CARE IMPUN MĂSURI PRIVIND REALIZAREA  PROCEDURII SIMPLIFICATE</a:t>
            </a:r>
            <a:endParaRPr lang="ro-RO" sz="2200" dirty="0"/>
          </a:p>
          <a:p>
            <a:pPr marL="0" indent="0">
              <a:buNone/>
            </a:pPr>
            <a:r>
              <a:rPr lang="ro-RO" sz="2200" b="1" dirty="0"/>
              <a:t>2.</a:t>
            </a:r>
            <a:r>
              <a:rPr lang="en-US" sz="2200" b="1" dirty="0"/>
              <a:t>1.  </a:t>
            </a:r>
            <a:r>
              <a:rPr lang="en-US" sz="2200" b="1" dirty="0" err="1"/>
              <a:t>Prevederile</a:t>
            </a:r>
            <a:r>
              <a:rPr lang="en-US" sz="2200" b="1" dirty="0"/>
              <a:t>  din </a:t>
            </a:r>
            <a:r>
              <a:rPr lang="en-US" sz="2200" b="1" dirty="0" err="1"/>
              <a:t>normele</a:t>
            </a:r>
            <a:r>
              <a:rPr lang="en-US" sz="2200" b="1" dirty="0"/>
              <a:t> </a:t>
            </a:r>
            <a:r>
              <a:rPr lang="ro-RO" sz="2200" b="1" dirty="0"/>
              <a:t>norma tehnică </a:t>
            </a:r>
            <a:r>
              <a:rPr lang="en-US" sz="2200" b="1" dirty="0"/>
              <a:t>existent</a:t>
            </a:r>
            <a:r>
              <a:rPr lang="ro-RO" sz="2200" b="1" dirty="0"/>
              <a:t>ă</a:t>
            </a:r>
            <a:r>
              <a:rPr lang="en-US" sz="2200" b="1" dirty="0"/>
              <a:t> care nu </a:t>
            </a:r>
            <a:r>
              <a:rPr lang="en-US" sz="2200" b="1" dirty="0" err="1"/>
              <a:t>mai</a:t>
            </a:r>
            <a:r>
              <a:rPr lang="en-US" sz="2200" b="1" dirty="0"/>
              <a:t> </a:t>
            </a:r>
            <a:r>
              <a:rPr lang="en-US" sz="2200" b="1" dirty="0" err="1"/>
              <a:t>corespund</a:t>
            </a:r>
            <a:r>
              <a:rPr lang="en-US" sz="2200" b="1" dirty="0"/>
              <a:t> din </a:t>
            </a:r>
            <a:r>
              <a:rPr lang="en-US" sz="2200" b="1" dirty="0" err="1"/>
              <a:t>punct</a:t>
            </a:r>
            <a:r>
              <a:rPr lang="en-US" sz="2200" b="1" dirty="0"/>
              <a:t> de </a:t>
            </a:r>
            <a:r>
              <a:rPr lang="en-US" sz="2200" b="1" dirty="0" err="1"/>
              <a:t>vedere</a:t>
            </a:r>
            <a:r>
              <a:rPr lang="en-US" sz="2200" b="1" dirty="0"/>
              <a:t> </a:t>
            </a:r>
            <a:r>
              <a:rPr lang="en-US" sz="2200" b="1" dirty="0" err="1"/>
              <a:t>științific</a:t>
            </a:r>
            <a:r>
              <a:rPr lang="en-US" sz="2200" b="1" dirty="0"/>
              <a:t> </a:t>
            </a:r>
            <a:r>
              <a:rPr lang="en-US" sz="2200" b="1" dirty="0" err="1"/>
              <a:t>și</a:t>
            </a:r>
            <a:r>
              <a:rPr lang="en-US" sz="2200" b="1" dirty="0"/>
              <a:t>  </a:t>
            </a:r>
            <a:r>
              <a:rPr lang="en-US" sz="2200" b="1" dirty="0" err="1"/>
              <a:t>tehnic</a:t>
            </a:r>
            <a:r>
              <a:rPr lang="ro-RO" sz="2200" b="1" dirty="0"/>
              <a:t> și aspecte noi abordate, ca urmare a rezultatelor științifice recent obținute în domeniu</a:t>
            </a:r>
          </a:p>
          <a:p>
            <a:pPr marL="0" indent="0">
              <a:buNone/>
            </a:pPr>
            <a:r>
              <a:rPr lang="ro-RO" sz="2000" dirty="0">
                <a:effectLst/>
                <a:ea typeface="Calibri" panose="020F0502020204030204" pitchFamily="34" charset="0"/>
                <a:cs typeface="Times New Roman" panose="02020603050405020304" pitchFamily="18" charset="0"/>
              </a:rPr>
              <a:t>Procedura pentru apărarea împotriva incendiilor este necesar să fie adaptată noilor realități de ordin științific, tehnic și juridic, ținând cont de următoarele argumente:</a:t>
            </a:r>
            <a:endParaRPr lang="en-US" sz="2000" dirty="0">
              <a:effectLst/>
              <a:ea typeface="Calibri" panose="020F0502020204030204" pitchFamily="34" charset="0"/>
              <a:cs typeface="Times New Roman" panose="02020603050405020304" pitchFamily="18" charset="0"/>
            </a:endParaRPr>
          </a:p>
          <a:p>
            <a:pPr marL="0" indent="0">
              <a:buNone/>
            </a:pPr>
            <a:r>
              <a:rPr lang="ro-RO" sz="2000" dirty="0">
                <a:solidFill>
                  <a:srgbClr val="0070C0"/>
                </a:solidFill>
              </a:rPr>
              <a:t>-  </a:t>
            </a:r>
            <a:r>
              <a:rPr lang="ro-RO" sz="2000" dirty="0"/>
              <a:t>Actualizarea prevederilor legislative în conformitate cu managementul riscului de incendiu de pădure  (HGR 557/2016 privind managementul tipurilor de risc)</a:t>
            </a:r>
          </a:p>
          <a:p>
            <a:pPr marL="0" indent="0">
              <a:buNone/>
            </a:pPr>
            <a:r>
              <a:rPr lang="ro-RO" sz="2000" dirty="0"/>
              <a:t>- Armonizarea cu prevederile Codului Silvic actualizat</a:t>
            </a:r>
          </a:p>
          <a:p>
            <a:pPr marL="0" indent="0">
              <a:buNone/>
            </a:pPr>
            <a:r>
              <a:rPr lang="ro-RO" sz="2200" dirty="0"/>
              <a:t>- Modificări în modul de arondare și de administrare a suprafețelor ocupate de păduri și vegetație forestieră (unitățile de producție au fost reorganizate și reamenajate ținând cont de proprietar și fără a se ține cont de vechea împărțire care era în funcție de gruparea teritorială pe bazinete/trupuri de pădure, precum și includerea în fondul forestier a suprafețelor ocupate de pășuni împădurite și jnepenișuri)</a:t>
            </a:r>
          </a:p>
          <a:p>
            <a:pPr marL="0" indent="0">
              <a:buNone/>
            </a:pPr>
            <a:r>
              <a:rPr lang="ro-RO" sz="2200" dirty="0"/>
              <a:t>-  Creșterea aportului factorilor de risc din afara fondului silvic și a activității antropice în zona limitrofă	</a:t>
            </a:r>
          </a:p>
          <a:p>
            <a:pPr marL="0" indent="0">
              <a:buNone/>
            </a:pP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303133"/>
            <a:ext cx="704439" cy="554867"/>
          </a:xfrm>
          <a:prstGeom prst="rect">
            <a:avLst/>
          </a:prstGeom>
        </p:spPr>
      </p:pic>
    </p:spTree>
    <p:extLst>
      <p:ext uri="{BB962C8B-B14F-4D97-AF65-F5344CB8AC3E}">
        <p14:creationId xmlns:p14="http://schemas.microsoft.com/office/powerpoint/2010/main" val="10116079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sz="2200" b="1" dirty="0"/>
              <a:t>2</a:t>
            </a:r>
            <a:r>
              <a:rPr lang="en-US" sz="2200" b="1" dirty="0"/>
              <a:t>. FACTORI CARE IMPUN MĂSURI PRIVIND REALIZAREA  PROCEDURII SIMPLIFICATE</a:t>
            </a:r>
            <a:endParaRPr lang="ro-RO" sz="2200" dirty="0"/>
          </a:p>
          <a:p>
            <a:pPr marL="0" indent="0">
              <a:buNone/>
            </a:pPr>
            <a:r>
              <a:rPr lang="ro-RO" sz="2200" b="1" dirty="0"/>
              <a:t>2.</a:t>
            </a:r>
            <a:r>
              <a:rPr lang="en-US" sz="2200" b="1" dirty="0"/>
              <a:t>1.  </a:t>
            </a:r>
            <a:r>
              <a:rPr lang="en-US" sz="2200" b="1" dirty="0" err="1"/>
              <a:t>Prevederile</a:t>
            </a:r>
            <a:r>
              <a:rPr lang="en-US" sz="2200" b="1" dirty="0"/>
              <a:t>  din </a:t>
            </a:r>
            <a:r>
              <a:rPr lang="en-US" sz="2200" b="1" dirty="0" err="1"/>
              <a:t>normele</a:t>
            </a:r>
            <a:r>
              <a:rPr lang="en-US" sz="2200" b="1" dirty="0"/>
              <a:t> </a:t>
            </a:r>
            <a:r>
              <a:rPr lang="en-US" sz="2200" b="1" dirty="0" err="1"/>
              <a:t>tehnice</a:t>
            </a:r>
            <a:r>
              <a:rPr lang="en-US" sz="2200" b="1" dirty="0"/>
              <a:t> </a:t>
            </a:r>
            <a:r>
              <a:rPr lang="en-US" sz="2200" b="1" dirty="0" err="1"/>
              <a:t>pentru</a:t>
            </a:r>
            <a:r>
              <a:rPr lang="en-US" sz="2200" b="1" dirty="0"/>
              <a:t> </a:t>
            </a:r>
            <a:r>
              <a:rPr lang="en-US" sz="2200" b="1" dirty="0" err="1"/>
              <a:t>silvicultură</a:t>
            </a:r>
            <a:r>
              <a:rPr lang="en-US" sz="2200" b="1" dirty="0"/>
              <a:t> /</a:t>
            </a:r>
            <a:r>
              <a:rPr lang="en-US" sz="2200" b="1" dirty="0" err="1"/>
              <a:t>regulamentelor</a:t>
            </a:r>
            <a:r>
              <a:rPr lang="en-US" sz="2200" b="1" dirty="0"/>
              <a:t>  </a:t>
            </a:r>
            <a:r>
              <a:rPr lang="en-US" sz="2200" b="1" dirty="0" err="1"/>
              <a:t>existente</a:t>
            </a:r>
            <a:r>
              <a:rPr lang="en-US" sz="2200" b="1" dirty="0"/>
              <a:t> care nu </a:t>
            </a:r>
            <a:r>
              <a:rPr lang="en-US" sz="2200" b="1" dirty="0" err="1"/>
              <a:t>mai</a:t>
            </a:r>
            <a:r>
              <a:rPr lang="en-US" sz="2200" b="1" dirty="0"/>
              <a:t> </a:t>
            </a:r>
            <a:r>
              <a:rPr lang="en-US" sz="2200" b="1" dirty="0" err="1"/>
              <a:t>corespund</a:t>
            </a:r>
            <a:r>
              <a:rPr lang="en-US" sz="2200" b="1" dirty="0"/>
              <a:t> din </a:t>
            </a:r>
            <a:r>
              <a:rPr lang="en-US" sz="2200" b="1" dirty="0" err="1"/>
              <a:t>punct</a:t>
            </a:r>
            <a:r>
              <a:rPr lang="en-US" sz="2200" b="1" dirty="0"/>
              <a:t> de </a:t>
            </a:r>
            <a:r>
              <a:rPr lang="en-US" sz="2200" b="1" dirty="0" err="1"/>
              <a:t>vedere</a:t>
            </a:r>
            <a:r>
              <a:rPr lang="en-US" sz="2200" b="1" dirty="0"/>
              <a:t> </a:t>
            </a:r>
            <a:r>
              <a:rPr lang="en-US" sz="2200" b="1" dirty="0" err="1"/>
              <a:t>științific</a:t>
            </a:r>
            <a:r>
              <a:rPr lang="en-US" sz="2200" b="1" dirty="0"/>
              <a:t> </a:t>
            </a:r>
            <a:r>
              <a:rPr lang="en-US" sz="2200" b="1" dirty="0" err="1"/>
              <a:t>și</a:t>
            </a:r>
            <a:r>
              <a:rPr lang="en-US" sz="2200" b="1" dirty="0"/>
              <a:t>  </a:t>
            </a:r>
            <a:r>
              <a:rPr lang="en-US" sz="2200" b="1" dirty="0" err="1"/>
              <a:t>tehnic</a:t>
            </a:r>
            <a:r>
              <a:rPr lang="ro-RO" sz="2200" b="1" dirty="0"/>
              <a:t> și aspecte noi abordate, ca urmare a rezultatelor științifice recent obținute în domeniu</a:t>
            </a:r>
          </a:p>
          <a:p>
            <a:pPr marL="0" indent="0">
              <a:buNone/>
            </a:pPr>
            <a:r>
              <a:rPr lang="ro-RO" sz="2200" dirty="0"/>
              <a:t>-  Lipsa unui program coerent de educație și informare a populației (de la copii la adulți);</a:t>
            </a:r>
          </a:p>
          <a:p>
            <a:pPr marL="0" indent="0">
              <a:buNone/>
            </a:pPr>
            <a:r>
              <a:rPr lang="ro-RO" sz="2200" dirty="0"/>
              <a:t>-  Schimbarea condițiilor climatice în sensul creșterii frecvenței anilor secetoși cu uscăciune ridicată</a:t>
            </a:r>
          </a:p>
          <a:p>
            <a:pPr marL="0" indent="0">
              <a:buNone/>
            </a:pPr>
            <a:r>
              <a:rPr lang="ro-RO" sz="2200" dirty="0"/>
              <a:t>-  Intensificarea practicilor de curățire prin ardere a resturilor agricole</a:t>
            </a:r>
          </a:p>
          <a:p>
            <a:pPr marL="0" indent="0">
              <a:buNone/>
            </a:pPr>
            <a:r>
              <a:rPr lang="ro-RO" sz="2200" dirty="0"/>
              <a:t>-  Necesitatea creșterii rezistenței la foc a arboretelor prin aplicarea de măsuri silvotehnice corespunzătoare</a:t>
            </a:r>
          </a:p>
          <a:p>
            <a:pPr marL="0" indent="0">
              <a:buNone/>
            </a:pPr>
            <a:r>
              <a:rPr lang="ro-RO" sz="2200" dirty="0"/>
              <a:t>-  Stabilirea unui cadru unitar pentru toate autoritățile responsabile în asigurarea managementului tipurilor de risc și elaborarea de proceduri comune pentru echipele de intervenție</a:t>
            </a:r>
          </a:p>
          <a:p>
            <a:pPr marL="0" indent="0">
              <a:buNone/>
            </a:pP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1" y="6409509"/>
            <a:ext cx="569388" cy="448491"/>
          </a:xfrm>
          <a:prstGeom prst="rect">
            <a:avLst/>
          </a:prstGeom>
        </p:spPr>
      </p:pic>
    </p:spTree>
    <p:extLst>
      <p:ext uri="{BB962C8B-B14F-4D97-AF65-F5344CB8AC3E}">
        <p14:creationId xmlns:p14="http://schemas.microsoft.com/office/powerpoint/2010/main" val="7817612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sz="2200" b="1" dirty="0"/>
              <a:t>2</a:t>
            </a:r>
            <a:r>
              <a:rPr lang="en-US" sz="2200" b="1" dirty="0"/>
              <a:t>. FACTORI CARE IMPUN MĂSURI PRIVIND REALIZAREA  PROCEDURII SIMPLIFICATE</a:t>
            </a:r>
            <a:endParaRPr lang="ro-RO" sz="2200" dirty="0"/>
          </a:p>
          <a:p>
            <a:pPr marL="0" indent="0">
              <a:buNone/>
            </a:pPr>
            <a:r>
              <a:rPr lang="ro-RO" sz="2200" b="1" dirty="0"/>
              <a:t>2.</a:t>
            </a:r>
            <a:r>
              <a:rPr lang="en-US" sz="2200" b="1" dirty="0"/>
              <a:t>1.  </a:t>
            </a:r>
            <a:r>
              <a:rPr lang="en-US" sz="2200" b="1" dirty="0" err="1"/>
              <a:t>Prevederile</a:t>
            </a:r>
            <a:r>
              <a:rPr lang="en-US" sz="2200" b="1" dirty="0"/>
              <a:t>  din </a:t>
            </a:r>
            <a:r>
              <a:rPr lang="en-US" sz="2200" b="1" dirty="0" err="1"/>
              <a:t>normele</a:t>
            </a:r>
            <a:r>
              <a:rPr lang="en-US" sz="2200" b="1" dirty="0"/>
              <a:t> </a:t>
            </a:r>
            <a:r>
              <a:rPr lang="en-US" sz="2200" b="1" dirty="0" err="1"/>
              <a:t>tehnice</a:t>
            </a:r>
            <a:r>
              <a:rPr lang="en-US" sz="2200" b="1" dirty="0"/>
              <a:t> </a:t>
            </a:r>
            <a:r>
              <a:rPr lang="en-US" sz="2200" b="1" dirty="0" err="1"/>
              <a:t>pentru</a:t>
            </a:r>
            <a:r>
              <a:rPr lang="en-US" sz="2200" b="1" dirty="0"/>
              <a:t> </a:t>
            </a:r>
            <a:r>
              <a:rPr lang="en-US" sz="2200" b="1" dirty="0" err="1"/>
              <a:t>silvicultură</a:t>
            </a:r>
            <a:r>
              <a:rPr lang="en-US" sz="2200" b="1" dirty="0"/>
              <a:t> /</a:t>
            </a:r>
            <a:r>
              <a:rPr lang="en-US" sz="2200" b="1" dirty="0" err="1"/>
              <a:t>regulamentelor</a:t>
            </a:r>
            <a:r>
              <a:rPr lang="en-US" sz="2200" b="1" dirty="0"/>
              <a:t>  </a:t>
            </a:r>
            <a:r>
              <a:rPr lang="en-US" sz="2200" b="1" dirty="0" err="1"/>
              <a:t>existente</a:t>
            </a:r>
            <a:r>
              <a:rPr lang="en-US" sz="2200" b="1" dirty="0"/>
              <a:t> care nu </a:t>
            </a:r>
            <a:r>
              <a:rPr lang="en-US" sz="2200" b="1" dirty="0" err="1"/>
              <a:t>mai</a:t>
            </a:r>
            <a:r>
              <a:rPr lang="en-US" sz="2200" b="1" dirty="0"/>
              <a:t> </a:t>
            </a:r>
            <a:r>
              <a:rPr lang="en-US" sz="2200" b="1" dirty="0" err="1"/>
              <a:t>corespund</a:t>
            </a:r>
            <a:r>
              <a:rPr lang="en-US" sz="2200" b="1" dirty="0"/>
              <a:t> din </a:t>
            </a:r>
            <a:r>
              <a:rPr lang="en-US" sz="2200" b="1" dirty="0" err="1"/>
              <a:t>punct</a:t>
            </a:r>
            <a:r>
              <a:rPr lang="en-US" sz="2200" b="1" dirty="0"/>
              <a:t> de </a:t>
            </a:r>
            <a:r>
              <a:rPr lang="en-US" sz="2200" b="1" dirty="0" err="1"/>
              <a:t>vedere</a:t>
            </a:r>
            <a:r>
              <a:rPr lang="en-US" sz="2200" b="1" dirty="0"/>
              <a:t> </a:t>
            </a:r>
            <a:r>
              <a:rPr lang="en-US" sz="2200" b="1" dirty="0" err="1"/>
              <a:t>științific</a:t>
            </a:r>
            <a:r>
              <a:rPr lang="en-US" sz="2200" b="1" dirty="0"/>
              <a:t> </a:t>
            </a:r>
            <a:r>
              <a:rPr lang="en-US" sz="2200" b="1" dirty="0" err="1"/>
              <a:t>și</a:t>
            </a:r>
            <a:r>
              <a:rPr lang="en-US" sz="2200" b="1" dirty="0"/>
              <a:t>  </a:t>
            </a:r>
            <a:r>
              <a:rPr lang="en-US" sz="2200" b="1" dirty="0" err="1"/>
              <a:t>tehnic</a:t>
            </a:r>
            <a:r>
              <a:rPr lang="ro-RO" sz="2200" b="1" dirty="0"/>
              <a:t> și aspecte noi abordate, ca urmare a rezultatelor științifice recent obținute în domeniu</a:t>
            </a:r>
          </a:p>
          <a:p>
            <a:pPr marL="0" indent="0">
              <a:buNone/>
            </a:pPr>
            <a:endParaRPr lang="ro-RO" sz="2200" b="1" dirty="0"/>
          </a:p>
          <a:p>
            <a:pPr marL="0" indent="0" algn="just">
              <a:spcAft>
                <a:spcPts val="1200"/>
              </a:spcAft>
              <a:buNone/>
            </a:pPr>
            <a:r>
              <a:rPr lang="ro-RO" dirty="0"/>
              <a:t>- </a:t>
            </a:r>
            <a:r>
              <a:rPr lang="ro-RO" sz="2200" dirty="0"/>
              <a:t>Aplicarea experienței altor state în măsurile organizatorice și de acțiune ale echipelor de intervenție</a:t>
            </a:r>
          </a:p>
          <a:p>
            <a:pPr marL="0" indent="0" algn="just">
              <a:spcAft>
                <a:spcPts val="1200"/>
              </a:spcAft>
              <a:buNone/>
            </a:pPr>
            <a:r>
              <a:rPr lang="ro-RO" sz="2200" dirty="0"/>
              <a:t>-   Acordarea unei libertăți sporite de acțiune cadrelor tehnice și personalului de specialitate cu </a:t>
            </a:r>
            <a:r>
              <a:rPr lang="ro-RO" sz="2200" dirty="0" err="1"/>
              <a:t>atribuţii</a:t>
            </a:r>
            <a:r>
              <a:rPr lang="ro-RO" sz="2200" dirty="0"/>
              <a:t> în domeniul apărării împotriva incendiilor și încurajarea folosirii tehnologiilor geo-spațiale</a:t>
            </a:r>
          </a:p>
          <a:p>
            <a:pPr algn="just">
              <a:spcAft>
                <a:spcPts val="1200"/>
              </a:spcAft>
              <a:buFontTx/>
              <a:buChar char="-"/>
            </a:pPr>
            <a:r>
              <a:rPr lang="ro-RO" sz="2200" dirty="0"/>
              <a:t> Necesitatea revizuirii, conform realităților și experienței acumulate, a necesarului de dotare cu mijloace tehnice de stingere din punctul de vedere al sortimentelor și al cantităților, precum și a dotării și amplasării punctelor întărite</a:t>
            </a:r>
          </a:p>
          <a:p>
            <a:pPr marL="0" indent="0">
              <a:buNone/>
            </a:pP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1" y="6409509"/>
            <a:ext cx="569388" cy="448491"/>
          </a:xfrm>
          <a:prstGeom prst="rect">
            <a:avLst/>
          </a:prstGeom>
        </p:spPr>
      </p:pic>
    </p:spTree>
    <p:extLst>
      <p:ext uri="{BB962C8B-B14F-4D97-AF65-F5344CB8AC3E}">
        <p14:creationId xmlns:p14="http://schemas.microsoft.com/office/powerpoint/2010/main" val="17287482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sz="2200" b="1" dirty="0"/>
              <a:t>2</a:t>
            </a:r>
            <a:r>
              <a:rPr lang="en-US" sz="2200" b="1" dirty="0"/>
              <a:t>. FACTORI CARE IMPUN MĂSURI PRIVIND REALIZAREA  PROCEDURII SIMPLIFICATE</a:t>
            </a:r>
            <a:endParaRPr lang="ro-RO" sz="2200" dirty="0"/>
          </a:p>
          <a:p>
            <a:pPr marL="0" indent="0">
              <a:buNone/>
            </a:pPr>
            <a:r>
              <a:rPr lang="ro-RO" sz="2200" b="1" dirty="0"/>
              <a:t>2.</a:t>
            </a:r>
            <a:r>
              <a:rPr lang="en-US" sz="2200" b="1" dirty="0"/>
              <a:t>1.  </a:t>
            </a:r>
            <a:r>
              <a:rPr lang="en-US" sz="2200" b="1" dirty="0" err="1"/>
              <a:t>Prevederile</a:t>
            </a:r>
            <a:r>
              <a:rPr lang="en-US" sz="2200" b="1" dirty="0"/>
              <a:t>  din </a:t>
            </a:r>
            <a:r>
              <a:rPr lang="en-US" sz="2200" b="1" dirty="0" err="1"/>
              <a:t>normele</a:t>
            </a:r>
            <a:r>
              <a:rPr lang="en-US" sz="2200" b="1" dirty="0"/>
              <a:t> </a:t>
            </a:r>
            <a:r>
              <a:rPr lang="en-US" sz="2200" b="1" dirty="0" err="1"/>
              <a:t>tehnice</a:t>
            </a:r>
            <a:r>
              <a:rPr lang="en-US" sz="2200" b="1" dirty="0"/>
              <a:t> </a:t>
            </a:r>
            <a:r>
              <a:rPr lang="en-US" sz="2200" b="1" dirty="0" err="1"/>
              <a:t>pentru</a:t>
            </a:r>
            <a:r>
              <a:rPr lang="en-US" sz="2200" b="1" dirty="0"/>
              <a:t> </a:t>
            </a:r>
            <a:r>
              <a:rPr lang="en-US" sz="2200" b="1" dirty="0" err="1"/>
              <a:t>silvicultură</a:t>
            </a:r>
            <a:r>
              <a:rPr lang="en-US" sz="2200" b="1" dirty="0"/>
              <a:t> /</a:t>
            </a:r>
            <a:r>
              <a:rPr lang="en-US" sz="2200" b="1" dirty="0" err="1"/>
              <a:t>regulamentelor</a:t>
            </a:r>
            <a:r>
              <a:rPr lang="en-US" sz="2200" b="1" dirty="0"/>
              <a:t>  </a:t>
            </a:r>
            <a:r>
              <a:rPr lang="en-US" sz="2200" b="1" dirty="0" err="1"/>
              <a:t>existente</a:t>
            </a:r>
            <a:r>
              <a:rPr lang="en-US" sz="2200" b="1" dirty="0"/>
              <a:t> care nu </a:t>
            </a:r>
            <a:r>
              <a:rPr lang="en-US" sz="2200" b="1" dirty="0" err="1"/>
              <a:t>mai</a:t>
            </a:r>
            <a:r>
              <a:rPr lang="en-US" sz="2200" b="1" dirty="0"/>
              <a:t> </a:t>
            </a:r>
            <a:r>
              <a:rPr lang="en-US" sz="2200" b="1" dirty="0" err="1"/>
              <a:t>corespund</a:t>
            </a:r>
            <a:r>
              <a:rPr lang="en-US" sz="2200" b="1" dirty="0"/>
              <a:t> din </a:t>
            </a:r>
            <a:r>
              <a:rPr lang="en-US" sz="2200" b="1" dirty="0" err="1"/>
              <a:t>punct</a:t>
            </a:r>
            <a:r>
              <a:rPr lang="en-US" sz="2200" b="1" dirty="0"/>
              <a:t> de </a:t>
            </a:r>
            <a:r>
              <a:rPr lang="en-US" sz="2200" b="1" dirty="0" err="1"/>
              <a:t>vedere</a:t>
            </a:r>
            <a:r>
              <a:rPr lang="en-US" sz="2200" b="1" dirty="0"/>
              <a:t> </a:t>
            </a:r>
            <a:r>
              <a:rPr lang="en-US" sz="2200" b="1" dirty="0" err="1"/>
              <a:t>științific</a:t>
            </a:r>
            <a:r>
              <a:rPr lang="en-US" sz="2200" b="1" dirty="0"/>
              <a:t> </a:t>
            </a:r>
            <a:r>
              <a:rPr lang="en-US" sz="2200" b="1" dirty="0" err="1"/>
              <a:t>și</a:t>
            </a:r>
            <a:r>
              <a:rPr lang="en-US" sz="2200" b="1" dirty="0"/>
              <a:t>  </a:t>
            </a:r>
            <a:r>
              <a:rPr lang="en-US" sz="2200" b="1" dirty="0" err="1"/>
              <a:t>tehnic</a:t>
            </a:r>
            <a:r>
              <a:rPr lang="ro-RO" sz="2200" b="1" dirty="0"/>
              <a:t> și aspecte noi abordate, ca urmare a rezultatelor științifice recent obținute în domeniu</a:t>
            </a:r>
          </a:p>
          <a:p>
            <a:pPr marL="0" indent="0">
              <a:spcAft>
                <a:spcPts val="1200"/>
              </a:spcAft>
              <a:buNone/>
            </a:pPr>
            <a:r>
              <a:rPr lang="ro-RO" sz="2200" dirty="0"/>
              <a:t>-  Modernizarea metodelor de intervenție precum și a dotării cu utilaje și echipamente specifice domeniului forestier, ținând cont de nevoile de dotare la standardele și performanțele tehnologice cele mai înalte existente pe plan mondial;</a:t>
            </a:r>
          </a:p>
          <a:p>
            <a:pPr>
              <a:spcAft>
                <a:spcPts val="1200"/>
              </a:spcAft>
              <a:buFontTx/>
              <a:buChar char="-"/>
            </a:pPr>
            <a:r>
              <a:rPr lang="ro-RO" sz="2200" dirty="0"/>
              <a:t>Modernizarea modului de realizare a bazelor de date privind  incendiile de pădure, în sensul creșterii nivelului de digitalizare și a implementării tehnologiilor geospațiale, precum și armonizarea acestora cu acordurile și bazele de date naționale și internaționale (IGSU cadrul de la </a:t>
            </a:r>
            <a:r>
              <a:rPr lang="ro-RO" sz="2200" dirty="0" err="1"/>
              <a:t>Sendai</a:t>
            </a:r>
            <a:r>
              <a:rPr lang="ro-RO" sz="2200" dirty="0"/>
              <a:t> pentru reducerea riscurilor de dezastre, EFFIS)</a:t>
            </a:r>
          </a:p>
          <a:p>
            <a:pPr marL="0" indent="0">
              <a:spcAft>
                <a:spcPts val="1200"/>
              </a:spcAft>
              <a:buNone/>
            </a:pPr>
            <a:r>
              <a:rPr lang="ro-RO" sz="2200" dirty="0"/>
              <a:t>-   Implementarea unui sistem geospațial modern de monitorizare și prognoză a incendiilor care să permită alertarea și geolocalizarea evenimentelor de incendiu, precum și sprijinirea operațiunilor de intervenție.</a:t>
            </a:r>
          </a:p>
          <a:p>
            <a:pPr marL="0" indent="0">
              <a:buNone/>
            </a:pP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1" y="6409509"/>
            <a:ext cx="569388" cy="448491"/>
          </a:xfrm>
          <a:prstGeom prst="rect">
            <a:avLst/>
          </a:prstGeom>
        </p:spPr>
      </p:pic>
    </p:spTree>
    <p:extLst>
      <p:ext uri="{BB962C8B-B14F-4D97-AF65-F5344CB8AC3E}">
        <p14:creationId xmlns:p14="http://schemas.microsoft.com/office/powerpoint/2010/main" val="5967160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200" b="1" dirty="0"/>
              <a:t>2.2  R</a:t>
            </a:r>
            <a:r>
              <a:rPr lang="en-US" sz="2200" b="1" dirty="0" err="1"/>
              <a:t>ealitățile</a:t>
            </a:r>
            <a:r>
              <a:rPr lang="en-US" sz="2200" b="1" dirty="0"/>
              <a:t> de </a:t>
            </a:r>
            <a:r>
              <a:rPr lang="en-US" sz="2200" b="1" dirty="0" err="1"/>
              <a:t>natură</a:t>
            </a:r>
            <a:r>
              <a:rPr lang="en-US" sz="2200" b="1" dirty="0"/>
              <a:t> </a:t>
            </a:r>
            <a:r>
              <a:rPr lang="en-US" sz="2200" b="1" dirty="0" err="1"/>
              <a:t>organizatorică</a:t>
            </a:r>
            <a:r>
              <a:rPr lang="en-US" sz="2200" b="1" dirty="0"/>
              <a:t> a </a:t>
            </a:r>
            <a:r>
              <a:rPr lang="en-US" sz="2200" b="1" dirty="0" err="1"/>
              <a:t>agenților</a:t>
            </a:r>
            <a:r>
              <a:rPr lang="en-US" sz="2200" b="1" dirty="0"/>
              <a:t> economici din </a:t>
            </a:r>
            <a:r>
              <a:rPr lang="en-US" sz="2200" b="1" dirty="0" err="1"/>
              <a:t>silvicultură</a:t>
            </a:r>
            <a:endParaRPr lang="ro-RO" sz="2200" b="1" dirty="0"/>
          </a:p>
          <a:p>
            <a:pPr marL="0" indent="0">
              <a:buNone/>
            </a:pPr>
            <a:endParaRPr lang="ro-RO" dirty="0"/>
          </a:p>
          <a:p>
            <a:pPr algn="just">
              <a:spcAft>
                <a:spcPts val="1200"/>
              </a:spcAft>
              <a:buFont typeface="Calibri" panose="020F0502020204030204" pitchFamily="34" charset="0"/>
              <a:buChar char="-"/>
            </a:pPr>
            <a:r>
              <a:rPr lang="en-US" sz="2200" dirty="0"/>
              <a:t>Constituirea de </a:t>
            </a:r>
            <a:r>
              <a:rPr lang="en-US" sz="2200" dirty="0" err="1"/>
              <a:t>noi</a:t>
            </a:r>
            <a:r>
              <a:rPr lang="en-US" sz="2200" dirty="0"/>
              <a:t> </a:t>
            </a:r>
            <a:r>
              <a:rPr lang="en-US" sz="2200" dirty="0" err="1"/>
              <a:t>structuri</a:t>
            </a:r>
            <a:r>
              <a:rPr lang="en-US" sz="2200" dirty="0"/>
              <a:t> </a:t>
            </a:r>
            <a:r>
              <a:rPr lang="en-US" sz="2200" dirty="0" err="1"/>
              <a:t>instituționale</a:t>
            </a:r>
            <a:r>
              <a:rPr lang="en-US" sz="2200" dirty="0"/>
              <a:t> </a:t>
            </a:r>
            <a:r>
              <a:rPr lang="en-US" sz="2200" dirty="0" err="1"/>
              <a:t>responsabile</a:t>
            </a:r>
            <a:r>
              <a:rPr lang="en-US" sz="2200" dirty="0"/>
              <a:t> </a:t>
            </a:r>
            <a:r>
              <a:rPr lang="en-US" sz="2200" dirty="0" err="1"/>
              <a:t>în</a:t>
            </a:r>
            <a:r>
              <a:rPr lang="en-US" sz="2200" dirty="0"/>
              <a:t> </a:t>
            </a:r>
            <a:r>
              <a:rPr lang="en-US" sz="2200" dirty="0" err="1"/>
              <a:t>managementul</a:t>
            </a:r>
            <a:r>
              <a:rPr lang="en-US" sz="2200" dirty="0"/>
              <a:t> </a:t>
            </a:r>
            <a:r>
              <a:rPr lang="en-US" sz="2200" dirty="0" err="1"/>
              <a:t>și</a:t>
            </a:r>
            <a:r>
              <a:rPr lang="en-US" sz="2200" dirty="0"/>
              <a:t> </a:t>
            </a:r>
            <a:r>
              <a:rPr lang="en-US" sz="2200" dirty="0" err="1"/>
              <a:t>gestionarea</a:t>
            </a:r>
            <a:r>
              <a:rPr lang="en-US" sz="2200" dirty="0"/>
              <a:t> </a:t>
            </a:r>
            <a:r>
              <a:rPr lang="en-US" sz="2200" dirty="0" err="1"/>
              <a:t>pădurilor</a:t>
            </a:r>
            <a:r>
              <a:rPr lang="en-US" sz="2200" dirty="0"/>
              <a:t> (</a:t>
            </a:r>
            <a:r>
              <a:rPr lang="en-US" sz="2200" dirty="0" err="1"/>
              <a:t>inclusiv</a:t>
            </a:r>
            <a:r>
              <a:rPr lang="en-US" sz="2200" dirty="0"/>
              <a:t> </a:t>
            </a:r>
            <a:r>
              <a:rPr lang="en-US" sz="2200" dirty="0" err="1"/>
              <a:t>ocoalele</a:t>
            </a:r>
            <a:r>
              <a:rPr lang="en-US" sz="2200" dirty="0"/>
              <a:t> </a:t>
            </a:r>
            <a:r>
              <a:rPr lang="en-US" sz="2200" dirty="0" err="1"/>
              <a:t>silvice</a:t>
            </a:r>
            <a:r>
              <a:rPr lang="en-US" sz="2200" dirty="0"/>
              <a:t> de </a:t>
            </a:r>
            <a:r>
              <a:rPr lang="en-US" sz="2200" dirty="0" err="1"/>
              <a:t>regim</a:t>
            </a:r>
            <a:r>
              <a:rPr lang="en-US" sz="2200" dirty="0"/>
              <a:t>) precum </a:t>
            </a:r>
            <a:r>
              <a:rPr lang="en-US" sz="2200" dirty="0" err="1"/>
              <a:t>și</a:t>
            </a:r>
            <a:r>
              <a:rPr lang="en-US" sz="2200" dirty="0"/>
              <a:t> a </a:t>
            </a:r>
            <a:r>
              <a:rPr lang="en-US" sz="2200" dirty="0" err="1"/>
              <a:t>unor</a:t>
            </a:r>
            <a:r>
              <a:rPr lang="en-US" sz="2200" dirty="0"/>
              <a:t> </a:t>
            </a:r>
            <a:r>
              <a:rPr lang="en-US" sz="2200" dirty="0" err="1"/>
              <a:t>noi</a:t>
            </a:r>
            <a:r>
              <a:rPr lang="en-US" sz="2200" dirty="0"/>
              <a:t> </a:t>
            </a:r>
            <a:r>
              <a:rPr lang="en-US" sz="2200" dirty="0" err="1"/>
              <a:t>structuri</a:t>
            </a:r>
            <a:r>
              <a:rPr lang="en-US" sz="2200" dirty="0"/>
              <a:t> </a:t>
            </a:r>
            <a:r>
              <a:rPr lang="en-US" sz="2200" dirty="0" err="1"/>
              <a:t>teritoriale</a:t>
            </a:r>
            <a:r>
              <a:rPr lang="en-US" sz="2200" dirty="0"/>
              <a:t> din </a:t>
            </a:r>
            <a:r>
              <a:rPr lang="en-US" sz="2200" dirty="0" err="1"/>
              <a:t>subordinea</a:t>
            </a:r>
            <a:r>
              <a:rPr lang="en-US" sz="2200" dirty="0"/>
              <a:t> </a:t>
            </a:r>
            <a:r>
              <a:rPr lang="en-US" sz="2200" dirty="0" err="1"/>
              <a:t>autorității</a:t>
            </a:r>
            <a:r>
              <a:rPr lang="en-US" sz="2200" dirty="0"/>
              <a:t> </a:t>
            </a:r>
            <a:r>
              <a:rPr lang="en-US" sz="2200" dirty="0" err="1"/>
              <a:t>publice</a:t>
            </a:r>
            <a:r>
              <a:rPr lang="en-US" sz="2200" dirty="0"/>
              <a:t> centrale </a:t>
            </a:r>
            <a:r>
              <a:rPr lang="en-US" sz="2200" dirty="0" err="1"/>
              <a:t>pentru</a:t>
            </a:r>
            <a:r>
              <a:rPr lang="en-US" sz="2200" dirty="0"/>
              <a:t> </a:t>
            </a:r>
            <a:r>
              <a:rPr lang="en-US" sz="2200" dirty="0" err="1"/>
              <a:t>silvicultură</a:t>
            </a:r>
            <a:r>
              <a:rPr lang="en-US" sz="2200" dirty="0"/>
              <a:t>, cu </a:t>
            </a:r>
            <a:r>
              <a:rPr lang="en-US" sz="2200" dirty="0" err="1"/>
              <a:t>atribuții</a:t>
            </a:r>
            <a:r>
              <a:rPr lang="en-US" sz="2200" dirty="0"/>
              <a:t> </a:t>
            </a:r>
            <a:r>
              <a:rPr lang="en-US" sz="2200" dirty="0" err="1"/>
              <a:t>în</a:t>
            </a:r>
            <a:r>
              <a:rPr lang="en-US" sz="2200" dirty="0"/>
              <a:t> </a:t>
            </a:r>
            <a:r>
              <a:rPr lang="en-US" sz="2200" dirty="0" err="1"/>
              <a:t>implementarea</a:t>
            </a:r>
            <a:r>
              <a:rPr lang="en-US" sz="2200" dirty="0"/>
              <a:t> </a:t>
            </a:r>
            <a:r>
              <a:rPr lang="en-US" sz="2200" dirty="0" err="1"/>
              <a:t>și</a:t>
            </a:r>
            <a:r>
              <a:rPr lang="en-US" sz="2200" dirty="0"/>
              <a:t> </a:t>
            </a:r>
            <a:r>
              <a:rPr lang="en-US" sz="2200" dirty="0" err="1"/>
              <a:t>controlul</a:t>
            </a:r>
            <a:r>
              <a:rPr lang="en-US" sz="2200" dirty="0"/>
              <a:t> </a:t>
            </a:r>
            <a:r>
              <a:rPr lang="en-US" sz="2200" dirty="0" err="1"/>
              <a:t>aplicării</a:t>
            </a:r>
            <a:r>
              <a:rPr lang="en-US" sz="2200" dirty="0"/>
              <a:t> </a:t>
            </a:r>
            <a:r>
              <a:rPr lang="en-US" sz="2200" dirty="0" err="1"/>
              <a:t>regimului</a:t>
            </a:r>
            <a:r>
              <a:rPr lang="en-US" sz="2200" dirty="0"/>
              <a:t> silvic </a:t>
            </a:r>
            <a:r>
              <a:rPr lang="en-US" sz="2200" dirty="0" err="1"/>
              <a:t>şi</a:t>
            </a:r>
            <a:r>
              <a:rPr lang="en-US" sz="2200" dirty="0"/>
              <a:t> </a:t>
            </a:r>
            <a:r>
              <a:rPr lang="en-US" sz="2200" dirty="0" err="1"/>
              <a:t>cinegetic</a:t>
            </a:r>
            <a:r>
              <a:rPr lang="en-US" sz="2200" dirty="0"/>
              <a:t> </a:t>
            </a:r>
            <a:r>
              <a:rPr lang="en-US" sz="2200" dirty="0" err="1"/>
              <a:t>în</a:t>
            </a:r>
            <a:r>
              <a:rPr lang="en-US" sz="2200" dirty="0"/>
              <a:t> </a:t>
            </a:r>
            <a:r>
              <a:rPr lang="en-US" sz="2200" dirty="0" err="1"/>
              <a:t>fondul</a:t>
            </a:r>
            <a:r>
              <a:rPr lang="en-US" sz="2200" dirty="0"/>
              <a:t> </a:t>
            </a:r>
            <a:r>
              <a:rPr lang="en-US" sz="2200" dirty="0" err="1"/>
              <a:t>forestier</a:t>
            </a:r>
            <a:r>
              <a:rPr lang="en-US" sz="2200" dirty="0"/>
              <a:t> </a:t>
            </a:r>
            <a:r>
              <a:rPr lang="en-US" sz="2200" dirty="0" err="1"/>
              <a:t>național</a:t>
            </a:r>
            <a:r>
              <a:rPr lang="en-US" sz="2200" dirty="0"/>
              <a:t> </a:t>
            </a:r>
            <a:r>
              <a:rPr lang="en-US" sz="2200" dirty="0" err="1"/>
              <a:t>și</a:t>
            </a:r>
            <a:r>
              <a:rPr lang="en-US" sz="2200" dirty="0"/>
              <a:t> </a:t>
            </a:r>
            <a:r>
              <a:rPr lang="en-US" sz="2200" dirty="0" err="1"/>
              <a:t>în</a:t>
            </a:r>
            <a:r>
              <a:rPr lang="en-US" sz="2200" dirty="0"/>
              <a:t> </a:t>
            </a:r>
            <a:r>
              <a:rPr lang="en-US" sz="2200" dirty="0" err="1"/>
              <a:t>vegetația</a:t>
            </a:r>
            <a:r>
              <a:rPr lang="en-US" sz="2200" dirty="0"/>
              <a:t> </a:t>
            </a:r>
            <a:r>
              <a:rPr lang="en-US" sz="2200" dirty="0" err="1"/>
              <a:t>forestieră</a:t>
            </a:r>
            <a:r>
              <a:rPr lang="en-US" sz="2200" dirty="0"/>
              <a:t> de pe </a:t>
            </a:r>
            <a:r>
              <a:rPr lang="en-US" sz="2200" dirty="0" err="1"/>
              <a:t>terenurile</a:t>
            </a:r>
            <a:r>
              <a:rPr lang="en-US" sz="2200" dirty="0"/>
              <a:t> din afara </a:t>
            </a:r>
            <a:r>
              <a:rPr lang="en-US" sz="2200" dirty="0" err="1"/>
              <a:t>fondului</a:t>
            </a:r>
            <a:r>
              <a:rPr lang="en-US" sz="2200" dirty="0"/>
              <a:t> </a:t>
            </a:r>
            <a:r>
              <a:rPr lang="en-US" sz="2200" dirty="0" err="1"/>
              <a:t>forestier</a:t>
            </a:r>
            <a:r>
              <a:rPr lang="en-US" sz="2200" dirty="0"/>
              <a:t> </a:t>
            </a:r>
            <a:r>
              <a:rPr lang="en-US" sz="2200" dirty="0" err="1"/>
              <a:t>național</a:t>
            </a:r>
            <a:r>
              <a:rPr lang="en-US" sz="2200" dirty="0"/>
              <a:t> (</a:t>
            </a:r>
            <a:r>
              <a:rPr lang="en-US" sz="2200" dirty="0" err="1"/>
              <a:t>denumite</a:t>
            </a:r>
            <a:r>
              <a:rPr lang="en-US" sz="2200" dirty="0"/>
              <a:t> </a:t>
            </a:r>
            <a:r>
              <a:rPr lang="en-US" sz="2200" dirty="0" err="1"/>
              <a:t>în</a:t>
            </a:r>
            <a:r>
              <a:rPr lang="en-US" sz="2200" dirty="0"/>
              <a:t> </a:t>
            </a:r>
            <a:r>
              <a:rPr lang="en-US" sz="2200" dirty="0" err="1"/>
              <a:t>prezent</a:t>
            </a:r>
            <a:r>
              <a:rPr lang="en-US" sz="2200" dirty="0"/>
              <a:t> </a:t>
            </a:r>
            <a:r>
              <a:rPr lang="en-US" sz="2200" dirty="0" err="1"/>
              <a:t>Gărzi</a:t>
            </a:r>
            <a:r>
              <a:rPr lang="en-US" sz="2200" dirty="0"/>
              <a:t> </a:t>
            </a:r>
            <a:r>
              <a:rPr lang="en-US" sz="2200" dirty="0" err="1"/>
              <a:t>forestiere</a:t>
            </a:r>
            <a:r>
              <a:rPr lang="en-US" sz="2200" dirty="0"/>
              <a:t>)</a:t>
            </a:r>
            <a:endParaRPr lang="ro-RO" sz="2200" dirty="0"/>
          </a:p>
          <a:p>
            <a:pPr algn="just">
              <a:spcAft>
                <a:spcPts val="1200"/>
              </a:spcAft>
              <a:buFont typeface="Calibri" panose="020F0502020204030204" pitchFamily="34" charset="0"/>
              <a:buChar char="-"/>
            </a:pPr>
            <a:r>
              <a:rPr lang="en-US" sz="2200" dirty="0" err="1"/>
              <a:t>Schimbarea</a:t>
            </a:r>
            <a:r>
              <a:rPr lang="en-US" sz="2200" dirty="0"/>
              <a:t> </a:t>
            </a:r>
            <a:r>
              <a:rPr lang="en-US" sz="2200" dirty="0" err="1"/>
              <a:t>regimului</a:t>
            </a:r>
            <a:r>
              <a:rPr lang="en-US" sz="2200" dirty="0"/>
              <a:t> de </a:t>
            </a:r>
            <a:r>
              <a:rPr lang="en-US" sz="2200" dirty="0" err="1"/>
              <a:t>proprietate</a:t>
            </a:r>
            <a:r>
              <a:rPr lang="en-US" sz="2200" dirty="0"/>
              <a:t> a </a:t>
            </a:r>
            <a:r>
              <a:rPr lang="en-US" sz="2200" dirty="0" err="1"/>
              <a:t>fondului</a:t>
            </a:r>
            <a:r>
              <a:rPr lang="en-US" sz="2200" dirty="0"/>
              <a:t> </a:t>
            </a:r>
            <a:r>
              <a:rPr lang="en-US" sz="2200" dirty="0" err="1"/>
              <a:t>forestier</a:t>
            </a:r>
            <a:r>
              <a:rPr lang="en-US" sz="2200" dirty="0"/>
              <a:t>, </a:t>
            </a:r>
            <a:r>
              <a:rPr lang="en-US" sz="2200" dirty="0" err="1"/>
              <a:t>în</a:t>
            </a:r>
            <a:r>
              <a:rPr lang="en-US" sz="2200" dirty="0"/>
              <a:t> </a:t>
            </a:r>
            <a:r>
              <a:rPr lang="en-US" sz="2200" dirty="0" err="1"/>
              <a:t>sensul</a:t>
            </a:r>
            <a:r>
              <a:rPr lang="en-US" sz="2200" dirty="0"/>
              <a:t> </a:t>
            </a:r>
            <a:r>
              <a:rPr lang="en-US" sz="2200" dirty="0" err="1"/>
              <a:t>creșterii</a:t>
            </a:r>
            <a:r>
              <a:rPr lang="en-US" sz="2200" dirty="0"/>
              <a:t> </a:t>
            </a:r>
            <a:r>
              <a:rPr lang="en-US" sz="2200" dirty="0" err="1"/>
              <a:t>semnificative</a:t>
            </a:r>
            <a:r>
              <a:rPr lang="en-US" sz="2200" dirty="0"/>
              <a:t> a </a:t>
            </a:r>
            <a:r>
              <a:rPr lang="en-US" sz="2200" dirty="0" err="1"/>
              <a:t>ponderii</a:t>
            </a:r>
            <a:r>
              <a:rPr lang="en-US" sz="2200" dirty="0"/>
              <a:t> </a:t>
            </a:r>
            <a:r>
              <a:rPr lang="en-US" sz="2200" dirty="0" err="1"/>
              <a:t>sectorului</a:t>
            </a:r>
            <a:r>
              <a:rPr lang="en-US" sz="2200" dirty="0"/>
              <a:t> </a:t>
            </a:r>
            <a:r>
              <a:rPr lang="en-US" sz="2200" dirty="0" err="1"/>
              <a:t>privat</a:t>
            </a:r>
            <a:endParaRPr lang="ro-RO" sz="2200" dirty="0"/>
          </a:p>
          <a:p>
            <a:pPr>
              <a:spcAft>
                <a:spcPts val="1200"/>
              </a:spcAft>
              <a:buFont typeface="Calibri" panose="020F0502020204030204" pitchFamily="34" charset="0"/>
              <a:buChar char="-"/>
            </a:pPr>
            <a:r>
              <a:rPr lang="en-US" sz="2200" dirty="0" err="1"/>
              <a:t>Evoluția</a:t>
            </a:r>
            <a:r>
              <a:rPr lang="en-US" sz="2200" dirty="0"/>
              <a:t> </a:t>
            </a:r>
            <a:r>
              <a:rPr lang="en-US" sz="2200" dirty="0" err="1"/>
              <a:t>specificului</a:t>
            </a:r>
            <a:r>
              <a:rPr lang="en-US" sz="2200" dirty="0"/>
              <a:t> </a:t>
            </a:r>
            <a:r>
              <a:rPr lang="en-US" sz="2200" dirty="0" err="1"/>
              <a:t>activităților</a:t>
            </a:r>
            <a:r>
              <a:rPr lang="en-US" sz="2200" dirty="0"/>
              <a:t> </a:t>
            </a:r>
            <a:r>
              <a:rPr lang="en-US" sz="2200" dirty="0" err="1"/>
              <a:t>economice</a:t>
            </a:r>
            <a:r>
              <a:rPr lang="en-US" sz="2200" dirty="0"/>
              <a:t> din </a:t>
            </a:r>
            <a:r>
              <a:rPr lang="en-US" sz="2200" dirty="0" err="1"/>
              <a:t>fondul</a:t>
            </a:r>
            <a:r>
              <a:rPr lang="en-US" sz="2200" dirty="0"/>
              <a:t> silvic, cum </a:t>
            </a:r>
            <a:r>
              <a:rPr lang="en-US" sz="2200" dirty="0" err="1"/>
              <a:t>ar</a:t>
            </a:r>
            <a:r>
              <a:rPr lang="en-US" sz="2200" dirty="0"/>
              <a:t> fi </a:t>
            </a:r>
            <a:r>
              <a:rPr lang="en-US" sz="2200" dirty="0" err="1"/>
              <a:t>executarea</a:t>
            </a:r>
            <a:r>
              <a:rPr lang="en-US" sz="2200" dirty="0"/>
              <a:t> </a:t>
            </a:r>
            <a:r>
              <a:rPr lang="en-US" sz="2200" dirty="0" err="1"/>
              <a:t>lucrărilor</a:t>
            </a:r>
            <a:r>
              <a:rPr lang="en-US" sz="2200" dirty="0"/>
              <a:t> cu </a:t>
            </a:r>
            <a:r>
              <a:rPr lang="en-US" sz="2200" dirty="0" err="1"/>
              <a:t>terți</a:t>
            </a:r>
            <a:r>
              <a:rPr lang="en-US" sz="2200" dirty="0"/>
              <a:t> (</a:t>
            </a:r>
            <a:r>
              <a:rPr lang="en-US" sz="2200" dirty="0" err="1"/>
              <a:t>exemplu</a:t>
            </a:r>
            <a:r>
              <a:rPr lang="en-US" sz="2200" dirty="0"/>
              <a:t>: </a:t>
            </a:r>
            <a:r>
              <a:rPr lang="en-US" sz="2200" dirty="0" err="1"/>
              <a:t>exploatări</a:t>
            </a:r>
            <a:r>
              <a:rPr lang="en-US" sz="2200" dirty="0"/>
              <a:t> </a:t>
            </a:r>
            <a:r>
              <a:rPr lang="en-US" sz="2200" dirty="0" err="1"/>
              <a:t>forestiere</a:t>
            </a:r>
            <a:r>
              <a:rPr lang="en-US" sz="2200" dirty="0"/>
              <a:t>), </a:t>
            </a:r>
            <a:r>
              <a:rPr lang="en-US" sz="2200" dirty="0" err="1"/>
              <a:t>externalizarea</a:t>
            </a:r>
            <a:r>
              <a:rPr lang="en-US" sz="2200" dirty="0"/>
              <a:t> </a:t>
            </a:r>
            <a:r>
              <a:rPr lang="en-US" sz="2200" dirty="0" err="1"/>
              <a:t>serviciilor</a:t>
            </a:r>
            <a:r>
              <a:rPr lang="en-US" sz="2200" dirty="0"/>
              <a:t> de </a:t>
            </a:r>
            <a:r>
              <a:rPr lang="en-US" sz="2200" dirty="0" err="1"/>
              <a:t>pază</a:t>
            </a:r>
            <a:r>
              <a:rPr lang="en-US" sz="2200" dirty="0"/>
              <a:t> </a:t>
            </a:r>
            <a:r>
              <a:rPr lang="en-US" sz="2200" dirty="0" err="1"/>
              <a:t>și</a:t>
            </a:r>
            <a:r>
              <a:rPr lang="en-US" sz="2200" dirty="0"/>
              <a:t> </a:t>
            </a:r>
            <a:r>
              <a:rPr lang="en-US" sz="2200" dirty="0" err="1"/>
              <a:t>protecție</a:t>
            </a:r>
            <a:endParaRPr lang="en-US" sz="22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7496551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400" b="1" dirty="0"/>
              <a:t>2.2. R</a:t>
            </a:r>
            <a:r>
              <a:rPr lang="en-US" sz="2400" b="1" dirty="0" err="1"/>
              <a:t>ealitățile</a:t>
            </a:r>
            <a:r>
              <a:rPr lang="en-US" sz="2400" b="1" dirty="0"/>
              <a:t> de </a:t>
            </a:r>
            <a:r>
              <a:rPr lang="en-US" sz="2400" b="1" dirty="0" err="1"/>
              <a:t>natură</a:t>
            </a:r>
            <a:r>
              <a:rPr lang="en-US" sz="2400" b="1" dirty="0"/>
              <a:t> </a:t>
            </a:r>
            <a:r>
              <a:rPr lang="en-US" sz="2400" b="1" dirty="0" err="1"/>
              <a:t>organizatorică</a:t>
            </a:r>
            <a:r>
              <a:rPr lang="en-US" sz="2400" b="1" dirty="0"/>
              <a:t> a </a:t>
            </a:r>
            <a:r>
              <a:rPr lang="en-US" sz="2400" b="1" dirty="0" err="1"/>
              <a:t>agenților</a:t>
            </a:r>
            <a:r>
              <a:rPr lang="en-US" sz="2400" b="1" dirty="0"/>
              <a:t> economici din </a:t>
            </a:r>
            <a:r>
              <a:rPr lang="en-US" sz="2400" b="1" dirty="0" err="1"/>
              <a:t>silvicultură</a:t>
            </a:r>
            <a:endParaRPr lang="ro-RO" sz="2400" b="1" dirty="0"/>
          </a:p>
          <a:p>
            <a:pPr marL="0" indent="0">
              <a:buNone/>
            </a:pPr>
            <a:endParaRPr lang="ro-RO" sz="2400" b="1" dirty="0"/>
          </a:p>
          <a:p>
            <a:pPr marL="342900" lvl="0" indent="-342900" algn="just">
              <a:lnSpc>
                <a:spcPct val="115000"/>
              </a:lnSpc>
              <a:buFont typeface="Times New Roman" panose="02020603050405020304" pitchFamily="18" charset="0"/>
              <a:buChar char="-"/>
            </a:pPr>
            <a:r>
              <a:rPr lang="ro-RO" sz="2200" dirty="0">
                <a:effectLst/>
                <a:ea typeface="Times New Roman" panose="02020603050405020304" pitchFamily="18" charset="0"/>
                <a:cs typeface="Times New Roman" panose="02020603050405020304" pitchFamily="18" charset="0"/>
              </a:rPr>
              <a:t>Evoluția specificului activităților economice din fondul silvic, cum ar fi executarea lucrărilor cu terți (exemplu: exploatări forestiere), externalizarea serviciilor de pază și protecție;</a:t>
            </a:r>
            <a:endParaRPr lang="en-US" sz="2200" dirty="0">
              <a:effectLst/>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pPr>
            <a:r>
              <a:rPr lang="ro-RO" sz="2200" dirty="0">
                <a:effectLst/>
                <a:ea typeface="Times New Roman" panose="02020603050405020304" pitchFamily="18" charset="0"/>
                <a:cs typeface="Times New Roman" panose="02020603050405020304" pitchFamily="18" charset="0"/>
              </a:rPr>
              <a:t>Schimbarea modului de comercializare a materialului lemnos prin scoaterea acestuia la rampă;</a:t>
            </a:r>
            <a:endParaRPr lang="en-US" sz="2200" dirty="0">
              <a:effectLst/>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ro-RO" sz="2200" dirty="0">
                <a:effectLst/>
                <a:ea typeface="Times New Roman" panose="02020603050405020304" pitchFamily="18" charset="0"/>
                <a:cs typeface="Times New Roman" panose="02020603050405020304" pitchFamily="18" charset="0"/>
              </a:rPr>
              <a:t>Concentrarea eforturilor managementul riscului pe partea de prevenire a incendiilor de pădure care sunt axate în prezent aproape exclusiv pe partea de intervenție operațională. Aceasta abordare reprezintă o modalitate mai eficientă de reducere a costurilor incendiilor de pădure, fiind mai puțin costisitoare decât acțiunile de stingere și de refacere a suprafețelor afectate; </a:t>
            </a:r>
            <a:endParaRPr lang="en-US" sz="2200" dirty="0">
              <a:effectLst/>
              <a:ea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2766401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endParaRPr lang="ro-RO" sz="2200" b="1" dirty="0"/>
          </a:p>
          <a:p>
            <a:pPr marL="0" indent="0">
              <a:buNone/>
            </a:pPr>
            <a:r>
              <a:rPr lang="ro-RO" sz="2200" b="1" dirty="0"/>
              <a:t>2.2. R</a:t>
            </a:r>
            <a:r>
              <a:rPr lang="en-US" sz="2200" b="1" dirty="0" err="1"/>
              <a:t>ealitățile</a:t>
            </a:r>
            <a:r>
              <a:rPr lang="en-US" sz="2200" b="1" dirty="0"/>
              <a:t> de </a:t>
            </a:r>
            <a:r>
              <a:rPr lang="en-US" sz="2200" b="1" dirty="0" err="1"/>
              <a:t>natură</a:t>
            </a:r>
            <a:r>
              <a:rPr lang="en-US" sz="2200" b="1" dirty="0"/>
              <a:t> </a:t>
            </a:r>
            <a:r>
              <a:rPr lang="en-US" sz="2200" b="1" dirty="0" err="1"/>
              <a:t>organizatorică</a:t>
            </a:r>
            <a:r>
              <a:rPr lang="en-US" sz="2200" b="1" dirty="0"/>
              <a:t> a </a:t>
            </a:r>
            <a:r>
              <a:rPr lang="en-US" sz="2200" b="1" dirty="0" err="1"/>
              <a:t>agenților</a:t>
            </a:r>
            <a:r>
              <a:rPr lang="en-US" sz="2200" b="1" dirty="0"/>
              <a:t> economici din </a:t>
            </a:r>
            <a:r>
              <a:rPr lang="en-US" sz="2200" b="1" dirty="0" err="1"/>
              <a:t>silvicultură</a:t>
            </a:r>
            <a:endParaRPr lang="ro-RO" sz="2200" b="1" dirty="0"/>
          </a:p>
          <a:p>
            <a:pPr marL="0" indent="0">
              <a:buNone/>
            </a:pPr>
            <a:endParaRPr lang="ro-RO" sz="2200" b="1" dirty="0"/>
          </a:p>
          <a:p>
            <a:pPr algn="just">
              <a:spcAft>
                <a:spcPts val="1200"/>
              </a:spcAft>
              <a:buFont typeface="Calibri" panose="020F0502020204030204" pitchFamily="34" charset="0"/>
              <a:buChar char="-"/>
            </a:pPr>
            <a:r>
              <a:rPr lang="ro-RO" sz="2200" dirty="0"/>
              <a:t>Necesitatea realizării unei fluidizări a intervenției (inclusiv alegerea traseului cel mai scurt și accesibil personalului și/sau utilajelor), prin implementarea unui sistem </a:t>
            </a:r>
            <a:r>
              <a:rPr lang="ro-RO" sz="2200" dirty="0" err="1"/>
              <a:t>geoinformatic</a:t>
            </a:r>
            <a:r>
              <a:rPr lang="ro-RO" sz="2200" dirty="0"/>
              <a:t> în care să fie centralizate hărțile amenajistice în format vectorial și alte date necesare (rețeaua de drumuri, vegetația forestieră, surse de apă, modelul digital al terenului, imaginile aeriene/satelitare etc.) și care să permită consultarea, analiza geospațială și orientarea pe teren, inclusiv de pe dispozitivele mobile, a personalului de intervenție</a:t>
            </a:r>
          </a:p>
          <a:p>
            <a:pPr lvl="0" algn="just">
              <a:lnSpc>
                <a:spcPct val="107000"/>
              </a:lnSpc>
              <a:spcAft>
                <a:spcPts val="1200"/>
              </a:spcAft>
              <a:buFont typeface="Calibri" panose="020F0502020204030204" pitchFamily="34" charset="0"/>
              <a:buChar char="-"/>
            </a:pPr>
            <a:r>
              <a:rPr lang="ro-RO" sz="2200" dirty="0">
                <a:effectLst/>
                <a:ea typeface="Times New Roman" panose="02020603050405020304" pitchFamily="18" charset="0"/>
                <a:cs typeface="Times New Roman" panose="02020603050405020304" pitchFamily="18" charset="0"/>
              </a:rPr>
              <a:t>Lipsa unui cadru de colaborare instituțională care să permită schimbul de informații cu alte sectoare implicate în domeniul riscului în general și cel al incendiilor agricole și forestiere în special, o stabilire clară a ierarhiilor și responsabilităților și punerea la punct a unui sistem mai eficient si mai operativ de monitorizare, alarmare, respectiv de intervenție pentru localizarea si stingerea incendiilor</a:t>
            </a:r>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5075350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7964</TotalTime>
  <Words>3377</Words>
  <Application>Microsoft Office PowerPoint</Application>
  <PresentationFormat>Widescreen</PresentationFormat>
  <Paragraphs>326</Paragraphs>
  <Slides>21</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Ovidiu Badea</cp:lastModifiedBy>
  <cp:revision>435</cp:revision>
  <cp:lastPrinted>2018-07-14T08:03:41Z</cp:lastPrinted>
  <dcterms:created xsi:type="dcterms:W3CDTF">2018-05-13T00:15:53Z</dcterms:created>
  <dcterms:modified xsi:type="dcterms:W3CDTF">2021-06-22T09:18:20Z</dcterms:modified>
</cp:coreProperties>
</file>