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391" r:id="rId2"/>
    <p:sldId id="419" r:id="rId3"/>
    <p:sldId id="431" r:id="rId4"/>
    <p:sldId id="433" r:id="rId5"/>
    <p:sldId id="432" r:id="rId6"/>
    <p:sldId id="437" r:id="rId7"/>
    <p:sldId id="436" r:id="rId8"/>
    <p:sldId id="309" r:id="rId9"/>
    <p:sldId id="438" r:id="rId10"/>
    <p:sldId id="42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19"/>
            <p14:sldId id="431"/>
            <p14:sldId id="433"/>
            <p14:sldId id="432"/>
            <p14:sldId id="437"/>
            <p14:sldId id="436"/>
            <p14:sldId id="309"/>
            <p14:sldId id="438"/>
            <p14:sldId id="42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98" autoAdjust="0"/>
    <p:restoredTop sz="94596"/>
  </p:normalViewPr>
  <p:slideViewPr>
    <p:cSldViewPr snapToGrid="0" snapToObjects="1">
      <p:cViewPr varScale="1">
        <p:scale>
          <a:sx n="91" d="100"/>
          <a:sy n="91" d="100"/>
        </p:scale>
        <p:origin x="1104" y="60"/>
      </p:cViewPr>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6/22/2021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030451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656105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022915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952177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10</a:t>
            </a:fld>
            <a:endParaRPr lang="en-US"/>
          </a:p>
        </p:txBody>
      </p:sp>
    </p:spTree>
    <p:extLst>
      <p:ext uri="{BB962C8B-B14F-4D97-AF65-F5344CB8AC3E}">
        <p14:creationId xmlns:p14="http://schemas.microsoft.com/office/powerpoint/2010/main" val="47296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D7A6D-D8E0-4CE0-AC33-9523FAB3AC69}"/>
              </a:ext>
            </a:extLst>
          </p:cNvPr>
          <p:cNvSpPr>
            <a:spLocks noGrp="1"/>
          </p:cNvSpPr>
          <p:nvPr>
            <p:ph type="dt" sz="half" idx="10"/>
          </p:nvPr>
        </p:nvSpPr>
        <p:spPr/>
        <p:txBody>
          <a:bodyPr/>
          <a:lstStyle/>
          <a:p>
            <a:fld id="{B1B84AB2-EEFE-4ED6-9841-14B5B2F9E33F}" type="datetimeFigureOut">
              <a:rPr lang="en-US" smtClean="0"/>
              <a:t>6/22/2021</a:t>
            </a:fld>
            <a:endParaRPr lang="en-US"/>
          </a:p>
        </p:txBody>
      </p:sp>
      <p:sp>
        <p:nvSpPr>
          <p:cNvPr id="5" name="Footer Placeholder 4">
            <a:extLst>
              <a:ext uri="{FF2B5EF4-FFF2-40B4-BE49-F238E27FC236}">
                <a16:creationId xmlns:a16="http://schemas.microsoft.com/office/drawing/2014/main"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endParaRPr lang="en-US" sz="2400" b="1" dirty="0">
              <a:solidFill>
                <a:schemeClr val="bg1"/>
              </a:solidFill>
            </a:endParaRPr>
          </a:p>
          <a:p>
            <a:r>
              <a:rPr lang="en-US" sz="2400" b="1" i="1" dirty="0" err="1">
                <a:solidFill>
                  <a:schemeClr val="bg1"/>
                </a:solidFill>
              </a:rPr>
              <a:t>Activitatea</a:t>
            </a:r>
            <a:r>
              <a:rPr lang="en-US" sz="2400" b="1" i="1" dirty="0">
                <a:solidFill>
                  <a:schemeClr val="bg1"/>
                </a:solidFill>
              </a:rPr>
              <a:t> 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p>
          <a:p>
            <a:pPr algn="ctr"/>
            <a:endParaRPr lang="en-US" sz="2400" b="1" dirty="0">
              <a:solidFill>
                <a:schemeClr val="bg1"/>
              </a:solidFill>
            </a:endParaRPr>
          </a:p>
          <a:p>
            <a:pPr algn="ctr"/>
            <a:endParaRPr lang="ro-RO" sz="2400" b="1" dirty="0">
              <a:solidFill>
                <a:schemeClr val="bg1"/>
              </a:solidFill>
            </a:endParaRPr>
          </a:p>
        </p:txBody>
      </p:sp>
      <p:sp>
        <p:nvSpPr>
          <p:cNvPr id="7" name="TextBox 6">
            <a:extLst>
              <a:ext uri="{FF2B5EF4-FFF2-40B4-BE49-F238E27FC236}">
                <a16:creationId xmlns:a16="http://schemas.microsoft.com/office/drawing/2014/main" id="{993910A8-95CE-EA47-BF3C-716691420544}"/>
              </a:ext>
            </a:extLst>
          </p:cNvPr>
          <p:cNvSpPr txBox="1"/>
          <p:nvPr/>
        </p:nvSpPr>
        <p:spPr>
          <a:xfrm>
            <a:off x="2937570" y="5317243"/>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err="1">
                <a:solidFill>
                  <a:schemeClr val="accent1">
                    <a:lumMod val="75000"/>
                  </a:schemeClr>
                </a:solidFill>
                <a:latin typeface="Trebuchet MS" panose="020B0603020202020204" pitchFamily="34" charset="0"/>
              </a:rPr>
              <a:t>MySMIS</a:t>
            </a:r>
            <a:r>
              <a:rPr lang="en-US" sz="2800" spc="600" dirty="0">
                <a:solidFill>
                  <a:schemeClr val="accent1">
                    <a:lumMod val="75000"/>
                  </a:schemeClr>
                </a:solidFill>
                <a:latin typeface="Trebuchet MS" panose="020B0603020202020204" pitchFamily="34" charset="0"/>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
        <p:nvSpPr>
          <p:cNvPr id="4" name="TextBox 3">
            <a:extLst>
              <a:ext uri="{FF2B5EF4-FFF2-40B4-BE49-F238E27FC236}">
                <a16:creationId xmlns:a16="http://schemas.microsoft.com/office/drawing/2014/main" id="{7CA11486-56A0-4967-8992-00572D8D07B6}"/>
              </a:ext>
            </a:extLst>
          </p:cNvPr>
          <p:cNvSpPr txBox="1"/>
          <p:nvPr/>
        </p:nvSpPr>
        <p:spPr>
          <a:xfrm>
            <a:off x="3594779" y="2833942"/>
            <a:ext cx="5709765" cy="523220"/>
          </a:xfrm>
          <a:prstGeom prst="rect">
            <a:avLst/>
          </a:prstGeom>
          <a:noFill/>
        </p:spPr>
        <p:txBody>
          <a:bodyPr wrap="square" rtlCol="0">
            <a:spAutoFit/>
          </a:bodyPr>
          <a:lstStyle/>
          <a:p>
            <a:pPr algn="ctr"/>
            <a:r>
              <a:rPr lang="ro-RO" sz="2800" dirty="0"/>
              <a:t>Vă mulțumesc!</a:t>
            </a:r>
            <a:endParaRPr lang="en-US" sz="2800" dirty="0"/>
          </a:p>
        </p:txBody>
      </p:sp>
    </p:spTree>
    <p:extLst>
      <p:ext uri="{BB962C8B-B14F-4D97-AF65-F5344CB8AC3E}">
        <p14:creationId xmlns:p14="http://schemas.microsoft.com/office/powerpoint/2010/main" val="873320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161239"/>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b="1" dirty="0"/>
              <a:t>PROCEDURA SIMPLIFICATĂ NR. 7</a:t>
            </a:r>
          </a:p>
          <a:p>
            <a:pPr marL="0" indent="0" algn="ctr">
              <a:buNone/>
            </a:pPr>
            <a:r>
              <a:rPr lang="en-US" sz="3600" b="1" dirty="0"/>
              <a:t>CONTROLUL ANUAL AL REGENERĂRILOR</a:t>
            </a:r>
            <a:endParaRPr lang="en-GB" sz="3600" dirty="0"/>
          </a:p>
          <a:p>
            <a:pPr marL="0" indent="0" algn="ctr">
              <a:buNone/>
            </a:pPr>
            <a:endParaRPr lang="en-US" sz="900" dirty="0"/>
          </a:p>
          <a:p>
            <a:pPr marL="0" indent="0" algn="just">
              <a:buNone/>
            </a:pPr>
            <a:r>
              <a:rPr lang="ro-RO" sz="2200" b="1" dirty="0"/>
              <a:t>	</a:t>
            </a:r>
          </a:p>
          <a:p>
            <a:pPr marL="0" indent="0" algn="just">
              <a:buNone/>
            </a:pPr>
            <a:r>
              <a:rPr lang="ro-RO" sz="2200" b="1" dirty="0"/>
              <a:t>	1. </a:t>
            </a:r>
            <a:r>
              <a:rPr lang="en-US" sz="2200" b="1" dirty="0"/>
              <a:t>SCOPUL ȘI DOMENIUL DE APLICARE A PROCEDURII SIMPLIFICATE </a:t>
            </a:r>
            <a:endParaRPr lang="ro-RO" sz="2200" b="1" dirty="0"/>
          </a:p>
          <a:p>
            <a:pPr marL="0" indent="0" algn="just">
              <a:lnSpc>
                <a:spcPct val="120000"/>
              </a:lnSpc>
              <a:spcBef>
                <a:spcPts val="600"/>
              </a:spcBef>
              <a:buNone/>
            </a:pPr>
            <a:r>
              <a:rPr lang="en-US" sz="2400" b="1" dirty="0" err="1"/>
              <a:t>Scopul</a:t>
            </a:r>
            <a:r>
              <a:rPr lang="en-US" sz="2400" dirty="0"/>
              <a:t> </a:t>
            </a:r>
            <a:r>
              <a:rPr lang="en-US" sz="2400" dirty="0" err="1"/>
              <a:t>prezentei</a:t>
            </a:r>
            <a:r>
              <a:rPr lang="en-US" sz="2400" dirty="0"/>
              <a:t> </a:t>
            </a:r>
            <a:r>
              <a:rPr lang="en-US" sz="2400" dirty="0" err="1"/>
              <a:t>proceduri</a:t>
            </a:r>
            <a:r>
              <a:rPr lang="en-US" sz="2400" dirty="0"/>
              <a:t> </a:t>
            </a:r>
            <a:r>
              <a:rPr lang="en-US" sz="2400" dirty="0" err="1"/>
              <a:t>este</a:t>
            </a:r>
            <a:r>
              <a:rPr lang="en-US" sz="2400" dirty="0"/>
              <a:t> de a </a:t>
            </a:r>
            <a:r>
              <a:rPr lang="en-US" sz="2400" dirty="0" err="1"/>
              <a:t>supraveghea</a:t>
            </a:r>
            <a:r>
              <a:rPr lang="en-US" sz="2400" dirty="0"/>
              <a:t> </a:t>
            </a:r>
            <a:r>
              <a:rPr lang="en-US" sz="2400" dirty="0" err="1"/>
              <a:t>și</a:t>
            </a:r>
            <a:r>
              <a:rPr lang="en-US" sz="2400" dirty="0"/>
              <a:t> </a:t>
            </a:r>
            <a:r>
              <a:rPr lang="en-US" sz="2400" dirty="0" err="1"/>
              <a:t>asigura</a:t>
            </a:r>
            <a:r>
              <a:rPr lang="en-US" sz="2400" dirty="0"/>
              <a:t> </a:t>
            </a:r>
            <a:r>
              <a:rPr lang="en-US" sz="2400" dirty="0" err="1"/>
              <a:t>reuşita</a:t>
            </a:r>
            <a:r>
              <a:rPr lang="en-US" sz="2400" dirty="0"/>
              <a:t> </a:t>
            </a:r>
            <a:r>
              <a:rPr lang="en-US" sz="2400" dirty="0" err="1"/>
              <a:t>regenerărilor</a:t>
            </a:r>
            <a:r>
              <a:rPr lang="en-US" sz="2400" dirty="0"/>
              <a:t> </a:t>
            </a:r>
            <a:r>
              <a:rPr lang="en-US" sz="2400" dirty="0" err="1"/>
              <a:t>şi</a:t>
            </a:r>
            <a:r>
              <a:rPr lang="en-US" sz="2400" dirty="0"/>
              <a:t> </a:t>
            </a:r>
            <a:r>
              <a:rPr lang="en-US" sz="2400" dirty="0" err="1"/>
              <a:t>modul</a:t>
            </a:r>
            <a:r>
              <a:rPr lang="en-US" sz="2400" dirty="0"/>
              <a:t> </a:t>
            </a:r>
            <a:r>
              <a:rPr lang="en-US" sz="2400" dirty="0" err="1"/>
              <a:t>în</a:t>
            </a:r>
            <a:r>
              <a:rPr lang="en-US" sz="2400" dirty="0"/>
              <a:t> care </a:t>
            </a:r>
            <a:r>
              <a:rPr lang="en-US" sz="2400" dirty="0" err="1"/>
              <a:t>acestea</a:t>
            </a:r>
            <a:r>
              <a:rPr lang="en-US" sz="2400" dirty="0"/>
              <a:t> s-au </a:t>
            </a:r>
            <a:r>
              <a:rPr lang="en-US" sz="2400" dirty="0" err="1"/>
              <a:t>dezvoltat</a:t>
            </a:r>
            <a:r>
              <a:rPr lang="en-US" sz="2400" dirty="0"/>
              <a:t>, </a:t>
            </a:r>
            <a:r>
              <a:rPr lang="en-US" sz="2400" dirty="0" err="1"/>
              <a:t>precum</a:t>
            </a:r>
            <a:r>
              <a:rPr lang="en-US" sz="2400" dirty="0"/>
              <a:t> </a:t>
            </a:r>
            <a:r>
              <a:rPr lang="en-US" sz="2400" dirty="0" err="1"/>
              <a:t>şi</a:t>
            </a:r>
            <a:r>
              <a:rPr lang="en-US" sz="2400" dirty="0"/>
              <a:t> de a </a:t>
            </a:r>
            <a:r>
              <a:rPr lang="en-US" sz="2400" dirty="0" err="1"/>
              <a:t>stabili</a:t>
            </a:r>
            <a:r>
              <a:rPr lang="en-US" sz="2400" dirty="0"/>
              <a:t> </a:t>
            </a:r>
            <a:r>
              <a:rPr lang="en-US" sz="2400" dirty="0" err="1"/>
              <a:t>lucrările</a:t>
            </a:r>
            <a:r>
              <a:rPr lang="en-US" sz="2400" dirty="0"/>
              <a:t> care </a:t>
            </a:r>
            <a:r>
              <a:rPr lang="en-US" sz="2400" dirty="0" err="1"/>
              <a:t>trebuie</a:t>
            </a:r>
            <a:r>
              <a:rPr lang="en-US" sz="2400" dirty="0"/>
              <a:t> </a:t>
            </a:r>
            <a:r>
              <a:rPr lang="en-US" sz="2400" dirty="0" err="1"/>
              <a:t>executate</a:t>
            </a:r>
            <a:r>
              <a:rPr lang="en-US" sz="2400" dirty="0"/>
              <a:t> </a:t>
            </a:r>
            <a:r>
              <a:rPr lang="en-US" sz="2400" dirty="0" err="1"/>
              <a:t>în</a:t>
            </a:r>
            <a:r>
              <a:rPr lang="en-US" sz="2400" dirty="0"/>
              <a:t> </a:t>
            </a:r>
            <a:r>
              <a:rPr lang="en-US" sz="2400" dirty="0" err="1"/>
              <a:t>continuare</a:t>
            </a:r>
            <a:r>
              <a:rPr lang="en-US" sz="2400" dirty="0"/>
              <a:t>, </a:t>
            </a:r>
            <a:r>
              <a:rPr lang="en-US" sz="2400" dirty="0" err="1"/>
              <a:t>în</a:t>
            </a:r>
            <a:r>
              <a:rPr lang="en-US" sz="2400" dirty="0"/>
              <a:t> </a:t>
            </a:r>
            <a:r>
              <a:rPr lang="en-US" sz="2400" dirty="0" err="1"/>
              <a:t>vederea</a:t>
            </a:r>
            <a:r>
              <a:rPr lang="en-US" sz="2400" dirty="0"/>
              <a:t> </a:t>
            </a:r>
            <a:r>
              <a:rPr lang="en-US" sz="2400" dirty="0" err="1"/>
              <a:t>realizării</a:t>
            </a:r>
            <a:r>
              <a:rPr lang="en-US" sz="2400" dirty="0"/>
              <a:t> </a:t>
            </a:r>
            <a:r>
              <a:rPr lang="en-US" sz="2400" dirty="0" err="1"/>
              <a:t>compoziţiei</a:t>
            </a:r>
            <a:r>
              <a:rPr lang="en-US" sz="2400" dirty="0"/>
              <a:t> de </a:t>
            </a:r>
            <a:r>
              <a:rPr lang="en-US" sz="2400" dirty="0" err="1"/>
              <a:t>regenerare</a:t>
            </a:r>
            <a:r>
              <a:rPr lang="en-US" sz="2400" dirty="0"/>
              <a:t> </a:t>
            </a:r>
            <a:r>
              <a:rPr lang="en-US" sz="2400" dirty="0" err="1"/>
              <a:t>şi</a:t>
            </a:r>
            <a:r>
              <a:rPr lang="en-US" sz="2400" dirty="0"/>
              <a:t> a </a:t>
            </a:r>
            <a:r>
              <a:rPr lang="en-US" sz="2400" dirty="0" err="1"/>
              <a:t>compoziţiei</a:t>
            </a:r>
            <a:r>
              <a:rPr lang="en-US" sz="2400" dirty="0"/>
              <a:t> </a:t>
            </a:r>
            <a:r>
              <a:rPr lang="en-US" sz="2400" dirty="0" err="1"/>
              <a:t>ţel</a:t>
            </a:r>
            <a:r>
              <a:rPr lang="en-US" sz="2400" dirty="0"/>
              <a:t> </a:t>
            </a:r>
            <a:r>
              <a:rPr lang="en-US" sz="2400" dirty="0" err="1"/>
              <a:t>prevăzute</a:t>
            </a:r>
            <a:r>
              <a:rPr lang="en-US" sz="2400" dirty="0"/>
              <a:t> </a:t>
            </a:r>
            <a:r>
              <a:rPr lang="en-US" sz="2400" dirty="0" err="1"/>
              <a:t>prin</a:t>
            </a:r>
            <a:r>
              <a:rPr lang="en-US" sz="2400" dirty="0"/>
              <a:t> </a:t>
            </a:r>
            <a:r>
              <a:rPr lang="en-US" sz="2400" dirty="0" err="1"/>
              <a:t>documentaţiile</a:t>
            </a:r>
            <a:r>
              <a:rPr lang="en-US" sz="2400" dirty="0"/>
              <a:t> </a:t>
            </a:r>
            <a:r>
              <a:rPr lang="en-US" sz="2400" dirty="0" err="1"/>
              <a:t>tehnice</a:t>
            </a:r>
            <a:r>
              <a:rPr lang="ro-RO" sz="2400" dirty="0"/>
              <a:t>.</a:t>
            </a:r>
          </a:p>
          <a:p>
            <a:pPr marL="0" indent="0" algn="just">
              <a:lnSpc>
                <a:spcPct val="120000"/>
              </a:lnSpc>
              <a:spcBef>
                <a:spcPts val="600"/>
              </a:spcBef>
              <a:buNone/>
            </a:pPr>
            <a:r>
              <a:rPr lang="en-US" sz="2400" dirty="0" err="1"/>
              <a:t>Prezenta</a:t>
            </a:r>
            <a:r>
              <a:rPr lang="en-US" sz="2400" dirty="0"/>
              <a:t> </a:t>
            </a:r>
            <a:r>
              <a:rPr lang="en-US" sz="2400" dirty="0" err="1"/>
              <a:t>procedură</a:t>
            </a:r>
            <a:r>
              <a:rPr lang="en-US" sz="2400" b="1" dirty="0"/>
              <a:t> se </a:t>
            </a:r>
            <a:r>
              <a:rPr lang="en-US" sz="2400" b="1" dirty="0" err="1"/>
              <a:t>aplică</a:t>
            </a:r>
            <a:r>
              <a:rPr lang="en-US" sz="2400" b="1" dirty="0"/>
              <a:t> </a:t>
            </a:r>
            <a:r>
              <a:rPr lang="en-US" sz="2400" dirty="0"/>
              <a:t>de </a:t>
            </a:r>
            <a:r>
              <a:rPr lang="en-US" sz="2400" dirty="0" err="1"/>
              <a:t>către</a:t>
            </a:r>
            <a:r>
              <a:rPr lang="en-US" sz="2400" dirty="0"/>
              <a:t> </a:t>
            </a:r>
            <a:r>
              <a:rPr lang="en-US" sz="2400" dirty="0" err="1"/>
              <a:t>toate</a:t>
            </a:r>
            <a:r>
              <a:rPr lang="en-US" sz="2400" dirty="0"/>
              <a:t> </a:t>
            </a:r>
            <a:r>
              <a:rPr lang="en-US" sz="2400" dirty="0" err="1"/>
              <a:t>structurile</a:t>
            </a:r>
            <a:r>
              <a:rPr lang="en-US" sz="2400" dirty="0"/>
              <a:t> de </a:t>
            </a:r>
            <a:r>
              <a:rPr lang="en-US" sz="2400" dirty="0" err="1"/>
              <a:t>administrare</a:t>
            </a:r>
            <a:r>
              <a:rPr lang="en-US" sz="2400" dirty="0"/>
              <a:t> a </a:t>
            </a:r>
            <a:r>
              <a:rPr lang="en-US" sz="2400" dirty="0" err="1"/>
              <a:t>pădurilor</a:t>
            </a:r>
            <a:r>
              <a:rPr lang="en-US" sz="2400" dirty="0"/>
              <a:t> </a:t>
            </a:r>
            <a:r>
              <a:rPr lang="en-US" sz="2400" dirty="0" err="1"/>
              <a:t>și</a:t>
            </a:r>
            <a:r>
              <a:rPr lang="en-US" sz="2400" dirty="0"/>
              <a:t> de </a:t>
            </a:r>
            <a:r>
              <a:rPr lang="en-US" sz="2400" dirty="0" err="1"/>
              <a:t>proprietarii</a:t>
            </a:r>
            <a:r>
              <a:rPr lang="en-US" sz="2400" dirty="0"/>
              <a:t> de </a:t>
            </a:r>
            <a:r>
              <a:rPr lang="en-US" sz="2400" dirty="0" err="1"/>
              <a:t>păduri</a:t>
            </a:r>
            <a:r>
              <a:rPr lang="en-US" sz="2400" dirty="0"/>
              <a:t> private (</a:t>
            </a:r>
            <a:r>
              <a:rPr lang="en-US" sz="2400" dirty="0" err="1"/>
              <a:t>persoane</a:t>
            </a:r>
            <a:r>
              <a:rPr lang="en-US" sz="2400" dirty="0"/>
              <a:t> </a:t>
            </a:r>
            <a:r>
              <a:rPr lang="en-US" sz="2400" dirty="0" err="1"/>
              <a:t>fizice</a:t>
            </a:r>
            <a:r>
              <a:rPr lang="en-US" sz="2400" dirty="0"/>
              <a:t> </a:t>
            </a:r>
            <a:r>
              <a:rPr lang="en-US" sz="2400" dirty="0" err="1"/>
              <a:t>și</a:t>
            </a:r>
            <a:r>
              <a:rPr lang="en-US" sz="2400" dirty="0"/>
              <a:t> </a:t>
            </a:r>
            <a:r>
              <a:rPr lang="en-US" sz="2400" dirty="0" err="1"/>
              <a:t>juridice</a:t>
            </a:r>
            <a:r>
              <a:rPr lang="en-US" sz="2400" dirty="0"/>
              <a:t>).</a:t>
            </a:r>
            <a:endParaRPr lang="en-GB" sz="2400" dirty="0"/>
          </a:p>
          <a:p>
            <a:pPr marL="0" indent="0" algn="just">
              <a:buNone/>
            </a:pPr>
            <a:endParaRPr lang="ro-RO" sz="2200" dirty="0"/>
          </a:p>
          <a:p>
            <a:pPr marL="0" indent="0" algn="just">
              <a:buNone/>
            </a:pPr>
            <a:r>
              <a:rPr lang="ro-RO" sz="2200" b="1" dirty="0"/>
              <a:t>	</a:t>
            </a: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1243210" cy="552617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Font typeface="Arial"/>
              <a:buNone/>
            </a:pPr>
            <a:r>
              <a:rPr lang="ro-RO" dirty="0">
                <a:solidFill>
                  <a:prstClr val="black"/>
                </a:solidFill>
              </a:rPr>
              <a:t> </a:t>
            </a:r>
            <a:r>
              <a:rPr lang="ro-RO" sz="2200" b="1" dirty="0">
                <a:solidFill>
                  <a:prstClr val="black"/>
                </a:solidFill>
              </a:rPr>
              <a:t>	2</a:t>
            </a:r>
            <a:r>
              <a:rPr lang="en-US" sz="2200" b="1" dirty="0">
                <a:solidFill>
                  <a:prstClr val="black"/>
                </a:solidFill>
              </a:rPr>
              <a:t>. FACTORI CARE IMPUN MĂSURI PRIVIND REALIZAREA  PROCEDURII SIMPLIFICATE</a:t>
            </a:r>
            <a:endParaRPr lang="ro-RO" sz="2200" b="1" dirty="0">
              <a:solidFill>
                <a:prstClr val="black"/>
              </a:solidFill>
            </a:endParaRPr>
          </a:p>
          <a:p>
            <a:pPr marL="0" indent="0" algn="ctr">
              <a:buFont typeface="Arial"/>
              <a:buNone/>
            </a:pPr>
            <a:endParaRPr lang="en-US" sz="2200" b="1" dirty="0">
              <a:solidFill>
                <a:prstClr val="black"/>
              </a:solidFill>
            </a:endParaRPr>
          </a:p>
          <a:p>
            <a:pPr marL="285750" indent="-285750" algn="just">
              <a:buFontTx/>
              <a:buChar char="-"/>
            </a:pPr>
            <a:r>
              <a:rPr lang="en-GB" sz="2200" dirty="0" err="1"/>
              <a:t>Acumularea</a:t>
            </a:r>
            <a:r>
              <a:rPr lang="en-GB" sz="2200" dirty="0"/>
              <a:t> de  </a:t>
            </a:r>
            <a:r>
              <a:rPr lang="en-GB" sz="2200" dirty="0" err="1"/>
              <a:t>cunoştinţe</a:t>
            </a:r>
            <a:r>
              <a:rPr lang="en-GB" sz="2200" dirty="0"/>
              <a:t> </a:t>
            </a:r>
            <a:r>
              <a:rPr lang="en-GB" sz="2200" dirty="0" err="1"/>
              <a:t>ştiinţifice</a:t>
            </a:r>
            <a:r>
              <a:rPr lang="en-GB" sz="2200" dirty="0"/>
              <a:t> </a:t>
            </a:r>
            <a:r>
              <a:rPr lang="en-GB" sz="2200" dirty="0" err="1"/>
              <a:t>şi</a:t>
            </a:r>
            <a:r>
              <a:rPr lang="en-GB" sz="2200" dirty="0"/>
              <a:t> </a:t>
            </a:r>
            <a:r>
              <a:rPr lang="en-GB" sz="2200" dirty="0" err="1"/>
              <a:t>tehnice</a:t>
            </a:r>
            <a:r>
              <a:rPr lang="en-GB" sz="2200" dirty="0"/>
              <a:t> </a:t>
            </a:r>
            <a:r>
              <a:rPr lang="en-GB" sz="2200" dirty="0" err="1"/>
              <a:t>în</a:t>
            </a:r>
            <a:r>
              <a:rPr lang="en-GB" sz="2200" dirty="0"/>
              <a:t> </a:t>
            </a:r>
            <a:r>
              <a:rPr lang="en-GB" sz="2200" dirty="0" err="1"/>
              <a:t>acest</a:t>
            </a:r>
            <a:r>
              <a:rPr lang="en-GB" sz="2200" dirty="0"/>
              <a:t> </a:t>
            </a:r>
            <a:r>
              <a:rPr lang="en-GB" sz="2200" dirty="0" err="1"/>
              <a:t>domeniu</a:t>
            </a:r>
            <a:r>
              <a:rPr lang="en-GB" sz="2200" dirty="0"/>
              <a:t>, </a:t>
            </a:r>
            <a:r>
              <a:rPr lang="en-GB" sz="2200" dirty="0" err="1"/>
              <a:t>dar</a:t>
            </a:r>
            <a:r>
              <a:rPr lang="en-GB" sz="2200" dirty="0"/>
              <a:t> </a:t>
            </a:r>
            <a:r>
              <a:rPr lang="en-GB" sz="2200" dirty="0" err="1"/>
              <a:t>şi</a:t>
            </a:r>
            <a:r>
              <a:rPr lang="en-GB" sz="2200" dirty="0"/>
              <a:t> </a:t>
            </a:r>
            <a:r>
              <a:rPr lang="en-GB" sz="2200" dirty="0" err="1"/>
              <a:t>modificări</a:t>
            </a:r>
            <a:r>
              <a:rPr lang="en-GB" sz="2200" dirty="0"/>
              <a:t> </a:t>
            </a:r>
            <a:r>
              <a:rPr lang="en-GB" sz="2200" dirty="0" err="1"/>
              <a:t>semnificative</a:t>
            </a:r>
            <a:r>
              <a:rPr lang="en-GB" sz="2200" dirty="0"/>
              <a:t> ale </a:t>
            </a:r>
            <a:r>
              <a:rPr lang="en-GB" sz="2200" dirty="0" err="1"/>
              <a:t>condiţiilor</a:t>
            </a:r>
            <a:r>
              <a:rPr lang="en-GB" sz="2200" dirty="0"/>
              <a:t> de </a:t>
            </a:r>
            <a:r>
              <a:rPr lang="en-GB" sz="2200" dirty="0" err="1"/>
              <a:t>mediu</a:t>
            </a:r>
            <a:r>
              <a:rPr lang="en-GB" sz="2200" dirty="0"/>
              <a:t>, cu </a:t>
            </a:r>
            <a:r>
              <a:rPr lang="en-GB" sz="2200" dirty="0" err="1"/>
              <a:t>implicaţii</a:t>
            </a:r>
            <a:r>
              <a:rPr lang="en-GB" sz="2200" dirty="0"/>
              <a:t> </a:t>
            </a:r>
            <a:r>
              <a:rPr lang="en-GB" sz="2200" dirty="0" err="1"/>
              <a:t>directe</a:t>
            </a:r>
            <a:r>
              <a:rPr lang="en-GB" sz="2200" dirty="0"/>
              <a:t> </a:t>
            </a:r>
            <a:r>
              <a:rPr lang="en-GB" sz="2200" dirty="0" err="1"/>
              <a:t>în</a:t>
            </a:r>
            <a:r>
              <a:rPr lang="en-GB" sz="2200" dirty="0"/>
              <a:t> </a:t>
            </a:r>
            <a:r>
              <a:rPr lang="en-GB" sz="2200" dirty="0" err="1"/>
              <a:t>ceea</a:t>
            </a:r>
            <a:r>
              <a:rPr lang="en-GB" sz="2200" dirty="0"/>
              <a:t> </a:t>
            </a:r>
            <a:r>
              <a:rPr lang="en-GB" sz="2200" dirty="0" err="1"/>
              <a:t>ce</a:t>
            </a:r>
            <a:r>
              <a:rPr lang="en-GB" sz="2200" dirty="0"/>
              <a:t> </a:t>
            </a:r>
            <a:r>
              <a:rPr lang="en-GB" sz="2200" dirty="0" err="1"/>
              <a:t>priveşte</a:t>
            </a:r>
            <a:r>
              <a:rPr lang="en-GB" sz="2200" dirty="0"/>
              <a:t> </a:t>
            </a:r>
            <a:r>
              <a:rPr lang="en-GB" sz="2200" dirty="0" err="1"/>
              <a:t>reușita</a:t>
            </a:r>
            <a:r>
              <a:rPr lang="en-GB" sz="2200" dirty="0"/>
              <a:t> </a:t>
            </a:r>
            <a:r>
              <a:rPr lang="en-GB" sz="2200" dirty="0" err="1"/>
              <a:t>regenerărilor</a:t>
            </a:r>
            <a:r>
              <a:rPr lang="en-GB" sz="2200" dirty="0"/>
              <a:t> </a:t>
            </a:r>
            <a:r>
              <a:rPr lang="en-GB" sz="2200" dirty="0" err="1"/>
              <a:t>naturale</a:t>
            </a:r>
            <a:r>
              <a:rPr lang="en-GB" sz="2200" dirty="0"/>
              <a:t>, </a:t>
            </a:r>
            <a:r>
              <a:rPr lang="en-GB" sz="2200" dirty="0" err="1"/>
              <a:t>artificiale</a:t>
            </a:r>
            <a:r>
              <a:rPr lang="en-GB" sz="2200" dirty="0"/>
              <a:t> </a:t>
            </a:r>
            <a:r>
              <a:rPr lang="en-GB" sz="2200" dirty="0" err="1"/>
              <a:t>și</a:t>
            </a:r>
            <a:r>
              <a:rPr lang="en-GB" sz="2200" dirty="0"/>
              <a:t> </a:t>
            </a:r>
            <a:r>
              <a:rPr lang="en-GB" sz="2200" dirty="0" err="1"/>
              <a:t>mixte</a:t>
            </a:r>
            <a:r>
              <a:rPr lang="ro-RO" sz="2200" dirty="0"/>
              <a:t>;</a:t>
            </a:r>
          </a:p>
          <a:p>
            <a:pPr marL="285750" indent="-285750" algn="just">
              <a:buFontTx/>
              <a:buChar char="-"/>
            </a:pPr>
            <a:r>
              <a:rPr lang="ro-RO" sz="2200" dirty="0"/>
              <a:t>N</a:t>
            </a:r>
            <a:r>
              <a:rPr lang="en-US" sz="2200" dirty="0" err="1"/>
              <a:t>ecesitatea</a:t>
            </a:r>
            <a:r>
              <a:rPr lang="en-US" sz="2200" dirty="0"/>
              <a:t> </a:t>
            </a:r>
            <a:r>
              <a:rPr lang="en-US" sz="2200" dirty="0" err="1"/>
              <a:t>completării</a:t>
            </a:r>
            <a:r>
              <a:rPr lang="en-US" sz="2200" dirty="0"/>
              <a:t> </a:t>
            </a:r>
            <a:r>
              <a:rPr lang="en-US" sz="2200" dirty="0" err="1"/>
              <a:t>şi</a:t>
            </a:r>
            <a:r>
              <a:rPr lang="en-US" sz="2200" dirty="0"/>
              <a:t> </a:t>
            </a:r>
            <a:r>
              <a:rPr lang="en-US" sz="2200" dirty="0" err="1"/>
              <a:t>clarificării</a:t>
            </a:r>
            <a:r>
              <a:rPr lang="en-US" sz="2200" dirty="0"/>
              <a:t> </a:t>
            </a:r>
            <a:r>
              <a:rPr lang="en-US" sz="2200" dirty="0" err="1"/>
              <a:t>unor</a:t>
            </a:r>
            <a:r>
              <a:rPr lang="en-US" sz="2200" dirty="0"/>
              <a:t> </a:t>
            </a:r>
            <a:r>
              <a:rPr lang="en-US" sz="2200" dirty="0" err="1"/>
              <a:t>aspecte</a:t>
            </a:r>
            <a:r>
              <a:rPr lang="en-US" sz="2200" dirty="0"/>
              <a:t> de </a:t>
            </a:r>
            <a:r>
              <a:rPr lang="en-US" sz="2200" dirty="0" err="1"/>
              <a:t>procedură</a:t>
            </a:r>
            <a:r>
              <a:rPr lang="en-US" sz="2200" dirty="0"/>
              <a:t> </a:t>
            </a:r>
            <a:r>
              <a:rPr lang="en-US" sz="2200" dirty="0" err="1"/>
              <a:t>mai</a:t>
            </a:r>
            <a:r>
              <a:rPr lang="en-US" sz="2200" dirty="0"/>
              <a:t> </a:t>
            </a:r>
            <a:r>
              <a:rPr lang="en-US" sz="2200" dirty="0" err="1"/>
              <a:t>simplificată</a:t>
            </a:r>
            <a:r>
              <a:rPr lang="en-US" sz="2200" dirty="0"/>
              <a:t> </a:t>
            </a:r>
            <a:r>
              <a:rPr lang="en-US" sz="2200" dirty="0" err="1"/>
              <a:t>în</a:t>
            </a:r>
            <a:r>
              <a:rPr lang="en-US" sz="2200" dirty="0"/>
              <a:t> </a:t>
            </a:r>
            <a:r>
              <a:rPr lang="en-US" sz="2200" dirty="0" err="1"/>
              <a:t>situații</a:t>
            </a:r>
            <a:r>
              <a:rPr lang="en-US" sz="2200" dirty="0"/>
              <a:t> </a:t>
            </a:r>
            <a:r>
              <a:rPr lang="en-US" sz="2200" dirty="0" err="1"/>
              <a:t>complexe</a:t>
            </a:r>
            <a:r>
              <a:rPr lang="en-US" sz="2200" dirty="0"/>
              <a:t> </a:t>
            </a:r>
            <a:r>
              <a:rPr lang="en-US" sz="2200" dirty="0" err="1"/>
              <a:t>privind</a:t>
            </a:r>
            <a:r>
              <a:rPr lang="en-US" sz="2200" dirty="0"/>
              <a:t> </a:t>
            </a:r>
            <a:r>
              <a:rPr lang="en-US" sz="2200" dirty="0" err="1"/>
              <a:t>controlul</a:t>
            </a:r>
            <a:r>
              <a:rPr lang="en-US" sz="2200" dirty="0"/>
              <a:t> </a:t>
            </a:r>
            <a:r>
              <a:rPr lang="en-US" sz="2200" dirty="0" err="1"/>
              <a:t>anual</a:t>
            </a:r>
            <a:r>
              <a:rPr lang="en-US" sz="2200" dirty="0"/>
              <a:t> al </a:t>
            </a:r>
            <a:r>
              <a:rPr lang="en-US" sz="2200" dirty="0" err="1"/>
              <a:t>regenerărilor</a:t>
            </a:r>
            <a:r>
              <a:rPr lang="en-US" sz="2200" dirty="0"/>
              <a:t>, </a:t>
            </a:r>
            <a:r>
              <a:rPr lang="en-US" sz="2200" dirty="0" err="1"/>
              <a:t>utilizând</a:t>
            </a:r>
            <a:r>
              <a:rPr lang="en-US" sz="2200" dirty="0"/>
              <a:t> </a:t>
            </a:r>
            <a:r>
              <a:rPr lang="en-US" sz="2200" dirty="0" err="1"/>
              <a:t>rezultatele</a:t>
            </a:r>
            <a:r>
              <a:rPr lang="en-US" sz="2200" dirty="0"/>
              <a:t> </a:t>
            </a:r>
            <a:r>
              <a:rPr lang="en-US" sz="2200" dirty="0" err="1"/>
              <a:t>obţinute</a:t>
            </a:r>
            <a:r>
              <a:rPr lang="en-US" sz="2200" dirty="0"/>
              <a:t> </a:t>
            </a:r>
            <a:r>
              <a:rPr lang="en-US" sz="2200" dirty="0" err="1"/>
              <a:t>în</a:t>
            </a:r>
            <a:r>
              <a:rPr lang="en-US" sz="2200" dirty="0"/>
              <a:t> </a:t>
            </a:r>
            <a:r>
              <a:rPr lang="en-US" sz="2200" dirty="0" err="1"/>
              <a:t>ultimele</a:t>
            </a:r>
            <a:r>
              <a:rPr lang="en-US" sz="2200" dirty="0"/>
              <a:t> </a:t>
            </a:r>
            <a:r>
              <a:rPr lang="en-US" sz="2200" dirty="0" err="1"/>
              <a:t>două</a:t>
            </a:r>
            <a:r>
              <a:rPr lang="en-US" sz="2200" dirty="0"/>
              <a:t> </a:t>
            </a:r>
            <a:r>
              <a:rPr lang="en-US" sz="2200" dirty="0" err="1"/>
              <a:t>decenii</a:t>
            </a:r>
            <a:r>
              <a:rPr lang="en-US" sz="2200" dirty="0"/>
              <a:t> </a:t>
            </a:r>
            <a:r>
              <a:rPr lang="en-US" sz="2200" dirty="0" err="1"/>
              <a:t>în</a:t>
            </a:r>
            <a:r>
              <a:rPr lang="en-US" sz="2200" dirty="0"/>
              <a:t> </a:t>
            </a:r>
            <a:r>
              <a:rPr lang="en-US" sz="2200" dirty="0" err="1"/>
              <a:t>activităţile</a:t>
            </a:r>
            <a:r>
              <a:rPr lang="en-US" sz="2200" dirty="0"/>
              <a:t> de </a:t>
            </a:r>
            <a:r>
              <a:rPr lang="en-US" sz="2200" dirty="0" err="1"/>
              <a:t>cercetare</a:t>
            </a:r>
            <a:r>
              <a:rPr lang="en-US" sz="2200" dirty="0"/>
              <a:t> </a:t>
            </a:r>
            <a:r>
              <a:rPr lang="en-US" sz="2200" dirty="0" err="1"/>
              <a:t>şi</a:t>
            </a:r>
            <a:r>
              <a:rPr lang="en-US" sz="2200" dirty="0"/>
              <a:t> </a:t>
            </a:r>
            <a:r>
              <a:rPr lang="en-US" sz="2200" dirty="0" err="1"/>
              <a:t>amenajare</a:t>
            </a:r>
            <a:r>
              <a:rPr lang="en-US" sz="2200" dirty="0"/>
              <a:t> a </a:t>
            </a:r>
            <a:r>
              <a:rPr lang="en-US" sz="2200" dirty="0" err="1"/>
              <a:t>pădurilor</a:t>
            </a:r>
            <a:r>
              <a:rPr lang="en-US" sz="2200" dirty="0"/>
              <a:t>.</a:t>
            </a:r>
            <a:endParaRPr lang="ro-RO" sz="2200" dirty="0"/>
          </a:p>
          <a:p>
            <a:pPr marL="285750" indent="-285750" algn="just">
              <a:buFontTx/>
              <a:buChar char="-"/>
            </a:pPr>
            <a:r>
              <a:rPr lang="en-US" sz="2200" dirty="0" err="1"/>
              <a:t>Necesitatea</a:t>
            </a:r>
            <a:r>
              <a:rPr lang="en-US" sz="2200" dirty="0"/>
              <a:t> </a:t>
            </a:r>
            <a:r>
              <a:rPr lang="en-US" sz="2200" dirty="0" err="1"/>
              <a:t>reformulării</a:t>
            </a:r>
            <a:r>
              <a:rPr lang="en-US" sz="2200" dirty="0"/>
              <a:t> </a:t>
            </a:r>
            <a:r>
              <a:rPr lang="en-US" sz="2200" dirty="0" err="1"/>
              <a:t>și</a:t>
            </a:r>
            <a:r>
              <a:rPr lang="en-US" sz="2200" dirty="0"/>
              <a:t> </a:t>
            </a:r>
            <a:r>
              <a:rPr lang="en-US" sz="2200" dirty="0" err="1"/>
              <a:t>simplificării</a:t>
            </a:r>
            <a:r>
              <a:rPr lang="en-US" sz="2200" dirty="0"/>
              <a:t> </a:t>
            </a:r>
            <a:r>
              <a:rPr lang="en-US" sz="2200" dirty="0" err="1"/>
              <a:t>terminologiei</a:t>
            </a:r>
            <a:r>
              <a:rPr lang="en-US" sz="2200" dirty="0"/>
              <a:t> </a:t>
            </a:r>
            <a:r>
              <a:rPr lang="en-US" sz="2200" dirty="0" err="1"/>
              <a:t>și</a:t>
            </a:r>
            <a:r>
              <a:rPr lang="en-US" sz="2200" dirty="0"/>
              <a:t> </a:t>
            </a:r>
            <a:r>
              <a:rPr lang="en-US" sz="2200" dirty="0" err="1"/>
              <a:t>definițiilor</a:t>
            </a:r>
            <a:r>
              <a:rPr lang="en-US" sz="2200" dirty="0"/>
              <a:t> </a:t>
            </a:r>
            <a:r>
              <a:rPr lang="en-US" sz="2200" dirty="0" err="1"/>
              <a:t>pentru</a:t>
            </a:r>
            <a:r>
              <a:rPr lang="en-US" sz="2200" dirty="0"/>
              <a:t> </a:t>
            </a:r>
            <a:r>
              <a:rPr lang="en-US" sz="2200" dirty="0" err="1"/>
              <a:t>asigurarea</a:t>
            </a:r>
            <a:r>
              <a:rPr lang="en-US" sz="2200" dirty="0"/>
              <a:t> </a:t>
            </a:r>
            <a:r>
              <a:rPr lang="en-US" sz="2200" dirty="0" err="1"/>
              <a:t>acurateții</a:t>
            </a:r>
            <a:r>
              <a:rPr lang="en-US" sz="2200" dirty="0"/>
              <a:t> </a:t>
            </a:r>
            <a:r>
              <a:rPr lang="en-US" sz="2200" dirty="0" err="1"/>
              <a:t>aplicării</a:t>
            </a:r>
            <a:r>
              <a:rPr lang="en-US" sz="2200" dirty="0"/>
              <a:t> </a:t>
            </a:r>
            <a:r>
              <a:rPr lang="en-US" sz="2200" dirty="0" err="1"/>
              <a:t>lucrărilor</a:t>
            </a:r>
            <a:r>
              <a:rPr lang="en-US" sz="2200" dirty="0"/>
              <a:t> </a:t>
            </a:r>
            <a:r>
              <a:rPr lang="en-US" sz="2200" dirty="0" err="1"/>
              <a:t>controlului</a:t>
            </a:r>
            <a:r>
              <a:rPr lang="en-US" sz="2200" dirty="0"/>
              <a:t> </a:t>
            </a:r>
            <a:r>
              <a:rPr lang="en-US" sz="2200" dirty="0" err="1"/>
              <a:t>regenerărilor</a:t>
            </a:r>
            <a:r>
              <a:rPr lang="en-US" sz="2200" dirty="0"/>
              <a:t>.</a:t>
            </a:r>
            <a:endParaRPr lang="en-GB" sz="2200" dirty="0"/>
          </a:p>
          <a:p>
            <a:pPr marL="285750" indent="-285750" algn="just">
              <a:buFontTx/>
              <a:buChar char="-"/>
            </a:pPr>
            <a:r>
              <a:rPr lang="ro-RO" sz="2200" dirty="0"/>
              <a:t>Importanţa d</a:t>
            </a:r>
            <a:r>
              <a:rPr lang="en-US" sz="2200" dirty="0" err="1"/>
              <a:t>efinir</a:t>
            </a:r>
            <a:r>
              <a:rPr lang="ro-RO" sz="2200" dirty="0"/>
              <a:t>ii</a:t>
            </a:r>
            <a:r>
              <a:rPr lang="en-US" sz="2200" dirty="0"/>
              <a:t> </a:t>
            </a:r>
            <a:r>
              <a:rPr lang="en-US" sz="2200" dirty="0" err="1"/>
              <a:t>pierderilor</a:t>
            </a:r>
            <a:r>
              <a:rPr lang="en-US" sz="2200" dirty="0"/>
              <a:t> </a:t>
            </a:r>
            <a:r>
              <a:rPr lang="en-US" sz="2200" dirty="0" err="1"/>
              <a:t>înregistrate</a:t>
            </a:r>
            <a:r>
              <a:rPr lang="en-US" sz="2200" dirty="0"/>
              <a:t> </a:t>
            </a:r>
            <a:r>
              <a:rPr lang="en-US" sz="2200" dirty="0" err="1"/>
              <a:t>în</a:t>
            </a:r>
            <a:r>
              <a:rPr lang="en-US" sz="2200" dirty="0"/>
              <a:t> </a:t>
            </a:r>
            <a:r>
              <a:rPr lang="en-US" sz="2200" dirty="0" err="1"/>
              <a:t>cazul</a:t>
            </a:r>
            <a:r>
              <a:rPr lang="en-US" sz="2200" dirty="0"/>
              <a:t> </a:t>
            </a:r>
            <a:r>
              <a:rPr lang="en-US" sz="2200" dirty="0" err="1"/>
              <a:t>regenerărilor</a:t>
            </a:r>
            <a:r>
              <a:rPr lang="en-US" sz="2200" dirty="0"/>
              <a:t> </a:t>
            </a:r>
            <a:r>
              <a:rPr lang="en-US" sz="2200" dirty="0" err="1"/>
              <a:t>pe</a:t>
            </a:r>
            <a:r>
              <a:rPr lang="en-US" sz="2200" dirty="0"/>
              <a:t> </a:t>
            </a:r>
            <a:r>
              <a:rPr lang="en-US" sz="2200" dirty="0" err="1"/>
              <a:t>baza</a:t>
            </a:r>
            <a:r>
              <a:rPr lang="en-US" sz="2200" dirty="0"/>
              <a:t> </a:t>
            </a:r>
            <a:r>
              <a:rPr lang="en-US" sz="2200" dirty="0" err="1"/>
              <a:t>fundamentării</a:t>
            </a:r>
            <a:r>
              <a:rPr lang="en-US" sz="2200" dirty="0"/>
              <a:t> </a:t>
            </a:r>
            <a:r>
              <a:rPr lang="en-US" sz="2200" dirty="0" err="1"/>
              <a:t>criteriilor</a:t>
            </a:r>
            <a:r>
              <a:rPr lang="en-US" sz="2200" dirty="0"/>
              <a:t> de </a:t>
            </a:r>
            <a:r>
              <a:rPr lang="en-US" sz="2200" dirty="0" err="1"/>
              <a:t>reușită</a:t>
            </a:r>
            <a:r>
              <a:rPr lang="en-US" sz="2200" dirty="0"/>
              <a:t> </a:t>
            </a:r>
            <a:r>
              <a:rPr lang="en-US" sz="2200" dirty="0" err="1"/>
              <a:t>în</a:t>
            </a:r>
            <a:r>
              <a:rPr lang="en-US" sz="2200" dirty="0"/>
              <a:t> </a:t>
            </a:r>
            <a:r>
              <a:rPr lang="en-US" sz="2200" dirty="0" err="1"/>
              <a:t>raport</a:t>
            </a:r>
            <a:r>
              <a:rPr lang="en-US" sz="2200" dirty="0"/>
              <a:t> cu </a:t>
            </a:r>
            <a:r>
              <a:rPr lang="en-US" sz="2200" dirty="0" err="1"/>
              <a:t>factorii</a:t>
            </a:r>
            <a:r>
              <a:rPr lang="en-US" sz="2200" dirty="0"/>
              <a:t> </a:t>
            </a:r>
            <a:r>
              <a:rPr lang="en-US" sz="2200" dirty="0" err="1"/>
              <a:t>obiectivi</a:t>
            </a:r>
            <a:r>
              <a:rPr lang="en-US" sz="2200" dirty="0"/>
              <a:t> </a:t>
            </a:r>
            <a:r>
              <a:rPr lang="en-US" sz="2200" dirty="0" err="1"/>
              <a:t>și</a:t>
            </a:r>
            <a:r>
              <a:rPr lang="en-US" sz="2200" dirty="0"/>
              <a:t> </a:t>
            </a:r>
            <a:r>
              <a:rPr lang="en-US" sz="2200" dirty="0" err="1"/>
              <a:t>subiectivi</a:t>
            </a:r>
            <a:r>
              <a:rPr lang="en-US" sz="2200" dirty="0"/>
              <a:t>, </a:t>
            </a:r>
            <a:r>
              <a:rPr lang="en-US" sz="2200" dirty="0" err="1"/>
              <a:t>în</a:t>
            </a:r>
            <a:r>
              <a:rPr lang="en-US" sz="2200" dirty="0"/>
              <a:t> </a:t>
            </a:r>
            <a:r>
              <a:rPr lang="en-US" sz="2200" dirty="0" err="1"/>
              <a:t>terenuri</a:t>
            </a:r>
            <a:r>
              <a:rPr lang="en-US" sz="2200" dirty="0"/>
              <a:t> </a:t>
            </a:r>
            <a:r>
              <a:rPr lang="en-US" sz="2200" dirty="0" err="1"/>
              <a:t>normale</a:t>
            </a:r>
            <a:r>
              <a:rPr lang="en-US" sz="2200" dirty="0"/>
              <a:t>, </a:t>
            </a:r>
            <a:r>
              <a:rPr lang="en-US" sz="2200" dirty="0" err="1"/>
              <a:t>degradate</a:t>
            </a:r>
            <a:r>
              <a:rPr lang="en-US" sz="2200" dirty="0"/>
              <a:t> </a:t>
            </a:r>
            <a:r>
              <a:rPr lang="en-US" sz="2200" dirty="0" err="1"/>
              <a:t>și</a:t>
            </a:r>
            <a:r>
              <a:rPr lang="en-US" sz="2200" dirty="0"/>
              <a:t> </a:t>
            </a:r>
            <a:r>
              <a:rPr lang="en-US" sz="2200" dirty="0" err="1"/>
              <a:t>în</a:t>
            </a:r>
            <a:r>
              <a:rPr lang="en-US" sz="2200" dirty="0"/>
              <a:t> </a:t>
            </a:r>
            <a:r>
              <a:rPr lang="en-US" sz="2200" dirty="0" err="1"/>
              <a:t>stațiuni</a:t>
            </a:r>
            <a:r>
              <a:rPr lang="en-US" sz="2200" dirty="0"/>
              <a:t> extreme</a:t>
            </a:r>
            <a:r>
              <a:rPr lang="ro-RO" sz="2200" dirty="0"/>
              <a:t>;</a:t>
            </a:r>
          </a:p>
          <a:p>
            <a:pPr marL="285750" indent="-285750" algn="just">
              <a:buFontTx/>
              <a:buChar char="-"/>
            </a:pPr>
            <a:r>
              <a:rPr lang="en-US" sz="2200" dirty="0" err="1"/>
              <a:t>Necesitatea</a:t>
            </a:r>
            <a:r>
              <a:rPr lang="en-US" sz="2200" dirty="0"/>
              <a:t> </a:t>
            </a:r>
            <a:r>
              <a:rPr lang="en-US" sz="2200" dirty="0" err="1"/>
              <a:t>aplicării</a:t>
            </a:r>
            <a:r>
              <a:rPr lang="en-US" sz="2200" dirty="0"/>
              <a:t> </a:t>
            </a:r>
            <a:r>
              <a:rPr lang="en-US" sz="2200" dirty="0" err="1"/>
              <a:t>măsurilor</a:t>
            </a:r>
            <a:r>
              <a:rPr lang="en-US" sz="2200" dirty="0"/>
              <a:t> </a:t>
            </a:r>
            <a:r>
              <a:rPr lang="en-US" sz="2200" dirty="0" err="1"/>
              <a:t>corespunzătoare</a:t>
            </a:r>
            <a:r>
              <a:rPr lang="en-US" sz="2200" dirty="0"/>
              <a:t> </a:t>
            </a:r>
            <a:r>
              <a:rPr lang="en-US" sz="2200" dirty="0" err="1"/>
              <a:t>în</a:t>
            </a:r>
            <a:r>
              <a:rPr lang="en-US" sz="2200" dirty="0"/>
              <a:t> </a:t>
            </a:r>
            <a:r>
              <a:rPr lang="en-US" sz="2200" dirty="0" err="1"/>
              <a:t>cazul</a:t>
            </a:r>
            <a:r>
              <a:rPr lang="en-US" sz="2200" dirty="0"/>
              <a:t> </a:t>
            </a:r>
            <a:r>
              <a:rPr lang="en-US" sz="2200" dirty="0" err="1"/>
              <a:t>suprafeţelor</a:t>
            </a:r>
            <a:r>
              <a:rPr lang="en-US" sz="2200" dirty="0"/>
              <a:t> </a:t>
            </a:r>
            <a:r>
              <a:rPr lang="en-US" sz="2200" dirty="0" err="1"/>
              <a:t>incomplet</a:t>
            </a:r>
            <a:r>
              <a:rPr lang="en-US" sz="2200" dirty="0"/>
              <a:t> regenerate</a:t>
            </a:r>
            <a:r>
              <a:rPr lang="ro-RO" sz="2200" dirty="0"/>
              <a:t>;</a:t>
            </a:r>
          </a:p>
          <a:p>
            <a:pPr marL="285750" indent="-285750" algn="just">
              <a:buFontTx/>
              <a:buChar char="-"/>
            </a:pPr>
            <a:endParaRPr lang="ro-RO" sz="2400" u="sng" dirty="0">
              <a:solidFill>
                <a:srgbClr val="FF0000"/>
              </a:solidFill>
            </a:endParaRPr>
          </a:p>
          <a:p>
            <a:pPr marL="0" indent="0" algn="just">
              <a:buFont typeface="Arial"/>
              <a:buNone/>
            </a:pPr>
            <a:endParaRPr lang="ro-RO" sz="2200" b="1" dirty="0">
              <a:solidFill>
                <a:prstClr val="black"/>
              </a:solidFill>
            </a:endParaRPr>
          </a:p>
          <a:p>
            <a:pPr marL="0" indent="0" algn="just">
              <a:buFont typeface="Arial"/>
              <a:buNone/>
            </a:pPr>
            <a:endParaRPr lang="it-IT" sz="3200" b="1" dirty="0">
              <a:solidFill>
                <a:prstClr val="black"/>
              </a:solidFill>
            </a:endParaRPr>
          </a:p>
          <a:p>
            <a:pPr marL="0" indent="0">
              <a:buFont typeface="Arial"/>
              <a:buNone/>
            </a:pPr>
            <a:endParaRPr lang="ro-RO" sz="3200" b="1" dirty="0">
              <a:solidFill>
                <a:prstClr val="black"/>
              </a:solidFill>
            </a:endParaRPr>
          </a:p>
          <a:p>
            <a:pPr marL="0" indent="0">
              <a:buFont typeface="Arial"/>
              <a:buNone/>
            </a:pPr>
            <a:endParaRPr lang="ro-RO" sz="1800" dirty="0">
              <a:solidFill>
                <a:prstClr val="black"/>
              </a:solidFill>
            </a:endParaRPr>
          </a:p>
          <a:p>
            <a:pPr marL="0" indent="0">
              <a:buFont typeface="Arial"/>
              <a:buNone/>
            </a:pPr>
            <a:endParaRPr lang="en-US" dirty="0">
              <a:solidFill>
                <a:prstClr val="black"/>
              </a:solidFill>
            </a:endParaRPr>
          </a:p>
          <a:p>
            <a:pPr marL="0" indent="0">
              <a:buFont typeface="Arial"/>
              <a:buNone/>
            </a:pPr>
            <a:endParaRPr lang="en-US" dirty="0">
              <a:solidFill>
                <a:prstClr val="black"/>
              </a:solidFill>
            </a:endParaRPr>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566713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1243210" cy="5526179"/>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lnSpc>
                <a:spcPct val="110000"/>
              </a:lnSpc>
              <a:spcBef>
                <a:spcPts val="600"/>
              </a:spcBef>
              <a:buFont typeface="Arial"/>
              <a:buNone/>
            </a:pPr>
            <a:r>
              <a:rPr lang="ro-RO" dirty="0">
                <a:solidFill>
                  <a:prstClr val="black"/>
                </a:solidFill>
              </a:rPr>
              <a:t> </a:t>
            </a:r>
            <a:r>
              <a:rPr lang="ro-RO" sz="2200" b="1" dirty="0">
                <a:solidFill>
                  <a:prstClr val="black"/>
                </a:solidFill>
              </a:rPr>
              <a:t>	</a:t>
            </a:r>
            <a:r>
              <a:rPr lang="ro-RO" sz="2400" b="1" dirty="0">
                <a:solidFill>
                  <a:prstClr val="black"/>
                </a:solidFill>
              </a:rPr>
              <a:t>2</a:t>
            </a:r>
            <a:r>
              <a:rPr lang="en-US" sz="2400" b="1" dirty="0">
                <a:solidFill>
                  <a:prstClr val="black"/>
                </a:solidFill>
              </a:rPr>
              <a:t>. FACTORI CARE IMPUN MĂSURI PRIVIND REALIZAREA  PROCEDURII SIMPLIFICATE</a:t>
            </a:r>
            <a:endParaRPr lang="ro-RO" sz="2400" b="1" dirty="0">
              <a:solidFill>
                <a:prstClr val="black"/>
              </a:solidFill>
            </a:endParaRPr>
          </a:p>
          <a:p>
            <a:pPr marL="285750" indent="-285750" algn="just">
              <a:lnSpc>
                <a:spcPct val="110000"/>
              </a:lnSpc>
              <a:spcBef>
                <a:spcPts val="600"/>
              </a:spcBef>
              <a:buFontTx/>
              <a:buChar char="-"/>
            </a:pPr>
            <a:r>
              <a:rPr lang="ro-RO" sz="2400" dirty="0">
                <a:solidFill>
                  <a:prstClr val="black"/>
                </a:solidFill>
              </a:rPr>
              <a:t>Lipsa unor </a:t>
            </a:r>
            <a:r>
              <a:rPr lang="en-US" sz="2400" dirty="0" err="1">
                <a:solidFill>
                  <a:prstClr val="black"/>
                </a:solidFill>
              </a:rPr>
              <a:t>criterii</a:t>
            </a:r>
            <a:r>
              <a:rPr lang="ro-RO" sz="2400" dirty="0">
                <a:solidFill>
                  <a:prstClr val="black"/>
                </a:solidFill>
              </a:rPr>
              <a:t> clare</a:t>
            </a:r>
            <a:r>
              <a:rPr lang="en-US" sz="2400" dirty="0">
                <a:solidFill>
                  <a:prstClr val="black"/>
                </a:solidFill>
              </a:rPr>
              <a:t> </a:t>
            </a:r>
            <a:r>
              <a:rPr lang="en-US" sz="2400" dirty="0" err="1">
                <a:solidFill>
                  <a:prstClr val="black"/>
                </a:solidFill>
              </a:rPr>
              <a:t>privind</a:t>
            </a:r>
            <a:r>
              <a:rPr lang="ro-RO" sz="2400" dirty="0">
                <a:solidFill>
                  <a:prstClr val="black"/>
                </a:solidFill>
              </a:rPr>
              <a:t> stabilirea</a:t>
            </a:r>
            <a:r>
              <a:rPr lang="en-US" sz="2400" dirty="0">
                <a:solidFill>
                  <a:prstClr val="black"/>
                </a:solidFill>
              </a:rPr>
              <a:t> </a:t>
            </a:r>
            <a:r>
              <a:rPr lang="en-US" sz="2400" dirty="0" err="1">
                <a:solidFill>
                  <a:prstClr val="black"/>
                </a:solidFill>
              </a:rPr>
              <a:t>reușit</a:t>
            </a:r>
            <a:r>
              <a:rPr lang="ro-RO" sz="2400" dirty="0">
                <a:solidFill>
                  <a:prstClr val="black"/>
                </a:solidFill>
              </a:rPr>
              <a:t>ei</a:t>
            </a:r>
            <a:r>
              <a:rPr lang="en-US" sz="2400" dirty="0">
                <a:solidFill>
                  <a:prstClr val="black"/>
                </a:solidFill>
              </a:rPr>
              <a:t> </a:t>
            </a:r>
            <a:r>
              <a:rPr lang="en-US" sz="2400" dirty="0" err="1">
                <a:solidFill>
                  <a:prstClr val="black"/>
                </a:solidFill>
              </a:rPr>
              <a:t>regenerărilor</a:t>
            </a:r>
            <a:r>
              <a:rPr lang="en-US" sz="2400" dirty="0">
                <a:solidFill>
                  <a:prstClr val="black"/>
                </a:solidFill>
              </a:rPr>
              <a:t> </a:t>
            </a:r>
            <a:r>
              <a:rPr lang="en-US" sz="2400" dirty="0" err="1">
                <a:solidFill>
                  <a:prstClr val="black"/>
                </a:solidFill>
              </a:rPr>
              <a:t>în</a:t>
            </a:r>
            <a:r>
              <a:rPr lang="en-US" sz="2400" dirty="0">
                <a:solidFill>
                  <a:prstClr val="black"/>
                </a:solidFill>
              </a:rPr>
              <a:t> </a:t>
            </a:r>
            <a:r>
              <a:rPr lang="en-US" sz="2400" dirty="0" err="1">
                <a:solidFill>
                  <a:prstClr val="black"/>
                </a:solidFill>
              </a:rPr>
              <a:t>cazul</a:t>
            </a:r>
            <a:r>
              <a:rPr lang="en-US" sz="2400" dirty="0">
                <a:solidFill>
                  <a:prstClr val="black"/>
                </a:solidFill>
              </a:rPr>
              <a:t> </a:t>
            </a:r>
            <a:r>
              <a:rPr lang="en-US" sz="2400" dirty="0" err="1">
                <a:solidFill>
                  <a:prstClr val="black"/>
                </a:solidFill>
              </a:rPr>
              <a:t>stațiunilor</a:t>
            </a:r>
            <a:r>
              <a:rPr lang="en-US" sz="2400" dirty="0">
                <a:solidFill>
                  <a:prstClr val="black"/>
                </a:solidFill>
              </a:rPr>
              <a:t> extreme </a:t>
            </a:r>
            <a:r>
              <a:rPr lang="en-US" sz="2400" dirty="0" err="1">
                <a:solidFill>
                  <a:prstClr val="black"/>
                </a:solidFill>
              </a:rPr>
              <a:t>și</a:t>
            </a:r>
            <a:r>
              <a:rPr lang="en-US" sz="2400" dirty="0">
                <a:solidFill>
                  <a:prstClr val="black"/>
                </a:solidFill>
              </a:rPr>
              <a:t> derivate</a:t>
            </a:r>
            <a:r>
              <a:rPr lang="ro-RO" sz="2400" dirty="0">
                <a:solidFill>
                  <a:prstClr val="black"/>
                </a:solidFill>
              </a:rPr>
              <a:t>,</a:t>
            </a:r>
            <a:r>
              <a:rPr lang="en-US" sz="2400" dirty="0">
                <a:solidFill>
                  <a:prstClr val="black"/>
                </a:solidFill>
              </a:rPr>
              <a:t> care nu </a:t>
            </a:r>
            <a:r>
              <a:rPr lang="en-US" sz="2400" dirty="0" err="1">
                <a:solidFill>
                  <a:prstClr val="black"/>
                </a:solidFill>
              </a:rPr>
              <a:t>există</a:t>
            </a:r>
            <a:r>
              <a:rPr lang="en-US" sz="2400" dirty="0">
                <a:solidFill>
                  <a:prstClr val="black"/>
                </a:solidFill>
              </a:rPr>
              <a:t> </a:t>
            </a:r>
            <a:r>
              <a:rPr lang="en-US" sz="2400" dirty="0" err="1">
                <a:solidFill>
                  <a:prstClr val="black"/>
                </a:solidFill>
              </a:rPr>
              <a:t>în</a:t>
            </a:r>
            <a:r>
              <a:rPr lang="en-US" sz="2400" dirty="0">
                <a:solidFill>
                  <a:prstClr val="black"/>
                </a:solidFill>
              </a:rPr>
              <a:t> </a:t>
            </a:r>
            <a:r>
              <a:rPr lang="en-US" sz="2400" dirty="0" err="1">
                <a:solidFill>
                  <a:prstClr val="black"/>
                </a:solidFill>
              </a:rPr>
              <a:t>actualele</a:t>
            </a:r>
            <a:r>
              <a:rPr lang="en-US" sz="2400" dirty="0">
                <a:solidFill>
                  <a:prstClr val="black"/>
                </a:solidFill>
              </a:rPr>
              <a:t> </a:t>
            </a:r>
            <a:r>
              <a:rPr lang="en-US" sz="2400" dirty="0" err="1">
                <a:solidFill>
                  <a:prstClr val="black"/>
                </a:solidFill>
              </a:rPr>
              <a:t>norme</a:t>
            </a:r>
            <a:r>
              <a:rPr lang="en-US" sz="2400" dirty="0">
                <a:solidFill>
                  <a:prstClr val="black"/>
                </a:solidFill>
              </a:rPr>
              <a:t> </a:t>
            </a:r>
            <a:r>
              <a:rPr lang="en-US" sz="2400" dirty="0" err="1">
                <a:solidFill>
                  <a:prstClr val="black"/>
                </a:solidFill>
              </a:rPr>
              <a:t>și</a:t>
            </a:r>
            <a:r>
              <a:rPr lang="en-US" sz="2400" dirty="0">
                <a:solidFill>
                  <a:prstClr val="black"/>
                </a:solidFill>
              </a:rPr>
              <a:t> care au </a:t>
            </a:r>
            <a:r>
              <a:rPr lang="en-US" sz="2400" dirty="0" err="1">
                <a:solidFill>
                  <a:prstClr val="black"/>
                </a:solidFill>
              </a:rPr>
              <a:t>legătură</a:t>
            </a:r>
            <a:r>
              <a:rPr lang="en-US" sz="2400" dirty="0">
                <a:solidFill>
                  <a:prstClr val="black"/>
                </a:solidFill>
              </a:rPr>
              <a:t> cu </a:t>
            </a:r>
            <a:r>
              <a:rPr lang="en-US" sz="2400" dirty="0" err="1">
                <a:solidFill>
                  <a:prstClr val="black"/>
                </a:solidFill>
              </a:rPr>
              <a:t>completările</a:t>
            </a:r>
            <a:r>
              <a:rPr lang="en-US" sz="2400" dirty="0">
                <a:solidFill>
                  <a:prstClr val="black"/>
                </a:solidFill>
              </a:rPr>
              <a:t> din </a:t>
            </a:r>
            <a:r>
              <a:rPr lang="en-US" sz="2400" dirty="0" err="1">
                <a:solidFill>
                  <a:prstClr val="black"/>
                </a:solidFill>
              </a:rPr>
              <a:t>viitoarea</a:t>
            </a:r>
            <a:r>
              <a:rPr lang="en-US" sz="2400" dirty="0">
                <a:solidFill>
                  <a:prstClr val="black"/>
                </a:solidFill>
              </a:rPr>
              <a:t> </a:t>
            </a:r>
            <a:r>
              <a:rPr lang="en-US" sz="2400" dirty="0" err="1">
                <a:solidFill>
                  <a:prstClr val="black"/>
                </a:solidFill>
              </a:rPr>
              <a:t>procedura</a:t>
            </a:r>
            <a:r>
              <a:rPr lang="en-US" sz="2400" dirty="0">
                <a:solidFill>
                  <a:prstClr val="black"/>
                </a:solidFill>
              </a:rPr>
              <a:t> 1</a:t>
            </a:r>
            <a:r>
              <a:rPr lang="ro-RO" sz="2400" dirty="0">
                <a:solidFill>
                  <a:prstClr val="black"/>
                </a:solidFill>
              </a:rPr>
              <a:t> </a:t>
            </a:r>
            <a:r>
              <a:rPr lang="en-US" sz="2400" dirty="0" err="1">
                <a:solidFill>
                  <a:prstClr val="black"/>
                </a:solidFill>
              </a:rPr>
              <a:t>privind</a:t>
            </a:r>
            <a:r>
              <a:rPr lang="en-US" sz="2400" dirty="0">
                <a:solidFill>
                  <a:prstClr val="black"/>
                </a:solidFill>
              </a:rPr>
              <a:t> </a:t>
            </a:r>
            <a:r>
              <a:rPr lang="en-US" sz="2400" dirty="0" err="1">
                <a:solidFill>
                  <a:prstClr val="black"/>
                </a:solidFill>
              </a:rPr>
              <a:t>compoziţii</a:t>
            </a:r>
            <a:r>
              <a:rPr lang="en-US" sz="2400" dirty="0">
                <a:solidFill>
                  <a:prstClr val="black"/>
                </a:solidFill>
              </a:rPr>
              <a:t>, scheme </a:t>
            </a:r>
            <a:r>
              <a:rPr lang="en-US" sz="2400" dirty="0" err="1">
                <a:solidFill>
                  <a:prstClr val="black"/>
                </a:solidFill>
              </a:rPr>
              <a:t>şi</a:t>
            </a:r>
            <a:r>
              <a:rPr lang="en-US" sz="2400" dirty="0">
                <a:solidFill>
                  <a:prstClr val="black"/>
                </a:solidFill>
              </a:rPr>
              <a:t> </a:t>
            </a:r>
            <a:r>
              <a:rPr lang="en-US" sz="2400" dirty="0" err="1">
                <a:solidFill>
                  <a:prstClr val="black"/>
                </a:solidFill>
              </a:rPr>
              <a:t>tehnologii</a:t>
            </a:r>
            <a:r>
              <a:rPr lang="en-US" sz="2400" dirty="0">
                <a:solidFill>
                  <a:prstClr val="black"/>
                </a:solidFill>
              </a:rPr>
              <a:t> de </a:t>
            </a:r>
            <a:r>
              <a:rPr lang="en-US" sz="2400" dirty="0" err="1">
                <a:solidFill>
                  <a:prstClr val="black"/>
                </a:solidFill>
              </a:rPr>
              <a:t>regenerare</a:t>
            </a:r>
            <a:r>
              <a:rPr lang="en-US" sz="2400" dirty="0">
                <a:solidFill>
                  <a:prstClr val="black"/>
                </a:solidFill>
              </a:rPr>
              <a:t> a </a:t>
            </a:r>
            <a:r>
              <a:rPr lang="en-US" sz="2400" dirty="0" err="1">
                <a:solidFill>
                  <a:prstClr val="black"/>
                </a:solidFill>
              </a:rPr>
              <a:t>pădurilor</a:t>
            </a:r>
            <a:r>
              <a:rPr lang="en-US" sz="2400" dirty="0">
                <a:solidFill>
                  <a:prstClr val="black"/>
                </a:solidFill>
              </a:rPr>
              <a:t> </a:t>
            </a:r>
            <a:r>
              <a:rPr lang="en-US" sz="2400" dirty="0" err="1">
                <a:solidFill>
                  <a:prstClr val="black"/>
                </a:solidFill>
              </a:rPr>
              <a:t>şi</a:t>
            </a:r>
            <a:r>
              <a:rPr lang="en-US" sz="2400" dirty="0">
                <a:solidFill>
                  <a:prstClr val="black"/>
                </a:solidFill>
              </a:rPr>
              <a:t> de </a:t>
            </a:r>
            <a:r>
              <a:rPr lang="en-US" sz="2400" dirty="0" err="1">
                <a:solidFill>
                  <a:prstClr val="black"/>
                </a:solidFill>
              </a:rPr>
              <a:t>împădurire</a:t>
            </a:r>
            <a:r>
              <a:rPr lang="en-US" sz="2400" dirty="0">
                <a:solidFill>
                  <a:prstClr val="black"/>
                </a:solidFill>
              </a:rPr>
              <a:t> a </a:t>
            </a:r>
            <a:r>
              <a:rPr lang="en-US" sz="2400" dirty="0" err="1">
                <a:solidFill>
                  <a:prstClr val="black"/>
                </a:solidFill>
              </a:rPr>
              <a:t>terenurilor</a:t>
            </a:r>
            <a:r>
              <a:rPr lang="en-US" sz="2400" dirty="0">
                <a:solidFill>
                  <a:prstClr val="black"/>
                </a:solidFill>
              </a:rPr>
              <a:t> </a:t>
            </a:r>
            <a:r>
              <a:rPr lang="en-US" sz="2400" dirty="0" err="1">
                <a:solidFill>
                  <a:prstClr val="black"/>
                </a:solidFill>
              </a:rPr>
              <a:t>degradate</a:t>
            </a:r>
            <a:r>
              <a:rPr lang="ro-RO" sz="2400" dirty="0">
                <a:solidFill>
                  <a:prstClr val="black"/>
                </a:solidFill>
              </a:rPr>
              <a:t>;</a:t>
            </a:r>
          </a:p>
          <a:p>
            <a:pPr marL="285750" indent="-285750">
              <a:lnSpc>
                <a:spcPct val="110000"/>
              </a:lnSpc>
              <a:spcBef>
                <a:spcPts val="600"/>
              </a:spcBef>
              <a:buFontTx/>
              <a:buChar char="-"/>
            </a:pPr>
            <a:r>
              <a:rPr lang="en-US" sz="2400" dirty="0" err="1">
                <a:solidFill>
                  <a:prstClr val="black"/>
                </a:solidFill>
              </a:rPr>
              <a:t>Necesitatea</a:t>
            </a:r>
            <a:r>
              <a:rPr lang="en-US" sz="2400" dirty="0">
                <a:solidFill>
                  <a:prstClr val="black"/>
                </a:solidFill>
              </a:rPr>
              <a:t> </a:t>
            </a:r>
            <a:r>
              <a:rPr lang="en-US" sz="2400" dirty="0" err="1">
                <a:solidFill>
                  <a:prstClr val="black"/>
                </a:solidFill>
              </a:rPr>
              <a:t>stabilirii</a:t>
            </a:r>
            <a:r>
              <a:rPr lang="en-US" sz="2400" dirty="0">
                <a:solidFill>
                  <a:prstClr val="black"/>
                </a:solidFill>
              </a:rPr>
              <a:t> </a:t>
            </a:r>
            <a:r>
              <a:rPr lang="en-US" sz="2400" dirty="0" err="1">
                <a:solidFill>
                  <a:prstClr val="black"/>
                </a:solidFill>
              </a:rPr>
              <a:t>lucrărilor</a:t>
            </a:r>
            <a:r>
              <a:rPr lang="en-US" sz="2400" dirty="0">
                <a:solidFill>
                  <a:prstClr val="black"/>
                </a:solidFill>
              </a:rPr>
              <a:t> de </a:t>
            </a:r>
            <a:r>
              <a:rPr lang="en-US" sz="2400" dirty="0" err="1">
                <a:solidFill>
                  <a:prstClr val="black"/>
                </a:solidFill>
              </a:rPr>
              <a:t>întreținere</a:t>
            </a:r>
            <a:r>
              <a:rPr lang="en-US" sz="2400" dirty="0">
                <a:solidFill>
                  <a:prstClr val="black"/>
                </a:solidFill>
              </a:rPr>
              <a:t> </a:t>
            </a:r>
            <a:r>
              <a:rPr lang="en-US" sz="2400" dirty="0" err="1">
                <a:solidFill>
                  <a:prstClr val="black"/>
                </a:solidFill>
              </a:rPr>
              <a:t>în</a:t>
            </a:r>
            <a:r>
              <a:rPr lang="en-US" sz="2400" dirty="0">
                <a:solidFill>
                  <a:prstClr val="black"/>
                </a:solidFill>
              </a:rPr>
              <a:t> </a:t>
            </a:r>
            <a:r>
              <a:rPr lang="en-US" sz="2400" dirty="0" err="1">
                <a:solidFill>
                  <a:prstClr val="black"/>
                </a:solidFill>
              </a:rPr>
              <a:t>funcție</a:t>
            </a:r>
            <a:r>
              <a:rPr lang="en-US" sz="2400" dirty="0">
                <a:solidFill>
                  <a:prstClr val="black"/>
                </a:solidFill>
              </a:rPr>
              <a:t> de </a:t>
            </a:r>
            <a:r>
              <a:rPr lang="en-US" sz="2400" dirty="0" err="1">
                <a:solidFill>
                  <a:prstClr val="black"/>
                </a:solidFill>
              </a:rPr>
              <a:t>natura</a:t>
            </a:r>
            <a:r>
              <a:rPr lang="en-US" sz="2400" dirty="0">
                <a:solidFill>
                  <a:prstClr val="black"/>
                </a:solidFill>
              </a:rPr>
              <a:t> </a:t>
            </a:r>
            <a:r>
              <a:rPr lang="en-US" sz="2400" dirty="0" err="1">
                <a:solidFill>
                  <a:prstClr val="black"/>
                </a:solidFill>
              </a:rPr>
              <a:t>şi</a:t>
            </a:r>
            <a:r>
              <a:rPr lang="en-US" sz="2400" dirty="0">
                <a:solidFill>
                  <a:prstClr val="black"/>
                </a:solidFill>
              </a:rPr>
              <a:t> </a:t>
            </a:r>
            <a:r>
              <a:rPr lang="en-US" sz="2400" dirty="0" err="1">
                <a:solidFill>
                  <a:prstClr val="black"/>
                </a:solidFill>
              </a:rPr>
              <a:t>numărul</a:t>
            </a:r>
            <a:r>
              <a:rPr lang="en-US" sz="2400" dirty="0">
                <a:solidFill>
                  <a:prstClr val="black"/>
                </a:solidFill>
              </a:rPr>
              <a:t> </a:t>
            </a:r>
            <a:r>
              <a:rPr lang="en-US" sz="2400" dirty="0" err="1">
                <a:solidFill>
                  <a:prstClr val="black"/>
                </a:solidFill>
              </a:rPr>
              <a:t>intervenţiilor</a:t>
            </a:r>
            <a:r>
              <a:rPr lang="en-US" sz="2400" dirty="0">
                <a:solidFill>
                  <a:prstClr val="black"/>
                </a:solidFill>
              </a:rPr>
              <a:t> </a:t>
            </a:r>
            <a:r>
              <a:rPr lang="en-US" sz="2400" dirty="0" err="1">
                <a:solidFill>
                  <a:prstClr val="black"/>
                </a:solidFill>
              </a:rPr>
              <a:t>peste</a:t>
            </a:r>
            <a:r>
              <a:rPr lang="en-US" sz="2400" dirty="0">
                <a:solidFill>
                  <a:prstClr val="black"/>
                </a:solidFill>
              </a:rPr>
              <a:t> </a:t>
            </a:r>
            <a:r>
              <a:rPr lang="en-US" sz="2400" dirty="0" err="1">
                <a:solidFill>
                  <a:prstClr val="black"/>
                </a:solidFill>
              </a:rPr>
              <a:t>perioada</a:t>
            </a:r>
            <a:r>
              <a:rPr lang="en-US" sz="2400" dirty="0">
                <a:solidFill>
                  <a:prstClr val="black"/>
                </a:solidFill>
              </a:rPr>
              <a:t> </a:t>
            </a:r>
            <a:r>
              <a:rPr lang="en-US" sz="2400" dirty="0" err="1">
                <a:solidFill>
                  <a:prstClr val="black"/>
                </a:solidFill>
              </a:rPr>
              <a:t>prevăzută</a:t>
            </a:r>
            <a:r>
              <a:rPr lang="en-US" sz="2400" dirty="0">
                <a:solidFill>
                  <a:prstClr val="black"/>
                </a:solidFill>
              </a:rPr>
              <a:t> </a:t>
            </a:r>
            <a:r>
              <a:rPr lang="en-US" sz="2400" dirty="0" err="1">
                <a:solidFill>
                  <a:prstClr val="black"/>
                </a:solidFill>
              </a:rPr>
              <a:t>până</a:t>
            </a:r>
            <a:r>
              <a:rPr lang="en-US" sz="2400" dirty="0">
                <a:solidFill>
                  <a:prstClr val="black"/>
                </a:solidFill>
              </a:rPr>
              <a:t> la </a:t>
            </a:r>
            <a:r>
              <a:rPr lang="en-US" sz="2400" dirty="0" err="1">
                <a:solidFill>
                  <a:prstClr val="black"/>
                </a:solidFill>
              </a:rPr>
              <a:t>închiderea</a:t>
            </a:r>
            <a:r>
              <a:rPr lang="en-US" sz="2400" dirty="0">
                <a:solidFill>
                  <a:prstClr val="black"/>
                </a:solidFill>
              </a:rPr>
              <a:t> </a:t>
            </a:r>
            <a:r>
              <a:rPr lang="en-US" sz="2400" dirty="0" err="1">
                <a:solidFill>
                  <a:prstClr val="black"/>
                </a:solidFill>
              </a:rPr>
              <a:t>stării</a:t>
            </a:r>
            <a:r>
              <a:rPr lang="en-US" sz="2400" dirty="0">
                <a:solidFill>
                  <a:prstClr val="black"/>
                </a:solidFill>
              </a:rPr>
              <a:t> de </a:t>
            </a:r>
            <a:r>
              <a:rPr lang="en-US" sz="2400" dirty="0" err="1">
                <a:solidFill>
                  <a:prstClr val="black"/>
                </a:solidFill>
              </a:rPr>
              <a:t>masiv</a:t>
            </a:r>
            <a:r>
              <a:rPr lang="en-US" sz="2400" dirty="0">
                <a:solidFill>
                  <a:prstClr val="black"/>
                </a:solidFill>
              </a:rPr>
              <a:t> </a:t>
            </a:r>
            <a:r>
              <a:rPr lang="en-US" sz="2400" dirty="0" err="1">
                <a:solidFill>
                  <a:prstClr val="black"/>
                </a:solidFill>
              </a:rPr>
              <a:t>ce</a:t>
            </a:r>
            <a:r>
              <a:rPr lang="en-US" sz="2400" dirty="0">
                <a:solidFill>
                  <a:prstClr val="black"/>
                </a:solidFill>
              </a:rPr>
              <a:t> se </a:t>
            </a:r>
            <a:r>
              <a:rPr lang="en-US" sz="2400" dirty="0" err="1">
                <a:solidFill>
                  <a:prstClr val="black"/>
                </a:solidFill>
              </a:rPr>
              <a:t>stabilesc</a:t>
            </a:r>
            <a:r>
              <a:rPr lang="en-US" sz="2400" dirty="0">
                <a:solidFill>
                  <a:prstClr val="black"/>
                </a:solidFill>
              </a:rPr>
              <a:t> </a:t>
            </a:r>
            <a:r>
              <a:rPr lang="en-US" sz="2400" dirty="0" err="1">
                <a:solidFill>
                  <a:prstClr val="black"/>
                </a:solidFill>
              </a:rPr>
              <a:t>în</a:t>
            </a:r>
            <a:r>
              <a:rPr lang="en-US" sz="2400" dirty="0">
                <a:solidFill>
                  <a:prstClr val="black"/>
                </a:solidFill>
              </a:rPr>
              <a:t> </a:t>
            </a:r>
            <a:r>
              <a:rPr lang="en-US" sz="2400" dirty="0" err="1">
                <a:solidFill>
                  <a:prstClr val="black"/>
                </a:solidFill>
              </a:rPr>
              <a:t>funcţie</a:t>
            </a:r>
            <a:r>
              <a:rPr lang="en-US" sz="2400" dirty="0">
                <a:solidFill>
                  <a:prstClr val="black"/>
                </a:solidFill>
              </a:rPr>
              <a:t> de </a:t>
            </a:r>
            <a:r>
              <a:rPr lang="en-US" sz="2400" dirty="0" err="1">
                <a:solidFill>
                  <a:prstClr val="black"/>
                </a:solidFill>
              </a:rPr>
              <a:t>specificul</a:t>
            </a:r>
            <a:r>
              <a:rPr lang="en-US" sz="2400" dirty="0">
                <a:solidFill>
                  <a:prstClr val="black"/>
                </a:solidFill>
              </a:rPr>
              <a:t> </a:t>
            </a:r>
            <a:r>
              <a:rPr lang="en-US" sz="2400" dirty="0" err="1">
                <a:solidFill>
                  <a:prstClr val="black"/>
                </a:solidFill>
              </a:rPr>
              <a:t>condiţiilor</a:t>
            </a:r>
            <a:r>
              <a:rPr lang="en-US" sz="2400" dirty="0">
                <a:solidFill>
                  <a:prstClr val="black"/>
                </a:solidFill>
              </a:rPr>
              <a:t>  locale </a:t>
            </a:r>
            <a:r>
              <a:rPr lang="en-US" sz="2400" dirty="0" err="1">
                <a:solidFill>
                  <a:prstClr val="black"/>
                </a:solidFill>
              </a:rPr>
              <a:t>şi</a:t>
            </a:r>
            <a:r>
              <a:rPr lang="en-US" sz="2400" dirty="0">
                <a:solidFill>
                  <a:prstClr val="black"/>
                </a:solidFill>
              </a:rPr>
              <a:t> de </a:t>
            </a:r>
            <a:r>
              <a:rPr lang="en-US" sz="2400" dirty="0" err="1">
                <a:solidFill>
                  <a:prstClr val="black"/>
                </a:solidFill>
              </a:rPr>
              <a:t>necesităţi</a:t>
            </a:r>
            <a:r>
              <a:rPr lang="ro-RO" sz="2400" dirty="0">
                <a:solidFill>
                  <a:prstClr val="black"/>
                </a:solidFill>
              </a:rPr>
              <a:t>; </a:t>
            </a:r>
          </a:p>
          <a:p>
            <a:pPr marL="285750" indent="-285750">
              <a:lnSpc>
                <a:spcPct val="110000"/>
              </a:lnSpc>
              <a:spcBef>
                <a:spcPts val="600"/>
              </a:spcBef>
              <a:buFontTx/>
              <a:buChar char="-"/>
            </a:pPr>
            <a:r>
              <a:rPr lang="ro-RO" sz="2400" dirty="0">
                <a:solidFill>
                  <a:prstClr val="black"/>
                </a:solidFill>
              </a:rPr>
              <a:t>Importanţa</a:t>
            </a:r>
            <a:r>
              <a:rPr lang="en-US" sz="2400" dirty="0">
                <a:solidFill>
                  <a:prstClr val="black"/>
                </a:solidFill>
              </a:rPr>
              <a:t> </a:t>
            </a:r>
            <a:r>
              <a:rPr lang="en-US" sz="2400" dirty="0" err="1">
                <a:solidFill>
                  <a:prstClr val="black"/>
                </a:solidFill>
              </a:rPr>
              <a:t>introducerii</a:t>
            </a:r>
            <a:r>
              <a:rPr lang="en-US" sz="2400" dirty="0">
                <a:solidFill>
                  <a:prstClr val="black"/>
                </a:solidFill>
              </a:rPr>
              <a:t> </a:t>
            </a:r>
            <a:r>
              <a:rPr lang="en-US" sz="2400" dirty="0" err="1">
                <a:solidFill>
                  <a:prstClr val="black"/>
                </a:solidFill>
              </a:rPr>
              <a:t>unor</a:t>
            </a:r>
            <a:r>
              <a:rPr lang="en-US" sz="2400" dirty="0">
                <a:solidFill>
                  <a:prstClr val="black"/>
                </a:solidFill>
              </a:rPr>
              <a:t> GE, care </a:t>
            </a:r>
            <a:r>
              <a:rPr lang="en-US" sz="2400" dirty="0" err="1">
                <a:solidFill>
                  <a:prstClr val="black"/>
                </a:solidFill>
              </a:rPr>
              <a:t>să</a:t>
            </a:r>
            <a:r>
              <a:rPr lang="en-US" sz="2400" dirty="0">
                <a:solidFill>
                  <a:prstClr val="black"/>
                </a:solidFill>
              </a:rPr>
              <a:t> </a:t>
            </a:r>
            <a:r>
              <a:rPr lang="en-US" sz="2400" dirty="0" err="1">
                <a:solidFill>
                  <a:prstClr val="black"/>
                </a:solidFill>
              </a:rPr>
              <a:t>cuprindă</a:t>
            </a:r>
            <a:r>
              <a:rPr lang="en-US" sz="2400" dirty="0">
                <a:solidFill>
                  <a:prstClr val="black"/>
                </a:solidFill>
              </a:rPr>
              <a:t> </a:t>
            </a:r>
            <a:r>
              <a:rPr lang="en-US" sz="2400" dirty="0" err="1">
                <a:solidFill>
                  <a:prstClr val="black"/>
                </a:solidFill>
              </a:rPr>
              <a:t>unele</a:t>
            </a:r>
            <a:r>
              <a:rPr lang="en-US" sz="2400" dirty="0">
                <a:solidFill>
                  <a:prstClr val="black"/>
                </a:solidFill>
              </a:rPr>
              <a:t> </a:t>
            </a:r>
            <a:r>
              <a:rPr lang="en-US" sz="2400" dirty="0" err="1">
                <a:solidFill>
                  <a:prstClr val="black"/>
                </a:solidFill>
              </a:rPr>
              <a:t>situaţii</a:t>
            </a:r>
            <a:r>
              <a:rPr lang="en-US" sz="2400" dirty="0">
                <a:solidFill>
                  <a:prstClr val="black"/>
                </a:solidFill>
              </a:rPr>
              <a:t> </a:t>
            </a:r>
            <a:r>
              <a:rPr lang="ro-RO" sz="2400" dirty="0">
                <a:solidFill>
                  <a:prstClr val="black"/>
                </a:solidFill>
              </a:rPr>
              <a:t>noi, </a:t>
            </a:r>
            <a:r>
              <a:rPr lang="en-US" sz="2400" dirty="0" err="1">
                <a:solidFill>
                  <a:prstClr val="black"/>
                </a:solidFill>
              </a:rPr>
              <a:t>identificate</a:t>
            </a:r>
            <a:r>
              <a:rPr lang="en-US" sz="2400" dirty="0">
                <a:solidFill>
                  <a:prstClr val="black"/>
                </a:solidFill>
              </a:rPr>
              <a:t> </a:t>
            </a:r>
            <a:r>
              <a:rPr lang="en-US" sz="2400" dirty="0" err="1">
                <a:solidFill>
                  <a:prstClr val="black"/>
                </a:solidFill>
              </a:rPr>
              <a:t>în</a:t>
            </a:r>
            <a:r>
              <a:rPr lang="en-US" sz="2400" dirty="0">
                <a:solidFill>
                  <a:prstClr val="black"/>
                </a:solidFill>
              </a:rPr>
              <a:t> </a:t>
            </a:r>
            <a:r>
              <a:rPr lang="en-US" sz="2400" dirty="0" err="1">
                <a:solidFill>
                  <a:prstClr val="black"/>
                </a:solidFill>
              </a:rPr>
              <a:t>ultimii</a:t>
            </a:r>
            <a:r>
              <a:rPr lang="en-US" sz="2400" dirty="0">
                <a:solidFill>
                  <a:prstClr val="black"/>
                </a:solidFill>
              </a:rPr>
              <a:t> 20 </a:t>
            </a:r>
            <a:r>
              <a:rPr lang="en-US" sz="2400" dirty="0" err="1">
                <a:solidFill>
                  <a:prstClr val="black"/>
                </a:solidFill>
              </a:rPr>
              <a:t>ani</a:t>
            </a:r>
            <a:r>
              <a:rPr lang="ro-RO" sz="2400" dirty="0">
                <a:solidFill>
                  <a:prstClr val="black"/>
                </a:solidFill>
              </a:rPr>
              <a:t>;</a:t>
            </a:r>
          </a:p>
          <a:p>
            <a:pPr marL="0" indent="0" algn="just">
              <a:lnSpc>
                <a:spcPct val="110000"/>
              </a:lnSpc>
              <a:spcBef>
                <a:spcPts val="600"/>
              </a:spcBef>
              <a:buFont typeface="Arial"/>
              <a:buNone/>
            </a:pPr>
            <a:r>
              <a:rPr lang="en-US" sz="2400" dirty="0" err="1">
                <a:solidFill>
                  <a:prstClr val="black"/>
                </a:solidFill>
              </a:rPr>
              <a:t>În</a:t>
            </a:r>
            <a:r>
              <a:rPr lang="en-US" sz="2400" dirty="0">
                <a:solidFill>
                  <a:prstClr val="black"/>
                </a:solidFill>
              </a:rPr>
              <a:t> </a:t>
            </a:r>
            <a:r>
              <a:rPr lang="en-US" sz="2400" dirty="0" err="1">
                <a:solidFill>
                  <a:prstClr val="black"/>
                </a:solidFill>
              </a:rPr>
              <a:t>concluzie</a:t>
            </a:r>
            <a:r>
              <a:rPr lang="en-US" sz="2400" dirty="0">
                <a:solidFill>
                  <a:prstClr val="black"/>
                </a:solidFill>
              </a:rPr>
              <a:t>, </a:t>
            </a:r>
            <a:r>
              <a:rPr lang="en-US" sz="2400" dirty="0" err="1">
                <a:solidFill>
                  <a:prstClr val="black"/>
                </a:solidFill>
              </a:rPr>
              <a:t>schimbările</a:t>
            </a:r>
            <a:r>
              <a:rPr lang="en-US" sz="2400" dirty="0">
                <a:solidFill>
                  <a:prstClr val="black"/>
                </a:solidFill>
              </a:rPr>
              <a:t> </a:t>
            </a:r>
            <a:r>
              <a:rPr lang="en-US" sz="2400" dirty="0" err="1">
                <a:solidFill>
                  <a:prstClr val="black"/>
                </a:solidFill>
              </a:rPr>
              <a:t>climatice</a:t>
            </a:r>
            <a:r>
              <a:rPr lang="en-US" sz="2400" dirty="0">
                <a:solidFill>
                  <a:prstClr val="black"/>
                </a:solidFill>
              </a:rPr>
              <a:t> </a:t>
            </a:r>
            <a:r>
              <a:rPr lang="en-US" sz="2400" dirty="0" err="1">
                <a:solidFill>
                  <a:prstClr val="black"/>
                </a:solidFill>
              </a:rPr>
              <a:t>și</a:t>
            </a:r>
            <a:r>
              <a:rPr lang="en-US" sz="2400" dirty="0">
                <a:solidFill>
                  <a:prstClr val="black"/>
                </a:solidFill>
              </a:rPr>
              <a:t> </a:t>
            </a:r>
            <a:r>
              <a:rPr lang="en-US" sz="2400" dirty="0" err="1">
                <a:solidFill>
                  <a:prstClr val="black"/>
                </a:solidFill>
              </a:rPr>
              <a:t>modificarea</a:t>
            </a:r>
            <a:r>
              <a:rPr lang="en-US" sz="2400" dirty="0">
                <a:solidFill>
                  <a:prstClr val="black"/>
                </a:solidFill>
              </a:rPr>
              <a:t> </a:t>
            </a:r>
            <a:r>
              <a:rPr lang="en-US" sz="2400" dirty="0" err="1">
                <a:solidFill>
                  <a:prstClr val="black"/>
                </a:solidFill>
              </a:rPr>
              <a:t>condiţiilor</a:t>
            </a:r>
            <a:r>
              <a:rPr lang="en-US" sz="2400" dirty="0">
                <a:solidFill>
                  <a:prstClr val="black"/>
                </a:solidFill>
              </a:rPr>
              <a:t> </a:t>
            </a:r>
            <a:r>
              <a:rPr lang="en-US" sz="2400" dirty="0" err="1">
                <a:solidFill>
                  <a:prstClr val="black"/>
                </a:solidFill>
              </a:rPr>
              <a:t>staţionale</a:t>
            </a:r>
            <a:r>
              <a:rPr lang="en-US" sz="2400" dirty="0">
                <a:solidFill>
                  <a:prstClr val="black"/>
                </a:solidFill>
              </a:rPr>
              <a:t> </a:t>
            </a:r>
            <a:r>
              <a:rPr lang="en-US" sz="2400" dirty="0" err="1">
                <a:solidFill>
                  <a:prstClr val="black"/>
                </a:solidFill>
              </a:rPr>
              <a:t>datorate</a:t>
            </a:r>
            <a:r>
              <a:rPr lang="en-US" sz="2400" dirty="0">
                <a:solidFill>
                  <a:prstClr val="black"/>
                </a:solidFill>
              </a:rPr>
              <a:t> </a:t>
            </a:r>
            <a:r>
              <a:rPr lang="en-US" sz="2400" dirty="0" err="1">
                <a:solidFill>
                  <a:prstClr val="black"/>
                </a:solidFill>
              </a:rPr>
              <a:t>manifestării</a:t>
            </a:r>
            <a:r>
              <a:rPr lang="en-US" sz="2400" dirty="0">
                <a:solidFill>
                  <a:prstClr val="black"/>
                </a:solidFill>
              </a:rPr>
              <a:t> </a:t>
            </a:r>
            <a:r>
              <a:rPr lang="en-US" sz="2400" dirty="0" err="1">
                <a:solidFill>
                  <a:prstClr val="black"/>
                </a:solidFill>
              </a:rPr>
              <a:t>proceselor</a:t>
            </a:r>
            <a:r>
              <a:rPr lang="en-US" sz="2400" dirty="0">
                <a:solidFill>
                  <a:prstClr val="black"/>
                </a:solidFill>
              </a:rPr>
              <a:t> de </a:t>
            </a:r>
            <a:r>
              <a:rPr lang="en-US" sz="2400" dirty="0" err="1">
                <a:solidFill>
                  <a:prstClr val="black"/>
                </a:solidFill>
              </a:rPr>
              <a:t>aridizare</a:t>
            </a:r>
            <a:r>
              <a:rPr lang="en-US" sz="2400" dirty="0">
                <a:solidFill>
                  <a:prstClr val="black"/>
                </a:solidFill>
              </a:rPr>
              <a:t>, </a:t>
            </a:r>
            <a:r>
              <a:rPr lang="en-US" sz="2400" dirty="0" err="1">
                <a:solidFill>
                  <a:prstClr val="black"/>
                </a:solidFill>
              </a:rPr>
              <a:t>realizarea</a:t>
            </a:r>
            <a:r>
              <a:rPr lang="en-US" sz="2400" dirty="0">
                <a:solidFill>
                  <a:prstClr val="black"/>
                </a:solidFill>
              </a:rPr>
              <a:t> </a:t>
            </a:r>
            <a:r>
              <a:rPr lang="en-US" sz="2400" dirty="0" err="1">
                <a:solidFill>
                  <a:prstClr val="black"/>
                </a:solidFill>
              </a:rPr>
              <a:t>unor</a:t>
            </a:r>
            <a:r>
              <a:rPr lang="en-US" sz="2400" dirty="0">
                <a:solidFill>
                  <a:prstClr val="black"/>
                </a:solidFill>
              </a:rPr>
              <a:t> </a:t>
            </a:r>
            <a:r>
              <a:rPr lang="en-US" sz="2400" dirty="0" err="1">
                <a:solidFill>
                  <a:prstClr val="black"/>
                </a:solidFill>
              </a:rPr>
              <a:t>cercet</a:t>
            </a:r>
            <a:r>
              <a:rPr lang="ro-RO" sz="2400" dirty="0">
                <a:solidFill>
                  <a:prstClr val="black"/>
                </a:solidFill>
              </a:rPr>
              <a:t>ă</a:t>
            </a:r>
            <a:r>
              <a:rPr lang="en-US" sz="2400" dirty="0">
                <a:solidFill>
                  <a:prstClr val="black"/>
                </a:solidFill>
              </a:rPr>
              <a:t>r</a:t>
            </a:r>
            <a:r>
              <a:rPr lang="ro-RO" sz="2400" dirty="0">
                <a:solidFill>
                  <a:prstClr val="black"/>
                </a:solidFill>
              </a:rPr>
              <a:t>i</a:t>
            </a:r>
            <a:r>
              <a:rPr lang="en-US" sz="2400" dirty="0">
                <a:solidFill>
                  <a:prstClr val="black"/>
                </a:solidFill>
              </a:rPr>
              <a:t> care au </a:t>
            </a:r>
            <a:r>
              <a:rPr lang="en-US" sz="2400" dirty="0" err="1">
                <a:solidFill>
                  <a:prstClr val="black"/>
                </a:solidFill>
              </a:rPr>
              <a:t>adus</a:t>
            </a:r>
            <a:r>
              <a:rPr lang="en-US" sz="2400" dirty="0">
                <a:solidFill>
                  <a:prstClr val="black"/>
                </a:solidFill>
              </a:rPr>
              <a:t> </a:t>
            </a:r>
            <a:r>
              <a:rPr lang="en-US" sz="2400" dirty="0" err="1">
                <a:solidFill>
                  <a:prstClr val="black"/>
                </a:solidFill>
              </a:rPr>
              <a:t>noi</a:t>
            </a:r>
            <a:r>
              <a:rPr lang="en-US" sz="2400" dirty="0">
                <a:solidFill>
                  <a:prstClr val="black"/>
                </a:solidFill>
              </a:rPr>
              <a:t> </a:t>
            </a:r>
            <a:r>
              <a:rPr lang="en-US" sz="2400" dirty="0" err="1">
                <a:solidFill>
                  <a:prstClr val="black"/>
                </a:solidFill>
              </a:rPr>
              <a:t>informații</a:t>
            </a:r>
            <a:r>
              <a:rPr lang="en-US" sz="2400" dirty="0">
                <a:solidFill>
                  <a:prstClr val="black"/>
                </a:solidFill>
              </a:rPr>
              <a:t> </a:t>
            </a:r>
            <a:r>
              <a:rPr lang="en-US" sz="2400" dirty="0" err="1">
                <a:solidFill>
                  <a:prstClr val="black"/>
                </a:solidFill>
              </a:rPr>
              <a:t>referitoare</a:t>
            </a:r>
            <a:r>
              <a:rPr lang="en-US" sz="2400" dirty="0">
                <a:solidFill>
                  <a:prstClr val="black"/>
                </a:solidFill>
              </a:rPr>
              <a:t> la </a:t>
            </a:r>
            <a:r>
              <a:rPr lang="en-US" sz="2400" dirty="0" err="1">
                <a:solidFill>
                  <a:prstClr val="black"/>
                </a:solidFill>
              </a:rPr>
              <a:t>tehnica</a:t>
            </a:r>
            <a:r>
              <a:rPr lang="en-US" sz="2400" dirty="0">
                <a:solidFill>
                  <a:prstClr val="black"/>
                </a:solidFill>
              </a:rPr>
              <a:t> </a:t>
            </a:r>
            <a:r>
              <a:rPr lang="en-US" sz="2400" dirty="0" err="1">
                <a:solidFill>
                  <a:prstClr val="black"/>
                </a:solidFill>
              </a:rPr>
              <a:t>silvică</a:t>
            </a:r>
            <a:r>
              <a:rPr lang="en-US" sz="2400" dirty="0">
                <a:solidFill>
                  <a:prstClr val="black"/>
                </a:solidFill>
              </a:rPr>
              <a:t> cu </a:t>
            </a:r>
            <a:r>
              <a:rPr lang="en-US" sz="2400" dirty="0" err="1">
                <a:solidFill>
                  <a:prstClr val="black"/>
                </a:solidFill>
              </a:rPr>
              <a:t>implicaţii</a:t>
            </a:r>
            <a:r>
              <a:rPr lang="en-US" sz="2400" dirty="0">
                <a:solidFill>
                  <a:prstClr val="black"/>
                </a:solidFill>
              </a:rPr>
              <a:t> </a:t>
            </a:r>
            <a:r>
              <a:rPr lang="en-US" sz="2400" dirty="0" err="1">
                <a:solidFill>
                  <a:prstClr val="black"/>
                </a:solidFill>
              </a:rPr>
              <a:t>directe</a:t>
            </a:r>
            <a:r>
              <a:rPr lang="en-US" sz="2400" dirty="0">
                <a:solidFill>
                  <a:prstClr val="black"/>
                </a:solidFill>
              </a:rPr>
              <a:t> </a:t>
            </a:r>
            <a:r>
              <a:rPr lang="en-US" sz="2400" dirty="0" err="1">
                <a:solidFill>
                  <a:prstClr val="black"/>
                </a:solidFill>
              </a:rPr>
              <a:t>în</a:t>
            </a:r>
            <a:r>
              <a:rPr lang="en-US" sz="2400" dirty="0">
                <a:solidFill>
                  <a:prstClr val="black"/>
                </a:solidFill>
              </a:rPr>
              <a:t> </a:t>
            </a:r>
            <a:r>
              <a:rPr lang="en-US" sz="2400" dirty="0" err="1">
                <a:solidFill>
                  <a:prstClr val="black"/>
                </a:solidFill>
              </a:rPr>
              <a:t>ceea</a:t>
            </a:r>
            <a:r>
              <a:rPr lang="en-US" sz="2400" dirty="0">
                <a:solidFill>
                  <a:prstClr val="black"/>
                </a:solidFill>
              </a:rPr>
              <a:t> </a:t>
            </a:r>
            <a:r>
              <a:rPr lang="en-US" sz="2400" dirty="0" err="1">
                <a:solidFill>
                  <a:prstClr val="black"/>
                </a:solidFill>
              </a:rPr>
              <a:t>ce</a:t>
            </a:r>
            <a:r>
              <a:rPr lang="en-US" sz="2400" dirty="0">
                <a:solidFill>
                  <a:prstClr val="black"/>
                </a:solidFill>
              </a:rPr>
              <a:t> </a:t>
            </a:r>
            <a:r>
              <a:rPr lang="en-US" sz="2400" dirty="0" err="1">
                <a:solidFill>
                  <a:prstClr val="black"/>
                </a:solidFill>
              </a:rPr>
              <a:t>priveşte</a:t>
            </a:r>
            <a:r>
              <a:rPr lang="en-US" sz="2400" dirty="0">
                <a:solidFill>
                  <a:prstClr val="black"/>
                </a:solidFill>
              </a:rPr>
              <a:t> </a:t>
            </a:r>
            <a:r>
              <a:rPr lang="en-US" sz="2400" dirty="0" err="1">
                <a:solidFill>
                  <a:prstClr val="black"/>
                </a:solidFill>
              </a:rPr>
              <a:t>reușit</a:t>
            </a:r>
            <a:r>
              <a:rPr lang="ro-RO" sz="2400" dirty="0">
                <a:solidFill>
                  <a:prstClr val="black"/>
                </a:solidFill>
              </a:rPr>
              <a:t>a</a:t>
            </a:r>
            <a:r>
              <a:rPr lang="en-US" sz="2400" dirty="0">
                <a:solidFill>
                  <a:prstClr val="black"/>
                </a:solidFill>
              </a:rPr>
              <a:t> </a:t>
            </a:r>
            <a:r>
              <a:rPr lang="en-US" sz="2400" dirty="0" err="1">
                <a:solidFill>
                  <a:prstClr val="black"/>
                </a:solidFill>
              </a:rPr>
              <a:t>regenerărilor</a:t>
            </a:r>
            <a:r>
              <a:rPr lang="en-US" sz="2400" dirty="0">
                <a:solidFill>
                  <a:prstClr val="black"/>
                </a:solidFill>
              </a:rPr>
              <a:t> </a:t>
            </a:r>
            <a:r>
              <a:rPr lang="en-US" sz="2400" dirty="0" err="1">
                <a:solidFill>
                  <a:prstClr val="black"/>
                </a:solidFill>
              </a:rPr>
              <a:t>naturale</a:t>
            </a:r>
            <a:r>
              <a:rPr lang="en-US" sz="2400" dirty="0">
                <a:solidFill>
                  <a:prstClr val="black"/>
                </a:solidFill>
              </a:rPr>
              <a:t>, </a:t>
            </a:r>
            <a:r>
              <a:rPr lang="en-US" sz="2400" dirty="0" err="1">
                <a:solidFill>
                  <a:prstClr val="black"/>
                </a:solidFill>
              </a:rPr>
              <a:t>artificiale</a:t>
            </a:r>
            <a:r>
              <a:rPr lang="en-US" sz="2400" dirty="0">
                <a:solidFill>
                  <a:prstClr val="black"/>
                </a:solidFill>
              </a:rPr>
              <a:t> </a:t>
            </a:r>
            <a:r>
              <a:rPr lang="en-US" sz="2400" dirty="0" err="1">
                <a:solidFill>
                  <a:prstClr val="black"/>
                </a:solidFill>
              </a:rPr>
              <a:t>și</a:t>
            </a:r>
            <a:r>
              <a:rPr lang="en-US" sz="2400" dirty="0">
                <a:solidFill>
                  <a:prstClr val="black"/>
                </a:solidFill>
              </a:rPr>
              <a:t> </a:t>
            </a:r>
            <a:r>
              <a:rPr lang="en-US" sz="2400" dirty="0" err="1">
                <a:solidFill>
                  <a:prstClr val="black"/>
                </a:solidFill>
              </a:rPr>
              <a:t>mixte</a:t>
            </a:r>
            <a:r>
              <a:rPr lang="en-US" sz="2400" dirty="0">
                <a:solidFill>
                  <a:prstClr val="black"/>
                </a:solidFill>
              </a:rPr>
              <a:t> au </a:t>
            </a:r>
            <a:r>
              <a:rPr lang="en-US" sz="2400" dirty="0" err="1">
                <a:solidFill>
                  <a:prstClr val="black"/>
                </a:solidFill>
              </a:rPr>
              <a:t>impus</a:t>
            </a:r>
            <a:r>
              <a:rPr lang="en-US" sz="2400" dirty="0">
                <a:solidFill>
                  <a:prstClr val="black"/>
                </a:solidFill>
              </a:rPr>
              <a:t> </a:t>
            </a:r>
            <a:r>
              <a:rPr lang="en-US" sz="2400" u="sng" dirty="0" err="1">
                <a:solidFill>
                  <a:prstClr val="black"/>
                </a:solidFill>
              </a:rPr>
              <a:t>adaptarea</a:t>
            </a:r>
            <a:r>
              <a:rPr lang="en-US" sz="2400" u="sng" dirty="0">
                <a:solidFill>
                  <a:prstClr val="black"/>
                </a:solidFill>
              </a:rPr>
              <a:t>/</a:t>
            </a:r>
            <a:r>
              <a:rPr lang="en-US" sz="2400" u="sng" dirty="0" err="1">
                <a:solidFill>
                  <a:prstClr val="black"/>
                </a:solidFill>
              </a:rPr>
              <a:t>modificarea</a:t>
            </a:r>
            <a:r>
              <a:rPr lang="en-US" sz="2400" u="sng" dirty="0">
                <a:solidFill>
                  <a:prstClr val="black"/>
                </a:solidFill>
              </a:rPr>
              <a:t> </a:t>
            </a:r>
            <a:r>
              <a:rPr lang="en-US" sz="2400" u="sng" dirty="0" err="1">
                <a:solidFill>
                  <a:prstClr val="black"/>
                </a:solidFill>
              </a:rPr>
              <a:t>tipului</a:t>
            </a:r>
            <a:r>
              <a:rPr lang="en-US" sz="2400" u="sng" dirty="0">
                <a:solidFill>
                  <a:prstClr val="black"/>
                </a:solidFill>
              </a:rPr>
              <a:t> </a:t>
            </a:r>
            <a:r>
              <a:rPr lang="en-US" sz="2400" u="sng" dirty="0" err="1">
                <a:solidFill>
                  <a:prstClr val="black"/>
                </a:solidFill>
              </a:rPr>
              <a:t>și</a:t>
            </a:r>
            <a:r>
              <a:rPr lang="en-US" sz="2400" u="sng" dirty="0">
                <a:solidFill>
                  <a:prstClr val="black"/>
                </a:solidFill>
              </a:rPr>
              <a:t> </a:t>
            </a:r>
            <a:r>
              <a:rPr lang="en-US" sz="2400" u="sng" dirty="0" err="1">
                <a:solidFill>
                  <a:prstClr val="black"/>
                </a:solidFill>
              </a:rPr>
              <a:t>volumului</a:t>
            </a:r>
            <a:r>
              <a:rPr lang="en-US" sz="2400" u="sng" dirty="0">
                <a:solidFill>
                  <a:prstClr val="black"/>
                </a:solidFill>
              </a:rPr>
              <a:t> </a:t>
            </a:r>
            <a:r>
              <a:rPr lang="en-US" sz="2400" u="sng" dirty="0" err="1">
                <a:solidFill>
                  <a:prstClr val="black"/>
                </a:solidFill>
              </a:rPr>
              <a:t>lucrărilor</a:t>
            </a:r>
            <a:r>
              <a:rPr lang="en-US" sz="2400" u="sng" dirty="0">
                <a:solidFill>
                  <a:prstClr val="black"/>
                </a:solidFill>
              </a:rPr>
              <a:t> de </a:t>
            </a:r>
            <a:r>
              <a:rPr lang="en-US" sz="2400" u="sng" dirty="0" err="1">
                <a:solidFill>
                  <a:prstClr val="black"/>
                </a:solidFill>
              </a:rPr>
              <a:t>îngrijire</a:t>
            </a:r>
            <a:r>
              <a:rPr lang="en-US" sz="2400" u="sng" dirty="0">
                <a:solidFill>
                  <a:prstClr val="black"/>
                </a:solidFill>
              </a:rPr>
              <a:t> </a:t>
            </a:r>
            <a:r>
              <a:rPr lang="en-US" sz="2400" u="sng" dirty="0" err="1">
                <a:solidFill>
                  <a:prstClr val="black"/>
                </a:solidFill>
              </a:rPr>
              <a:t>precum</a:t>
            </a:r>
            <a:r>
              <a:rPr lang="en-US" sz="2400" u="sng" dirty="0">
                <a:solidFill>
                  <a:prstClr val="black"/>
                </a:solidFill>
              </a:rPr>
              <a:t> </a:t>
            </a:r>
            <a:r>
              <a:rPr lang="en-US" sz="2400" u="sng" dirty="0" err="1">
                <a:solidFill>
                  <a:prstClr val="black"/>
                </a:solidFill>
              </a:rPr>
              <a:t>şi</a:t>
            </a:r>
            <a:r>
              <a:rPr lang="en-US" sz="2400" u="sng" dirty="0">
                <a:solidFill>
                  <a:prstClr val="black"/>
                </a:solidFill>
              </a:rPr>
              <a:t> al </a:t>
            </a:r>
            <a:r>
              <a:rPr lang="en-US" sz="2400" u="sng" dirty="0" err="1">
                <a:solidFill>
                  <a:prstClr val="black"/>
                </a:solidFill>
              </a:rPr>
              <a:t>completărilor</a:t>
            </a:r>
            <a:r>
              <a:rPr lang="en-US" sz="2400" u="sng" dirty="0">
                <a:solidFill>
                  <a:prstClr val="black"/>
                </a:solidFill>
              </a:rPr>
              <a:t> </a:t>
            </a:r>
            <a:r>
              <a:rPr lang="en-US" sz="2400" u="sng" dirty="0" err="1">
                <a:solidFill>
                  <a:prstClr val="black"/>
                </a:solidFill>
              </a:rPr>
              <a:t>pe</a:t>
            </a:r>
            <a:r>
              <a:rPr lang="en-US" sz="2400" u="sng" dirty="0">
                <a:solidFill>
                  <a:prstClr val="black"/>
                </a:solidFill>
              </a:rPr>
              <a:t> </a:t>
            </a:r>
            <a:r>
              <a:rPr lang="en-US" sz="2400" u="sng" dirty="0" err="1">
                <a:solidFill>
                  <a:prstClr val="black"/>
                </a:solidFill>
              </a:rPr>
              <a:t>baza</a:t>
            </a:r>
            <a:r>
              <a:rPr lang="en-US" sz="2400" u="sng" dirty="0">
                <a:solidFill>
                  <a:prstClr val="black"/>
                </a:solidFill>
              </a:rPr>
              <a:t> </a:t>
            </a:r>
            <a:r>
              <a:rPr lang="en-US" sz="2400" u="sng" dirty="0" err="1">
                <a:solidFill>
                  <a:prstClr val="black"/>
                </a:solidFill>
              </a:rPr>
              <a:t>experienței</a:t>
            </a:r>
            <a:r>
              <a:rPr lang="en-US" sz="2400" u="sng" dirty="0">
                <a:solidFill>
                  <a:prstClr val="black"/>
                </a:solidFill>
              </a:rPr>
              <a:t> </a:t>
            </a:r>
            <a:r>
              <a:rPr lang="en-US" sz="2400" u="sng" dirty="0" err="1">
                <a:solidFill>
                  <a:prstClr val="black"/>
                </a:solidFill>
              </a:rPr>
              <a:t>acumulate</a:t>
            </a:r>
            <a:r>
              <a:rPr lang="en-US" sz="2400" u="sng" dirty="0">
                <a:solidFill>
                  <a:prstClr val="black"/>
                </a:solidFill>
              </a:rPr>
              <a:t> </a:t>
            </a:r>
            <a:r>
              <a:rPr lang="en-US" sz="2400" u="sng" dirty="0" err="1">
                <a:solidFill>
                  <a:prstClr val="black"/>
                </a:solidFill>
              </a:rPr>
              <a:t>și</a:t>
            </a:r>
            <a:r>
              <a:rPr lang="en-US" sz="2400" u="sng" dirty="0">
                <a:solidFill>
                  <a:prstClr val="black"/>
                </a:solidFill>
              </a:rPr>
              <a:t> a </a:t>
            </a:r>
            <a:r>
              <a:rPr lang="en-US" sz="2400" u="sng" dirty="0" err="1">
                <a:solidFill>
                  <a:prstClr val="black"/>
                </a:solidFill>
              </a:rPr>
              <a:t>condițiilor</a:t>
            </a:r>
            <a:r>
              <a:rPr lang="en-US" sz="2400" u="sng" dirty="0">
                <a:solidFill>
                  <a:prstClr val="black"/>
                </a:solidFill>
              </a:rPr>
              <a:t> concrete de </a:t>
            </a:r>
            <a:r>
              <a:rPr lang="en-US" sz="2400" u="sng" dirty="0" err="1">
                <a:solidFill>
                  <a:prstClr val="black"/>
                </a:solidFill>
              </a:rPr>
              <a:t>teren</a:t>
            </a:r>
            <a:r>
              <a:rPr lang="en-US" sz="2400" u="sng" dirty="0">
                <a:solidFill>
                  <a:prstClr val="black"/>
                </a:solidFill>
              </a:rPr>
              <a:t>.</a:t>
            </a:r>
            <a:endParaRPr lang="en-GB" sz="2400" u="sng" dirty="0">
              <a:solidFill>
                <a:prstClr val="black"/>
              </a:solidFill>
            </a:endParaRPr>
          </a:p>
          <a:p>
            <a:pPr marL="285750" indent="-285750" algn="just">
              <a:buFontTx/>
              <a:buChar char="-"/>
            </a:pPr>
            <a:endParaRPr lang="ro-RO" sz="2400" u="sng" dirty="0">
              <a:solidFill>
                <a:srgbClr val="FF0000"/>
              </a:solidFill>
            </a:endParaRPr>
          </a:p>
          <a:p>
            <a:pPr marL="0" indent="0" algn="just">
              <a:buFont typeface="Arial"/>
              <a:buNone/>
            </a:pPr>
            <a:endParaRPr lang="ro-RO" sz="2200" b="1" dirty="0">
              <a:solidFill>
                <a:prstClr val="black"/>
              </a:solidFill>
            </a:endParaRPr>
          </a:p>
          <a:p>
            <a:pPr marL="0" indent="0" algn="just">
              <a:buFont typeface="Arial"/>
              <a:buNone/>
            </a:pPr>
            <a:endParaRPr lang="it-IT" sz="3200" b="1" dirty="0">
              <a:solidFill>
                <a:prstClr val="black"/>
              </a:solidFill>
            </a:endParaRPr>
          </a:p>
          <a:p>
            <a:pPr marL="0" indent="0">
              <a:buFont typeface="Arial"/>
              <a:buNone/>
            </a:pPr>
            <a:endParaRPr lang="ro-RO" sz="3200" b="1" dirty="0">
              <a:solidFill>
                <a:prstClr val="black"/>
              </a:solidFill>
            </a:endParaRPr>
          </a:p>
          <a:p>
            <a:pPr marL="0" indent="0">
              <a:buFont typeface="Arial"/>
              <a:buNone/>
            </a:pPr>
            <a:endParaRPr lang="ro-RO" sz="1800" dirty="0">
              <a:solidFill>
                <a:prstClr val="black"/>
              </a:solidFill>
            </a:endParaRPr>
          </a:p>
          <a:p>
            <a:pPr marL="0" indent="0">
              <a:buFont typeface="Arial"/>
              <a:buNone/>
            </a:pPr>
            <a:endParaRPr lang="en-US" dirty="0">
              <a:solidFill>
                <a:prstClr val="black"/>
              </a:solidFill>
            </a:endParaRPr>
          </a:p>
          <a:p>
            <a:pPr marL="0" indent="0">
              <a:buFont typeface="Arial"/>
              <a:buNone/>
            </a:pPr>
            <a:endParaRPr lang="en-US" dirty="0">
              <a:solidFill>
                <a:prstClr val="black"/>
              </a:solidFill>
            </a:endParaRPr>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2817779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1426090" cy="5413638"/>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Font typeface="Arial"/>
              <a:buNone/>
            </a:pPr>
            <a:r>
              <a:rPr lang="ro-RO" dirty="0">
                <a:solidFill>
                  <a:prstClr val="black"/>
                </a:solidFill>
              </a:rPr>
              <a:t> </a:t>
            </a:r>
            <a:r>
              <a:rPr lang="ro-RO" sz="2200" b="1" dirty="0">
                <a:solidFill>
                  <a:prstClr val="black"/>
                </a:solidFill>
              </a:rPr>
              <a:t>	</a:t>
            </a:r>
            <a:r>
              <a:rPr lang="ro-RO" sz="2400" b="1" dirty="0">
                <a:solidFill>
                  <a:prstClr val="black"/>
                </a:solidFill>
              </a:rPr>
              <a:t>3</a:t>
            </a:r>
            <a:r>
              <a:rPr lang="it-IT" sz="2400" b="1" dirty="0">
                <a:solidFill>
                  <a:prstClr val="black"/>
                </a:solidFill>
              </a:rPr>
              <a:t>.</a:t>
            </a:r>
            <a:r>
              <a:rPr lang="ro-RO" sz="2400" b="1" dirty="0">
                <a:solidFill>
                  <a:prstClr val="black"/>
                </a:solidFill>
                <a:ea typeface="Calibri" panose="020F0502020204030204" pitchFamily="34" charset="0"/>
                <a:cs typeface="Times New Roman" panose="02020603050405020304" pitchFamily="18" charset="0"/>
              </a:rPr>
              <a:t> </a:t>
            </a:r>
            <a:r>
              <a:rPr lang="en-US" sz="2400" b="1" dirty="0">
                <a:solidFill>
                  <a:prstClr val="black"/>
                </a:solidFill>
                <a:ea typeface="Calibri" panose="020F0502020204030204" pitchFamily="34" charset="0"/>
                <a:cs typeface="Times New Roman" panose="02020603050405020304" pitchFamily="18" charset="0"/>
              </a:rPr>
              <a:t>MA</a:t>
            </a:r>
            <a:r>
              <a:rPr lang="ro-RO" sz="2400" b="1" dirty="0">
                <a:solidFill>
                  <a:prstClr val="black"/>
                </a:solidFill>
                <a:ea typeface="Calibri" panose="020F0502020204030204" pitchFamily="34" charset="0"/>
                <a:cs typeface="Times New Roman" panose="02020603050405020304" pitchFamily="18" charset="0"/>
              </a:rPr>
              <a:t>S</a:t>
            </a:r>
            <a:r>
              <a:rPr lang="en-US" sz="2400" b="1" dirty="0">
                <a:solidFill>
                  <a:prstClr val="black"/>
                </a:solidFill>
                <a:ea typeface="Calibri" panose="020F0502020204030204" pitchFamily="34" charset="0"/>
                <a:cs typeface="Times New Roman" panose="02020603050405020304" pitchFamily="18" charset="0"/>
              </a:rPr>
              <a:t>URI PENTRU SIMPLIFICAREA OPERATIONALIZ</a:t>
            </a:r>
            <a:r>
              <a:rPr lang="ro-RO" sz="2400" b="1" dirty="0">
                <a:solidFill>
                  <a:prstClr val="black"/>
                </a:solidFill>
                <a:ea typeface="Calibri" panose="020F0502020204030204" pitchFamily="34" charset="0"/>
                <a:cs typeface="Times New Roman" panose="02020603050405020304" pitchFamily="18" charset="0"/>
              </a:rPr>
              <a:t>ĂRII</a:t>
            </a:r>
            <a:r>
              <a:rPr lang="en-US" sz="2400" b="1" dirty="0">
                <a:solidFill>
                  <a:prstClr val="black"/>
                </a:solidFill>
                <a:ea typeface="Calibri" panose="020F0502020204030204" pitchFamily="34" charset="0"/>
                <a:cs typeface="Times New Roman" panose="02020603050405020304" pitchFamily="18" charset="0"/>
              </a:rPr>
              <a:t> PROCEDURII SIPLIFICATE</a:t>
            </a:r>
            <a:endParaRPr lang="ro-RO" sz="2400" b="1" dirty="0">
              <a:solidFill>
                <a:prstClr val="black"/>
              </a:solidFill>
            </a:endParaRPr>
          </a:p>
          <a:p>
            <a:pPr marL="0" indent="0" algn="ctr">
              <a:buFont typeface="Arial"/>
              <a:buNone/>
            </a:pPr>
            <a:endParaRPr lang="it-IT" sz="2400" b="1" dirty="0">
              <a:solidFill>
                <a:prstClr val="black"/>
              </a:solidFill>
            </a:endParaRPr>
          </a:p>
          <a:p>
            <a:pPr marL="270510" algn="just">
              <a:lnSpc>
                <a:spcPct val="100000"/>
              </a:lnSpc>
              <a:spcBef>
                <a:spcPts val="600"/>
              </a:spcBef>
              <a:spcAft>
                <a:spcPts val="0"/>
              </a:spcAft>
            </a:pPr>
            <a:r>
              <a:rPr lang="en-US" sz="2000" dirty="0" err="1">
                <a:ea typeface="Times New Roman" panose="02020603050405020304" pitchFamily="18" charset="0"/>
              </a:rPr>
              <a:t>Introducerea</a:t>
            </a:r>
            <a:r>
              <a:rPr lang="en-US" sz="2000" dirty="0">
                <a:ea typeface="Times New Roman" panose="02020603050405020304" pitchFamily="18" charset="0"/>
              </a:rPr>
              <a:t> </a:t>
            </a:r>
            <a:r>
              <a:rPr lang="en-US" sz="2000" dirty="0" err="1">
                <a:ea typeface="Times New Roman" panose="02020603050405020304" pitchFamily="18" charset="0"/>
              </a:rPr>
              <a:t>unor</a:t>
            </a:r>
            <a:r>
              <a:rPr lang="en-US" sz="2000" dirty="0">
                <a:ea typeface="Times New Roman" panose="02020603050405020304" pitchFamily="18" charset="0"/>
              </a:rPr>
              <a:t> GE </a:t>
            </a:r>
            <a:r>
              <a:rPr lang="en-US" sz="2000" dirty="0" err="1">
                <a:ea typeface="Times New Roman" panose="02020603050405020304" pitchFamily="18" charset="0"/>
              </a:rPr>
              <a:t>noi</a:t>
            </a:r>
            <a:r>
              <a:rPr lang="en-US" sz="2000" dirty="0">
                <a:ea typeface="Times New Roman" panose="02020603050405020304" pitchFamily="18" charset="0"/>
              </a:rPr>
              <a:t> </a:t>
            </a:r>
            <a:r>
              <a:rPr lang="en-US" sz="2000" dirty="0" err="1">
                <a:ea typeface="Times New Roman" panose="02020603050405020304" pitchFamily="18" charset="0"/>
              </a:rPr>
              <a:t>stabilite</a:t>
            </a:r>
            <a:r>
              <a:rPr lang="en-US" sz="2000" dirty="0">
                <a:ea typeface="Times New Roman" panose="02020603050405020304" pitchFamily="18" charset="0"/>
              </a:rPr>
              <a:t> </a:t>
            </a:r>
            <a:r>
              <a:rPr lang="en-US" sz="2000" dirty="0" err="1">
                <a:ea typeface="Times New Roman" panose="02020603050405020304" pitchFamily="18" charset="0"/>
              </a:rPr>
              <a:t>în</a:t>
            </a:r>
            <a:r>
              <a:rPr lang="en-US" sz="2000" dirty="0">
                <a:ea typeface="Times New Roman" panose="02020603050405020304" pitchFamily="18" charset="0"/>
              </a:rPr>
              <a:t> </a:t>
            </a:r>
            <a:r>
              <a:rPr lang="en-US" sz="2000" dirty="0" err="1">
                <a:ea typeface="Times New Roman" panose="02020603050405020304" pitchFamily="18" charset="0"/>
              </a:rPr>
              <a:t>cadrul</a:t>
            </a:r>
            <a:r>
              <a:rPr lang="en-US" sz="2000" dirty="0">
                <a:ea typeface="Times New Roman" panose="02020603050405020304" pitchFamily="18" charset="0"/>
              </a:rPr>
              <a:t> </a:t>
            </a:r>
            <a:r>
              <a:rPr lang="en-US" sz="2000" dirty="0" err="1">
                <a:ea typeface="Times New Roman" panose="02020603050405020304" pitchFamily="18" charset="0"/>
              </a:rPr>
              <a:t>procedurii</a:t>
            </a:r>
            <a:r>
              <a:rPr lang="en-US" sz="2000" dirty="0">
                <a:ea typeface="Times New Roman" panose="02020603050405020304" pitchFamily="18" charset="0"/>
              </a:rPr>
              <a:t> 1.</a:t>
            </a:r>
            <a:endParaRPr lang="en-GB" sz="2000" dirty="0">
              <a:ea typeface="Times New Roman" panose="02020603050405020304" pitchFamily="18" charset="0"/>
            </a:endParaRPr>
          </a:p>
          <a:p>
            <a:pPr marL="270510" algn="just">
              <a:lnSpc>
                <a:spcPct val="100000"/>
              </a:lnSpc>
              <a:spcBef>
                <a:spcPts val="600"/>
              </a:spcBef>
              <a:spcAft>
                <a:spcPts val="0"/>
              </a:spcAft>
            </a:pPr>
            <a:r>
              <a:rPr lang="en-US" sz="2000" dirty="0" err="1">
                <a:ea typeface="Times New Roman" panose="02020603050405020304" pitchFamily="18" charset="0"/>
              </a:rPr>
              <a:t>Modificarea</a:t>
            </a:r>
            <a:r>
              <a:rPr lang="en-US" sz="2000" dirty="0">
                <a:ea typeface="Times New Roman" panose="02020603050405020304" pitchFamily="18" charset="0"/>
              </a:rPr>
              <a:t> </a:t>
            </a:r>
            <a:r>
              <a:rPr lang="en-US" sz="2000" dirty="0" err="1">
                <a:ea typeface="Times New Roman" panose="02020603050405020304" pitchFamily="18" charset="0"/>
              </a:rPr>
              <a:t>procentelor</a:t>
            </a:r>
            <a:r>
              <a:rPr lang="en-US" sz="2000" dirty="0">
                <a:ea typeface="Times New Roman" panose="02020603050405020304" pitchFamily="18" charset="0"/>
              </a:rPr>
              <a:t> care </a:t>
            </a:r>
            <a:r>
              <a:rPr lang="en-US" sz="2000" dirty="0" err="1">
                <a:ea typeface="Times New Roman" panose="02020603050405020304" pitchFamily="18" charset="0"/>
              </a:rPr>
              <a:t>stabilesc</a:t>
            </a:r>
            <a:r>
              <a:rPr lang="en-US" sz="2000" dirty="0">
                <a:ea typeface="Times New Roman" panose="02020603050405020304" pitchFamily="18" charset="0"/>
              </a:rPr>
              <a:t> </a:t>
            </a:r>
            <a:r>
              <a:rPr lang="en-US" sz="2000" dirty="0" err="1">
                <a:ea typeface="Times New Roman" panose="02020603050405020304" pitchFamily="18" charset="0"/>
              </a:rPr>
              <a:t>reuşita</a:t>
            </a:r>
            <a:r>
              <a:rPr lang="en-US" sz="2000" dirty="0">
                <a:ea typeface="Times New Roman" panose="02020603050405020304" pitchFamily="18" charset="0"/>
              </a:rPr>
              <a:t> </a:t>
            </a:r>
            <a:r>
              <a:rPr lang="en-US" sz="2000" dirty="0" err="1">
                <a:ea typeface="Times New Roman" panose="02020603050405020304" pitchFamily="18" charset="0"/>
              </a:rPr>
              <a:t>regenerărilor</a:t>
            </a:r>
            <a:r>
              <a:rPr lang="en-US" sz="2000" dirty="0">
                <a:ea typeface="Times New Roman" panose="02020603050405020304" pitchFamily="18" charset="0"/>
              </a:rPr>
              <a:t>, </a:t>
            </a:r>
            <a:r>
              <a:rPr lang="en-US" sz="2000" dirty="0" err="1">
                <a:ea typeface="Times New Roman" panose="02020603050405020304" pitchFamily="18" charset="0"/>
              </a:rPr>
              <a:t>cuantumul</a:t>
            </a:r>
            <a:r>
              <a:rPr lang="en-US" sz="2000" dirty="0">
                <a:ea typeface="Times New Roman" panose="02020603050405020304" pitchFamily="18" charset="0"/>
              </a:rPr>
              <a:t> </a:t>
            </a:r>
            <a:r>
              <a:rPr lang="en-US" sz="2000" dirty="0" err="1">
                <a:ea typeface="Times New Roman" panose="02020603050405020304" pitchFamily="18" charset="0"/>
              </a:rPr>
              <a:t>pierderilor</a:t>
            </a:r>
            <a:r>
              <a:rPr lang="en-US" sz="2000" dirty="0">
                <a:ea typeface="Times New Roman" panose="02020603050405020304" pitchFamily="18" charset="0"/>
              </a:rPr>
              <a:t> </a:t>
            </a:r>
            <a:r>
              <a:rPr lang="en-US" sz="2000" dirty="0" err="1">
                <a:ea typeface="Times New Roman" panose="02020603050405020304" pitchFamily="18" charset="0"/>
              </a:rPr>
              <a:t>tehnologice</a:t>
            </a:r>
            <a:r>
              <a:rPr lang="en-US" sz="2000" dirty="0">
                <a:ea typeface="Times New Roman" panose="02020603050405020304" pitchFamily="18" charset="0"/>
              </a:rPr>
              <a:t> </a:t>
            </a:r>
            <a:r>
              <a:rPr lang="en-US" sz="2000" dirty="0" err="1">
                <a:ea typeface="Times New Roman" panose="02020603050405020304" pitchFamily="18" charset="0"/>
              </a:rPr>
              <a:t>admise</a:t>
            </a:r>
            <a:r>
              <a:rPr lang="en-US" sz="2000" dirty="0">
                <a:ea typeface="Times New Roman" panose="02020603050405020304" pitchFamily="18" charset="0"/>
              </a:rPr>
              <a:t> </a:t>
            </a:r>
            <a:r>
              <a:rPr lang="en-US" sz="2000" dirty="0" err="1">
                <a:ea typeface="Times New Roman" panose="02020603050405020304" pitchFamily="18" charset="0"/>
              </a:rPr>
              <a:t>şi</a:t>
            </a:r>
            <a:r>
              <a:rPr lang="en-US" sz="2000" dirty="0">
                <a:ea typeface="Times New Roman" panose="02020603050405020304" pitchFamily="18" charset="0"/>
              </a:rPr>
              <a:t> </a:t>
            </a:r>
            <a:r>
              <a:rPr lang="en-US" sz="2000" dirty="0" err="1">
                <a:ea typeface="Times New Roman" panose="02020603050405020304" pitchFamily="18" charset="0"/>
              </a:rPr>
              <a:t>termenele</a:t>
            </a:r>
            <a:r>
              <a:rPr lang="en-US" sz="2000" dirty="0">
                <a:ea typeface="Times New Roman" panose="02020603050405020304" pitchFamily="18" charset="0"/>
              </a:rPr>
              <a:t> de </a:t>
            </a:r>
            <a:r>
              <a:rPr lang="en-US" sz="2000" dirty="0" err="1">
                <a:ea typeface="Times New Roman" panose="02020603050405020304" pitchFamily="18" charset="0"/>
              </a:rPr>
              <a:t>realizare</a:t>
            </a:r>
            <a:r>
              <a:rPr lang="en-US" sz="2000" dirty="0">
                <a:ea typeface="Times New Roman" panose="02020603050405020304" pitchFamily="18" charset="0"/>
              </a:rPr>
              <a:t> a </a:t>
            </a:r>
            <a:r>
              <a:rPr lang="en-US" sz="2000" dirty="0" err="1">
                <a:ea typeface="Times New Roman" panose="02020603050405020304" pitchFamily="18" charset="0"/>
              </a:rPr>
              <a:t>stării</a:t>
            </a:r>
            <a:r>
              <a:rPr lang="en-US" sz="2000" dirty="0">
                <a:ea typeface="Times New Roman" panose="02020603050405020304" pitchFamily="18" charset="0"/>
              </a:rPr>
              <a:t> de </a:t>
            </a:r>
            <a:r>
              <a:rPr lang="en-US" sz="2000" dirty="0" err="1">
                <a:ea typeface="Times New Roman" panose="02020603050405020304" pitchFamily="18" charset="0"/>
              </a:rPr>
              <a:t>masiv</a:t>
            </a:r>
            <a:r>
              <a:rPr lang="en-US" sz="2000" dirty="0">
                <a:ea typeface="Times New Roman" panose="02020603050405020304" pitchFamily="18" charset="0"/>
              </a:rPr>
              <a:t>. </a:t>
            </a:r>
            <a:endParaRPr lang="ro-RO" sz="2000" dirty="0">
              <a:ea typeface="Times New Roman" panose="02020603050405020304" pitchFamily="18" charset="0"/>
            </a:endParaRPr>
          </a:p>
          <a:p>
            <a:pPr marL="270510" algn="just">
              <a:lnSpc>
                <a:spcPct val="100000"/>
              </a:lnSpc>
              <a:spcBef>
                <a:spcPts val="600"/>
              </a:spcBef>
              <a:spcAft>
                <a:spcPts val="0"/>
              </a:spcAft>
            </a:pPr>
            <a:r>
              <a:rPr lang="en-US" sz="2000" dirty="0" err="1">
                <a:ea typeface="Times New Roman" panose="02020603050405020304" pitchFamily="18" charset="0"/>
                <a:cs typeface="Times New Roman" panose="02020603050405020304" pitchFamily="18" charset="0"/>
              </a:rPr>
              <a:t>Mărirea</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numărului</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lucrărilor</a:t>
            </a:r>
            <a:r>
              <a:rPr lang="en-US" sz="2000" dirty="0">
                <a:ea typeface="Times New Roman" panose="02020603050405020304" pitchFamily="18" charset="0"/>
                <a:cs typeface="Times New Roman" panose="02020603050405020304" pitchFamily="18" charset="0"/>
              </a:rPr>
              <a:t> de </a:t>
            </a:r>
            <a:r>
              <a:rPr lang="en-US" sz="2000" dirty="0" err="1">
                <a:ea typeface="Times New Roman" panose="02020603050405020304" pitchFamily="18" charset="0"/>
                <a:cs typeface="Times New Roman" panose="02020603050405020304" pitchFamily="18" charset="0"/>
              </a:rPr>
              <a:t>întreţinere</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şi</a:t>
            </a:r>
            <a:r>
              <a:rPr lang="en-US" sz="2000" dirty="0">
                <a:ea typeface="Times New Roman" panose="02020603050405020304" pitchFamily="18" charset="0"/>
                <a:cs typeface="Times New Roman" panose="02020603050405020304" pitchFamily="18" charset="0"/>
              </a:rPr>
              <a:t> a </a:t>
            </a:r>
            <a:r>
              <a:rPr lang="en-US" sz="2000" dirty="0" err="1">
                <a:ea typeface="Times New Roman" panose="02020603050405020304" pitchFamily="18" charset="0"/>
                <a:cs typeface="Times New Roman" panose="02020603050405020304" pitchFamily="18" charset="0"/>
              </a:rPr>
              <a:t>procentului</a:t>
            </a:r>
            <a:r>
              <a:rPr lang="en-US" sz="2000" dirty="0">
                <a:ea typeface="Times New Roman" panose="02020603050405020304" pitchFamily="18" charset="0"/>
                <a:cs typeface="Times New Roman" panose="02020603050405020304" pitchFamily="18" charset="0"/>
              </a:rPr>
              <a:t> de </a:t>
            </a:r>
            <a:r>
              <a:rPr lang="en-US" sz="2000" dirty="0" err="1">
                <a:ea typeface="Times New Roman" panose="02020603050405020304" pitchFamily="18" charset="0"/>
                <a:cs typeface="Times New Roman" panose="02020603050405020304" pitchFamily="18" charset="0"/>
              </a:rPr>
              <a:t>completări</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pentru</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plantaţiile</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realizate</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în</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terenuri</a:t>
            </a:r>
            <a:r>
              <a:rPr lang="en-US" sz="2000" dirty="0">
                <a:ea typeface="Times New Roman" panose="02020603050405020304" pitchFamily="18" charset="0"/>
                <a:cs typeface="Times New Roman" panose="02020603050405020304" pitchFamily="18" charset="0"/>
              </a:rPr>
              <a:t> </a:t>
            </a:r>
            <a:r>
              <a:rPr lang="en-US" sz="2000" dirty="0" err="1">
                <a:ea typeface="Times New Roman" panose="02020603050405020304" pitchFamily="18" charset="0"/>
                <a:cs typeface="Times New Roman" panose="02020603050405020304" pitchFamily="18" charset="0"/>
              </a:rPr>
              <a:t>degradate</a:t>
            </a:r>
            <a:r>
              <a:rPr lang="en-US" sz="2000" dirty="0">
                <a:ea typeface="Times New Roman" panose="02020603050405020304" pitchFamily="18" charset="0"/>
                <a:cs typeface="Times New Roman" panose="02020603050405020304" pitchFamily="18" charset="0"/>
              </a:rPr>
              <a:t>.</a:t>
            </a:r>
            <a:endParaRPr lang="en-GB" sz="2000" dirty="0">
              <a:ea typeface="Times New Roman" panose="02020603050405020304" pitchFamily="18" charset="0"/>
            </a:endParaRPr>
          </a:p>
          <a:p>
            <a:pPr marL="270510" algn="just">
              <a:lnSpc>
                <a:spcPct val="100000"/>
              </a:lnSpc>
              <a:spcBef>
                <a:spcPts val="600"/>
              </a:spcBef>
              <a:spcAft>
                <a:spcPts val="0"/>
              </a:spcAft>
            </a:pPr>
            <a:r>
              <a:rPr lang="en-US" sz="2000" dirty="0">
                <a:ea typeface="Times New Roman" panose="02020603050405020304" pitchFamily="18" charset="0"/>
              </a:rPr>
              <a:t>La </a:t>
            </a:r>
            <a:r>
              <a:rPr lang="en-US" sz="2000" dirty="0" err="1">
                <a:ea typeface="Times New Roman" panose="02020603050405020304" pitchFamily="18" charset="0"/>
              </a:rPr>
              <a:t>terminarea</a:t>
            </a:r>
            <a:r>
              <a:rPr lang="en-US" sz="2000" dirty="0">
                <a:ea typeface="Times New Roman" panose="02020603050405020304" pitchFamily="18" charset="0"/>
              </a:rPr>
              <a:t> </a:t>
            </a:r>
            <a:r>
              <a:rPr lang="en-US" sz="2000" dirty="0" err="1">
                <a:ea typeface="Times New Roman" panose="02020603050405020304" pitchFamily="18" charset="0"/>
              </a:rPr>
              <a:t>lucrărilor</a:t>
            </a:r>
            <a:r>
              <a:rPr lang="en-US" sz="2000" dirty="0">
                <a:ea typeface="Times New Roman" panose="02020603050405020304" pitchFamily="18" charset="0"/>
              </a:rPr>
              <a:t> de </a:t>
            </a:r>
            <a:r>
              <a:rPr lang="en-US" sz="2000" dirty="0" err="1">
                <a:ea typeface="Times New Roman" panose="02020603050405020304" pitchFamily="18" charset="0"/>
              </a:rPr>
              <a:t>inventariere</a:t>
            </a:r>
            <a:r>
              <a:rPr lang="en-US" sz="2000" dirty="0">
                <a:ea typeface="Times New Roman" panose="02020603050405020304" pitchFamily="18" charset="0"/>
              </a:rPr>
              <a:t>, </a:t>
            </a:r>
            <a:r>
              <a:rPr lang="en-US" sz="2000" dirty="0" err="1">
                <a:ea typeface="Times New Roman" panose="02020603050405020304" pitchFamily="18" charset="0"/>
              </a:rPr>
              <a:t>comisia</a:t>
            </a:r>
            <a:r>
              <a:rPr lang="en-US" sz="2000" dirty="0">
                <a:ea typeface="Times New Roman" panose="02020603050405020304" pitchFamily="18" charset="0"/>
              </a:rPr>
              <a:t> </a:t>
            </a:r>
            <a:r>
              <a:rPr lang="en-US" sz="2000" dirty="0" err="1">
                <a:ea typeface="Times New Roman" panose="02020603050405020304" pitchFamily="18" charset="0"/>
              </a:rPr>
              <a:t>prezintă</a:t>
            </a:r>
            <a:r>
              <a:rPr lang="en-US" sz="2000" dirty="0">
                <a:ea typeface="Times New Roman" panose="02020603050405020304" pitchFamily="18" charset="0"/>
              </a:rPr>
              <a:t> </a:t>
            </a:r>
            <a:r>
              <a:rPr lang="en-US" sz="2000" dirty="0" err="1">
                <a:ea typeface="Times New Roman" panose="02020603050405020304" pitchFamily="18" charset="0"/>
              </a:rPr>
              <a:t>doar</a:t>
            </a:r>
            <a:r>
              <a:rPr lang="en-US" sz="2000" dirty="0">
                <a:ea typeface="Times New Roman" panose="02020603050405020304" pitchFamily="18" charset="0"/>
              </a:rPr>
              <a:t> </a:t>
            </a:r>
            <a:r>
              <a:rPr lang="en-US" sz="2000" dirty="0" err="1">
                <a:ea typeface="Times New Roman" panose="02020603050405020304" pitchFamily="18" charset="0"/>
              </a:rPr>
              <a:t>regenerările</a:t>
            </a:r>
            <a:r>
              <a:rPr lang="en-US" sz="2000" dirty="0">
                <a:ea typeface="Times New Roman" panose="02020603050405020304" pitchFamily="18" charset="0"/>
              </a:rPr>
              <a:t> care au </a:t>
            </a:r>
            <a:r>
              <a:rPr lang="en-US" sz="2000" dirty="0" err="1">
                <a:ea typeface="Times New Roman" panose="02020603050405020304" pitchFamily="18" charset="0"/>
              </a:rPr>
              <a:t>realizat</a:t>
            </a:r>
            <a:r>
              <a:rPr lang="en-US" sz="2000" dirty="0">
                <a:ea typeface="Times New Roman" panose="02020603050405020304" pitchFamily="18" charset="0"/>
              </a:rPr>
              <a:t> </a:t>
            </a:r>
            <a:r>
              <a:rPr lang="en-US" sz="2000" dirty="0" err="1">
                <a:ea typeface="Times New Roman" panose="02020603050405020304" pitchFamily="18" charset="0"/>
              </a:rPr>
              <a:t>starea</a:t>
            </a:r>
            <a:r>
              <a:rPr lang="en-US" sz="2000" dirty="0">
                <a:ea typeface="Times New Roman" panose="02020603050405020304" pitchFamily="18" charset="0"/>
              </a:rPr>
              <a:t> de </a:t>
            </a:r>
            <a:r>
              <a:rPr lang="en-US" sz="2000" dirty="0" err="1">
                <a:ea typeface="Times New Roman" panose="02020603050405020304" pitchFamily="18" charset="0"/>
              </a:rPr>
              <a:t>masiv</a:t>
            </a:r>
            <a:r>
              <a:rPr lang="en-US" sz="2000" dirty="0">
                <a:ea typeface="Times New Roman" panose="02020603050405020304" pitchFamily="18" charset="0"/>
              </a:rPr>
              <a:t> </a:t>
            </a:r>
            <a:r>
              <a:rPr lang="en-US" sz="2000" dirty="0" err="1">
                <a:ea typeface="Times New Roman" panose="02020603050405020304" pitchFamily="18" charset="0"/>
              </a:rPr>
              <a:t>și</a:t>
            </a:r>
            <a:r>
              <a:rPr lang="en-US" sz="2000" dirty="0">
                <a:ea typeface="Times New Roman" panose="02020603050405020304" pitchFamily="18" charset="0"/>
              </a:rPr>
              <a:t> </a:t>
            </a:r>
            <a:r>
              <a:rPr lang="en-US" sz="2000" dirty="0" err="1">
                <a:ea typeface="Times New Roman" panose="02020603050405020304" pitchFamily="18" charset="0"/>
              </a:rPr>
              <a:t>cele</a:t>
            </a:r>
            <a:r>
              <a:rPr lang="en-US" sz="2000" dirty="0">
                <a:ea typeface="Times New Roman" panose="02020603050405020304" pitchFamily="18" charset="0"/>
              </a:rPr>
              <a:t> care nu le-au </a:t>
            </a:r>
            <a:r>
              <a:rPr lang="en-US" sz="2000" dirty="0" err="1">
                <a:ea typeface="Times New Roman" panose="02020603050405020304" pitchFamily="18" charset="0"/>
              </a:rPr>
              <a:t>realizat</a:t>
            </a:r>
            <a:r>
              <a:rPr lang="en-US" sz="2000" dirty="0">
                <a:ea typeface="Times New Roman" panose="02020603050405020304" pitchFamily="18" charset="0"/>
              </a:rPr>
              <a:t> </a:t>
            </a:r>
            <a:r>
              <a:rPr lang="en-US" sz="2000" dirty="0" err="1">
                <a:ea typeface="Times New Roman" panose="02020603050405020304" pitchFamily="18" charset="0"/>
              </a:rPr>
              <a:t>și</a:t>
            </a:r>
            <a:r>
              <a:rPr lang="en-US" sz="2000" dirty="0">
                <a:ea typeface="Times New Roman" panose="02020603050405020304" pitchFamily="18" charset="0"/>
              </a:rPr>
              <a:t> </a:t>
            </a:r>
            <a:r>
              <a:rPr lang="en-US" sz="2000" dirty="0" err="1">
                <a:ea typeface="Times New Roman" panose="02020603050405020304" pitchFamily="18" charset="0"/>
              </a:rPr>
              <a:t>justifică</a:t>
            </a:r>
            <a:r>
              <a:rPr lang="en-US" sz="2000" dirty="0">
                <a:ea typeface="Times New Roman" panose="02020603050405020304" pitchFamily="18" charset="0"/>
              </a:rPr>
              <a:t> </a:t>
            </a:r>
            <a:r>
              <a:rPr lang="en-US" sz="2000" dirty="0" err="1">
                <a:ea typeface="Times New Roman" panose="02020603050405020304" pitchFamily="18" charset="0"/>
              </a:rPr>
              <a:t>scoaterea</a:t>
            </a:r>
            <a:r>
              <a:rPr lang="en-US" sz="2000" dirty="0">
                <a:ea typeface="Times New Roman" panose="02020603050405020304" pitchFamily="18" charset="0"/>
              </a:rPr>
              <a:t> </a:t>
            </a:r>
            <a:r>
              <a:rPr lang="en-US" sz="2000" dirty="0" err="1">
                <a:ea typeface="Times New Roman" panose="02020603050405020304" pitchFamily="18" charset="0"/>
              </a:rPr>
              <a:t>suprafeţelor</a:t>
            </a:r>
            <a:r>
              <a:rPr lang="en-US" sz="2000" dirty="0">
                <a:ea typeface="Times New Roman" panose="02020603050405020304" pitchFamily="18" charset="0"/>
              </a:rPr>
              <a:t> regenerate din </a:t>
            </a:r>
            <a:r>
              <a:rPr lang="en-US" sz="2000" dirty="0" err="1">
                <a:ea typeface="Times New Roman" panose="02020603050405020304" pitchFamily="18" charset="0"/>
              </a:rPr>
              <a:t>evidenţa</a:t>
            </a:r>
            <a:r>
              <a:rPr lang="en-US" sz="2000" dirty="0">
                <a:ea typeface="Times New Roman" panose="02020603050405020304" pitchFamily="18" charset="0"/>
              </a:rPr>
              <a:t> </a:t>
            </a:r>
            <a:r>
              <a:rPr lang="en-US" sz="2000" dirty="0" err="1">
                <a:ea typeface="Times New Roman" panose="02020603050405020304" pitchFamily="18" charset="0"/>
              </a:rPr>
              <a:t>controlului</a:t>
            </a:r>
            <a:r>
              <a:rPr lang="en-US" sz="2000" dirty="0">
                <a:ea typeface="Times New Roman" panose="02020603050405020304" pitchFamily="18" charset="0"/>
              </a:rPr>
              <a:t> </a:t>
            </a:r>
            <a:r>
              <a:rPr lang="en-US" sz="2000" dirty="0" err="1">
                <a:ea typeface="Times New Roman" panose="02020603050405020304" pitchFamily="18" charset="0"/>
              </a:rPr>
              <a:t>anual</a:t>
            </a:r>
            <a:r>
              <a:rPr lang="en-US" sz="2000" dirty="0">
                <a:ea typeface="Times New Roman" panose="02020603050405020304" pitchFamily="18" charset="0"/>
              </a:rPr>
              <a:t>.</a:t>
            </a:r>
            <a:endParaRPr lang="en-GB" sz="2000" dirty="0">
              <a:ea typeface="Times New Roman" panose="02020603050405020304" pitchFamily="18" charset="0"/>
            </a:endParaRPr>
          </a:p>
          <a:p>
            <a:pPr marL="270510" algn="just">
              <a:lnSpc>
                <a:spcPct val="100000"/>
              </a:lnSpc>
              <a:spcBef>
                <a:spcPts val="600"/>
              </a:spcBef>
              <a:spcAft>
                <a:spcPts val="0"/>
              </a:spcAft>
            </a:pPr>
            <a:r>
              <a:rPr lang="en-US" sz="2000" dirty="0" err="1">
                <a:ea typeface="Times New Roman" panose="02020603050405020304" pitchFamily="18" charset="0"/>
              </a:rPr>
              <a:t>Redefinirea</a:t>
            </a:r>
            <a:r>
              <a:rPr lang="en-US" sz="2000" dirty="0">
                <a:ea typeface="Times New Roman" panose="02020603050405020304" pitchFamily="18" charset="0"/>
              </a:rPr>
              <a:t> </a:t>
            </a:r>
            <a:r>
              <a:rPr lang="en-US" sz="2000" dirty="0" err="1">
                <a:ea typeface="Times New Roman" panose="02020603050405020304" pitchFamily="18" charset="0"/>
              </a:rPr>
              <a:t>noțiunii</a:t>
            </a:r>
            <a:r>
              <a:rPr lang="en-US" sz="2000" dirty="0">
                <a:ea typeface="Times New Roman" panose="02020603050405020304" pitchFamily="18" charset="0"/>
              </a:rPr>
              <a:t> de </a:t>
            </a:r>
            <a:r>
              <a:rPr lang="en-US" sz="2000" dirty="0" err="1">
                <a:ea typeface="Times New Roman" panose="02020603050405020304" pitchFamily="18" charset="0"/>
              </a:rPr>
              <a:t>semințiș</a:t>
            </a:r>
            <a:r>
              <a:rPr lang="en-US" sz="2000" dirty="0">
                <a:ea typeface="Times New Roman" panose="02020603050405020304" pitchFamily="18" charset="0"/>
              </a:rPr>
              <a:t>, care </a:t>
            </a:r>
            <a:r>
              <a:rPr lang="en-US" sz="2000" dirty="0" err="1">
                <a:ea typeface="Times New Roman" panose="02020603050405020304" pitchFamily="18" charset="0"/>
              </a:rPr>
              <a:t>cuprindea</a:t>
            </a:r>
            <a:r>
              <a:rPr lang="en-US" sz="2000" dirty="0">
                <a:ea typeface="Times New Roman" panose="02020603050405020304" pitchFamily="18" charset="0"/>
              </a:rPr>
              <a:t> </a:t>
            </a:r>
            <a:r>
              <a:rPr lang="en-US" sz="2000" dirty="0" err="1">
                <a:ea typeface="Times New Roman" panose="02020603050405020304" pitchFamily="18" charset="0"/>
              </a:rPr>
              <a:t>doar</a:t>
            </a:r>
            <a:r>
              <a:rPr lang="en-US" sz="2000" dirty="0">
                <a:ea typeface="Times New Roman" panose="02020603050405020304" pitchFamily="18" charset="0"/>
              </a:rPr>
              <a:t> </a:t>
            </a:r>
            <a:r>
              <a:rPr lang="en-US" sz="2000" dirty="0" err="1">
                <a:ea typeface="Times New Roman" panose="02020603050405020304" pitchFamily="18" charset="0"/>
              </a:rPr>
              <a:t>semințișul</a:t>
            </a:r>
            <a:r>
              <a:rPr lang="en-US" sz="2000" dirty="0">
                <a:ea typeface="Times New Roman" panose="02020603050405020304" pitchFamily="18" charset="0"/>
              </a:rPr>
              <a:t> </a:t>
            </a:r>
            <a:r>
              <a:rPr lang="en-US" sz="2000" dirty="0" err="1">
                <a:ea typeface="Times New Roman" panose="02020603050405020304" pitchFamily="18" charset="0"/>
              </a:rPr>
              <a:t>utilizabil</a:t>
            </a:r>
            <a:r>
              <a:rPr lang="en-US" sz="2000" dirty="0">
                <a:ea typeface="Times New Roman" panose="02020603050405020304" pitchFamily="18" charset="0"/>
              </a:rPr>
              <a:t>.</a:t>
            </a:r>
            <a:endParaRPr lang="en-GB" sz="2000" dirty="0">
              <a:ea typeface="Times New Roman" panose="02020603050405020304" pitchFamily="18" charset="0"/>
            </a:endParaRPr>
          </a:p>
          <a:p>
            <a:pPr marL="270510" algn="just">
              <a:lnSpc>
                <a:spcPct val="100000"/>
              </a:lnSpc>
              <a:spcBef>
                <a:spcPts val="600"/>
              </a:spcBef>
              <a:spcAft>
                <a:spcPts val="0"/>
              </a:spcAft>
            </a:pPr>
            <a:r>
              <a:rPr lang="en-US" sz="2000" dirty="0" err="1">
                <a:ea typeface="Times New Roman" panose="02020603050405020304" pitchFamily="18" charset="0"/>
              </a:rPr>
              <a:t>Redefinirea</a:t>
            </a:r>
            <a:r>
              <a:rPr lang="en-US" sz="2000" dirty="0">
                <a:ea typeface="Times New Roman" panose="02020603050405020304" pitchFamily="18" charset="0"/>
              </a:rPr>
              <a:t> </a:t>
            </a:r>
            <a:r>
              <a:rPr lang="en-US" sz="2000" dirty="0" err="1">
                <a:ea typeface="Times New Roman" panose="02020603050405020304" pitchFamily="18" charset="0"/>
              </a:rPr>
              <a:t>și</a:t>
            </a:r>
            <a:r>
              <a:rPr lang="en-US" sz="2000" dirty="0">
                <a:ea typeface="Times New Roman" panose="02020603050405020304" pitchFamily="18" charset="0"/>
              </a:rPr>
              <a:t> </a:t>
            </a:r>
            <a:r>
              <a:rPr lang="en-US" sz="2000" dirty="0" err="1">
                <a:ea typeface="Times New Roman" panose="02020603050405020304" pitchFamily="18" charset="0"/>
              </a:rPr>
              <a:t>delimitarea</a:t>
            </a:r>
            <a:r>
              <a:rPr lang="en-US" sz="2000" dirty="0">
                <a:ea typeface="Times New Roman" panose="02020603050405020304" pitchFamily="18" charset="0"/>
              </a:rPr>
              <a:t> </a:t>
            </a:r>
            <a:r>
              <a:rPr lang="en-US" sz="2000" dirty="0" err="1">
                <a:ea typeface="Times New Roman" panose="02020603050405020304" pitchFamily="18" charset="0"/>
              </a:rPr>
              <a:t>zonelor</a:t>
            </a:r>
            <a:r>
              <a:rPr lang="en-US" sz="2000" dirty="0">
                <a:ea typeface="Times New Roman" panose="02020603050405020304" pitchFamily="18" charset="0"/>
              </a:rPr>
              <a:t> </a:t>
            </a:r>
            <a:r>
              <a:rPr lang="en-US" sz="2000" dirty="0" err="1">
                <a:ea typeface="Times New Roman" panose="02020603050405020304" pitchFamily="18" charset="0"/>
              </a:rPr>
              <a:t>neregenerate</a:t>
            </a:r>
            <a:r>
              <a:rPr lang="en-US" sz="2000" dirty="0">
                <a:ea typeface="Times New Roman" panose="02020603050405020304" pitchFamily="18" charset="0"/>
              </a:rPr>
              <a:t>, </a:t>
            </a:r>
            <a:r>
              <a:rPr lang="en-US" sz="2000" dirty="0" err="1">
                <a:ea typeface="Times New Roman" panose="02020603050405020304" pitchFamily="18" charset="0"/>
              </a:rPr>
              <a:t>începând</a:t>
            </a:r>
            <a:r>
              <a:rPr lang="en-US" sz="2000" dirty="0">
                <a:ea typeface="Times New Roman" panose="02020603050405020304" pitchFamily="18" charset="0"/>
              </a:rPr>
              <a:t> cu </a:t>
            </a:r>
            <a:r>
              <a:rPr lang="en-US" sz="2000" dirty="0" err="1">
                <a:ea typeface="Times New Roman" panose="02020603050405020304" pitchFamily="18" charset="0"/>
              </a:rPr>
              <a:t>suprafețe</a:t>
            </a:r>
            <a:r>
              <a:rPr lang="en-US" sz="2000" dirty="0">
                <a:ea typeface="Times New Roman" panose="02020603050405020304" pitchFamily="18" charset="0"/>
              </a:rPr>
              <a:t> </a:t>
            </a:r>
            <a:r>
              <a:rPr lang="en-US" sz="2000" dirty="0" err="1">
                <a:ea typeface="Times New Roman" panose="02020603050405020304" pitchFamily="18" charset="0"/>
              </a:rPr>
              <a:t>mai</a:t>
            </a:r>
            <a:r>
              <a:rPr lang="en-US" sz="2000" dirty="0">
                <a:ea typeface="Times New Roman" panose="02020603050405020304" pitchFamily="18" charset="0"/>
              </a:rPr>
              <a:t> </a:t>
            </a:r>
            <a:r>
              <a:rPr lang="en-US" sz="2000" dirty="0" err="1">
                <a:ea typeface="Times New Roman" panose="02020603050405020304" pitchFamily="18" charset="0"/>
              </a:rPr>
              <a:t>mari</a:t>
            </a:r>
            <a:r>
              <a:rPr lang="en-US" sz="2000" dirty="0">
                <a:ea typeface="Times New Roman" panose="02020603050405020304" pitchFamily="18" charset="0"/>
              </a:rPr>
              <a:t> de 2500 </a:t>
            </a:r>
            <a:r>
              <a:rPr lang="en-US" sz="2000" dirty="0" err="1">
                <a:ea typeface="Times New Roman" panose="02020603050405020304" pitchFamily="18" charset="0"/>
              </a:rPr>
              <a:t>mp</a:t>
            </a:r>
            <a:r>
              <a:rPr lang="en-US" sz="2000" dirty="0">
                <a:ea typeface="Times New Roman" panose="02020603050405020304" pitchFamily="18" charset="0"/>
              </a:rPr>
              <a:t>.</a:t>
            </a:r>
            <a:endParaRPr lang="en-GB" sz="2000" dirty="0">
              <a:ea typeface="Times New Roman" panose="02020603050405020304" pitchFamily="18" charset="0"/>
            </a:endParaRPr>
          </a:p>
          <a:p>
            <a:pPr marL="0" indent="0">
              <a:buFont typeface="Arial"/>
              <a:buNone/>
            </a:pPr>
            <a:endParaRPr lang="ro-RO" sz="2400" b="1" dirty="0">
              <a:solidFill>
                <a:prstClr val="black"/>
              </a:solidFill>
            </a:endParaRPr>
          </a:p>
          <a:p>
            <a:pPr marL="0" indent="0">
              <a:buFont typeface="Arial"/>
              <a:buNone/>
            </a:pPr>
            <a:endParaRPr lang="ro-RO" sz="1800" dirty="0">
              <a:solidFill>
                <a:prstClr val="black"/>
              </a:solidFill>
            </a:endParaRPr>
          </a:p>
          <a:p>
            <a:pPr marL="0" indent="0">
              <a:buFont typeface="Arial"/>
              <a:buNone/>
            </a:pPr>
            <a:endParaRPr lang="en-US" dirty="0">
              <a:solidFill>
                <a:prstClr val="black"/>
              </a:solidFill>
            </a:endParaRPr>
          </a:p>
          <a:p>
            <a:pPr marL="0" indent="0">
              <a:buFont typeface="Arial"/>
              <a:buNone/>
            </a:pPr>
            <a:endParaRPr lang="en-US" dirty="0">
              <a:solidFill>
                <a:prstClr val="black"/>
              </a:solidFill>
            </a:endParaRPr>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4348008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1426090" cy="5413638"/>
          </a:xfrm>
          <a:prstGeom prst="rect">
            <a:avLst/>
          </a:prstGeom>
        </p:spPr>
        <p:txBody>
          <a:bodyPr>
            <a:normAutofit fontScale="85000"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lnSpc>
                <a:spcPct val="110000"/>
              </a:lnSpc>
              <a:spcBef>
                <a:spcPts val="600"/>
              </a:spcBef>
              <a:buFont typeface="Arial"/>
              <a:buNone/>
            </a:pPr>
            <a:r>
              <a:rPr lang="ro-RO" dirty="0">
                <a:solidFill>
                  <a:prstClr val="black"/>
                </a:solidFill>
              </a:rPr>
              <a:t> </a:t>
            </a:r>
            <a:r>
              <a:rPr lang="ro-RO" sz="2200" b="1" dirty="0">
                <a:solidFill>
                  <a:prstClr val="black"/>
                </a:solidFill>
              </a:rPr>
              <a:t>	</a:t>
            </a:r>
            <a:r>
              <a:rPr lang="ro-RO" sz="2600" b="1" dirty="0">
                <a:solidFill>
                  <a:prstClr val="black"/>
                </a:solidFill>
              </a:rPr>
              <a:t>3</a:t>
            </a:r>
            <a:r>
              <a:rPr lang="it-IT" sz="2600" b="1" dirty="0">
                <a:solidFill>
                  <a:prstClr val="black"/>
                </a:solidFill>
              </a:rPr>
              <a:t>.</a:t>
            </a:r>
            <a:r>
              <a:rPr lang="ro-RO" sz="2600" b="1" dirty="0">
                <a:solidFill>
                  <a:prstClr val="black"/>
                </a:solidFill>
                <a:ea typeface="Calibri" panose="020F0502020204030204" pitchFamily="34" charset="0"/>
                <a:cs typeface="Times New Roman" panose="02020603050405020304" pitchFamily="18" charset="0"/>
              </a:rPr>
              <a:t> </a:t>
            </a:r>
            <a:r>
              <a:rPr lang="en-US" sz="2600" b="1" dirty="0">
                <a:solidFill>
                  <a:prstClr val="black"/>
                </a:solidFill>
                <a:ea typeface="Calibri" panose="020F0502020204030204" pitchFamily="34" charset="0"/>
                <a:cs typeface="Times New Roman" panose="02020603050405020304" pitchFamily="18" charset="0"/>
              </a:rPr>
              <a:t>MA</a:t>
            </a:r>
            <a:r>
              <a:rPr lang="ro-RO" sz="2600" b="1" dirty="0">
                <a:solidFill>
                  <a:prstClr val="black"/>
                </a:solidFill>
                <a:ea typeface="Calibri" panose="020F0502020204030204" pitchFamily="34" charset="0"/>
                <a:cs typeface="Times New Roman" panose="02020603050405020304" pitchFamily="18" charset="0"/>
              </a:rPr>
              <a:t>S</a:t>
            </a:r>
            <a:r>
              <a:rPr lang="en-US" sz="2600" b="1" dirty="0">
                <a:solidFill>
                  <a:prstClr val="black"/>
                </a:solidFill>
                <a:ea typeface="Calibri" panose="020F0502020204030204" pitchFamily="34" charset="0"/>
                <a:cs typeface="Times New Roman" panose="02020603050405020304" pitchFamily="18" charset="0"/>
              </a:rPr>
              <a:t>URI PENTRU SIMPLIFICAREA OPERATIONALIZ</a:t>
            </a:r>
            <a:r>
              <a:rPr lang="ro-RO" sz="2600" b="1" dirty="0">
                <a:solidFill>
                  <a:prstClr val="black"/>
                </a:solidFill>
                <a:ea typeface="Calibri" panose="020F0502020204030204" pitchFamily="34" charset="0"/>
                <a:cs typeface="Times New Roman" panose="02020603050405020304" pitchFamily="18" charset="0"/>
              </a:rPr>
              <a:t>ĂRII</a:t>
            </a:r>
            <a:r>
              <a:rPr lang="en-US" sz="2600" b="1" dirty="0">
                <a:solidFill>
                  <a:prstClr val="black"/>
                </a:solidFill>
                <a:ea typeface="Calibri" panose="020F0502020204030204" pitchFamily="34" charset="0"/>
                <a:cs typeface="Times New Roman" panose="02020603050405020304" pitchFamily="18" charset="0"/>
              </a:rPr>
              <a:t> PROCEDURII SIPLIFICATE</a:t>
            </a:r>
            <a:r>
              <a:rPr lang="it-IT" sz="2600" b="1" dirty="0">
                <a:solidFill>
                  <a:prstClr val="black"/>
                </a:solidFill>
              </a:rPr>
              <a:t>	</a:t>
            </a:r>
          </a:p>
          <a:p>
            <a:pPr marL="270510" algn="just">
              <a:lnSpc>
                <a:spcPct val="110000"/>
              </a:lnSpc>
              <a:spcBef>
                <a:spcPts val="600"/>
              </a:spcBef>
            </a:pPr>
            <a:r>
              <a:rPr lang="en-US" sz="2600" dirty="0" err="1">
                <a:solidFill>
                  <a:prstClr val="black"/>
                </a:solidFill>
                <a:ea typeface="Times New Roman" panose="02020603050405020304" pitchFamily="18" charset="0"/>
              </a:rPr>
              <a:t>Stabilirea</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unor</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procente</a:t>
            </a:r>
            <a:r>
              <a:rPr lang="en-US" sz="2600" dirty="0">
                <a:solidFill>
                  <a:prstClr val="black"/>
                </a:solidFill>
                <a:ea typeface="Times New Roman" panose="02020603050405020304" pitchFamily="18" charset="0"/>
              </a:rPr>
              <a:t> ale </a:t>
            </a:r>
            <a:r>
              <a:rPr lang="en-US" sz="2600" dirty="0" err="1">
                <a:solidFill>
                  <a:prstClr val="black"/>
                </a:solidFill>
                <a:ea typeface="Times New Roman" panose="02020603050405020304" pitchFamily="18" charset="0"/>
              </a:rPr>
              <a:t>reușitei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regenerării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în</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funcție</a:t>
            </a:r>
            <a:r>
              <a:rPr lang="en-US" sz="2600" dirty="0">
                <a:solidFill>
                  <a:prstClr val="black"/>
                </a:solidFill>
                <a:ea typeface="Times New Roman" panose="02020603050405020304" pitchFamily="18" charset="0"/>
              </a:rPr>
              <a:t> de </a:t>
            </a:r>
            <a:r>
              <a:rPr lang="en-US" sz="2600" dirty="0" err="1">
                <a:solidFill>
                  <a:prstClr val="black"/>
                </a:solidFill>
                <a:ea typeface="Times New Roman" panose="02020603050405020304" pitchFamily="18" charset="0"/>
              </a:rPr>
              <a:t>grupe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ecologice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pentru</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stațiunile</a:t>
            </a:r>
            <a:r>
              <a:rPr lang="en-US" sz="2600" dirty="0">
                <a:solidFill>
                  <a:prstClr val="black"/>
                </a:solidFill>
                <a:ea typeface="Times New Roman" panose="02020603050405020304" pitchFamily="18" charset="0"/>
              </a:rPr>
              <a:t> extreme </a:t>
            </a:r>
            <a:r>
              <a:rPr lang="en-US" sz="2600" dirty="0" err="1">
                <a:solidFill>
                  <a:prstClr val="black"/>
                </a:solidFill>
                <a:ea typeface="Times New Roman" panose="02020603050405020304" pitchFamily="18" charset="0"/>
              </a:rPr>
              <a:t>peste</a:t>
            </a:r>
            <a:r>
              <a:rPr lang="en-US" sz="2600" dirty="0">
                <a:solidFill>
                  <a:prstClr val="black"/>
                </a:solidFill>
                <a:ea typeface="Times New Roman" panose="02020603050405020304" pitchFamily="18" charset="0"/>
              </a:rPr>
              <a:t> care nu se </a:t>
            </a:r>
            <a:r>
              <a:rPr lang="en-US" sz="2600" dirty="0" err="1">
                <a:solidFill>
                  <a:prstClr val="black"/>
                </a:solidFill>
                <a:ea typeface="Times New Roman" panose="02020603050405020304" pitchFamily="18" charset="0"/>
              </a:rPr>
              <a:t>fac</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completări</a:t>
            </a:r>
            <a:r>
              <a:rPr lang="en-US" sz="2600" dirty="0">
                <a:solidFill>
                  <a:prstClr val="black"/>
                </a:solidFill>
                <a:ea typeface="Times New Roman" panose="02020603050405020304" pitchFamily="18" charset="0"/>
              </a:rPr>
              <a:t>.</a:t>
            </a:r>
            <a:endParaRPr lang="ro-RO" sz="2600" dirty="0">
              <a:solidFill>
                <a:prstClr val="black"/>
              </a:solidFill>
              <a:ea typeface="Times New Roman" panose="02020603050405020304" pitchFamily="18" charset="0"/>
            </a:endParaRPr>
          </a:p>
          <a:p>
            <a:pPr marL="270510" algn="just">
              <a:lnSpc>
                <a:spcPct val="110000"/>
              </a:lnSpc>
              <a:spcBef>
                <a:spcPts val="600"/>
              </a:spcBef>
            </a:pPr>
            <a:r>
              <a:rPr lang="en-US" sz="2600" dirty="0" err="1">
                <a:solidFill>
                  <a:prstClr val="black"/>
                </a:solidFill>
                <a:ea typeface="Calibri" panose="020F0502020204030204" pitchFamily="34" charset="0"/>
                <a:cs typeface="Times New Roman" panose="02020603050405020304" pitchFamily="18" charset="0"/>
              </a:rPr>
              <a:t>Luarea</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în</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considerare</a:t>
            </a:r>
            <a:r>
              <a:rPr lang="en-US" sz="2600" dirty="0">
                <a:solidFill>
                  <a:prstClr val="black"/>
                </a:solidFill>
                <a:ea typeface="Calibri" panose="020F0502020204030204" pitchFamily="34" charset="0"/>
                <a:cs typeface="Times New Roman" panose="02020603050405020304" pitchFamily="18" charset="0"/>
              </a:rPr>
              <a:t> a </a:t>
            </a:r>
            <a:r>
              <a:rPr lang="en-US" sz="2600" dirty="0" err="1">
                <a:solidFill>
                  <a:prstClr val="black"/>
                </a:solidFill>
                <a:ea typeface="Calibri" panose="020F0502020204030204" pitchFamily="34" charset="0"/>
                <a:cs typeface="Times New Roman" panose="02020603050405020304" pitchFamily="18" charset="0"/>
              </a:rPr>
              <a:t>specificului</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condiţiilor</a:t>
            </a:r>
            <a:r>
              <a:rPr lang="en-US" sz="2600" dirty="0">
                <a:solidFill>
                  <a:prstClr val="black"/>
                </a:solidFill>
                <a:ea typeface="Calibri" panose="020F0502020204030204" pitchFamily="34" charset="0"/>
                <a:cs typeface="Times New Roman" panose="02020603050405020304" pitchFamily="18" charset="0"/>
              </a:rPr>
              <a:t> locale </a:t>
            </a:r>
            <a:r>
              <a:rPr lang="en-US" sz="2600" dirty="0" err="1">
                <a:solidFill>
                  <a:prstClr val="black"/>
                </a:solidFill>
                <a:ea typeface="Calibri" panose="020F0502020204030204" pitchFamily="34" charset="0"/>
                <a:cs typeface="Times New Roman" panose="02020603050405020304" pitchFamily="18" charset="0"/>
              </a:rPr>
              <a:t>și</a:t>
            </a:r>
            <a:r>
              <a:rPr lang="en-US" sz="2600" dirty="0">
                <a:solidFill>
                  <a:prstClr val="black"/>
                </a:solidFill>
                <a:ea typeface="Calibri" panose="020F0502020204030204" pitchFamily="34" charset="0"/>
                <a:cs typeface="Times New Roman" panose="02020603050405020304" pitchFamily="18" charset="0"/>
              </a:rPr>
              <a:t> a </a:t>
            </a:r>
            <a:r>
              <a:rPr lang="en-US" sz="2600" dirty="0" err="1">
                <a:solidFill>
                  <a:prstClr val="black"/>
                </a:solidFill>
                <a:ea typeface="Calibri" panose="020F0502020204030204" pitchFamily="34" charset="0"/>
                <a:cs typeface="Times New Roman" panose="02020603050405020304" pitchFamily="18" charset="0"/>
              </a:rPr>
              <a:t>necesităţilor</a:t>
            </a:r>
            <a:r>
              <a:rPr lang="en-US" sz="2600" dirty="0">
                <a:solidFill>
                  <a:prstClr val="black"/>
                </a:solidFill>
                <a:ea typeface="Calibri" panose="020F0502020204030204" pitchFamily="34" charset="0"/>
                <a:cs typeface="Times New Roman" panose="02020603050405020304" pitchFamily="18" charset="0"/>
              </a:rPr>
              <a:t> la </a:t>
            </a:r>
            <a:r>
              <a:rPr lang="en-US" sz="2600" dirty="0" err="1">
                <a:solidFill>
                  <a:prstClr val="black"/>
                </a:solidFill>
                <a:ea typeface="Calibri" panose="020F0502020204030204" pitchFamily="34" charset="0"/>
                <a:cs typeface="Times New Roman" panose="02020603050405020304" pitchFamily="18" charset="0"/>
              </a:rPr>
              <a:t>stabilirea</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tipului</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și</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numărului</a:t>
            </a:r>
            <a:r>
              <a:rPr lang="en-US" sz="2600" dirty="0">
                <a:solidFill>
                  <a:prstClr val="black"/>
                </a:solidFill>
                <a:ea typeface="Calibri" panose="020F0502020204030204" pitchFamily="34" charset="0"/>
                <a:cs typeface="Times New Roman" panose="02020603050405020304" pitchFamily="18" charset="0"/>
              </a:rPr>
              <a:t> de </a:t>
            </a:r>
            <a:r>
              <a:rPr lang="en-US" sz="2600" dirty="0" err="1">
                <a:solidFill>
                  <a:prstClr val="black"/>
                </a:solidFill>
                <a:ea typeface="Calibri" panose="020F0502020204030204" pitchFamily="34" charset="0"/>
                <a:cs typeface="Times New Roman" panose="02020603050405020304" pitchFamily="18" charset="0"/>
              </a:rPr>
              <a:t>lucrări</a:t>
            </a:r>
            <a:r>
              <a:rPr lang="en-US" sz="2600" dirty="0">
                <a:solidFill>
                  <a:prstClr val="black"/>
                </a:solidFill>
                <a:ea typeface="Calibri" panose="020F0502020204030204" pitchFamily="34" charset="0"/>
                <a:cs typeface="Times New Roman" panose="02020603050405020304" pitchFamily="18" charset="0"/>
              </a:rPr>
              <a:t> de </a:t>
            </a:r>
            <a:r>
              <a:rPr lang="en-US" sz="2600" dirty="0" err="1">
                <a:solidFill>
                  <a:prstClr val="black"/>
                </a:solidFill>
                <a:ea typeface="Calibri" panose="020F0502020204030204" pitchFamily="34" charset="0"/>
                <a:cs typeface="Times New Roman" panose="02020603050405020304" pitchFamily="18" charset="0"/>
              </a:rPr>
              <a:t>întreținere</a:t>
            </a:r>
            <a:r>
              <a:rPr lang="en-US" sz="2600" dirty="0">
                <a:solidFill>
                  <a:prstClr val="black"/>
                </a:solidFill>
                <a:ea typeface="Calibri" panose="020F0502020204030204" pitchFamily="34" charset="0"/>
                <a:cs typeface="Times New Roman" panose="02020603050405020304" pitchFamily="18" charset="0"/>
              </a:rPr>
              <a:t> </a:t>
            </a:r>
            <a:endParaRPr lang="ro-RO" sz="2600" dirty="0">
              <a:solidFill>
                <a:prstClr val="black"/>
              </a:solidFill>
              <a:ea typeface="Calibri" panose="020F0502020204030204" pitchFamily="34" charset="0"/>
            </a:endParaRPr>
          </a:p>
          <a:p>
            <a:pPr marL="270510" algn="just">
              <a:lnSpc>
                <a:spcPct val="110000"/>
              </a:lnSpc>
              <a:spcBef>
                <a:spcPts val="600"/>
              </a:spcBef>
            </a:pPr>
            <a:r>
              <a:rPr lang="en-US" sz="2600" dirty="0" err="1">
                <a:solidFill>
                  <a:prstClr val="black"/>
                </a:solidFill>
                <a:ea typeface="Calibri" panose="020F0502020204030204" pitchFamily="34" charset="0"/>
                <a:cs typeface="Times New Roman" panose="02020603050405020304" pitchFamily="18" charset="0"/>
              </a:rPr>
              <a:t>Stabilirea</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naturii</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şi</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numărului</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intervenţiilor</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peste</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perioada</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prevăzută</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până</a:t>
            </a:r>
            <a:r>
              <a:rPr lang="en-US" sz="2600" dirty="0">
                <a:solidFill>
                  <a:prstClr val="black"/>
                </a:solidFill>
                <a:ea typeface="Calibri" panose="020F0502020204030204" pitchFamily="34" charset="0"/>
                <a:cs typeface="Times New Roman" panose="02020603050405020304" pitchFamily="18" charset="0"/>
              </a:rPr>
              <a:t> la </a:t>
            </a:r>
            <a:r>
              <a:rPr lang="en-US" sz="2600" dirty="0" err="1">
                <a:solidFill>
                  <a:prstClr val="black"/>
                </a:solidFill>
                <a:ea typeface="Calibri" panose="020F0502020204030204" pitchFamily="34" charset="0"/>
                <a:cs typeface="Times New Roman" panose="02020603050405020304" pitchFamily="18" charset="0"/>
              </a:rPr>
              <a:t>închiderea</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stării</a:t>
            </a:r>
            <a:r>
              <a:rPr lang="en-US" sz="2600" dirty="0">
                <a:solidFill>
                  <a:prstClr val="black"/>
                </a:solidFill>
                <a:ea typeface="Calibri" panose="020F0502020204030204" pitchFamily="34" charset="0"/>
                <a:cs typeface="Times New Roman" panose="02020603050405020304" pitchFamily="18" charset="0"/>
              </a:rPr>
              <a:t> de </a:t>
            </a:r>
            <a:r>
              <a:rPr lang="en-US" sz="2600" dirty="0" err="1">
                <a:solidFill>
                  <a:prstClr val="black"/>
                </a:solidFill>
                <a:ea typeface="Calibri" panose="020F0502020204030204" pitchFamily="34" charset="0"/>
                <a:cs typeface="Times New Roman" panose="02020603050405020304" pitchFamily="18" charset="0"/>
              </a:rPr>
              <a:t>masiv</a:t>
            </a:r>
            <a:r>
              <a:rPr lang="en-US" sz="2600" dirty="0">
                <a:solidFill>
                  <a:prstClr val="black"/>
                </a:solidFill>
                <a:ea typeface="Calibri" panose="020F0502020204030204" pitchFamily="34" charset="0"/>
                <a:cs typeface="Times New Roman" panose="02020603050405020304" pitchFamily="18" charset="0"/>
              </a:rPr>
              <a:t>, </a:t>
            </a:r>
            <a:r>
              <a:rPr lang="en-US" sz="2600" dirty="0" err="1">
                <a:solidFill>
                  <a:prstClr val="black"/>
                </a:solidFill>
                <a:ea typeface="Calibri" panose="020F0502020204030204" pitchFamily="34" charset="0"/>
                <a:cs typeface="Times New Roman" panose="02020603050405020304" pitchFamily="18" charset="0"/>
              </a:rPr>
              <a:t>după</a:t>
            </a:r>
            <a:r>
              <a:rPr lang="en-US" sz="2600" dirty="0">
                <a:solidFill>
                  <a:prstClr val="black"/>
                </a:solidFill>
                <a:ea typeface="Calibri" panose="020F0502020204030204" pitchFamily="34" charset="0"/>
                <a:cs typeface="Times New Roman" panose="02020603050405020304" pitchFamily="18" charset="0"/>
              </a:rPr>
              <a:t> cum </a:t>
            </a:r>
            <a:r>
              <a:rPr lang="en-US" sz="2600" dirty="0" err="1">
                <a:solidFill>
                  <a:prstClr val="black"/>
                </a:solidFill>
                <a:ea typeface="Calibri" panose="020F0502020204030204" pitchFamily="34" charset="0"/>
                <a:cs typeface="Times New Roman" panose="02020603050405020304" pitchFamily="18" charset="0"/>
              </a:rPr>
              <a:t>urmează</a:t>
            </a:r>
            <a:r>
              <a:rPr lang="en-US" sz="2600" dirty="0">
                <a:solidFill>
                  <a:prstClr val="black"/>
                </a:solidFill>
                <a:ea typeface="Calibri" panose="020F0502020204030204" pitchFamily="34" charset="0"/>
                <a:cs typeface="Times New Roman" panose="02020603050405020304" pitchFamily="18" charset="0"/>
              </a:rPr>
              <a:t>: </a:t>
            </a:r>
            <a:endParaRPr lang="en-GB" sz="2600" dirty="0">
              <a:solidFill>
                <a:prstClr val="black"/>
              </a:solidFill>
              <a:ea typeface="Calibri" panose="020F0502020204030204" pitchFamily="34" charset="0"/>
              <a:cs typeface="Times New Roman" panose="02020603050405020304" pitchFamily="18" charset="0"/>
            </a:endParaRPr>
          </a:p>
          <a:p>
            <a:pPr marL="0" indent="0" algn="just">
              <a:lnSpc>
                <a:spcPct val="110000"/>
              </a:lnSpc>
              <a:spcBef>
                <a:spcPts val="600"/>
              </a:spcBef>
              <a:buFont typeface="Arial"/>
              <a:buNone/>
            </a:pPr>
            <a:r>
              <a:rPr lang="ro-RO" sz="2600" dirty="0">
                <a:solidFill>
                  <a:prstClr val="black"/>
                </a:solidFill>
                <a:ea typeface="Times New Roman" panose="02020603050405020304" pitchFamily="18" charset="0"/>
              </a:rPr>
              <a:t>-În </a:t>
            </a:r>
            <a:r>
              <a:rPr lang="en-US" sz="2600" dirty="0" err="1">
                <a:solidFill>
                  <a:prstClr val="black"/>
                </a:solidFill>
                <a:ea typeface="Times New Roman" panose="02020603050405020304" pitchFamily="18" charset="0"/>
              </a:rPr>
              <a:t>cazul</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suprafeţelor</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în</a:t>
            </a:r>
            <a:r>
              <a:rPr lang="en-US" sz="2600" dirty="0">
                <a:solidFill>
                  <a:prstClr val="black"/>
                </a:solidFill>
                <a:ea typeface="Times New Roman" panose="02020603050405020304" pitchFamily="18" charset="0"/>
              </a:rPr>
              <a:t> curs de </a:t>
            </a:r>
            <a:r>
              <a:rPr lang="en-US" sz="2600" dirty="0" err="1">
                <a:solidFill>
                  <a:prstClr val="black"/>
                </a:solidFill>
                <a:ea typeface="Times New Roman" panose="02020603050405020304" pitchFamily="18" charset="0"/>
              </a:rPr>
              <a:t>regenerare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separarea</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golurilor</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neregenerate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mai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mari</a:t>
            </a:r>
            <a:r>
              <a:rPr lang="en-US" sz="2600" dirty="0">
                <a:solidFill>
                  <a:prstClr val="black"/>
                </a:solidFill>
                <a:ea typeface="Times New Roman" panose="02020603050405020304" pitchFamily="18" charset="0"/>
              </a:rPr>
              <a:t> de 2500 </a:t>
            </a:r>
            <a:r>
              <a:rPr lang="en-US" sz="2600" dirty="0" err="1">
                <a:solidFill>
                  <a:prstClr val="black"/>
                </a:solidFill>
                <a:ea typeface="Times New Roman" panose="02020603050405020304" pitchFamily="18" charset="0"/>
              </a:rPr>
              <a:t>mp</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şi</a:t>
            </a:r>
            <a:r>
              <a:rPr lang="en-US" sz="2600" dirty="0">
                <a:solidFill>
                  <a:prstClr val="black"/>
                </a:solidFill>
                <a:ea typeface="Times New Roman" panose="02020603050405020304" pitchFamily="18" charset="0"/>
              </a:rPr>
              <a:t> s</a:t>
            </a:r>
            <a:r>
              <a:rPr lang="ro-RO" sz="2600" dirty="0">
                <a:solidFill>
                  <a:prstClr val="black"/>
                </a:solidFill>
                <a:ea typeface="Times New Roman" panose="02020603050405020304" pitchFamily="18" charset="0"/>
              </a:rPr>
              <a:t>coater</a:t>
            </a:r>
            <a:r>
              <a:rPr lang="en-US" sz="2600" dirty="0" err="1">
                <a:solidFill>
                  <a:prstClr val="black"/>
                </a:solidFill>
                <a:ea typeface="Times New Roman" panose="02020603050405020304" pitchFamily="18" charset="0"/>
              </a:rPr>
              <a:t>ea</a:t>
            </a:r>
            <a:r>
              <a:rPr lang="en-US" sz="2600" dirty="0">
                <a:solidFill>
                  <a:prstClr val="black"/>
                </a:solidFill>
                <a:ea typeface="Times New Roman" panose="02020603050405020304" pitchFamily="18" charset="0"/>
              </a:rPr>
              <a:t> </a:t>
            </a:r>
            <a:r>
              <a:rPr lang="ro-RO" sz="2600" dirty="0">
                <a:solidFill>
                  <a:prstClr val="black"/>
                </a:solidFill>
                <a:ea typeface="Times New Roman" panose="02020603050405020304" pitchFamily="18" charset="0"/>
              </a:rPr>
              <a:t>suprafeţelor regenerate din controlul anual</a:t>
            </a:r>
            <a:r>
              <a:rPr lang="en-US" sz="2600" dirty="0">
                <a:solidFill>
                  <a:prstClr val="black"/>
                </a:solidFill>
                <a:ea typeface="Times New Roman" panose="02020603050405020304" pitchFamily="18" charset="0"/>
              </a:rPr>
              <a:t>.</a:t>
            </a:r>
            <a:endParaRPr lang="en-GB" sz="2600" dirty="0">
              <a:solidFill>
                <a:prstClr val="black"/>
              </a:solidFill>
              <a:ea typeface="Times New Roman" panose="02020603050405020304" pitchFamily="18" charset="0"/>
            </a:endParaRPr>
          </a:p>
          <a:p>
            <a:pPr marL="0" indent="0" algn="just">
              <a:lnSpc>
                <a:spcPct val="110000"/>
              </a:lnSpc>
              <a:spcBef>
                <a:spcPts val="600"/>
              </a:spcBef>
              <a:buFont typeface="Arial"/>
              <a:buNone/>
            </a:pPr>
            <a:r>
              <a:rPr lang="ro-RO" sz="2600" dirty="0">
                <a:solidFill>
                  <a:prstClr val="black"/>
                </a:solidFill>
                <a:ea typeface="Times New Roman" panose="02020603050405020304" pitchFamily="18" charset="0"/>
              </a:rPr>
              <a:t>-</a:t>
            </a:r>
            <a:r>
              <a:rPr lang="en-US" sz="2600" dirty="0" err="1">
                <a:solidFill>
                  <a:prstClr val="black"/>
                </a:solidFill>
                <a:ea typeface="Times New Roman" panose="02020603050405020304" pitchFamily="18" charset="0"/>
              </a:rPr>
              <a:t>În</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cazul</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staţiunilor</a:t>
            </a:r>
            <a:r>
              <a:rPr lang="en-US" sz="2600" dirty="0">
                <a:solidFill>
                  <a:prstClr val="black"/>
                </a:solidFill>
                <a:ea typeface="Times New Roman" panose="02020603050405020304" pitchFamily="18" charset="0"/>
              </a:rPr>
              <a:t> extreme, </a:t>
            </a:r>
            <a:r>
              <a:rPr lang="en-US" sz="2600" dirty="0" err="1">
                <a:solidFill>
                  <a:prstClr val="black"/>
                </a:solidFill>
                <a:ea typeface="Times New Roman" panose="02020603050405020304" pitchFamily="18" charset="0"/>
              </a:rPr>
              <a:t>durata</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închiderii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stării</a:t>
            </a:r>
            <a:r>
              <a:rPr lang="en-US" sz="2600" dirty="0">
                <a:solidFill>
                  <a:prstClr val="black"/>
                </a:solidFill>
                <a:ea typeface="Times New Roman" panose="02020603050405020304" pitchFamily="18" charset="0"/>
              </a:rPr>
              <a:t> de </a:t>
            </a:r>
            <a:r>
              <a:rPr lang="en-US" sz="2600" dirty="0" err="1">
                <a:solidFill>
                  <a:prstClr val="black"/>
                </a:solidFill>
                <a:ea typeface="Times New Roman" panose="02020603050405020304" pitchFamily="18" charset="0"/>
              </a:rPr>
              <a:t>masiv</a:t>
            </a:r>
            <a:r>
              <a:rPr lang="en-US" sz="2600" dirty="0">
                <a:solidFill>
                  <a:prstClr val="black"/>
                </a:solidFill>
                <a:ea typeface="Times New Roman" panose="02020603050405020304" pitchFamily="18" charset="0"/>
              </a:rPr>
              <a:t> se </a:t>
            </a:r>
            <a:r>
              <a:rPr lang="en-US" sz="2600" dirty="0" err="1">
                <a:solidFill>
                  <a:prstClr val="black"/>
                </a:solidFill>
                <a:ea typeface="Times New Roman" panose="02020603050405020304" pitchFamily="18" charset="0"/>
              </a:rPr>
              <a:t>prelungește</a:t>
            </a:r>
            <a:r>
              <a:rPr lang="en-US" sz="2600" dirty="0">
                <a:solidFill>
                  <a:prstClr val="black"/>
                </a:solidFill>
                <a:ea typeface="Times New Roman" panose="02020603050405020304" pitchFamily="18" charset="0"/>
              </a:rPr>
              <a:t> cu 2-5 </a:t>
            </a:r>
            <a:r>
              <a:rPr lang="en-US" sz="2600" dirty="0" err="1">
                <a:solidFill>
                  <a:prstClr val="black"/>
                </a:solidFill>
                <a:ea typeface="Times New Roman" panose="02020603050405020304" pitchFamily="18" charset="0"/>
              </a:rPr>
              <a:t>ani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fiind</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prevăzute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lucrări</a:t>
            </a:r>
            <a:r>
              <a:rPr lang="en-US" sz="2600" dirty="0">
                <a:solidFill>
                  <a:prstClr val="black"/>
                </a:solidFill>
                <a:ea typeface="Times New Roman" panose="02020603050405020304" pitchFamily="18" charset="0"/>
              </a:rPr>
              <a:t> de </a:t>
            </a:r>
            <a:r>
              <a:rPr lang="en-US" sz="2600" dirty="0" err="1">
                <a:solidFill>
                  <a:prstClr val="black"/>
                </a:solidFill>
                <a:ea typeface="Times New Roman" panose="02020603050405020304" pitchFamily="18" charset="0"/>
              </a:rPr>
              <a:t>întreţinere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corespunzătoare</a:t>
            </a:r>
            <a:r>
              <a:rPr lang="en-US" sz="2600" dirty="0">
                <a:solidFill>
                  <a:prstClr val="black"/>
                </a:solidFill>
                <a:ea typeface="Times New Roman" panose="02020603050405020304" pitchFamily="18" charset="0"/>
              </a:rPr>
              <a:t>.</a:t>
            </a:r>
            <a:endParaRPr lang="en-GB" sz="2600" dirty="0">
              <a:solidFill>
                <a:prstClr val="black"/>
              </a:solidFill>
              <a:ea typeface="Times New Roman" panose="02020603050405020304" pitchFamily="18" charset="0"/>
            </a:endParaRPr>
          </a:p>
          <a:p>
            <a:pPr marL="270510" algn="just">
              <a:lnSpc>
                <a:spcPct val="110000"/>
              </a:lnSpc>
              <a:spcBef>
                <a:spcPts val="600"/>
              </a:spcBef>
            </a:pPr>
            <a:r>
              <a:rPr lang="en-US" sz="2600" dirty="0" err="1">
                <a:solidFill>
                  <a:prstClr val="black"/>
                </a:solidFill>
                <a:ea typeface="Times New Roman" panose="02020603050405020304" pitchFamily="18" charset="0"/>
              </a:rPr>
              <a:t>Corelarea</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numărului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lucrărilor</a:t>
            </a:r>
            <a:r>
              <a:rPr lang="en-US" sz="2600" dirty="0">
                <a:solidFill>
                  <a:prstClr val="black"/>
                </a:solidFill>
                <a:ea typeface="Times New Roman" panose="02020603050405020304" pitchFamily="18" charset="0"/>
              </a:rPr>
              <a:t> de </a:t>
            </a:r>
            <a:r>
              <a:rPr lang="en-US" sz="2600" dirty="0" err="1">
                <a:solidFill>
                  <a:prstClr val="black"/>
                </a:solidFill>
                <a:ea typeface="Times New Roman" panose="02020603050405020304" pitchFamily="18" charset="0"/>
              </a:rPr>
              <a:t>întreţinere</a:t>
            </a:r>
            <a:r>
              <a:rPr lang="en-US" sz="2600" dirty="0">
                <a:solidFill>
                  <a:prstClr val="black"/>
                </a:solidFill>
                <a:ea typeface="Times New Roman" panose="02020603050405020304" pitchFamily="18" charset="0"/>
              </a:rPr>
              <a:t>, a </a:t>
            </a:r>
            <a:r>
              <a:rPr lang="en-US" sz="2600" dirty="0" err="1">
                <a:solidFill>
                  <a:prstClr val="black"/>
                </a:solidFill>
                <a:ea typeface="Times New Roman" panose="02020603050405020304" pitchFamily="18" charset="0"/>
              </a:rPr>
              <a:t>completărilor</a:t>
            </a:r>
            <a:r>
              <a:rPr lang="en-US" sz="2600" dirty="0">
                <a:solidFill>
                  <a:prstClr val="black"/>
                </a:solidFill>
                <a:ea typeface="Times New Roman" panose="02020603050405020304" pitchFamily="18" charset="0"/>
              </a:rPr>
              <a:t> </a:t>
            </a:r>
            <a:r>
              <a:rPr lang="ro-RO" sz="2600" dirty="0">
                <a:solidFill>
                  <a:prstClr val="black"/>
                </a:solidFill>
                <a:ea typeface="Times New Roman" panose="02020603050405020304" pitchFamily="18" charset="0"/>
              </a:rPr>
              <a:t>şi a </a:t>
            </a:r>
            <a:r>
              <a:rPr lang="en-US" sz="2600" dirty="0" err="1">
                <a:solidFill>
                  <a:prstClr val="black"/>
                </a:solidFill>
                <a:ea typeface="Times New Roman" panose="02020603050405020304" pitchFamily="18" charset="0"/>
              </a:rPr>
              <a:t>duratei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închiderii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stării</a:t>
            </a:r>
            <a:r>
              <a:rPr lang="en-US" sz="2600" dirty="0">
                <a:solidFill>
                  <a:prstClr val="black"/>
                </a:solidFill>
                <a:ea typeface="Times New Roman" panose="02020603050405020304" pitchFamily="18" charset="0"/>
              </a:rPr>
              <a:t> de </a:t>
            </a:r>
            <a:r>
              <a:rPr lang="en-US" sz="2600" dirty="0" err="1">
                <a:solidFill>
                  <a:prstClr val="black"/>
                </a:solidFill>
                <a:ea typeface="Times New Roman" panose="02020603050405020304" pitchFamily="18" charset="0"/>
              </a:rPr>
              <a:t>masiv</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pentru</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culturile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forestiere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realizate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terenuri</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degradate</a:t>
            </a:r>
            <a:r>
              <a:rPr lang="en-US" sz="2600" dirty="0">
                <a:solidFill>
                  <a:prstClr val="black"/>
                </a:solidFill>
                <a:ea typeface="Times New Roman" panose="02020603050405020304" pitchFamily="18" charset="0"/>
              </a:rPr>
              <a:t> (conform cu </a:t>
            </a:r>
            <a:r>
              <a:rPr lang="en-US" sz="2600" dirty="0" err="1">
                <a:solidFill>
                  <a:prstClr val="black"/>
                </a:solidFill>
                <a:ea typeface="Times New Roman" panose="02020603050405020304" pitchFamily="18" charset="0"/>
              </a:rPr>
              <a:t>cele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prevăzute</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în</a:t>
            </a:r>
            <a:r>
              <a:rPr lang="en-US" sz="2600" dirty="0">
                <a:solidFill>
                  <a:prstClr val="black"/>
                </a:solidFill>
                <a:ea typeface="Times New Roman" panose="02020603050405020304" pitchFamily="18" charset="0"/>
              </a:rPr>
              <a:t> </a:t>
            </a:r>
            <a:r>
              <a:rPr lang="en-US" sz="2600" dirty="0" err="1">
                <a:solidFill>
                  <a:prstClr val="black"/>
                </a:solidFill>
                <a:ea typeface="Times New Roman" panose="02020603050405020304" pitchFamily="18" charset="0"/>
              </a:rPr>
              <a:t>Procedura</a:t>
            </a:r>
            <a:r>
              <a:rPr lang="en-US" sz="2600" dirty="0">
                <a:solidFill>
                  <a:prstClr val="black"/>
                </a:solidFill>
                <a:ea typeface="Times New Roman" panose="02020603050405020304" pitchFamily="18" charset="0"/>
              </a:rPr>
              <a:t> 1 - </a:t>
            </a:r>
            <a:r>
              <a:rPr lang="en-US" sz="2600" dirty="0" err="1">
                <a:solidFill>
                  <a:prstClr val="black"/>
                </a:solidFill>
                <a:ea typeface="Times New Roman" panose="02020603050405020304" pitchFamily="18" charset="0"/>
              </a:rPr>
              <a:t>partea</a:t>
            </a:r>
            <a:r>
              <a:rPr lang="en-US" sz="2600" dirty="0">
                <a:solidFill>
                  <a:prstClr val="black"/>
                </a:solidFill>
                <a:ea typeface="Times New Roman" panose="02020603050405020304" pitchFamily="18" charset="0"/>
              </a:rPr>
              <a:t> a 2-a). </a:t>
            </a:r>
            <a:endParaRPr lang="it-IT" sz="2600" b="1" dirty="0">
              <a:solidFill>
                <a:prstClr val="black"/>
              </a:solidFill>
            </a:endParaRPr>
          </a:p>
          <a:p>
            <a:pPr marL="0" indent="0">
              <a:lnSpc>
                <a:spcPct val="110000"/>
              </a:lnSpc>
              <a:spcBef>
                <a:spcPts val="600"/>
              </a:spcBef>
              <a:buFont typeface="Arial"/>
              <a:buNone/>
            </a:pPr>
            <a:endParaRPr lang="ro-RO" sz="2600" b="1" dirty="0">
              <a:solidFill>
                <a:prstClr val="black"/>
              </a:solidFill>
            </a:endParaRPr>
          </a:p>
          <a:p>
            <a:pPr marL="0" indent="0">
              <a:buFont typeface="Arial"/>
              <a:buNone/>
            </a:pPr>
            <a:endParaRPr lang="ro-RO" sz="1800" dirty="0">
              <a:solidFill>
                <a:prstClr val="black"/>
              </a:solidFill>
            </a:endParaRPr>
          </a:p>
          <a:p>
            <a:pPr marL="0" indent="0">
              <a:buFont typeface="Arial"/>
              <a:buNone/>
            </a:pPr>
            <a:endParaRPr lang="en-US" dirty="0">
              <a:solidFill>
                <a:prstClr val="black"/>
              </a:solidFill>
            </a:endParaRPr>
          </a:p>
          <a:p>
            <a:pPr marL="0" indent="0">
              <a:buFont typeface="Arial"/>
              <a:buNone/>
            </a:pPr>
            <a:endParaRPr lang="en-US" dirty="0">
              <a:solidFill>
                <a:prstClr val="black"/>
              </a:solidFill>
            </a:endParaRPr>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953551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241873281"/>
              </p:ext>
            </p:extLst>
          </p:nvPr>
        </p:nvGraphicFramePr>
        <p:xfrm>
          <a:off x="578019" y="2377987"/>
          <a:ext cx="11265032" cy="4389120"/>
        </p:xfrm>
        <a:graphic>
          <a:graphicData uri="http://schemas.openxmlformats.org/drawingml/2006/table">
            <a:tbl>
              <a:tblPr/>
              <a:tblGrid>
                <a:gridCol w="2843317">
                  <a:extLst>
                    <a:ext uri="{9D8B030D-6E8A-4147-A177-3AD203B41FA5}">
                      <a16:colId xmlns:a16="http://schemas.microsoft.com/office/drawing/2014/main" val="3335916655"/>
                    </a:ext>
                  </a:extLst>
                </a:gridCol>
                <a:gridCol w="2198020">
                  <a:extLst>
                    <a:ext uri="{9D8B030D-6E8A-4147-A177-3AD203B41FA5}">
                      <a16:colId xmlns:a16="http://schemas.microsoft.com/office/drawing/2014/main" val="1087958437"/>
                    </a:ext>
                  </a:extLst>
                </a:gridCol>
                <a:gridCol w="3848546">
                  <a:extLst>
                    <a:ext uri="{9D8B030D-6E8A-4147-A177-3AD203B41FA5}">
                      <a16:colId xmlns:a16="http://schemas.microsoft.com/office/drawing/2014/main" val="3455479907"/>
                    </a:ext>
                  </a:extLst>
                </a:gridCol>
                <a:gridCol w="2375149">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87244">
                <a:tc>
                  <a:txBody>
                    <a:bodyPr/>
                    <a:lstStyle/>
                    <a:p>
                      <a:pPr>
                        <a:spcAft>
                          <a:spcPts val="0"/>
                        </a:spcAft>
                      </a:pPr>
                      <a:r>
                        <a:rPr lang="ro-RO" sz="1800" dirty="0">
                          <a:effectLst/>
                        </a:rPr>
                        <a:t>  2. Organizarea executării lucrărilor de control anual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o-RO"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en-GB" sz="1800" dirty="0">
                          <a:effectLst/>
                          <a:sym typeface="Wingdings" panose="05000000000000000000" pitchFamily="2" charset="2"/>
                        </a:rPr>
                        <a:t></a:t>
                      </a:r>
                      <a:r>
                        <a:rPr lang="ro-RO" sz="1800" dirty="0">
                          <a:effectLst/>
                        </a:rPr>
                        <a:t>efectuarea controlului anual în pădurile private administrate</a:t>
                      </a:r>
                      <a:r>
                        <a:rPr lang="ro-RO" sz="1800" baseline="0" dirty="0">
                          <a:effectLst/>
                        </a:rPr>
                        <a:t> de</a:t>
                      </a:r>
                      <a:r>
                        <a:rPr lang="ro-RO" sz="1800" dirty="0">
                          <a:effectLst/>
                        </a:rPr>
                        <a:t> ocoale silvice de regim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800" dirty="0">
                          <a:effectLst/>
                        </a:rPr>
                        <a:t> </a:t>
                      </a:r>
                      <a:r>
                        <a:rPr lang="ro-RO" sz="1800" dirty="0">
                          <a:effectLst/>
                          <a:latin typeface="Calibri" panose="020F0502020204030204" pitchFamily="34" charset="0"/>
                          <a:ea typeface="Calibri" panose="020F0502020204030204" pitchFamily="34" charset="0"/>
                          <a:cs typeface="Times New Roman" panose="02020603050405020304" pitchFamily="18" charset="0"/>
                        </a:rPr>
                        <a:t>Lipsă</a:t>
                      </a:r>
                      <a:r>
                        <a:rPr lang="ro-RO" sz="1800" baseline="0" dirty="0">
                          <a:effectLst/>
                          <a:latin typeface="Calibri" panose="020F0502020204030204" pitchFamily="34" charset="0"/>
                          <a:ea typeface="Calibri" panose="020F0502020204030204" pitchFamily="34" charset="0"/>
                          <a:cs typeface="Times New Roman" panose="02020603050405020304" pitchFamily="18" charset="0"/>
                        </a:rPr>
                        <a:t> in Norma 7/2000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842451">
                <a:tc>
                  <a:txBody>
                    <a:bodyPr/>
                    <a:lstStyle/>
                    <a:p>
                      <a:pPr algn="l">
                        <a:spcAft>
                          <a:spcPts val="0"/>
                        </a:spcAft>
                      </a:pPr>
                      <a:r>
                        <a:rPr lang="en-US" sz="1800" dirty="0">
                          <a:effectLst/>
                        </a:rPr>
                        <a:t>3.2. </a:t>
                      </a:r>
                      <a:r>
                        <a:rPr lang="en-US" sz="1800" dirty="0" err="1">
                          <a:effectLst/>
                        </a:rPr>
                        <a:t>Controlul</a:t>
                      </a:r>
                      <a:r>
                        <a:rPr lang="en-US" sz="1800" dirty="0">
                          <a:effectLst/>
                        </a:rPr>
                        <a:t> </a:t>
                      </a:r>
                      <a:r>
                        <a:rPr lang="en-US" sz="1800" dirty="0" err="1">
                          <a:effectLst/>
                        </a:rPr>
                        <a:t>anual</a:t>
                      </a:r>
                      <a:r>
                        <a:rPr lang="en-US" sz="1800" dirty="0">
                          <a:effectLst/>
                        </a:rPr>
                        <a:t> al </a:t>
                      </a:r>
                      <a:r>
                        <a:rPr lang="en-US" sz="1800" dirty="0" err="1">
                          <a:effectLst/>
                        </a:rPr>
                        <a:t>regenerărilor</a:t>
                      </a:r>
                      <a:r>
                        <a:rPr lang="en-US" sz="1800" dirty="0">
                          <a:effectLst/>
                        </a:rPr>
                        <a:t> - </a:t>
                      </a:r>
                      <a:r>
                        <a:rPr lang="en-US" sz="1800" dirty="0" err="1">
                          <a:effectLst/>
                        </a:rPr>
                        <a:t>etapa</a:t>
                      </a:r>
                      <a:r>
                        <a:rPr lang="en-US" sz="1800" dirty="0">
                          <a:effectLst/>
                        </a:rPr>
                        <a:t> a II-a</a:t>
                      </a: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rgbClr val="FF0000"/>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ro-RO" sz="1800" baseline="0" dirty="0">
                          <a:effectLst/>
                        </a:rPr>
                        <a:t> </a:t>
                      </a:r>
                      <a:r>
                        <a:rPr lang="en-US" sz="1800" dirty="0" err="1">
                          <a:effectLst/>
                        </a:rPr>
                        <a:t>Completare</a:t>
                      </a:r>
                      <a:r>
                        <a:rPr lang="en-US" sz="1800" dirty="0">
                          <a:effectLst/>
                        </a:rPr>
                        <a:t> </a:t>
                      </a:r>
                      <a:r>
                        <a:rPr lang="en-US" sz="1800" dirty="0" err="1">
                          <a:effectLst/>
                        </a:rPr>
                        <a:t>paragraf</a:t>
                      </a:r>
                      <a:r>
                        <a:rPr lang="en-US" sz="1800" dirty="0">
                          <a:effectLst/>
                        </a:rPr>
                        <a:t>:</a:t>
                      </a:r>
                      <a:r>
                        <a:rPr lang="ro-RO" sz="1800" dirty="0">
                          <a:effectLst/>
                        </a:rPr>
                        <a:t> </a:t>
                      </a:r>
                      <a:r>
                        <a:rPr lang="en-US" sz="1800" dirty="0">
                          <a:effectLst/>
                        </a:rPr>
                        <a:t>“</a:t>
                      </a:r>
                      <a:r>
                        <a:rPr lang="en-US" sz="1800" i="1" dirty="0" err="1">
                          <a:effectLst/>
                        </a:rPr>
                        <a:t>Starea</a:t>
                      </a:r>
                      <a:r>
                        <a:rPr lang="en-US" sz="1800" i="1" dirty="0">
                          <a:effectLst/>
                        </a:rPr>
                        <a:t> de </a:t>
                      </a:r>
                      <a:r>
                        <a:rPr lang="en-US" sz="1800" i="1" dirty="0" err="1">
                          <a:effectLst/>
                        </a:rPr>
                        <a:t>masiv</a:t>
                      </a:r>
                      <a:r>
                        <a:rPr lang="en-US" sz="1800" i="1" dirty="0">
                          <a:effectLst/>
                        </a:rPr>
                        <a:t> se </a:t>
                      </a:r>
                      <a:r>
                        <a:rPr lang="en-US" sz="1800" i="1" dirty="0" err="1">
                          <a:effectLst/>
                        </a:rPr>
                        <a:t>declară</a:t>
                      </a:r>
                      <a:r>
                        <a:rPr lang="en-US" sz="1800" i="1" dirty="0">
                          <a:effectLst/>
                        </a:rPr>
                        <a:t> </a:t>
                      </a:r>
                      <a:r>
                        <a:rPr lang="en-US" sz="1800" i="1" dirty="0" err="1">
                          <a:effectLst/>
                        </a:rPr>
                        <a:t>în</a:t>
                      </a:r>
                      <a:r>
                        <a:rPr lang="en-US" sz="1800" i="1" dirty="0">
                          <a:effectLst/>
                        </a:rPr>
                        <a:t> </a:t>
                      </a:r>
                      <a:r>
                        <a:rPr lang="en-US" sz="1800" i="1" dirty="0" err="1">
                          <a:effectLst/>
                        </a:rPr>
                        <a:t>momentul</a:t>
                      </a:r>
                      <a:r>
                        <a:rPr lang="en-US" sz="1800" i="1" dirty="0">
                          <a:effectLst/>
                        </a:rPr>
                        <a:t> </a:t>
                      </a:r>
                      <a:r>
                        <a:rPr lang="en-US" sz="1800" i="1" dirty="0" err="1">
                          <a:effectLst/>
                        </a:rPr>
                        <a:t>în</a:t>
                      </a:r>
                      <a:r>
                        <a:rPr lang="en-US" sz="1800" i="1" dirty="0">
                          <a:effectLst/>
                        </a:rPr>
                        <a:t> care </a:t>
                      </a:r>
                      <a:r>
                        <a:rPr lang="en-US" sz="1800" i="1" dirty="0" err="1">
                          <a:effectLst/>
                        </a:rPr>
                        <a:t>aceasta</a:t>
                      </a:r>
                      <a:r>
                        <a:rPr lang="en-US" sz="1800" i="1" dirty="0">
                          <a:effectLst/>
                        </a:rPr>
                        <a:t> se </a:t>
                      </a:r>
                      <a:r>
                        <a:rPr lang="en-US" sz="1800" i="1" dirty="0" err="1">
                          <a:effectLst/>
                        </a:rPr>
                        <a:t>realizează</a:t>
                      </a:r>
                      <a:r>
                        <a:rPr lang="en-US" sz="1800" i="1" dirty="0">
                          <a:effectLst/>
                        </a:rPr>
                        <a:t> </a:t>
                      </a:r>
                      <a:r>
                        <a:rPr lang="en-US" sz="1800" i="1" dirty="0" err="1">
                          <a:effectLst/>
                        </a:rPr>
                        <a:t>pe</a:t>
                      </a:r>
                      <a:r>
                        <a:rPr lang="en-US" sz="1800" i="1" dirty="0">
                          <a:effectLst/>
                        </a:rPr>
                        <a:t> </a:t>
                      </a:r>
                      <a:r>
                        <a:rPr lang="en-US" sz="1800" i="1" dirty="0" err="1">
                          <a:effectLst/>
                        </a:rPr>
                        <a:t>întreaga</a:t>
                      </a:r>
                      <a:r>
                        <a:rPr lang="en-US" sz="1800" i="1" dirty="0">
                          <a:effectLst/>
                        </a:rPr>
                        <a:t> </a:t>
                      </a:r>
                      <a:r>
                        <a:rPr lang="en-US" sz="1800" i="1" dirty="0" err="1">
                          <a:effectLst/>
                        </a:rPr>
                        <a:t>suprafaţă</a:t>
                      </a:r>
                      <a:r>
                        <a:rPr lang="en-US" sz="1800" i="1" dirty="0">
                          <a:effectLst/>
                        </a:rPr>
                        <a:t> a </a:t>
                      </a:r>
                      <a:r>
                        <a:rPr lang="en-US" sz="1800" i="1" dirty="0" err="1">
                          <a:effectLst/>
                        </a:rPr>
                        <a:t>regenerării</a:t>
                      </a:r>
                      <a:r>
                        <a:rPr lang="en-US" sz="1800" i="1" dirty="0">
                          <a:effectLst/>
                        </a:rPr>
                        <a:t> </a:t>
                      </a:r>
                      <a:r>
                        <a:rPr lang="en-US" sz="1800" i="1" dirty="0" err="1">
                          <a:effectLst/>
                        </a:rPr>
                        <a:t>analizate</a:t>
                      </a:r>
                      <a:r>
                        <a:rPr lang="en-US" sz="1800" dirty="0">
                          <a:effectLst/>
                        </a:rPr>
                        <a:t>” cu </a:t>
                      </a:r>
                      <a:endParaRPr lang="ro-RO" sz="1800" dirty="0">
                        <a:effectLst/>
                      </a:endParaRPr>
                    </a:p>
                    <a:p>
                      <a:pPr algn="just">
                        <a:spcAft>
                          <a:spcPts val="0"/>
                        </a:spcAft>
                      </a:pPr>
                      <a:r>
                        <a:rPr lang="en-US" sz="1800" dirty="0">
                          <a:effectLst/>
                          <a:sym typeface="Wingdings" panose="05000000000000000000" pitchFamily="2" charset="2"/>
                        </a:rPr>
                        <a:t></a:t>
                      </a:r>
                      <a:r>
                        <a:rPr lang="en-US" sz="1800" dirty="0">
                          <a:effectLst/>
                        </a:rPr>
                        <a:t> </a:t>
                      </a:r>
                      <a:r>
                        <a:rPr lang="en-US" sz="1800" dirty="0">
                          <a:solidFill>
                            <a:schemeClr val="tx1"/>
                          </a:solidFill>
                          <a:effectLst/>
                        </a:rPr>
                        <a:t>“</a:t>
                      </a:r>
                      <a:r>
                        <a:rPr lang="en-US" sz="1800" i="1" dirty="0" err="1">
                          <a:solidFill>
                            <a:schemeClr val="tx1"/>
                          </a:solidFill>
                          <a:effectLst/>
                        </a:rPr>
                        <a:t>În</a:t>
                      </a:r>
                      <a:r>
                        <a:rPr lang="en-US" sz="1800" i="1" dirty="0">
                          <a:solidFill>
                            <a:schemeClr val="tx1"/>
                          </a:solidFill>
                          <a:effectLst/>
                        </a:rPr>
                        <a:t> </a:t>
                      </a:r>
                      <a:r>
                        <a:rPr lang="en-US" sz="1800" i="1" dirty="0" err="1">
                          <a:solidFill>
                            <a:schemeClr val="tx1"/>
                          </a:solidFill>
                          <a:effectLst/>
                        </a:rPr>
                        <a:t>cazul</a:t>
                      </a:r>
                      <a:r>
                        <a:rPr lang="en-US" sz="1800" i="1" dirty="0">
                          <a:solidFill>
                            <a:schemeClr val="tx1"/>
                          </a:solidFill>
                          <a:effectLst/>
                        </a:rPr>
                        <a:t> </a:t>
                      </a:r>
                      <a:r>
                        <a:rPr lang="en-US" sz="1800" i="1" dirty="0" err="1">
                          <a:solidFill>
                            <a:schemeClr val="tx1"/>
                          </a:solidFill>
                          <a:effectLst/>
                        </a:rPr>
                        <a:t>unor</a:t>
                      </a:r>
                      <a:r>
                        <a:rPr lang="en-US" sz="1800" i="1" dirty="0">
                          <a:solidFill>
                            <a:schemeClr val="tx1"/>
                          </a:solidFill>
                          <a:effectLst/>
                        </a:rPr>
                        <a:t> </a:t>
                      </a:r>
                      <a:r>
                        <a:rPr lang="en-US" sz="1800" i="1" dirty="0" err="1">
                          <a:solidFill>
                            <a:schemeClr val="tx1"/>
                          </a:solidFill>
                          <a:effectLst/>
                        </a:rPr>
                        <a:t>goluri</a:t>
                      </a:r>
                      <a:r>
                        <a:rPr lang="en-US" sz="1800" i="1" dirty="0">
                          <a:solidFill>
                            <a:schemeClr val="tx1"/>
                          </a:solidFill>
                          <a:effectLst/>
                        </a:rPr>
                        <a:t> </a:t>
                      </a:r>
                      <a:r>
                        <a:rPr lang="en-US" sz="1800" i="1" dirty="0" err="1">
                          <a:solidFill>
                            <a:schemeClr val="tx1"/>
                          </a:solidFill>
                          <a:effectLst/>
                        </a:rPr>
                        <a:t>neregenerate</a:t>
                      </a:r>
                      <a:r>
                        <a:rPr lang="en-US" sz="1800" i="1" dirty="0">
                          <a:solidFill>
                            <a:schemeClr val="tx1"/>
                          </a:solidFill>
                          <a:effectLst/>
                        </a:rPr>
                        <a:t> </a:t>
                      </a:r>
                      <a:r>
                        <a:rPr lang="en-US" sz="1800" i="1" dirty="0" err="1">
                          <a:solidFill>
                            <a:schemeClr val="tx1"/>
                          </a:solidFill>
                          <a:effectLst/>
                        </a:rPr>
                        <a:t>mai</a:t>
                      </a:r>
                      <a:r>
                        <a:rPr lang="en-US" sz="1800" i="1" dirty="0">
                          <a:solidFill>
                            <a:schemeClr val="tx1"/>
                          </a:solidFill>
                          <a:effectLst/>
                        </a:rPr>
                        <a:t> </a:t>
                      </a:r>
                      <a:r>
                        <a:rPr lang="en-US" sz="1800" i="1" dirty="0" err="1">
                          <a:solidFill>
                            <a:schemeClr val="tx1"/>
                          </a:solidFill>
                          <a:effectLst/>
                        </a:rPr>
                        <a:t>mari</a:t>
                      </a:r>
                      <a:r>
                        <a:rPr lang="en-US" sz="1800" i="1" dirty="0">
                          <a:solidFill>
                            <a:schemeClr val="tx1"/>
                          </a:solidFill>
                          <a:effectLst/>
                        </a:rPr>
                        <a:t> de 2500 </a:t>
                      </a:r>
                      <a:r>
                        <a:rPr lang="en-US" sz="1800" i="1" dirty="0" err="1">
                          <a:solidFill>
                            <a:schemeClr val="tx1"/>
                          </a:solidFill>
                          <a:effectLst/>
                        </a:rPr>
                        <a:t>mp</a:t>
                      </a:r>
                      <a:r>
                        <a:rPr lang="en-US" sz="1800" i="1" dirty="0">
                          <a:solidFill>
                            <a:schemeClr val="tx1"/>
                          </a:solidFill>
                          <a:effectLst/>
                        </a:rPr>
                        <a:t>, </a:t>
                      </a:r>
                      <a:r>
                        <a:rPr lang="en-US" sz="1800" i="1" dirty="0" err="1">
                          <a:solidFill>
                            <a:schemeClr val="tx1"/>
                          </a:solidFill>
                          <a:effectLst/>
                        </a:rPr>
                        <a:t>acestea</a:t>
                      </a:r>
                      <a:r>
                        <a:rPr lang="en-US" sz="1800" i="1" dirty="0">
                          <a:solidFill>
                            <a:schemeClr val="tx1"/>
                          </a:solidFill>
                          <a:effectLst/>
                        </a:rPr>
                        <a:t> pot fi separate de </a:t>
                      </a:r>
                      <a:r>
                        <a:rPr lang="en-US" sz="1800" i="1" dirty="0" err="1">
                          <a:solidFill>
                            <a:schemeClr val="tx1"/>
                          </a:solidFill>
                          <a:effectLst/>
                        </a:rPr>
                        <a:t>restul</a:t>
                      </a:r>
                      <a:r>
                        <a:rPr lang="en-US" sz="1800" i="1" dirty="0">
                          <a:solidFill>
                            <a:schemeClr val="tx1"/>
                          </a:solidFill>
                          <a:effectLst/>
                        </a:rPr>
                        <a:t> </a:t>
                      </a:r>
                      <a:r>
                        <a:rPr lang="en-US" sz="1800" i="1" dirty="0" err="1">
                          <a:solidFill>
                            <a:schemeClr val="tx1"/>
                          </a:solidFill>
                          <a:effectLst/>
                        </a:rPr>
                        <a:t>suprafeţei</a:t>
                      </a:r>
                      <a:r>
                        <a:rPr lang="en-US" sz="1800" i="1" dirty="0">
                          <a:solidFill>
                            <a:schemeClr val="tx1"/>
                          </a:solidFill>
                          <a:effectLst/>
                        </a:rPr>
                        <a:t> regenerate (cu </a:t>
                      </a:r>
                      <a:r>
                        <a:rPr lang="en-US" sz="1800" i="1" dirty="0" err="1">
                          <a:solidFill>
                            <a:schemeClr val="tx1"/>
                          </a:solidFill>
                          <a:effectLst/>
                        </a:rPr>
                        <a:t>starea</a:t>
                      </a:r>
                      <a:r>
                        <a:rPr lang="en-US" sz="1800" i="1" dirty="0">
                          <a:solidFill>
                            <a:schemeClr val="tx1"/>
                          </a:solidFill>
                          <a:effectLst/>
                        </a:rPr>
                        <a:t> de </a:t>
                      </a:r>
                      <a:r>
                        <a:rPr lang="en-US" sz="1800" i="1" dirty="0" err="1">
                          <a:solidFill>
                            <a:schemeClr val="tx1"/>
                          </a:solidFill>
                          <a:effectLst/>
                        </a:rPr>
                        <a:t>masiv</a:t>
                      </a:r>
                      <a:r>
                        <a:rPr lang="en-US" sz="1800" i="1" dirty="0">
                          <a:solidFill>
                            <a:schemeClr val="tx1"/>
                          </a:solidFill>
                          <a:effectLst/>
                        </a:rPr>
                        <a:t> </a:t>
                      </a:r>
                      <a:r>
                        <a:rPr lang="en-US" sz="1800" i="1" dirty="0" err="1">
                          <a:solidFill>
                            <a:schemeClr val="tx1"/>
                          </a:solidFill>
                          <a:effectLst/>
                        </a:rPr>
                        <a:t>realizată</a:t>
                      </a:r>
                      <a:r>
                        <a:rPr lang="en-US" sz="1800" i="1" dirty="0">
                          <a:solidFill>
                            <a:schemeClr val="tx1"/>
                          </a:solidFill>
                          <a:effectLst/>
                        </a:rPr>
                        <a:t>), </a:t>
                      </a:r>
                      <a:r>
                        <a:rPr lang="en-US" sz="1800" i="1" dirty="0" err="1">
                          <a:solidFill>
                            <a:schemeClr val="tx1"/>
                          </a:solidFill>
                          <a:effectLst/>
                        </a:rPr>
                        <a:t>daca</a:t>
                      </a:r>
                      <a:r>
                        <a:rPr lang="en-US" sz="1800" i="1" dirty="0">
                          <a:solidFill>
                            <a:schemeClr val="tx1"/>
                          </a:solidFill>
                          <a:effectLst/>
                        </a:rPr>
                        <a:t> </a:t>
                      </a:r>
                      <a:r>
                        <a:rPr lang="en-US" sz="1800" i="1" dirty="0" err="1">
                          <a:solidFill>
                            <a:schemeClr val="tx1"/>
                          </a:solidFill>
                          <a:effectLst/>
                        </a:rPr>
                        <a:t>pierderile</a:t>
                      </a:r>
                      <a:r>
                        <a:rPr lang="en-US" sz="1800" i="1" dirty="0">
                          <a:solidFill>
                            <a:schemeClr val="tx1"/>
                          </a:solidFill>
                          <a:effectLst/>
                        </a:rPr>
                        <a:t> se </a:t>
                      </a:r>
                      <a:r>
                        <a:rPr lang="en-US" sz="1800" i="1" dirty="0" err="1">
                          <a:solidFill>
                            <a:schemeClr val="tx1"/>
                          </a:solidFill>
                          <a:effectLst/>
                        </a:rPr>
                        <a:t>datoreaza</a:t>
                      </a:r>
                      <a:r>
                        <a:rPr lang="en-US" sz="1800" i="1" dirty="0">
                          <a:solidFill>
                            <a:schemeClr val="tx1"/>
                          </a:solidFill>
                          <a:effectLst/>
                        </a:rPr>
                        <a:t> </a:t>
                      </a:r>
                      <a:r>
                        <a:rPr lang="en-US" sz="1800" i="1" dirty="0" err="1">
                          <a:solidFill>
                            <a:schemeClr val="tx1"/>
                          </a:solidFill>
                          <a:effectLst/>
                        </a:rPr>
                        <a:t>unor</a:t>
                      </a:r>
                      <a:r>
                        <a:rPr lang="en-US" sz="1800" i="1" dirty="0">
                          <a:solidFill>
                            <a:schemeClr val="tx1"/>
                          </a:solidFill>
                          <a:effectLst/>
                        </a:rPr>
                        <a:t> </a:t>
                      </a:r>
                      <a:r>
                        <a:rPr lang="en-US" sz="1800" i="1" dirty="0" err="1">
                          <a:solidFill>
                            <a:schemeClr val="tx1"/>
                          </a:solidFill>
                          <a:effectLst/>
                        </a:rPr>
                        <a:t>conditii</a:t>
                      </a:r>
                      <a:r>
                        <a:rPr lang="en-US" sz="1800" i="1" dirty="0">
                          <a:solidFill>
                            <a:schemeClr val="tx1"/>
                          </a:solidFill>
                          <a:effectLst/>
                        </a:rPr>
                        <a:t> </a:t>
                      </a:r>
                      <a:r>
                        <a:rPr lang="en-US" sz="1800" i="1" dirty="0" err="1">
                          <a:solidFill>
                            <a:schemeClr val="tx1"/>
                          </a:solidFill>
                          <a:effectLst/>
                        </a:rPr>
                        <a:t>stationale</a:t>
                      </a:r>
                      <a:r>
                        <a:rPr lang="en-US" sz="1800" i="1" dirty="0">
                          <a:solidFill>
                            <a:schemeClr val="tx1"/>
                          </a:solidFill>
                          <a:effectLst/>
                        </a:rPr>
                        <a:t> </a:t>
                      </a:r>
                      <a:r>
                        <a:rPr lang="en-US" sz="1800" i="1" dirty="0" err="1">
                          <a:solidFill>
                            <a:schemeClr val="tx1"/>
                          </a:solidFill>
                          <a:effectLst/>
                        </a:rPr>
                        <a:t>diferite</a:t>
                      </a:r>
                      <a:r>
                        <a:rPr lang="en-US" sz="1800" i="1" dirty="0">
                          <a:solidFill>
                            <a:schemeClr val="tx1"/>
                          </a:solidFill>
                          <a:effectLst/>
                        </a:rPr>
                        <a:t> de </a:t>
                      </a:r>
                      <a:r>
                        <a:rPr lang="en-US" sz="1800" i="1" dirty="0" err="1">
                          <a:solidFill>
                            <a:schemeClr val="tx1"/>
                          </a:solidFill>
                          <a:effectLst/>
                        </a:rPr>
                        <a:t>restul</a:t>
                      </a:r>
                      <a:r>
                        <a:rPr lang="en-US" sz="1800" i="1" dirty="0">
                          <a:solidFill>
                            <a:schemeClr val="tx1"/>
                          </a:solidFill>
                          <a:effectLst/>
                        </a:rPr>
                        <a:t> </a:t>
                      </a:r>
                      <a:r>
                        <a:rPr lang="en-US" sz="1800" i="1" dirty="0" err="1">
                          <a:solidFill>
                            <a:schemeClr val="tx1"/>
                          </a:solidFill>
                          <a:effectLst/>
                        </a:rPr>
                        <a:t>suprafetei</a:t>
                      </a:r>
                      <a:r>
                        <a:rPr lang="en-US" sz="1800" i="1" dirty="0">
                          <a:solidFill>
                            <a:schemeClr val="tx1"/>
                          </a:solidFill>
                          <a:effectLst/>
                        </a:rPr>
                        <a:t> regenerate”</a:t>
                      </a:r>
                      <a:endParaRPr lang="en-US"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GB" sz="1800" dirty="0">
                          <a:effectLst/>
                          <a:sym typeface="Wingdings" panose="05000000000000000000" pitchFamily="2" charset="2"/>
                        </a:rPr>
                        <a:t>s</a:t>
                      </a:r>
                      <a:r>
                        <a:rPr lang="ro-RO" sz="1800" dirty="0">
                          <a:effectLst/>
                        </a:rPr>
                        <a:t>coater</a:t>
                      </a:r>
                      <a:r>
                        <a:rPr lang="en-GB" sz="1800" dirty="0" err="1">
                          <a:effectLst/>
                        </a:rPr>
                        <a:t>ea</a:t>
                      </a:r>
                      <a:r>
                        <a:rPr lang="en-GB" sz="1800" baseline="0" dirty="0">
                          <a:effectLst/>
                        </a:rPr>
                        <a:t> </a:t>
                      </a:r>
                      <a:r>
                        <a:rPr lang="ro-RO" sz="1800" dirty="0">
                          <a:effectLst/>
                        </a:rPr>
                        <a:t>suprafeţelor regenerate din controlul an</a:t>
                      </a:r>
                      <a:r>
                        <a:rPr lang="en-GB" sz="1800" dirty="0" err="1">
                          <a:effectLst/>
                        </a:rPr>
                        <a:t>ual</a:t>
                      </a:r>
                      <a:endParaRPr lang="en-GB" sz="1800" dirty="0">
                        <a:effectLst/>
                      </a:endParaRPr>
                    </a:p>
                    <a:p>
                      <a:pPr>
                        <a:spcAft>
                          <a:spcPts val="0"/>
                        </a:spcAft>
                      </a:pPr>
                      <a:endParaRPr lang="ro-RO" sz="1800" dirty="0">
                        <a:effectLst/>
                        <a:sym typeface="Wingdings" panose="05000000000000000000" pitchFamily="2" charset="2"/>
                      </a:endParaRPr>
                    </a:p>
                    <a:p>
                      <a:pPr>
                        <a:spcAft>
                          <a:spcPts val="0"/>
                        </a:spcAft>
                      </a:pPr>
                      <a:r>
                        <a:rPr lang="en-GB" sz="1800" dirty="0">
                          <a:effectLst/>
                          <a:sym typeface="Wingdings" panose="05000000000000000000" pitchFamily="2" charset="2"/>
                        </a:rPr>
                        <a:t></a:t>
                      </a:r>
                      <a:r>
                        <a:rPr lang="ro-RO" sz="1800" dirty="0">
                          <a:effectLst/>
                        </a:rPr>
                        <a:t>aplicare</a:t>
                      </a:r>
                      <a:r>
                        <a:rPr lang="en-GB" sz="1800" baseline="0" dirty="0">
                          <a:effectLst/>
                        </a:rPr>
                        <a:t>a m</a:t>
                      </a:r>
                      <a:r>
                        <a:rPr lang="ro-RO" sz="1800" baseline="0" dirty="0">
                          <a:effectLst/>
                        </a:rPr>
                        <a:t>ăsurilor </a:t>
                      </a:r>
                      <a:r>
                        <a:rPr lang="ro-RO" sz="1800" dirty="0">
                          <a:effectLst/>
                        </a:rPr>
                        <a:t>corespunzătoare pentru suprafețele neregenerate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ro-RO" altLang="ro-RO">
                <a:solidFill>
                  <a:prstClr val="black"/>
                </a:solidFill>
                <a:latin typeface="Arial" panose="020B0604020202020204" pitchFamily="34" charset="0"/>
              </a:rPr>
            </a:br>
            <a:endParaRPr lang="ro-RO" altLang="ro-RO">
              <a:solidFill>
                <a:prstClr val="black"/>
              </a:solidFill>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993736" y="1593075"/>
            <a:ext cx="10469409" cy="430887"/>
          </a:xfrm>
          <a:prstGeom prst="rect">
            <a:avLst/>
          </a:prstGeom>
          <a:noFill/>
        </p:spPr>
        <p:txBody>
          <a:bodyPr wrap="square" rtlCol="0">
            <a:spAutoFit/>
          </a:bodyPr>
          <a:lstStyle/>
          <a:p>
            <a:r>
              <a:rPr lang="ro-RO" sz="2200" b="1" dirty="0">
                <a:solidFill>
                  <a:prstClr val="black"/>
                </a:solidFill>
              </a:rPr>
              <a:t>4</a:t>
            </a:r>
            <a:r>
              <a:rPr lang="en-US" sz="2200" b="1" dirty="0">
                <a:solidFill>
                  <a:prstClr val="black"/>
                </a:solidFill>
              </a:rPr>
              <a:t>. ASPECTE CARE </a:t>
            </a:r>
            <a:r>
              <a:rPr lang="ro-RO" sz="2200" b="1" dirty="0">
                <a:solidFill>
                  <a:prstClr val="black"/>
                </a:solidFill>
              </a:rPr>
              <a:t>AU </a:t>
            </a:r>
            <a:r>
              <a:rPr lang="en-US" sz="2200" b="1" dirty="0">
                <a:solidFill>
                  <a:prstClr val="black"/>
                </a:solidFill>
              </a:rPr>
              <a:t>STA</a:t>
            </a:r>
            <a:r>
              <a:rPr lang="ro-RO" sz="2200" b="1" dirty="0">
                <a:solidFill>
                  <a:prstClr val="black"/>
                </a:solidFill>
              </a:rPr>
              <a:t>T</a:t>
            </a:r>
            <a:r>
              <a:rPr lang="en-US" sz="2200" b="1" dirty="0">
                <a:solidFill>
                  <a:prstClr val="black"/>
                </a:solidFill>
              </a:rPr>
              <a:t> LA BAZA ELABOR</a:t>
            </a:r>
            <a:r>
              <a:rPr lang="ro-RO" sz="2200" b="1" dirty="0">
                <a:solidFill>
                  <a:prstClr val="black"/>
                </a:solidFill>
              </a:rPr>
              <a:t>Ă</a:t>
            </a:r>
            <a:r>
              <a:rPr lang="en-US" sz="2200" b="1" dirty="0">
                <a:solidFill>
                  <a:prstClr val="black"/>
                </a:solidFill>
              </a:rPr>
              <a:t>RII PROCEDURII </a:t>
            </a:r>
            <a:r>
              <a:rPr lang="ro-RO" sz="2200" b="1" dirty="0">
                <a:solidFill>
                  <a:prstClr val="black"/>
                </a:solidFill>
              </a:rPr>
              <a:t> SIMPLIFICATE </a:t>
            </a:r>
            <a:r>
              <a:rPr lang="en-US" sz="2200" b="1" dirty="0">
                <a:solidFill>
                  <a:prstClr val="black"/>
                </a:solidFill>
              </a:rPr>
              <a:t> </a:t>
            </a:r>
          </a:p>
        </p:txBody>
      </p:sp>
    </p:spTree>
    <p:extLst>
      <p:ext uri="{BB962C8B-B14F-4D97-AF65-F5344CB8AC3E}">
        <p14:creationId xmlns:p14="http://schemas.microsoft.com/office/powerpoint/2010/main" val="3234643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760753698"/>
              </p:ext>
            </p:extLst>
          </p:nvPr>
        </p:nvGraphicFramePr>
        <p:xfrm>
          <a:off x="301657" y="1561281"/>
          <a:ext cx="11541394" cy="5057288"/>
        </p:xfrm>
        <a:graphic>
          <a:graphicData uri="http://schemas.openxmlformats.org/drawingml/2006/table">
            <a:tbl>
              <a:tblPr/>
              <a:tblGrid>
                <a:gridCol w="2913071">
                  <a:extLst>
                    <a:ext uri="{9D8B030D-6E8A-4147-A177-3AD203B41FA5}">
                      <a16:colId xmlns:a16="http://schemas.microsoft.com/office/drawing/2014/main" val="3335916655"/>
                    </a:ext>
                  </a:extLst>
                </a:gridCol>
                <a:gridCol w="2251944">
                  <a:extLst>
                    <a:ext uri="{9D8B030D-6E8A-4147-A177-3AD203B41FA5}">
                      <a16:colId xmlns:a16="http://schemas.microsoft.com/office/drawing/2014/main" val="1087958437"/>
                    </a:ext>
                  </a:extLst>
                </a:gridCol>
                <a:gridCol w="3942961">
                  <a:extLst>
                    <a:ext uri="{9D8B030D-6E8A-4147-A177-3AD203B41FA5}">
                      <a16:colId xmlns:a16="http://schemas.microsoft.com/office/drawing/2014/main" val="3455479907"/>
                    </a:ext>
                  </a:extLst>
                </a:gridCol>
                <a:gridCol w="2433418">
                  <a:extLst>
                    <a:ext uri="{9D8B030D-6E8A-4147-A177-3AD203B41FA5}">
                      <a16:colId xmlns:a16="http://schemas.microsoft.com/office/drawing/2014/main" val="388506526"/>
                    </a:ext>
                  </a:extLst>
                </a:gridCol>
              </a:tblGrid>
              <a:tr h="48079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830227">
                <a:tc>
                  <a:txBody>
                    <a:bodyPr/>
                    <a:lstStyle/>
                    <a:p>
                      <a:pPr algn="ctr">
                        <a:spcAft>
                          <a:spcPts val="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Anexa 3 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ro-RO" sz="1800" dirty="0">
                          <a:effectLst/>
                          <a:sym typeface="Wingdings" panose="05000000000000000000" pitchFamily="2" charset="2"/>
                        </a:rPr>
                        <a:t></a:t>
                      </a:r>
                      <a:r>
                        <a:rPr lang="ro-RO"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Precizarea</a:t>
                      </a:r>
                      <a:r>
                        <a:rPr lang="ro-RO" sz="18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condiţiilor pentru reuşita regenerării în cazul tăierilor de conservare</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spcAft>
                          <a:spcPts val="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Lipsă</a:t>
                      </a:r>
                      <a:r>
                        <a:rPr lang="ro-RO" sz="1800" baseline="0" dirty="0">
                          <a:effectLst/>
                          <a:latin typeface="Calibri" panose="020F0502020204030204" pitchFamily="34" charset="0"/>
                          <a:ea typeface="Calibri" panose="020F0502020204030204" pitchFamily="34" charset="0"/>
                          <a:cs typeface="Times New Roman" panose="02020603050405020304" pitchFamily="18" charset="0"/>
                        </a:rPr>
                        <a:t> in Norma 7/2000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201982">
                <a:tc>
                  <a:txBody>
                    <a:bodyPr/>
                    <a:lstStyle/>
                    <a:p>
                      <a:pPr algn="ctr">
                        <a:spcAft>
                          <a:spcPts val="0"/>
                        </a:spcAft>
                      </a:pPr>
                      <a:endParaRPr lang="ro-RO" sz="1800" dirty="0">
                        <a:effectLst/>
                      </a:endParaRPr>
                    </a:p>
                    <a:p>
                      <a:pPr algn="ctr">
                        <a:spcAft>
                          <a:spcPts val="0"/>
                        </a:spcAft>
                      </a:pPr>
                      <a:endParaRPr lang="ro-RO" sz="1800" dirty="0">
                        <a:effectLst/>
                      </a:endParaRPr>
                    </a:p>
                    <a:p>
                      <a:pPr algn="ctr">
                        <a:spcAft>
                          <a:spcPts val="0"/>
                        </a:spcAft>
                      </a:pPr>
                      <a:r>
                        <a:rPr lang="ro-RO" sz="1800" dirty="0">
                          <a:effectLst/>
                        </a:rPr>
                        <a:t> Anexa 3 B</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o-RO"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ro-RO" sz="1800" dirty="0">
                          <a:effectLst/>
                          <a:sym typeface="Wingdings" panose="05000000000000000000" pitchFamily="2" charset="2"/>
                        </a:rPr>
                        <a:t></a:t>
                      </a:r>
                      <a:r>
                        <a:rPr lang="ro-RO" sz="1800" dirty="0">
                          <a:solidFill>
                            <a:schemeClr val="tx1"/>
                          </a:solidFill>
                          <a:effectLst/>
                        </a:rPr>
                        <a:t>mărirea</a:t>
                      </a:r>
                      <a:r>
                        <a:rPr lang="ro-RO" sz="1800" baseline="0" dirty="0">
                          <a:solidFill>
                            <a:schemeClr val="tx1"/>
                          </a:solidFill>
                          <a:effectLst/>
                        </a:rPr>
                        <a:t> </a:t>
                      </a:r>
                      <a:r>
                        <a:rPr lang="en-US" sz="1800" dirty="0" err="1">
                          <a:solidFill>
                            <a:schemeClr val="tx1"/>
                          </a:solidFill>
                          <a:effectLst/>
                        </a:rPr>
                        <a:t>cuantumu</a:t>
                      </a:r>
                      <a:r>
                        <a:rPr lang="ro-RO" sz="1800" dirty="0">
                          <a:solidFill>
                            <a:schemeClr val="tx1"/>
                          </a:solidFill>
                          <a:effectLst/>
                        </a:rPr>
                        <a:t>lui</a:t>
                      </a:r>
                      <a:r>
                        <a:rPr lang="en-US" sz="1800" dirty="0">
                          <a:solidFill>
                            <a:schemeClr val="tx1"/>
                          </a:solidFill>
                          <a:effectLst/>
                        </a:rPr>
                        <a:t>  </a:t>
                      </a:r>
                      <a:r>
                        <a:rPr lang="en-US" sz="1800" dirty="0" err="1">
                          <a:solidFill>
                            <a:schemeClr val="tx1"/>
                          </a:solidFill>
                          <a:effectLst/>
                        </a:rPr>
                        <a:t>pierderilor</a:t>
                      </a:r>
                      <a:r>
                        <a:rPr lang="en-US" sz="1800" dirty="0">
                          <a:solidFill>
                            <a:schemeClr val="tx1"/>
                          </a:solidFill>
                          <a:effectLst/>
                        </a:rPr>
                        <a:t> </a:t>
                      </a:r>
                      <a:r>
                        <a:rPr lang="en-US" sz="1800" dirty="0" err="1">
                          <a:solidFill>
                            <a:schemeClr val="tx1"/>
                          </a:solidFill>
                          <a:effectLst/>
                        </a:rPr>
                        <a:t>tehnologice</a:t>
                      </a:r>
                      <a:r>
                        <a:rPr lang="ro-RO" sz="1800" baseline="0" dirty="0">
                          <a:solidFill>
                            <a:schemeClr val="tx1"/>
                          </a:solidFill>
                          <a:effectLst/>
                        </a:rPr>
                        <a:t> </a:t>
                      </a:r>
                      <a:r>
                        <a:rPr lang="en-US" sz="1800" dirty="0">
                          <a:solidFill>
                            <a:schemeClr val="tx1"/>
                          </a:solidFill>
                          <a:effectLst/>
                        </a:rPr>
                        <a:t>cu </a:t>
                      </a:r>
                      <a:r>
                        <a:rPr lang="en-US" sz="1800" b="1" dirty="0">
                          <a:solidFill>
                            <a:schemeClr val="tx1"/>
                          </a:solidFill>
                          <a:effectLst/>
                        </a:rPr>
                        <a:t>5</a:t>
                      </a:r>
                      <a:r>
                        <a:rPr lang="ro-RO" sz="1800" b="1" dirty="0">
                          <a:solidFill>
                            <a:schemeClr val="tx1"/>
                          </a:solidFill>
                          <a:effectLst/>
                        </a:rPr>
                        <a:t>-10</a:t>
                      </a:r>
                      <a:r>
                        <a:rPr lang="en-US" sz="1800" b="1" dirty="0">
                          <a:solidFill>
                            <a:schemeClr val="tx1"/>
                          </a:solidFill>
                          <a:effectLst/>
                        </a:rPr>
                        <a:t>%</a:t>
                      </a:r>
                      <a:r>
                        <a:rPr lang="en-US" sz="1800" b="1" baseline="0" dirty="0">
                          <a:solidFill>
                            <a:schemeClr val="tx1"/>
                          </a:solidFill>
                          <a:effectLst/>
                        </a:rPr>
                        <a:t> </a:t>
                      </a:r>
                      <a:r>
                        <a:rPr lang="en-US" sz="1800" baseline="0" dirty="0">
                          <a:solidFill>
                            <a:schemeClr val="tx1"/>
                          </a:solidFill>
                          <a:effectLst/>
                        </a:rPr>
                        <a:t>(</a:t>
                      </a:r>
                      <a:r>
                        <a:rPr lang="ro-RO" sz="1800" baseline="0" dirty="0">
                          <a:solidFill>
                            <a:schemeClr val="tx1"/>
                          </a:solidFill>
                          <a:effectLst/>
                        </a:rPr>
                        <a:t>pentru </a:t>
                      </a:r>
                      <a:r>
                        <a:rPr lang="ro-RO" sz="1800" b="0" baseline="0" dirty="0">
                          <a:solidFill>
                            <a:schemeClr val="tx1"/>
                          </a:solidFill>
                          <a:effectLst/>
                        </a:rPr>
                        <a:t>anul I)</a:t>
                      </a:r>
                    </a:p>
                    <a:p>
                      <a:pPr algn="just">
                        <a:spcAft>
                          <a:spcPts val="0"/>
                        </a:spcAft>
                      </a:pPr>
                      <a:r>
                        <a:rPr lang="en-GB" sz="1800" baseline="0" dirty="0">
                          <a:solidFill>
                            <a:schemeClr val="tx1"/>
                          </a:solidFill>
                          <a:effectLst/>
                          <a:sym typeface="Wingdings" panose="05000000000000000000" pitchFamily="2" charset="2"/>
                        </a:rPr>
                        <a:t></a:t>
                      </a:r>
                      <a:r>
                        <a:rPr lang="ro-RO" sz="1800" baseline="0" dirty="0">
                          <a:solidFill>
                            <a:schemeClr val="tx1"/>
                          </a:solidFill>
                          <a:effectLst/>
                        </a:rPr>
                        <a:t>diferenţiere </a:t>
                      </a:r>
                      <a:r>
                        <a:rPr lang="en-US" sz="1800" dirty="0" err="1">
                          <a:solidFill>
                            <a:schemeClr val="tx1"/>
                          </a:solidFill>
                          <a:effectLst/>
                        </a:rPr>
                        <a:t>procentul</a:t>
                      </a:r>
                      <a:r>
                        <a:rPr lang="ro-RO" sz="1800" dirty="0">
                          <a:solidFill>
                            <a:schemeClr val="tx1"/>
                          </a:solidFill>
                          <a:effectLst/>
                        </a:rPr>
                        <a:t>ui</a:t>
                      </a:r>
                      <a:r>
                        <a:rPr lang="ro-RO" sz="1800" baseline="0" dirty="0">
                          <a:solidFill>
                            <a:schemeClr val="tx1"/>
                          </a:solidFill>
                          <a:effectLst/>
                        </a:rPr>
                        <a:t> </a:t>
                      </a:r>
                      <a:r>
                        <a:rPr lang="en-US" sz="1800" dirty="0">
                          <a:solidFill>
                            <a:schemeClr val="tx1"/>
                          </a:solidFill>
                          <a:effectLst/>
                        </a:rPr>
                        <a:t>de </a:t>
                      </a:r>
                      <a:r>
                        <a:rPr lang="en-US" sz="1800" dirty="0" err="1">
                          <a:solidFill>
                            <a:schemeClr val="tx1"/>
                          </a:solidFill>
                          <a:effectLst/>
                        </a:rPr>
                        <a:t>reușită</a:t>
                      </a:r>
                      <a:r>
                        <a:rPr lang="en-US" sz="1800" dirty="0">
                          <a:solidFill>
                            <a:schemeClr val="tx1"/>
                          </a:solidFill>
                          <a:effectLst/>
                        </a:rPr>
                        <a:t> al </a:t>
                      </a:r>
                      <a:r>
                        <a:rPr lang="en-US" sz="1800" dirty="0" err="1">
                          <a:solidFill>
                            <a:schemeClr val="tx1"/>
                          </a:solidFill>
                          <a:effectLst/>
                        </a:rPr>
                        <a:t>regenerărilor</a:t>
                      </a:r>
                      <a:r>
                        <a:rPr lang="ro-RO" sz="1800" baseline="0" dirty="0">
                          <a:solidFill>
                            <a:schemeClr val="tx1"/>
                          </a:solidFill>
                          <a:effectLst/>
                        </a:rPr>
                        <a:t> pe ani (I, II)</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spcAft>
                          <a:spcPts val="0"/>
                        </a:spcAft>
                      </a:pPr>
                      <a:endParaRPr lang="ro-RO" sz="1800" dirty="0">
                        <a:effectLst/>
                      </a:endParaRPr>
                    </a:p>
                    <a:p>
                      <a:pPr algn="l">
                        <a:spcAft>
                          <a:spcPts val="0"/>
                        </a:spcAft>
                      </a:pPr>
                      <a:r>
                        <a:rPr lang="ro-RO" sz="1800" dirty="0">
                          <a:effectLst/>
                        </a:rPr>
                        <a:t>Principala solicitare a repondenţilor la chestionare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556199">
                <a:tc>
                  <a:txBody>
                    <a:bodyPr/>
                    <a:lstStyle/>
                    <a:p>
                      <a:pPr algn="ctr">
                        <a:spcAft>
                          <a:spcPts val="0"/>
                        </a:spcAft>
                      </a:pPr>
                      <a:r>
                        <a:rPr lang="ro-RO" sz="1800" dirty="0">
                          <a:effectLst/>
                        </a:rPr>
                        <a:t>Anexa 3 B</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o-RO"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ro-RO" sz="1800" dirty="0">
                          <a:effectLst/>
                          <a:sym typeface="Wingdings" panose="05000000000000000000" pitchFamily="2" charset="2"/>
                        </a:rPr>
                        <a:t></a:t>
                      </a:r>
                      <a:r>
                        <a:rPr lang="ro-RO" sz="1800" dirty="0">
                          <a:effectLst/>
                        </a:rPr>
                        <a:t>introdu</a:t>
                      </a:r>
                      <a:r>
                        <a:rPr lang="en-GB" sz="1800" dirty="0" err="1">
                          <a:effectLst/>
                        </a:rPr>
                        <a:t>cerea</a:t>
                      </a:r>
                      <a:r>
                        <a:rPr lang="en-GB" sz="1800" baseline="0" dirty="0">
                          <a:effectLst/>
                        </a:rPr>
                        <a:t> a</a:t>
                      </a:r>
                      <a:r>
                        <a:rPr lang="ro-RO" sz="1800" dirty="0">
                          <a:effectLst/>
                        </a:rPr>
                        <a:t> 15 noi grupe ecologice </a:t>
                      </a:r>
                      <a:r>
                        <a:rPr lang="en-GB" sz="1800" dirty="0">
                          <a:effectLst/>
                        </a:rPr>
                        <a:t>(G.E)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spcAft>
                          <a:spcPts val="0"/>
                        </a:spcAft>
                      </a:pPr>
                      <a:r>
                        <a:rPr lang="ro-RO" sz="1800" dirty="0">
                          <a:effectLst/>
                        </a:rPr>
                        <a:t>Armonizare cu procedura 1–partea 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r h="961586">
                <a:tc>
                  <a:txBody>
                    <a:bodyPr/>
                    <a:lstStyle/>
                    <a:p>
                      <a:pPr algn="ctr">
                        <a:spcAft>
                          <a:spcPts val="0"/>
                        </a:spcAft>
                      </a:pPr>
                      <a:r>
                        <a:rPr lang="ro-RO" sz="1800" dirty="0">
                          <a:effectLst/>
                        </a:rPr>
                        <a:t>Anexa 3 B.2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o-RO"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en-US" sz="1800" dirty="0">
                          <a:effectLst/>
                          <a:sym typeface="Wingdings" panose="05000000000000000000" pitchFamily="2" charset="2"/>
                        </a:rPr>
                        <a:t>m</a:t>
                      </a:r>
                      <a:r>
                        <a:rPr lang="ro-RO" sz="1800" dirty="0">
                          <a:effectLst/>
                          <a:sym typeface="Wingdings" panose="05000000000000000000" pitchFamily="2" charset="2"/>
                        </a:rPr>
                        <a:t>ărirea</a:t>
                      </a:r>
                      <a:r>
                        <a:rPr lang="ro-RO" sz="1800" baseline="0" dirty="0">
                          <a:effectLst/>
                          <a:sym typeface="Wingdings" panose="05000000000000000000" pitchFamily="2" charset="2"/>
                        </a:rPr>
                        <a:t> </a:t>
                      </a:r>
                      <a:r>
                        <a:rPr lang="en-US" sz="1800" dirty="0" err="1">
                          <a:effectLst/>
                        </a:rPr>
                        <a:t>cuantumul</a:t>
                      </a:r>
                      <a:r>
                        <a:rPr lang="ro-RO" sz="1800" dirty="0">
                          <a:effectLst/>
                        </a:rPr>
                        <a:t>ui</a:t>
                      </a:r>
                      <a:r>
                        <a:rPr lang="en-US" sz="1800" dirty="0">
                          <a:effectLst/>
                        </a:rPr>
                        <a:t> </a:t>
                      </a:r>
                      <a:r>
                        <a:rPr lang="en-US" sz="1800" dirty="0" err="1">
                          <a:effectLst/>
                        </a:rPr>
                        <a:t>pierderilor</a:t>
                      </a:r>
                      <a:r>
                        <a:rPr lang="en-US" sz="1800" dirty="0">
                          <a:effectLst/>
                        </a:rPr>
                        <a:t> </a:t>
                      </a:r>
                      <a:r>
                        <a:rPr lang="en-US" sz="1800" dirty="0" err="1">
                          <a:effectLst/>
                        </a:rPr>
                        <a:t>tehnologice</a:t>
                      </a:r>
                      <a:r>
                        <a:rPr lang="ro-RO" sz="1800" baseline="0" dirty="0">
                          <a:effectLst/>
                        </a:rPr>
                        <a:t> cu 5-10% pentru unele G.S (terenuri degradate) </a:t>
                      </a:r>
                      <a:r>
                        <a:rPr lang="en-US" sz="1800" dirty="0">
                          <a:effectLst/>
                        </a:rPr>
                        <a:t> </a:t>
                      </a:r>
                      <a:r>
                        <a:rPr lang="ro-RO" sz="1800" dirty="0">
                          <a:effectLst/>
                        </a:rPr>
                        <a:t>și</a:t>
                      </a:r>
                      <a:r>
                        <a:rPr lang="ro-RO" sz="1800" baseline="0" dirty="0">
                          <a:effectLst/>
                        </a:rPr>
                        <a:t> a </a:t>
                      </a:r>
                      <a:r>
                        <a:rPr lang="en-US" sz="1800" dirty="0" err="1">
                          <a:effectLst/>
                        </a:rPr>
                        <a:t>reuşit</a:t>
                      </a:r>
                      <a:r>
                        <a:rPr lang="ro-RO" sz="1800" dirty="0">
                          <a:effectLst/>
                        </a:rPr>
                        <a:t>ei</a:t>
                      </a:r>
                      <a:r>
                        <a:rPr lang="en-US" sz="1800" dirty="0">
                          <a:effectLst/>
                        </a:rPr>
                        <a:t> </a:t>
                      </a:r>
                      <a:r>
                        <a:rPr lang="en-US" sz="1800" dirty="0" err="1">
                          <a:effectLst/>
                        </a:rPr>
                        <a:t>regenerării</a:t>
                      </a:r>
                      <a:r>
                        <a:rPr lang="ro-RO" sz="1800" baseline="0" dirty="0">
                          <a:effectLst/>
                        </a:rPr>
                        <a:t> (cu 5%, anul I) </a:t>
                      </a:r>
                      <a:r>
                        <a:rPr lang="ro-RO" sz="1800" b="0" baseline="0" dirty="0">
                          <a:solidFill>
                            <a:schemeClr val="tx1"/>
                          </a:solidFill>
                          <a:effectLst/>
                        </a:rPr>
                        <a:t>peste care nu se propun completări</a:t>
                      </a:r>
                    </a:p>
                    <a:p>
                      <a:pPr algn="just">
                        <a:spcAft>
                          <a:spcPts val="0"/>
                        </a:spcAft>
                      </a:pPr>
                      <a:r>
                        <a:rPr lang="en-US" sz="1800" dirty="0">
                          <a:effectLst/>
                          <a:sym typeface="Wingdings" panose="05000000000000000000" pitchFamily="2" charset="2"/>
                        </a:rPr>
                        <a:t></a:t>
                      </a:r>
                      <a:r>
                        <a:rPr lang="ro-RO" sz="1800" dirty="0">
                          <a:effectLst/>
                          <a:sym typeface="Wingdings" panose="05000000000000000000" pitchFamily="2" charset="2"/>
                        </a:rPr>
                        <a:t>diferenţierea</a:t>
                      </a:r>
                      <a:r>
                        <a:rPr lang="ro-RO" sz="1800" baseline="0" dirty="0">
                          <a:effectLst/>
                          <a:sym typeface="Wingdings" panose="05000000000000000000" pitchFamily="2" charset="2"/>
                        </a:rPr>
                        <a:t> pe ani (I ...III) a criteriilor de apreciere a reuşitei regenerărilor</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spcAft>
                          <a:spcPts val="0"/>
                        </a:spcAft>
                      </a:pPr>
                      <a:endParaRPr lang="ro-RO" sz="1800" dirty="0">
                        <a:effectLst/>
                      </a:endParaRPr>
                    </a:p>
                    <a:p>
                      <a:pPr algn="l">
                        <a:spcAft>
                          <a:spcPts val="0"/>
                        </a:spcAft>
                      </a:pPr>
                      <a:r>
                        <a:rPr lang="ro-RO" sz="1800" dirty="0">
                          <a:effectLst/>
                        </a:rPr>
                        <a:t>Armonizare cu procedura 1 – partea 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456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161258329"/>
              </p:ext>
            </p:extLst>
          </p:nvPr>
        </p:nvGraphicFramePr>
        <p:xfrm>
          <a:off x="301657" y="1561281"/>
          <a:ext cx="11541394" cy="3840480"/>
        </p:xfrm>
        <a:graphic>
          <a:graphicData uri="http://schemas.openxmlformats.org/drawingml/2006/table">
            <a:tbl>
              <a:tblPr/>
              <a:tblGrid>
                <a:gridCol w="2913071">
                  <a:extLst>
                    <a:ext uri="{9D8B030D-6E8A-4147-A177-3AD203B41FA5}">
                      <a16:colId xmlns:a16="http://schemas.microsoft.com/office/drawing/2014/main" val="3335916655"/>
                    </a:ext>
                  </a:extLst>
                </a:gridCol>
                <a:gridCol w="2251944">
                  <a:extLst>
                    <a:ext uri="{9D8B030D-6E8A-4147-A177-3AD203B41FA5}">
                      <a16:colId xmlns:a16="http://schemas.microsoft.com/office/drawing/2014/main" val="1087958437"/>
                    </a:ext>
                  </a:extLst>
                </a:gridCol>
                <a:gridCol w="3942961">
                  <a:extLst>
                    <a:ext uri="{9D8B030D-6E8A-4147-A177-3AD203B41FA5}">
                      <a16:colId xmlns:a16="http://schemas.microsoft.com/office/drawing/2014/main" val="3455479907"/>
                    </a:ext>
                  </a:extLst>
                </a:gridCol>
                <a:gridCol w="2433418">
                  <a:extLst>
                    <a:ext uri="{9D8B030D-6E8A-4147-A177-3AD203B41FA5}">
                      <a16:colId xmlns:a16="http://schemas.microsoft.com/office/drawing/2014/main" val="388506526"/>
                    </a:ext>
                  </a:extLst>
                </a:gridCol>
              </a:tblGrid>
              <a:tr h="48079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442012">
                <a:tc>
                  <a:txBody>
                    <a:bodyPr/>
                    <a:lstStyle/>
                    <a:p>
                      <a:pPr algn="ctr">
                        <a:spcAft>
                          <a:spcPts val="0"/>
                        </a:spcAft>
                      </a:pPr>
                      <a:r>
                        <a:rPr lang="ro-RO" sz="1800" dirty="0">
                          <a:effectLst/>
                        </a:rPr>
                        <a:t>Anexa 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spcAft>
                          <a:spcPts val="0"/>
                        </a:spcAft>
                      </a:pPr>
                      <a:r>
                        <a:rPr lang="en-GB" sz="1800" dirty="0">
                          <a:effectLst/>
                          <a:sym typeface="Wingdings" panose="05000000000000000000" pitchFamily="2" charset="2"/>
                        </a:rPr>
                        <a:t></a:t>
                      </a:r>
                      <a:r>
                        <a:rPr lang="en-US" sz="1800" dirty="0" err="1">
                          <a:effectLst/>
                        </a:rPr>
                        <a:t>mări</a:t>
                      </a:r>
                      <a:r>
                        <a:rPr lang="ro-RO" sz="1800" dirty="0">
                          <a:effectLst/>
                        </a:rPr>
                        <a:t>rea</a:t>
                      </a:r>
                      <a:r>
                        <a:rPr lang="en-US" sz="1800" dirty="0">
                          <a:effectLst/>
                        </a:rPr>
                        <a:t> </a:t>
                      </a:r>
                      <a:r>
                        <a:rPr lang="en-US" sz="1800" dirty="0" err="1">
                          <a:effectLst/>
                        </a:rPr>
                        <a:t>numărul</a:t>
                      </a:r>
                      <a:r>
                        <a:rPr lang="ro-RO" sz="1800" dirty="0">
                          <a:effectLst/>
                        </a:rPr>
                        <a:t>ui</a:t>
                      </a:r>
                      <a:r>
                        <a:rPr lang="en-US" sz="1800" dirty="0">
                          <a:effectLst/>
                        </a:rPr>
                        <a:t> </a:t>
                      </a:r>
                      <a:r>
                        <a:rPr lang="en-US" sz="1800" dirty="0" err="1">
                          <a:effectLst/>
                        </a:rPr>
                        <a:t>lucrărilor</a:t>
                      </a:r>
                      <a:r>
                        <a:rPr lang="en-US" sz="1800" dirty="0">
                          <a:effectLst/>
                        </a:rPr>
                        <a:t> de </a:t>
                      </a:r>
                      <a:r>
                        <a:rPr lang="en-US" sz="1800" dirty="0" err="1">
                          <a:effectLst/>
                        </a:rPr>
                        <a:t>întreţinere</a:t>
                      </a:r>
                      <a:r>
                        <a:rPr lang="ro-RO" sz="1800" baseline="0" dirty="0">
                          <a:effectLst/>
                        </a:rPr>
                        <a:t> în cazul terenurilor degradate</a:t>
                      </a:r>
                    </a:p>
                    <a:p>
                      <a:pPr algn="just">
                        <a:spcAft>
                          <a:spcPts val="0"/>
                        </a:spcAft>
                      </a:pPr>
                      <a:r>
                        <a:rPr lang="en-GB" sz="1800" dirty="0">
                          <a:effectLst/>
                          <a:sym typeface="Wingdings" panose="05000000000000000000" pitchFamily="2" charset="2"/>
                        </a:rPr>
                        <a:t></a:t>
                      </a:r>
                      <a:r>
                        <a:rPr lang="ro-RO" sz="1800" dirty="0">
                          <a:solidFill>
                            <a:schemeClr val="tx1"/>
                          </a:solidFill>
                          <a:effectLst/>
                          <a:sym typeface="Wingdings" panose="05000000000000000000" pitchFamily="2" charset="2"/>
                        </a:rPr>
                        <a:t>prelungirea </a:t>
                      </a:r>
                      <a:r>
                        <a:rPr lang="en-US" sz="1800" dirty="0" err="1">
                          <a:solidFill>
                            <a:schemeClr val="tx1"/>
                          </a:solidFill>
                          <a:ea typeface="Times New Roman" panose="02020603050405020304" pitchFamily="18" charset="0"/>
                        </a:rPr>
                        <a:t>durat</a:t>
                      </a:r>
                      <a:r>
                        <a:rPr lang="ro-RO" sz="1800" dirty="0">
                          <a:solidFill>
                            <a:schemeClr val="tx1"/>
                          </a:solidFill>
                          <a:ea typeface="Times New Roman" panose="02020603050405020304" pitchFamily="18" charset="0"/>
                        </a:rPr>
                        <a:t>ei</a:t>
                      </a:r>
                      <a:r>
                        <a:rPr lang="ro-RO" sz="1800" baseline="0" dirty="0">
                          <a:solidFill>
                            <a:schemeClr val="tx1"/>
                          </a:solidFill>
                          <a:ea typeface="Times New Roman" panose="02020603050405020304" pitchFamily="18" charset="0"/>
                        </a:rPr>
                        <a:t> de</a:t>
                      </a:r>
                      <a:r>
                        <a:rPr lang="en-US" sz="1800" dirty="0">
                          <a:solidFill>
                            <a:schemeClr val="tx1"/>
                          </a:solidFill>
                          <a:ea typeface="Times New Roman" panose="02020603050405020304" pitchFamily="18" charset="0"/>
                        </a:rPr>
                        <a:t> </a:t>
                      </a:r>
                      <a:r>
                        <a:rPr lang="en-US" sz="1800" dirty="0" err="1">
                          <a:solidFill>
                            <a:schemeClr val="tx1"/>
                          </a:solidFill>
                          <a:ea typeface="Times New Roman" panose="02020603050405020304" pitchFamily="18" charset="0"/>
                        </a:rPr>
                        <a:t>închider</a:t>
                      </a:r>
                      <a:r>
                        <a:rPr lang="ro-RO" sz="1800" dirty="0">
                          <a:solidFill>
                            <a:schemeClr val="tx1"/>
                          </a:solidFill>
                          <a:ea typeface="Times New Roman" panose="02020603050405020304" pitchFamily="18" charset="0"/>
                        </a:rPr>
                        <a:t>e</a:t>
                      </a:r>
                      <a:r>
                        <a:rPr lang="ro-RO" sz="1800" baseline="0" dirty="0">
                          <a:solidFill>
                            <a:schemeClr val="tx1"/>
                          </a:solidFill>
                          <a:ea typeface="Times New Roman" panose="02020603050405020304" pitchFamily="18" charset="0"/>
                        </a:rPr>
                        <a:t> a</a:t>
                      </a:r>
                      <a:r>
                        <a:rPr lang="en-US" sz="1800" dirty="0">
                          <a:solidFill>
                            <a:schemeClr val="tx1"/>
                          </a:solidFill>
                          <a:ea typeface="Times New Roman" panose="02020603050405020304" pitchFamily="18" charset="0"/>
                        </a:rPr>
                        <a:t> </a:t>
                      </a:r>
                      <a:r>
                        <a:rPr lang="en-US" sz="1800" dirty="0" err="1">
                          <a:solidFill>
                            <a:schemeClr val="tx1"/>
                          </a:solidFill>
                          <a:ea typeface="Times New Roman" panose="02020603050405020304" pitchFamily="18" charset="0"/>
                        </a:rPr>
                        <a:t>stării</a:t>
                      </a:r>
                      <a:r>
                        <a:rPr lang="en-US" sz="1800" dirty="0">
                          <a:solidFill>
                            <a:schemeClr val="tx1"/>
                          </a:solidFill>
                          <a:ea typeface="Times New Roman" panose="02020603050405020304" pitchFamily="18" charset="0"/>
                        </a:rPr>
                        <a:t> de </a:t>
                      </a:r>
                      <a:r>
                        <a:rPr lang="en-US" sz="1800" dirty="0" err="1">
                          <a:solidFill>
                            <a:schemeClr val="tx1"/>
                          </a:solidFill>
                          <a:ea typeface="Times New Roman" panose="02020603050405020304" pitchFamily="18" charset="0"/>
                        </a:rPr>
                        <a:t>masiv</a:t>
                      </a:r>
                      <a:r>
                        <a:rPr lang="en-US" sz="1800" dirty="0">
                          <a:solidFill>
                            <a:schemeClr val="tx1"/>
                          </a:solidFill>
                          <a:ea typeface="Times New Roman" panose="02020603050405020304" pitchFamily="18" charset="0"/>
                        </a:rPr>
                        <a:t> cu 2-5 </a:t>
                      </a:r>
                      <a:r>
                        <a:rPr lang="en-US" sz="1800" dirty="0" err="1">
                          <a:solidFill>
                            <a:schemeClr val="tx1"/>
                          </a:solidFill>
                          <a:ea typeface="Times New Roman" panose="02020603050405020304" pitchFamily="18" charset="0"/>
                        </a:rPr>
                        <a:t>ani</a:t>
                      </a:r>
                      <a:r>
                        <a:rPr lang="en-US" sz="1800" dirty="0">
                          <a:solidFill>
                            <a:schemeClr val="tx1"/>
                          </a:solidFill>
                          <a:ea typeface="Times New Roman" panose="02020603050405020304" pitchFamily="18" charset="0"/>
                        </a:rPr>
                        <a:t>, </a:t>
                      </a:r>
                      <a:r>
                        <a:rPr lang="ro-RO" sz="1800" dirty="0">
                          <a:solidFill>
                            <a:schemeClr val="tx1"/>
                          </a:solidFill>
                          <a:ea typeface="Times New Roman" panose="02020603050405020304" pitchFamily="18" charset="0"/>
                        </a:rPr>
                        <a:t>î</a:t>
                      </a:r>
                      <a:r>
                        <a:rPr lang="en-US" sz="1800" dirty="0">
                          <a:solidFill>
                            <a:schemeClr val="tx1"/>
                          </a:solidFill>
                          <a:ea typeface="Times New Roman" panose="02020603050405020304" pitchFamily="18" charset="0"/>
                        </a:rPr>
                        <a:t>n </a:t>
                      </a:r>
                      <a:r>
                        <a:rPr lang="en-US" sz="1800" dirty="0" err="1">
                          <a:solidFill>
                            <a:schemeClr val="tx1"/>
                          </a:solidFill>
                          <a:ea typeface="Times New Roman" panose="02020603050405020304" pitchFamily="18" charset="0"/>
                        </a:rPr>
                        <a:t>cazul</a:t>
                      </a:r>
                      <a:r>
                        <a:rPr lang="en-US" sz="1800" dirty="0">
                          <a:solidFill>
                            <a:schemeClr val="tx1"/>
                          </a:solidFill>
                          <a:ea typeface="Times New Roman" panose="02020603050405020304" pitchFamily="18" charset="0"/>
                        </a:rPr>
                        <a:t> </a:t>
                      </a:r>
                      <a:r>
                        <a:rPr lang="en-US" sz="1800" dirty="0" err="1">
                          <a:solidFill>
                            <a:schemeClr val="tx1"/>
                          </a:solidFill>
                          <a:ea typeface="Times New Roman" panose="02020603050405020304" pitchFamily="18" charset="0"/>
                        </a:rPr>
                        <a:t>staţiunilor</a:t>
                      </a:r>
                      <a:r>
                        <a:rPr lang="en-US" sz="1800" dirty="0">
                          <a:solidFill>
                            <a:schemeClr val="tx1"/>
                          </a:solidFill>
                          <a:ea typeface="Times New Roman" panose="02020603050405020304" pitchFamily="18" charset="0"/>
                        </a:rPr>
                        <a:t> extreme, </a:t>
                      </a:r>
                      <a:r>
                        <a:rPr lang="en-US" sz="1800" dirty="0" err="1">
                          <a:solidFill>
                            <a:schemeClr val="tx1"/>
                          </a:solidFill>
                          <a:ea typeface="Times New Roman" panose="02020603050405020304" pitchFamily="18" charset="0"/>
                        </a:rPr>
                        <a:t>fiind</a:t>
                      </a:r>
                      <a:r>
                        <a:rPr lang="en-US" sz="1800" dirty="0">
                          <a:solidFill>
                            <a:schemeClr val="tx1"/>
                          </a:solidFill>
                          <a:ea typeface="Times New Roman" panose="02020603050405020304" pitchFamily="18" charset="0"/>
                        </a:rPr>
                        <a:t> </a:t>
                      </a:r>
                      <a:r>
                        <a:rPr lang="en-US" sz="1800" dirty="0" err="1">
                          <a:solidFill>
                            <a:schemeClr val="tx1"/>
                          </a:solidFill>
                          <a:ea typeface="Times New Roman" panose="02020603050405020304" pitchFamily="18" charset="0"/>
                        </a:rPr>
                        <a:t>prevăzute</a:t>
                      </a:r>
                      <a:r>
                        <a:rPr lang="en-US" sz="1800" dirty="0">
                          <a:solidFill>
                            <a:schemeClr val="tx1"/>
                          </a:solidFill>
                          <a:ea typeface="Times New Roman" panose="02020603050405020304" pitchFamily="18" charset="0"/>
                        </a:rPr>
                        <a:t> </a:t>
                      </a:r>
                      <a:r>
                        <a:rPr lang="en-US" sz="1800" dirty="0" err="1">
                          <a:solidFill>
                            <a:schemeClr val="tx1"/>
                          </a:solidFill>
                          <a:ea typeface="Times New Roman" panose="02020603050405020304" pitchFamily="18" charset="0"/>
                        </a:rPr>
                        <a:t>lucrări</a:t>
                      </a:r>
                      <a:r>
                        <a:rPr lang="en-US" sz="1800" dirty="0">
                          <a:solidFill>
                            <a:schemeClr val="tx1"/>
                          </a:solidFill>
                          <a:ea typeface="Times New Roman" panose="02020603050405020304" pitchFamily="18" charset="0"/>
                        </a:rPr>
                        <a:t> de </a:t>
                      </a:r>
                      <a:r>
                        <a:rPr lang="en-US" sz="1800" dirty="0" err="1">
                          <a:solidFill>
                            <a:schemeClr val="tx1"/>
                          </a:solidFill>
                          <a:ea typeface="Times New Roman" panose="02020603050405020304" pitchFamily="18" charset="0"/>
                        </a:rPr>
                        <a:t>întreţinere</a:t>
                      </a:r>
                      <a:r>
                        <a:rPr lang="en-US" sz="1800" dirty="0">
                          <a:solidFill>
                            <a:schemeClr val="tx1"/>
                          </a:solidFill>
                          <a:ea typeface="Times New Roman" panose="02020603050405020304" pitchFamily="18" charset="0"/>
                        </a:rPr>
                        <a:t> </a:t>
                      </a:r>
                      <a:r>
                        <a:rPr lang="en-US" sz="1800" dirty="0" err="1">
                          <a:solidFill>
                            <a:schemeClr val="tx1"/>
                          </a:solidFill>
                          <a:ea typeface="Times New Roman" panose="02020603050405020304" pitchFamily="18" charset="0"/>
                        </a:rPr>
                        <a:t>corespunzătoare</a:t>
                      </a:r>
                      <a:r>
                        <a:rPr lang="en-US" sz="1800" dirty="0">
                          <a:solidFill>
                            <a:srgbClr val="FF0000"/>
                          </a:solidFill>
                          <a:ea typeface="Times New Roman" panose="02020603050405020304" pitchFamily="18" charset="0"/>
                        </a:rPr>
                        <a:t>.</a:t>
                      </a:r>
                      <a:endParaRPr lang="ro-RO" sz="1800" dirty="0">
                        <a:solidFill>
                          <a:srgbClr val="FF0000"/>
                        </a:solidFill>
                        <a:ea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spcAft>
                          <a:spcPts val="0"/>
                        </a:spcAft>
                      </a:pPr>
                      <a:r>
                        <a:rPr lang="ro-RO" sz="1800" dirty="0">
                          <a:effectLst/>
                        </a:rPr>
                        <a:t>Armonizare cu procedura 1 – partea 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442012">
                <a:tc>
                  <a:txBody>
                    <a:bodyPr/>
                    <a:lstStyle/>
                    <a:p>
                      <a:pPr algn="ctr">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800" dirty="0">
                          <a:effectLst/>
                          <a:sym typeface="Wingdings" panose="05000000000000000000" pitchFamily="2" charset="2"/>
                        </a:rPr>
                        <a:t></a:t>
                      </a:r>
                      <a:r>
                        <a:rPr lang="ro-RO" sz="1800" kern="1200" dirty="0">
                          <a:solidFill>
                            <a:schemeClr val="tx1"/>
                          </a:solidFill>
                          <a:effectLst/>
                          <a:latin typeface="+mn-lt"/>
                          <a:ea typeface="+mn-ea"/>
                          <a:cs typeface="+mn-cs"/>
                        </a:rPr>
                        <a:t>Precizarea lucrărilor de întreţinere şi a duratei de realizare a stării</a:t>
                      </a:r>
                      <a:r>
                        <a:rPr lang="ro-RO" sz="1800" kern="1200" baseline="0" dirty="0">
                          <a:solidFill>
                            <a:schemeClr val="tx1"/>
                          </a:solidFill>
                          <a:effectLst/>
                          <a:latin typeface="+mn-lt"/>
                          <a:ea typeface="+mn-ea"/>
                          <a:cs typeface="+mn-cs"/>
                        </a:rPr>
                        <a:t> de masiv pentru p</a:t>
                      </a:r>
                      <a:r>
                        <a:rPr lang="en-US" sz="1800" kern="1200" dirty="0" err="1">
                          <a:solidFill>
                            <a:schemeClr val="tx1"/>
                          </a:solidFill>
                          <a:effectLst/>
                          <a:latin typeface="+mn-lt"/>
                          <a:ea typeface="+mn-ea"/>
                          <a:cs typeface="+mn-cs"/>
                        </a:rPr>
                        <a:t>lantaţii</a:t>
                      </a:r>
                      <a:r>
                        <a:rPr lang="en-US" sz="1800" kern="1200" dirty="0">
                          <a:solidFill>
                            <a:schemeClr val="tx1"/>
                          </a:solidFill>
                          <a:effectLst/>
                          <a:latin typeface="+mn-lt"/>
                          <a:ea typeface="+mn-ea"/>
                          <a:cs typeface="+mn-cs"/>
                        </a:rPr>
                        <a:t> </a:t>
                      </a:r>
                      <a:r>
                        <a:rPr lang="ro-RO" sz="1800" kern="1200" dirty="0">
                          <a:solidFill>
                            <a:schemeClr val="tx1"/>
                          </a:solidFill>
                          <a:effectLst/>
                          <a:latin typeface="+mn-lt"/>
                          <a:ea typeface="+mn-ea"/>
                          <a:cs typeface="+mn-cs"/>
                        </a:rPr>
                        <a:t>de cvercinee </a:t>
                      </a:r>
                      <a:r>
                        <a:rPr lang="en-US" sz="1800" kern="1200" dirty="0">
                          <a:solidFill>
                            <a:schemeClr val="tx1"/>
                          </a:solidFill>
                          <a:effectLst/>
                          <a:latin typeface="+mn-lt"/>
                          <a:ea typeface="+mn-ea"/>
                          <a:cs typeface="+mn-cs"/>
                        </a:rPr>
                        <a:t>cu </a:t>
                      </a:r>
                      <a:r>
                        <a:rPr lang="en-US" sz="1800" kern="1200" dirty="0" err="1">
                          <a:solidFill>
                            <a:schemeClr val="tx1"/>
                          </a:solidFill>
                          <a:effectLst/>
                          <a:latin typeface="+mn-lt"/>
                          <a:ea typeface="+mn-ea"/>
                          <a:cs typeface="+mn-cs"/>
                        </a:rPr>
                        <a:t>pregătirea</a:t>
                      </a:r>
                      <a:r>
                        <a:rPr lang="en-US" sz="1800" kern="1200" dirty="0">
                          <a:solidFill>
                            <a:schemeClr val="tx1"/>
                          </a:solidFill>
                          <a:effectLst/>
                          <a:latin typeface="+mn-lt"/>
                          <a:ea typeface="+mn-ea"/>
                          <a:cs typeface="+mn-cs"/>
                        </a:rPr>
                        <a:t> </a:t>
                      </a:r>
                      <a:r>
                        <a:rPr lang="en-US" sz="1800" kern="1200" dirty="0" err="1">
                          <a:solidFill>
                            <a:schemeClr val="tx1"/>
                          </a:solidFill>
                          <a:effectLst/>
                          <a:latin typeface="+mn-lt"/>
                          <a:ea typeface="+mn-ea"/>
                          <a:cs typeface="+mn-cs"/>
                        </a:rPr>
                        <a:t>terenului</a:t>
                      </a:r>
                      <a:r>
                        <a:rPr lang="en-US" sz="1800" kern="1200" dirty="0">
                          <a:solidFill>
                            <a:schemeClr val="tx1"/>
                          </a:solidFill>
                          <a:effectLst/>
                          <a:latin typeface="+mn-lt"/>
                          <a:ea typeface="+mn-ea"/>
                          <a:cs typeface="+mn-cs"/>
                        </a:rPr>
                        <a:t> </a:t>
                      </a:r>
                      <a:r>
                        <a:rPr lang="en-US" sz="1800" kern="1200" dirty="0" err="1">
                          <a:solidFill>
                            <a:schemeClr val="tx1"/>
                          </a:solidFill>
                          <a:effectLst/>
                          <a:latin typeface="+mn-lt"/>
                          <a:ea typeface="+mn-ea"/>
                          <a:cs typeface="+mn-cs"/>
                        </a:rPr>
                        <a:t>şi</a:t>
                      </a:r>
                      <a:r>
                        <a:rPr lang="en-US" sz="1800" kern="1200" dirty="0">
                          <a:solidFill>
                            <a:schemeClr val="tx1"/>
                          </a:solidFill>
                          <a:effectLst/>
                          <a:latin typeface="+mn-lt"/>
                          <a:ea typeface="+mn-ea"/>
                          <a:cs typeface="+mn-cs"/>
                        </a:rPr>
                        <a:t> a </a:t>
                      </a:r>
                      <a:r>
                        <a:rPr lang="en-US" sz="1800" kern="1200" dirty="0" err="1">
                          <a:solidFill>
                            <a:schemeClr val="tx1"/>
                          </a:solidFill>
                          <a:effectLst/>
                          <a:latin typeface="+mn-lt"/>
                          <a:ea typeface="+mn-ea"/>
                          <a:cs typeface="+mn-cs"/>
                        </a:rPr>
                        <a:t>solului</a:t>
                      </a:r>
                      <a:r>
                        <a:rPr lang="en-US" sz="1800" kern="1200" dirty="0">
                          <a:solidFill>
                            <a:schemeClr val="tx1"/>
                          </a:solidFill>
                          <a:effectLst/>
                          <a:latin typeface="+mn-lt"/>
                          <a:ea typeface="+mn-ea"/>
                          <a:cs typeface="+mn-cs"/>
                        </a:rPr>
                        <a:t> </a:t>
                      </a:r>
                      <a:r>
                        <a:rPr lang="en-US" sz="1800" kern="1200" dirty="0" err="1">
                          <a:solidFill>
                            <a:schemeClr val="tx1"/>
                          </a:solidFill>
                          <a:effectLst/>
                          <a:latin typeface="+mn-lt"/>
                          <a:ea typeface="+mn-ea"/>
                          <a:cs typeface="+mn-cs"/>
                        </a:rPr>
                        <a:t>pe</a:t>
                      </a:r>
                      <a:r>
                        <a:rPr lang="en-US" sz="1800" kern="1200" dirty="0">
                          <a:solidFill>
                            <a:schemeClr val="tx1"/>
                          </a:solidFill>
                          <a:effectLst/>
                          <a:latin typeface="+mn-lt"/>
                          <a:ea typeface="+mn-ea"/>
                          <a:cs typeface="+mn-cs"/>
                        </a:rPr>
                        <a:t> </a:t>
                      </a:r>
                      <a:r>
                        <a:rPr lang="en-US" sz="1800" kern="1200" dirty="0" err="1">
                          <a:solidFill>
                            <a:schemeClr val="tx1"/>
                          </a:solidFill>
                          <a:effectLst/>
                          <a:latin typeface="+mn-lt"/>
                          <a:ea typeface="+mn-ea"/>
                          <a:cs typeface="+mn-cs"/>
                        </a:rPr>
                        <a:t>toată</a:t>
                      </a:r>
                      <a:r>
                        <a:rPr lang="en-US" sz="1800" kern="1200" dirty="0">
                          <a:solidFill>
                            <a:schemeClr val="tx1"/>
                          </a:solidFill>
                          <a:effectLst/>
                          <a:latin typeface="+mn-lt"/>
                          <a:ea typeface="+mn-ea"/>
                          <a:cs typeface="+mn-cs"/>
                        </a:rPr>
                        <a:t> </a:t>
                      </a:r>
                      <a:r>
                        <a:rPr lang="en-US" sz="1800" kern="1200" dirty="0" err="1">
                          <a:solidFill>
                            <a:schemeClr val="tx1"/>
                          </a:solidFill>
                          <a:effectLst/>
                          <a:latin typeface="+mn-lt"/>
                          <a:ea typeface="+mn-ea"/>
                          <a:cs typeface="+mn-cs"/>
                        </a:rPr>
                        <a:t>suprafața</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Lipsa</a:t>
                      </a:r>
                      <a:r>
                        <a:rPr lang="ro-RO" sz="1800" baseline="0" dirty="0">
                          <a:effectLst/>
                          <a:latin typeface="Calibri" panose="020F0502020204030204" pitchFamily="34" charset="0"/>
                          <a:ea typeface="Calibri" panose="020F0502020204030204" pitchFamily="34" charset="0"/>
                          <a:cs typeface="Times New Roman" panose="02020603050405020304" pitchFamily="18" charset="0"/>
                        </a:rPr>
                        <a:t> in Norma 7 / 2000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1396" marR="413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50022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7629</TotalTime>
  <Words>1220</Words>
  <Application>Microsoft Office PowerPoint</Application>
  <PresentationFormat>Widescreen</PresentationFormat>
  <Paragraphs>126</Paragraphs>
  <Slides>10</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Times New Roman</vt:lpstr>
      <vt:lpstr>Trebuchet MS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Ovidiu Badea</cp:lastModifiedBy>
  <cp:revision>446</cp:revision>
  <cp:lastPrinted>2018-07-14T08:03:41Z</cp:lastPrinted>
  <dcterms:created xsi:type="dcterms:W3CDTF">2018-05-13T00:15:53Z</dcterms:created>
  <dcterms:modified xsi:type="dcterms:W3CDTF">2021-06-22T07:31:55Z</dcterms:modified>
</cp:coreProperties>
</file>