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391" r:id="rId2"/>
    <p:sldId id="419" r:id="rId3"/>
    <p:sldId id="430" r:id="rId4"/>
    <p:sldId id="431" r:id="rId5"/>
    <p:sldId id="309" r:id="rId6"/>
    <p:sldId id="432" r:id="rId7"/>
    <p:sldId id="433" r:id="rId8"/>
    <p:sldId id="435" r:id="rId9"/>
    <p:sldId id="436" r:id="rId10"/>
    <p:sldId id="437" r:id="rId11"/>
    <p:sldId id="42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40C9E8E-36E5-4534-B9A9-9F5F9B35D959}">
          <p14:sldIdLst>
            <p14:sldId id="391"/>
            <p14:sldId id="419"/>
            <p14:sldId id="430"/>
            <p14:sldId id="431"/>
            <p14:sldId id="309"/>
            <p14:sldId id="432"/>
            <p14:sldId id="433"/>
            <p14:sldId id="435"/>
            <p14:sldId id="436"/>
            <p14:sldId id="437"/>
            <p14:sldId id="42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A99B"/>
    <a:srgbClr val="EBEBEB"/>
    <a:srgbClr val="EBE4E4"/>
    <a:srgbClr val="B6829A"/>
    <a:srgbClr val="C59AA0"/>
    <a:srgbClr val="A0B19A"/>
    <a:srgbClr val="AFC1A7"/>
    <a:srgbClr val="CFC5B6"/>
    <a:srgbClr val="DBCBCD"/>
    <a:srgbClr val="0F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98" autoAdjust="0"/>
    <p:restoredTop sz="94596"/>
  </p:normalViewPr>
  <p:slideViewPr>
    <p:cSldViewPr snapToGrid="0" snapToObjects="1">
      <p:cViewPr varScale="1">
        <p:scale>
          <a:sx n="82" d="100"/>
          <a:sy n="82" d="100"/>
        </p:scale>
        <p:origin x="1061" y="58"/>
      </p:cViewPr>
      <p:guideLst/>
    </p:cSldViewPr>
  </p:slideViewPr>
  <p:notesTextViewPr>
    <p:cViewPr>
      <p:scale>
        <a:sx n="1" d="1"/>
        <a:sy n="1" d="1"/>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315680-D772-884F-8C3D-C4BBAB850CF0}" type="datetimeFigureOut">
              <a:rPr lang="en-US" smtClean="0"/>
              <a:t>6/22/2021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8C1C8-185F-BB40-AF9D-2300D534E251}" type="slidenum">
              <a:rPr lang="en-US" smtClean="0"/>
              <a:t>‹#›</a:t>
            </a:fld>
            <a:endParaRPr lang="en-US"/>
          </a:p>
        </p:txBody>
      </p:sp>
    </p:spTree>
    <p:extLst>
      <p:ext uri="{BB962C8B-B14F-4D97-AF65-F5344CB8AC3E}">
        <p14:creationId xmlns:p14="http://schemas.microsoft.com/office/powerpoint/2010/main" val="2043556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29D7E-A6E8-2246-B8CD-991C28DB287B}" type="datetimeFigureOut">
              <a:rPr lang="en-US" smtClean="0"/>
              <a:t>6/22/2021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0B2C8-089D-F44F-9056-E4858B823D55}" type="slidenum">
              <a:rPr lang="en-US" smtClean="0"/>
              <a:t>‹#›</a:t>
            </a:fld>
            <a:endParaRPr lang="en-US"/>
          </a:p>
        </p:txBody>
      </p:sp>
    </p:spTree>
    <p:extLst>
      <p:ext uri="{BB962C8B-B14F-4D97-AF65-F5344CB8AC3E}">
        <p14:creationId xmlns:p14="http://schemas.microsoft.com/office/powerpoint/2010/main" val="54395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A5D0B2C8-089D-F44F-9056-E4858B823D55}" type="slidenum">
              <a:rPr lang="en-US" smtClean="0"/>
              <a:t>1</a:t>
            </a:fld>
            <a:endParaRPr lang="en-US"/>
          </a:p>
        </p:txBody>
      </p:sp>
    </p:spTree>
    <p:extLst>
      <p:ext uri="{BB962C8B-B14F-4D97-AF65-F5344CB8AC3E}">
        <p14:creationId xmlns:p14="http://schemas.microsoft.com/office/powerpoint/2010/main" val="3310842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2</a:t>
            </a:fld>
            <a:endParaRPr lang="en-US"/>
          </a:p>
        </p:txBody>
      </p:sp>
    </p:spTree>
    <p:extLst>
      <p:ext uri="{BB962C8B-B14F-4D97-AF65-F5344CB8AC3E}">
        <p14:creationId xmlns:p14="http://schemas.microsoft.com/office/powerpoint/2010/main" val="97373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3</a:t>
            </a:fld>
            <a:endParaRPr lang="en-US"/>
          </a:p>
        </p:txBody>
      </p:sp>
    </p:spTree>
    <p:extLst>
      <p:ext uri="{BB962C8B-B14F-4D97-AF65-F5344CB8AC3E}">
        <p14:creationId xmlns:p14="http://schemas.microsoft.com/office/powerpoint/2010/main" val="860560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4</a:t>
            </a:fld>
            <a:endParaRPr lang="en-US"/>
          </a:p>
        </p:txBody>
      </p:sp>
    </p:spTree>
    <p:extLst>
      <p:ext uri="{BB962C8B-B14F-4D97-AF65-F5344CB8AC3E}">
        <p14:creationId xmlns:p14="http://schemas.microsoft.com/office/powerpoint/2010/main" val="2767068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11</a:t>
            </a:fld>
            <a:endParaRPr lang="en-US"/>
          </a:p>
        </p:txBody>
      </p:sp>
    </p:spTree>
    <p:extLst>
      <p:ext uri="{BB962C8B-B14F-4D97-AF65-F5344CB8AC3E}">
        <p14:creationId xmlns:p14="http://schemas.microsoft.com/office/powerpoint/2010/main" val="472966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C665A875-C5FA-4242-9B11-A0AD06F3CF9B}"/>
              </a:ext>
            </a:extLst>
          </p:cNvPr>
          <p:cNvSpPr>
            <a:spLocks noGrp="1"/>
          </p:cNvSpPr>
          <p:nvPr>
            <p:ph type="pic" sz="quarter" idx="10" hasCustomPrompt="1"/>
          </p:nvPr>
        </p:nvSpPr>
        <p:spPr>
          <a:xfrm>
            <a:off x="0" y="0"/>
            <a:ext cx="12191999"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3875115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D3D986E1-33B4-4F3B-AE14-7E74B0CAF028}"/>
              </a:ext>
            </a:extLst>
          </p:cNvPr>
          <p:cNvSpPr>
            <a:spLocks noGrp="1"/>
          </p:cNvSpPr>
          <p:nvPr>
            <p:ph type="pic" sz="quarter" idx="12" hasCustomPrompt="1"/>
          </p:nvPr>
        </p:nvSpPr>
        <p:spPr>
          <a:xfrm>
            <a:off x="798707" y="1694277"/>
            <a:ext cx="3993698" cy="399746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E056C317-D8EA-4790-9492-3318AD88460A}"/>
              </a:ext>
            </a:extLst>
          </p:cNvPr>
          <p:cNvSpPr>
            <a:spLocks noGrp="1"/>
          </p:cNvSpPr>
          <p:nvPr>
            <p:ph type="pic" sz="quarter" idx="12" hasCustomPrompt="1"/>
          </p:nvPr>
        </p:nvSpPr>
        <p:spPr>
          <a:xfrm>
            <a:off x="1090638" y="2095887"/>
            <a:ext cx="4648313" cy="3098875"/>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Master Layou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Master Layout">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3DB2101A-67D7-4EFE-AC9A-FE87C28BFDA6}"/>
              </a:ext>
            </a:extLst>
          </p:cNvPr>
          <p:cNvSpPr>
            <a:spLocks noGrp="1"/>
          </p:cNvSpPr>
          <p:nvPr>
            <p:ph type="pic" sz="quarter" idx="10" hasCustomPrompt="1"/>
          </p:nvPr>
        </p:nvSpPr>
        <p:spPr>
          <a:xfrm>
            <a:off x="705374" y="396825"/>
            <a:ext cx="6089126" cy="60891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1137174" y="4695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1137174" y="38604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626676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55481863-EC87-4497-947B-34B0858FE0E2}"/>
              </a:ext>
            </a:extLst>
          </p:cNvPr>
          <p:cNvSpPr>
            <a:spLocks noGrp="1"/>
          </p:cNvSpPr>
          <p:nvPr>
            <p:ph type="pic" sz="quarter" idx="12" hasCustomPrompt="1"/>
          </p:nvPr>
        </p:nvSpPr>
        <p:spPr>
          <a:xfrm>
            <a:off x="3511239"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A29EE630-89EE-49CF-A95D-B66AA4FE5E06}"/>
              </a:ext>
            </a:extLst>
          </p:cNvPr>
          <p:cNvSpPr>
            <a:spLocks noGrp="1"/>
          </p:cNvSpPr>
          <p:nvPr>
            <p:ph type="pic" sz="quarter" idx="13" hasCustomPrompt="1"/>
          </p:nvPr>
        </p:nvSpPr>
        <p:spPr>
          <a:xfrm>
            <a:off x="7608796"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4C02FE3B-016B-43BE-83B4-88B579DD2C31}"/>
              </a:ext>
            </a:extLst>
          </p:cNvPr>
          <p:cNvSpPr>
            <a:spLocks noGrp="1"/>
          </p:cNvSpPr>
          <p:nvPr>
            <p:ph type="pic" sz="quarter" idx="14" hasCustomPrompt="1"/>
          </p:nvPr>
        </p:nvSpPr>
        <p:spPr>
          <a:xfrm>
            <a:off x="3511239" y="3470389"/>
            <a:ext cx="8049717"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Master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D6F3D89-9605-477D-852E-EC2C273477A7}"/>
              </a:ext>
            </a:extLst>
          </p:cNvPr>
          <p:cNvSpPr>
            <a:spLocks noGrp="1"/>
          </p:cNvSpPr>
          <p:nvPr>
            <p:ph type="pic" sz="quarter" idx="14" hasCustomPrompt="1"/>
          </p:nvPr>
        </p:nvSpPr>
        <p:spPr>
          <a:xfrm>
            <a:off x="5753100" y="1"/>
            <a:ext cx="6433903"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608983" y="584029"/>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18AD0E2-F334-4ADF-B32F-8DEDD621A74D}"/>
              </a:ext>
            </a:extLst>
          </p:cNvPr>
          <p:cNvSpPr>
            <a:spLocks noGrp="1"/>
          </p:cNvSpPr>
          <p:nvPr>
            <p:ph type="pic" sz="quarter" idx="14" hasCustomPrompt="1"/>
          </p:nvPr>
        </p:nvSpPr>
        <p:spPr>
          <a:xfrm>
            <a:off x="700789"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D2D17C4-C786-4822-943B-B5ACDD32E937}"/>
              </a:ext>
            </a:extLst>
          </p:cNvPr>
          <p:cNvSpPr>
            <a:spLocks noGrp="1"/>
          </p:cNvSpPr>
          <p:nvPr>
            <p:ph type="pic" sz="quarter" idx="15" hasCustomPrompt="1"/>
          </p:nvPr>
        </p:nvSpPr>
        <p:spPr>
          <a:xfrm>
            <a:off x="6412042"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Master Layout">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E2EC4B4B-5740-4F09-8F8A-2F5D7CFC325A}"/>
              </a:ext>
            </a:extLst>
          </p:cNvPr>
          <p:cNvSpPr>
            <a:spLocks noGrp="1"/>
          </p:cNvSpPr>
          <p:nvPr>
            <p:ph type="pic" sz="quarter" idx="14" hasCustomPrompt="1"/>
          </p:nvPr>
        </p:nvSpPr>
        <p:spPr>
          <a:xfrm>
            <a:off x="660400" y="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6">
            <a:extLst>
              <a:ext uri="{FF2B5EF4-FFF2-40B4-BE49-F238E27FC236}">
                <a16:creationId xmlns:a16="http://schemas.microsoft.com/office/drawing/2014/main" id="{E2EC4B4B-5740-4F09-8F8A-2F5D7CFC325A}"/>
              </a:ext>
            </a:extLst>
          </p:cNvPr>
          <p:cNvSpPr>
            <a:spLocks noGrp="1"/>
          </p:cNvSpPr>
          <p:nvPr>
            <p:ph type="pic" sz="quarter" idx="15" hasCustomPrompt="1"/>
          </p:nvPr>
        </p:nvSpPr>
        <p:spPr>
          <a:xfrm>
            <a:off x="660400" y="345440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Master Layout">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6A45C344-AECF-4CBF-B992-BC48C619E14B}"/>
              </a:ext>
            </a:extLst>
          </p:cNvPr>
          <p:cNvSpPr>
            <a:spLocks noGrp="1"/>
          </p:cNvSpPr>
          <p:nvPr>
            <p:ph type="pic" sz="quarter" idx="10" hasCustomPrompt="1"/>
          </p:nvPr>
        </p:nvSpPr>
        <p:spPr>
          <a:xfrm>
            <a:off x="5591746" y="431800"/>
            <a:ext cx="6132936" cy="48768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382000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Master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25401"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4FA71971-FA32-405E-8B91-98BC53F6362F}"/>
              </a:ext>
            </a:extLst>
          </p:cNvPr>
          <p:cNvSpPr>
            <a:spLocks noGrp="1"/>
          </p:cNvSpPr>
          <p:nvPr>
            <p:ph type="pic" sz="quarter" idx="15" hasCustomPrompt="1"/>
          </p:nvPr>
        </p:nvSpPr>
        <p:spPr>
          <a:xfrm>
            <a:off x="40893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3" name="Picture Placeholder 8">
            <a:extLst>
              <a:ext uri="{FF2B5EF4-FFF2-40B4-BE49-F238E27FC236}">
                <a16:creationId xmlns:a16="http://schemas.microsoft.com/office/drawing/2014/main" id="{4FA71971-FA32-405E-8B91-98BC53F6362F}"/>
              </a:ext>
            </a:extLst>
          </p:cNvPr>
          <p:cNvSpPr>
            <a:spLocks noGrp="1"/>
          </p:cNvSpPr>
          <p:nvPr>
            <p:ph type="pic" sz="quarter" idx="16" hasCustomPrompt="1"/>
          </p:nvPr>
        </p:nvSpPr>
        <p:spPr>
          <a:xfrm>
            <a:off x="84200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E7BF7FB5-48ED-45FF-A895-9C7EDEAED228}"/>
              </a:ext>
            </a:extLst>
          </p:cNvPr>
          <p:cNvSpPr>
            <a:spLocks noGrp="1"/>
          </p:cNvSpPr>
          <p:nvPr>
            <p:ph type="pic" sz="quarter" idx="14" hasCustomPrompt="1"/>
          </p:nvPr>
        </p:nvSpPr>
        <p:spPr>
          <a:xfrm>
            <a:off x="359763" y="251086"/>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F5B4738C-AB31-44F0-A0EB-5F4688B9026D}"/>
              </a:ext>
            </a:extLst>
          </p:cNvPr>
          <p:cNvSpPr>
            <a:spLocks noGrp="1"/>
          </p:cNvSpPr>
          <p:nvPr>
            <p:ph type="pic" sz="quarter" idx="15" hasCustomPrompt="1"/>
          </p:nvPr>
        </p:nvSpPr>
        <p:spPr>
          <a:xfrm>
            <a:off x="3507696" y="3399020"/>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D51E98F7-D24A-4452-B920-17F1FDC12652}"/>
              </a:ext>
            </a:extLst>
          </p:cNvPr>
          <p:cNvSpPr>
            <a:spLocks noGrp="1"/>
          </p:cNvSpPr>
          <p:nvPr>
            <p:ph type="pic" sz="quarter" idx="16" hasCustomPrompt="1"/>
          </p:nvPr>
        </p:nvSpPr>
        <p:spPr>
          <a:xfrm>
            <a:off x="6910461" y="3399020"/>
            <a:ext cx="4921771"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77D307B-68BE-4578-A580-7118C13C9C29}"/>
              </a:ext>
            </a:extLst>
          </p:cNvPr>
          <p:cNvSpPr>
            <a:spLocks noGrp="1"/>
          </p:cNvSpPr>
          <p:nvPr>
            <p:ph type="pic" sz="quarter" idx="14" hasCustomPrompt="1"/>
          </p:nvPr>
        </p:nvSpPr>
        <p:spPr>
          <a:xfrm>
            <a:off x="1244184" y="0"/>
            <a:ext cx="3912432" cy="55613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9818F08-7737-4C18-AA21-86450B93E0EE}"/>
              </a:ext>
            </a:extLst>
          </p:cNvPr>
          <p:cNvSpPr>
            <a:spLocks noGrp="1"/>
          </p:cNvSpPr>
          <p:nvPr>
            <p:ph type="pic" sz="quarter" idx="14" hasCustomPrompt="1"/>
          </p:nvPr>
        </p:nvSpPr>
        <p:spPr>
          <a:xfrm>
            <a:off x="949334" y="1290583"/>
            <a:ext cx="4276833" cy="42768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 Master Layout">
    <p:spTree>
      <p:nvGrpSpPr>
        <p:cNvPr id="1" name=""/>
        <p:cNvGrpSpPr/>
        <p:nvPr/>
      </p:nvGrpSpPr>
      <p:grpSpPr>
        <a:xfrm>
          <a:off x="0" y="0"/>
          <a:ext cx="0" cy="0"/>
          <a:chOff x="0" y="0"/>
          <a:chExt cx="0" cy="0"/>
        </a:xfrm>
      </p:grpSpPr>
      <p:sp>
        <p:nvSpPr>
          <p:cNvPr id="8" name="Picture Placeholder 8">
            <a:extLst>
              <a:ext uri="{FF2B5EF4-FFF2-40B4-BE49-F238E27FC236}">
                <a16:creationId xmlns:a16="http://schemas.microsoft.com/office/drawing/2014/main" id="{32D53545-7958-484B-AA69-BBD066173F82}"/>
              </a:ext>
            </a:extLst>
          </p:cNvPr>
          <p:cNvSpPr>
            <a:spLocks noGrp="1"/>
          </p:cNvSpPr>
          <p:nvPr>
            <p:ph type="pic" sz="quarter" idx="14" hasCustomPrompt="1"/>
          </p:nvPr>
        </p:nvSpPr>
        <p:spPr>
          <a:xfrm>
            <a:off x="5703757"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34C39AF7-13E2-4312-ACC8-2F880D0F7CC8}"/>
              </a:ext>
            </a:extLst>
          </p:cNvPr>
          <p:cNvSpPr>
            <a:spLocks noGrp="1"/>
          </p:cNvSpPr>
          <p:nvPr>
            <p:ph type="pic" sz="quarter" idx="15" hasCustomPrompt="1"/>
          </p:nvPr>
        </p:nvSpPr>
        <p:spPr>
          <a:xfrm>
            <a:off x="8911652"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0" name="Picture Placeholder 8">
            <a:extLst>
              <a:ext uri="{FF2B5EF4-FFF2-40B4-BE49-F238E27FC236}">
                <a16:creationId xmlns:a16="http://schemas.microsoft.com/office/drawing/2014/main" id="{B7761A6D-402B-4023-8BFA-C230338B0E51}"/>
              </a:ext>
            </a:extLst>
          </p:cNvPr>
          <p:cNvSpPr>
            <a:spLocks noGrp="1"/>
          </p:cNvSpPr>
          <p:nvPr>
            <p:ph type="pic" sz="quarter" idx="16" hasCustomPrompt="1"/>
          </p:nvPr>
        </p:nvSpPr>
        <p:spPr>
          <a:xfrm>
            <a:off x="5703757"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1" name="Picture Placeholder 8">
            <a:extLst>
              <a:ext uri="{FF2B5EF4-FFF2-40B4-BE49-F238E27FC236}">
                <a16:creationId xmlns:a16="http://schemas.microsoft.com/office/drawing/2014/main" id="{D63332BA-3228-4E24-B0BF-E9FBFC4A56CE}"/>
              </a:ext>
            </a:extLst>
          </p:cNvPr>
          <p:cNvSpPr>
            <a:spLocks noGrp="1"/>
          </p:cNvSpPr>
          <p:nvPr>
            <p:ph type="pic" sz="quarter" idx="17" hasCustomPrompt="1"/>
          </p:nvPr>
        </p:nvSpPr>
        <p:spPr>
          <a:xfrm>
            <a:off x="8911652"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BA2D5AD-913E-4209-AC41-4E1F03EB9E61}"/>
              </a:ext>
            </a:extLst>
          </p:cNvPr>
          <p:cNvSpPr>
            <a:spLocks noGrp="1"/>
          </p:cNvSpPr>
          <p:nvPr>
            <p:ph type="pic" sz="quarter" idx="15" hasCustomPrompt="1"/>
          </p:nvPr>
        </p:nvSpPr>
        <p:spPr>
          <a:xfrm>
            <a:off x="8166100" y="34887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0BA2D5AD-913E-4209-AC41-4E1F03EB9E61}"/>
              </a:ext>
            </a:extLst>
          </p:cNvPr>
          <p:cNvSpPr>
            <a:spLocks noGrp="1"/>
          </p:cNvSpPr>
          <p:nvPr>
            <p:ph type="pic" sz="quarter" idx="16" hasCustomPrompt="1"/>
          </p:nvPr>
        </p:nvSpPr>
        <p:spPr>
          <a:xfrm>
            <a:off x="5930900" y="2502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CA7F1896-BD2A-47DB-A088-2BB18448CEC1}"/>
              </a:ext>
            </a:extLst>
          </p:cNvPr>
          <p:cNvSpPr>
            <a:spLocks noGrp="1"/>
          </p:cNvSpPr>
          <p:nvPr>
            <p:ph type="pic" sz="quarter" idx="14" hasCustomPrompt="1"/>
          </p:nvPr>
        </p:nvSpPr>
        <p:spPr>
          <a:xfrm>
            <a:off x="402956" y="371959"/>
            <a:ext cx="401406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A27A661-ED56-48EB-99C7-9033DB48994B}"/>
              </a:ext>
            </a:extLst>
          </p:cNvPr>
          <p:cNvSpPr>
            <a:spLocks noGrp="1"/>
          </p:cNvSpPr>
          <p:nvPr>
            <p:ph type="pic" sz="quarter" idx="15" hasCustomPrompt="1"/>
          </p:nvPr>
        </p:nvSpPr>
        <p:spPr>
          <a:xfrm>
            <a:off x="4633993" y="3146158"/>
            <a:ext cx="715505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5546EA1-22A5-45EF-B645-52932F72B279}"/>
              </a:ext>
            </a:extLst>
          </p:cNvPr>
          <p:cNvSpPr>
            <a:spLocks noGrp="1"/>
          </p:cNvSpPr>
          <p:nvPr>
            <p:ph type="pic" sz="quarter" idx="15" hasCustomPrompt="1"/>
          </p:nvPr>
        </p:nvSpPr>
        <p:spPr>
          <a:xfrm>
            <a:off x="5126636" y="3593892"/>
            <a:ext cx="6670623" cy="292683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9B7FF0B-56F0-46D1-918D-09E6A7530FB7}"/>
              </a:ext>
            </a:extLst>
          </p:cNvPr>
          <p:cNvSpPr>
            <a:spLocks noGrp="1"/>
          </p:cNvSpPr>
          <p:nvPr>
            <p:ph type="pic" sz="quarter" idx="15" hasCustomPrompt="1"/>
          </p:nvPr>
        </p:nvSpPr>
        <p:spPr>
          <a:xfrm>
            <a:off x="8152150" y="1409074"/>
            <a:ext cx="4039850" cy="403984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079B16E4-29F6-4637-B895-1D21FC21878A}"/>
              </a:ext>
            </a:extLst>
          </p:cNvPr>
          <p:cNvSpPr>
            <a:spLocks noGrp="1"/>
          </p:cNvSpPr>
          <p:nvPr>
            <p:ph type="pic" sz="quarter" idx="15" hasCustomPrompt="1"/>
          </p:nvPr>
        </p:nvSpPr>
        <p:spPr>
          <a:xfrm>
            <a:off x="1284157" y="2368446"/>
            <a:ext cx="9623685" cy="448955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0782B09-7F5D-B54F-95D0-B5A1338664CF}"/>
              </a:ext>
            </a:extLst>
          </p:cNvPr>
          <p:cNvSpPr>
            <a:spLocks noGrp="1"/>
          </p:cNvSpPr>
          <p:nvPr>
            <p:ph type="pic" sz="quarter" idx="10" hasCustomPrompt="1"/>
          </p:nvPr>
        </p:nvSpPr>
        <p:spPr>
          <a:xfrm>
            <a:off x="608982" y="584028"/>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E0ED2A6-E687-4B51-A54A-37D9EC60041F}"/>
              </a:ext>
            </a:extLst>
          </p:cNvPr>
          <p:cNvSpPr>
            <a:spLocks noGrp="1"/>
          </p:cNvSpPr>
          <p:nvPr>
            <p:ph type="pic" sz="quarter" idx="15" hasCustomPrompt="1"/>
          </p:nvPr>
        </p:nvSpPr>
        <p:spPr>
          <a:xfrm>
            <a:off x="0"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C4621A99-3A3D-4D25-AFA9-8BF9812D3701}"/>
              </a:ext>
            </a:extLst>
          </p:cNvPr>
          <p:cNvSpPr>
            <a:spLocks noGrp="1"/>
          </p:cNvSpPr>
          <p:nvPr>
            <p:ph type="pic" sz="quarter" idx="16" hasCustomPrompt="1"/>
          </p:nvPr>
        </p:nvSpPr>
        <p:spPr>
          <a:xfrm>
            <a:off x="9119017"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F24437AA-7C48-4379-9ADD-2EF291D68E82}"/>
              </a:ext>
            </a:extLst>
          </p:cNvPr>
          <p:cNvSpPr>
            <a:spLocks noGrp="1"/>
          </p:cNvSpPr>
          <p:nvPr>
            <p:ph type="pic" sz="quarter" idx="15" hasCustomPrompt="1"/>
          </p:nvPr>
        </p:nvSpPr>
        <p:spPr>
          <a:xfrm>
            <a:off x="1094283" y="20836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4DB8FD8-EF71-4008-A367-959C360BB7AF}"/>
              </a:ext>
            </a:extLst>
          </p:cNvPr>
          <p:cNvSpPr>
            <a:spLocks noGrp="1"/>
          </p:cNvSpPr>
          <p:nvPr>
            <p:ph type="pic" sz="quarter" idx="16" hasCustomPrompt="1"/>
          </p:nvPr>
        </p:nvSpPr>
        <p:spPr>
          <a:xfrm>
            <a:off x="6640642" y="2548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 Master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4899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3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5124974" y="1356110"/>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5124974" y="4145154"/>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8893654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ster Layout 36">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id="{9A392D8A-2787-0F4C-BAE4-2EE10301D0D8}"/>
              </a:ext>
            </a:extLst>
          </p:cNvPr>
          <p:cNvSpPr>
            <a:spLocks noGrp="1"/>
          </p:cNvSpPr>
          <p:nvPr>
            <p:ph type="pic" sz="quarter" idx="22" hasCustomPrompt="1"/>
          </p:nvPr>
        </p:nvSpPr>
        <p:spPr>
          <a:xfrm>
            <a:off x="1301974"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D489A359-9A8A-2F4A-AB72-AA095CC1AF9F}"/>
              </a:ext>
            </a:extLst>
          </p:cNvPr>
          <p:cNvSpPr>
            <a:spLocks noGrp="1"/>
          </p:cNvSpPr>
          <p:nvPr>
            <p:ph type="pic" sz="quarter" idx="23" hasCustomPrompt="1"/>
          </p:nvPr>
        </p:nvSpPr>
        <p:spPr>
          <a:xfrm>
            <a:off x="3627096"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extLst>
      <p:ext uri="{BB962C8B-B14F-4D97-AF65-F5344CB8AC3E}">
        <p14:creationId xmlns:p14="http://schemas.microsoft.com/office/powerpoint/2010/main" val="915737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186FF-3B36-4DE4-9F68-B54152B4F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0D7734-37DA-4EC0-833A-C7F4B8C3C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8D7A6D-D8E0-4CE0-AC33-9523FAB3AC69}"/>
              </a:ext>
            </a:extLst>
          </p:cNvPr>
          <p:cNvSpPr>
            <a:spLocks noGrp="1"/>
          </p:cNvSpPr>
          <p:nvPr>
            <p:ph type="dt" sz="half" idx="10"/>
          </p:nvPr>
        </p:nvSpPr>
        <p:spPr/>
        <p:txBody>
          <a:bodyPr/>
          <a:lstStyle/>
          <a:p>
            <a:fld id="{B1B84AB2-EEFE-4ED6-9841-14B5B2F9E33F}" type="datetimeFigureOut">
              <a:rPr lang="en-US" smtClean="0"/>
              <a:t>6/22/2021</a:t>
            </a:fld>
            <a:endParaRPr lang="en-US"/>
          </a:p>
        </p:txBody>
      </p:sp>
      <p:sp>
        <p:nvSpPr>
          <p:cNvPr id="5" name="Footer Placeholder 4">
            <a:extLst>
              <a:ext uri="{FF2B5EF4-FFF2-40B4-BE49-F238E27FC236}">
                <a16:creationId xmlns:a16="http://schemas.microsoft.com/office/drawing/2014/main" id="{3A727662-0029-431C-9F59-CE99355CA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77272-7E2F-4756-A416-6C939092568A}"/>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72544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506123" y="482600"/>
            <a:ext cx="4988375" cy="32385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480300" y="596900"/>
            <a:ext cx="4203700" cy="51562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643068" y="488773"/>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9EB5E956-8933-4751-B348-F81A0B6E840E}"/>
              </a:ext>
            </a:extLst>
          </p:cNvPr>
          <p:cNvSpPr>
            <a:spLocks noGrp="1"/>
          </p:cNvSpPr>
          <p:nvPr>
            <p:ph type="pic" sz="quarter" idx="11" hasCustomPrompt="1"/>
          </p:nvPr>
        </p:nvSpPr>
        <p:spPr>
          <a:xfrm>
            <a:off x="7643069" y="3654336"/>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Master Layout">
    <p:bg>
      <p:bgRef idx="1001">
        <a:schemeClr val="bg1"/>
      </p:bgRef>
    </p:bg>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89972273-D5AE-46AC-B285-4D65928911D4}"/>
              </a:ext>
            </a:extLst>
          </p:cNvPr>
          <p:cNvSpPr>
            <a:spLocks noGrp="1"/>
          </p:cNvSpPr>
          <p:nvPr>
            <p:ph type="pic" sz="quarter" idx="11" hasCustomPrompt="1"/>
          </p:nvPr>
        </p:nvSpPr>
        <p:spPr>
          <a:xfrm>
            <a:off x="1899872" y="825501"/>
            <a:ext cx="8653829" cy="367029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5867C961-8096-4663-BD49-60816DBBC7EB}"/>
              </a:ext>
            </a:extLst>
          </p:cNvPr>
          <p:cNvSpPr>
            <a:spLocks noGrp="1"/>
          </p:cNvSpPr>
          <p:nvPr>
            <p:ph type="pic" sz="quarter" idx="12" hasCustomPrompt="1"/>
          </p:nvPr>
        </p:nvSpPr>
        <p:spPr>
          <a:xfrm>
            <a:off x="1422398"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4F6D574E-19BC-46CD-A5D7-B5C0CACF2314}"/>
              </a:ext>
            </a:extLst>
          </p:cNvPr>
          <p:cNvSpPr>
            <a:spLocks noGrp="1"/>
          </p:cNvSpPr>
          <p:nvPr>
            <p:ph type="pic" sz="quarter" idx="13" hasCustomPrompt="1"/>
          </p:nvPr>
        </p:nvSpPr>
        <p:spPr>
          <a:xfrm>
            <a:off x="4884745" y="3548638"/>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AC3ECA9A-B2EB-9448-A3C8-4388C918E11C}"/>
              </a:ext>
            </a:extLst>
          </p:cNvPr>
          <p:cNvSpPr>
            <a:spLocks noGrp="1"/>
          </p:cNvSpPr>
          <p:nvPr>
            <p:ph type="pic" sz="quarter" idx="14" hasCustomPrompt="1"/>
          </p:nvPr>
        </p:nvSpPr>
        <p:spPr>
          <a:xfrm>
            <a:off x="4884745" y="457199"/>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BCBA6DD-B192-B245-BE97-E9BBD174E340}"/>
              </a:ext>
            </a:extLst>
          </p:cNvPr>
          <p:cNvSpPr>
            <a:spLocks noGrp="1"/>
          </p:cNvSpPr>
          <p:nvPr>
            <p:ph type="pic" sz="quarter" idx="15" hasCustomPrompt="1"/>
          </p:nvPr>
        </p:nvSpPr>
        <p:spPr>
          <a:xfrm>
            <a:off x="8483599"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87B2CD84-AFC4-F846-92CF-C8713DE6EB63}"/>
              </a:ext>
            </a:extLst>
          </p:cNvPr>
          <p:cNvSpPr>
            <a:spLocks noGrp="1"/>
          </p:cNvSpPr>
          <p:nvPr>
            <p:ph type="pic" sz="quarter" idx="12" hasCustomPrompt="1"/>
          </p:nvPr>
        </p:nvSpPr>
        <p:spPr>
          <a:xfrm flipH="1">
            <a:off x="4816901" y="2209801"/>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E38CB7C-40F1-6D42-8107-D90A8B35FF64}"/>
              </a:ext>
            </a:extLst>
          </p:cNvPr>
          <p:cNvSpPr>
            <a:spLocks noGrp="1"/>
          </p:cNvSpPr>
          <p:nvPr>
            <p:ph type="pic" sz="quarter" idx="13" hasCustomPrompt="1"/>
          </p:nvPr>
        </p:nvSpPr>
        <p:spPr>
          <a:xfrm flipH="1">
            <a:off x="2556298" y="2209799"/>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8">
            <a:extLst>
              <a:ext uri="{FF2B5EF4-FFF2-40B4-BE49-F238E27FC236}">
                <a16:creationId xmlns:a16="http://schemas.microsoft.com/office/drawing/2014/main" id="{B487AF7D-1DDD-2345-BB27-16123DB4E67C}"/>
              </a:ext>
            </a:extLst>
          </p:cNvPr>
          <p:cNvSpPr>
            <a:spLocks noGrp="1"/>
          </p:cNvSpPr>
          <p:nvPr>
            <p:ph type="pic" sz="quarter" idx="14" hasCustomPrompt="1"/>
          </p:nvPr>
        </p:nvSpPr>
        <p:spPr>
          <a:xfrm flipH="1">
            <a:off x="2556298" y="4165600"/>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7" name="Picture Placeholder 8">
            <a:extLst>
              <a:ext uri="{FF2B5EF4-FFF2-40B4-BE49-F238E27FC236}">
                <a16:creationId xmlns:a16="http://schemas.microsoft.com/office/drawing/2014/main" id="{F9177259-1E1A-854B-B0C2-EB2AA67CBF18}"/>
              </a:ext>
            </a:extLst>
          </p:cNvPr>
          <p:cNvSpPr>
            <a:spLocks noGrp="1"/>
          </p:cNvSpPr>
          <p:nvPr>
            <p:ph type="pic" sz="quarter" idx="15" hasCustomPrompt="1"/>
          </p:nvPr>
        </p:nvSpPr>
        <p:spPr>
          <a:xfrm flipH="1">
            <a:off x="6996027" y="2209799"/>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ED5CC779-07D7-6049-92D3-D9BF6D8223B8}"/>
              </a:ext>
            </a:extLst>
          </p:cNvPr>
          <p:cNvSpPr>
            <a:spLocks noGrp="1"/>
          </p:cNvSpPr>
          <p:nvPr>
            <p:ph type="pic" sz="quarter" idx="16" hasCustomPrompt="1"/>
          </p:nvPr>
        </p:nvSpPr>
        <p:spPr>
          <a:xfrm flipH="1">
            <a:off x="9175153" y="2209797"/>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7B0096DC-B078-E948-81D4-8B64D94B614E}"/>
              </a:ext>
            </a:extLst>
          </p:cNvPr>
          <p:cNvSpPr>
            <a:spLocks noGrp="1"/>
          </p:cNvSpPr>
          <p:nvPr>
            <p:ph type="pic" sz="quarter" idx="17" hasCustomPrompt="1"/>
          </p:nvPr>
        </p:nvSpPr>
        <p:spPr>
          <a:xfrm flipH="1">
            <a:off x="9175153" y="4165598"/>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76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716" r:id="rId14"/>
    <p:sldLayoutId id="2147483664" r:id="rId15"/>
    <p:sldLayoutId id="2147483665" r:id="rId16"/>
    <p:sldLayoutId id="2147483666" r:id="rId17"/>
    <p:sldLayoutId id="2147483667" r:id="rId18"/>
    <p:sldLayoutId id="2147483668" r:id="rId19"/>
    <p:sldLayoutId id="2147483671" r:id="rId20"/>
    <p:sldLayoutId id="2147483669" r:id="rId21"/>
    <p:sldLayoutId id="2147483670" r:id="rId22"/>
    <p:sldLayoutId id="2147483672" r:id="rId23"/>
    <p:sldLayoutId id="2147483674" r:id="rId24"/>
    <p:sldLayoutId id="2147483673" r:id="rId25"/>
    <p:sldLayoutId id="2147483675" r:id="rId26"/>
    <p:sldLayoutId id="2147483676" r:id="rId27"/>
    <p:sldLayoutId id="2147483677" r:id="rId28"/>
    <p:sldLayoutId id="2147483678" r:id="rId29"/>
    <p:sldLayoutId id="2147483679" r:id="rId30"/>
    <p:sldLayoutId id="2147483680" r:id="rId31"/>
    <p:sldLayoutId id="2147483717" r:id="rId32"/>
    <p:sldLayoutId id="2147483718" r:id="rId33"/>
    <p:sldLayoutId id="2147483721" r:id="rId34"/>
    <p:sldLayoutId id="2147483722" r:id="rId3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3210560" y="5731126"/>
            <a:ext cx="5770880" cy="4318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Proiect </a:t>
            </a:r>
            <a:r>
              <a:rPr lang="ro-RO" sz="1200" b="1" i="1" dirty="0" err="1">
                <a:solidFill>
                  <a:srgbClr val="003399"/>
                </a:solidFill>
                <a:effectLst/>
                <a:latin typeface="Times New Roman" panose="02020603050405020304" pitchFamily="18" charset="0"/>
                <a:ea typeface="Times New Roman" panose="02020603050405020304" pitchFamily="18" charset="0"/>
              </a:rPr>
              <a:t>cofinanţat</a:t>
            </a:r>
            <a:r>
              <a:rPr lang="ro-RO" sz="1200" b="1" i="1" dirty="0">
                <a:solidFill>
                  <a:srgbClr val="003399"/>
                </a:solidFill>
                <a:effectLst/>
                <a:latin typeface="Times New Roman" panose="02020603050405020304" pitchFamily="18" charset="0"/>
                <a:ea typeface="Times New Roman" panose="02020603050405020304" pitchFamily="18" charset="0"/>
              </a:rPr>
              <a:t> din Fondul Social European prin</a:t>
            </a:r>
            <a:endParaRPr lang="ro-RO" sz="1200" dirty="0">
              <a:effectLst/>
              <a:latin typeface="Times New Roman" panose="02020603050405020304" pitchFamily="18" charset="0"/>
              <a:ea typeface="Times New Roman" panose="02020603050405020304" pitchFamily="18" charset="0"/>
            </a:endParaRPr>
          </a:p>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Programul </a:t>
            </a:r>
            <a:r>
              <a:rPr lang="ro-RO" sz="1200" b="1" i="1" dirty="0" err="1">
                <a:solidFill>
                  <a:srgbClr val="003399"/>
                </a:solidFill>
                <a:effectLst/>
                <a:latin typeface="Times New Roman" panose="02020603050405020304" pitchFamily="18" charset="0"/>
                <a:ea typeface="Times New Roman" panose="02020603050405020304" pitchFamily="18" charset="0"/>
              </a:rPr>
              <a:t>Operaţional</a:t>
            </a:r>
            <a:r>
              <a:rPr lang="ro-RO" sz="1200" b="1" i="1" dirty="0">
                <a:solidFill>
                  <a:srgbClr val="003399"/>
                </a:solidFill>
                <a:effectLst/>
                <a:latin typeface="Times New Roman" panose="02020603050405020304" pitchFamily="18" charset="0"/>
                <a:ea typeface="Times New Roman" panose="02020603050405020304" pitchFamily="18" charset="0"/>
              </a:rPr>
              <a:t> Capacitate Administrativă 2014-2020!</a:t>
            </a:r>
            <a:endParaRPr lang="ro-RO" sz="1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F9716864-484E-154F-B1BA-A845F0F41BDA}"/>
              </a:ext>
            </a:extLst>
          </p:cNvPr>
          <p:cNvSpPr txBox="1"/>
          <p:nvPr/>
        </p:nvSpPr>
        <p:spPr>
          <a:xfrm>
            <a:off x="456383" y="1206811"/>
            <a:ext cx="11219398" cy="4524315"/>
          </a:xfrm>
          <a:prstGeom prst="rect">
            <a:avLst/>
          </a:prstGeom>
          <a:solidFill>
            <a:schemeClr val="accent1">
              <a:lumMod val="75000"/>
            </a:schemeClr>
          </a:solidFill>
        </p:spPr>
        <p:txBody>
          <a:bodyPr wrap="square" rtlCol="0">
            <a:spAutoFit/>
          </a:bodyPr>
          <a:lstStyle/>
          <a:p>
            <a:pPr algn="ctr"/>
            <a:r>
              <a:rPr lang="ro-RO" sz="2400" b="1" dirty="0">
                <a:solidFill>
                  <a:schemeClr val="bg1"/>
                </a:solidFill>
              </a:rPr>
              <a:t>”</a:t>
            </a:r>
            <a:r>
              <a:rPr lang="ro-RO" sz="2800" b="1" dirty="0">
                <a:solidFill>
                  <a:schemeClr val="bg1"/>
                </a:solidFill>
              </a:rPr>
              <a:t>Implementarea si dezvoltarea  de sisteme si standarde comune pentru optimizarea proceselor decizionale in domeniul apelor și pădurilor, aplicarea sistemului de politici bazate pe dovezi in Ministerul Apelor si Pădurilor pentru sistematizarea si simplificarea legislației din domeniul apelor si realizarea unor proceduri simplificate pentru reducerea poverii administrative pentru mediul de afaceri in domeniul silviculturii</a:t>
            </a:r>
            <a:r>
              <a:rPr lang="en-US" sz="2400" b="1" dirty="0">
                <a:solidFill>
                  <a:schemeClr val="bg1"/>
                </a:solidFill>
              </a:rPr>
              <a:t>”</a:t>
            </a:r>
          </a:p>
          <a:p>
            <a:endParaRPr lang="en-US" sz="2400" b="1" dirty="0">
              <a:solidFill>
                <a:schemeClr val="bg1"/>
              </a:solidFill>
            </a:endParaRPr>
          </a:p>
          <a:p>
            <a:r>
              <a:rPr lang="en-US" sz="2400" b="1" i="1" dirty="0" err="1">
                <a:solidFill>
                  <a:schemeClr val="bg1"/>
                </a:solidFill>
              </a:rPr>
              <a:t>Activitatea</a:t>
            </a:r>
            <a:r>
              <a:rPr lang="en-US" sz="2400" b="1" i="1" dirty="0">
                <a:solidFill>
                  <a:schemeClr val="bg1"/>
                </a:solidFill>
              </a:rPr>
              <a:t> A 18.2 -</a:t>
            </a:r>
            <a:r>
              <a:rPr lang="ro-RO" sz="2400" b="1" i="1" dirty="0">
                <a:solidFill>
                  <a:schemeClr val="bg1"/>
                </a:solidFill>
              </a:rPr>
              <a:t> </a:t>
            </a:r>
            <a:r>
              <a:rPr lang="en-US" sz="2400" b="1" i="1" dirty="0" err="1">
                <a:solidFill>
                  <a:schemeClr val="bg1"/>
                </a:solidFill>
              </a:rPr>
              <a:t>Proceduri</a:t>
            </a:r>
            <a:r>
              <a:rPr lang="en-US" sz="2400" b="1" i="1" dirty="0">
                <a:solidFill>
                  <a:schemeClr val="bg1"/>
                </a:solidFill>
              </a:rPr>
              <a:t>  </a:t>
            </a:r>
            <a:r>
              <a:rPr lang="en-US" sz="2400" b="1" i="1" dirty="0" err="1">
                <a:solidFill>
                  <a:schemeClr val="bg1"/>
                </a:solidFill>
              </a:rPr>
              <a:t>simplificate</a:t>
            </a:r>
            <a:r>
              <a:rPr lang="en-US" sz="2400" b="1" i="1" dirty="0">
                <a:solidFill>
                  <a:schemeClr val="bg1"/>
                </a:solidFill>
              </a:rPr>
              <a:t> </a:t>
            </a:r>
            <a:r>
              <a:rPr lang="en-US" sz="2400" b="1" i="1" dirty="0" err="1">
                <a:solidFill>
                  <a:schemeClr val="bg1"/>
                </a:solidFill>
              </a:rPr>
              <a:t>și</a:t>
            </a:r>
            <a:r>
              <a:rPr lang="en-US" sz="2400" b="1" i="1" dirty="0">
                <a:solidFill>
                  <a:schemeClr val="bg1"/>
                </a:solidFill>
              </a:rPr>
              <a:t> </a:t>
            </a:r>
            <a:r>
              <a:rPr lang="en-US" sz="2400" b="1" i="1" dirty="0" err="1">
                <a:solidFill>
                  <a:schemeClr val="bg1"/>
                </a:solidFill>
              </a:rPr>
              <a:t>regulamente</a:t>
            </a:r>
            <a:r>
              <a:rPr lang="en-US" sz="2400" b="1" i="1" dirty="0">
                <a:solidFill>
                  <a:schemeClr val="bg1"/>
                </a:solidFill>
              </a:rPr>
              <a:t>  destinate </a:t>
            </a:r>
            <a:r>
              <a:rPr lang="en-US" sz="2400" b="1" i="1" dirty="0" err="1">
                <a:solidFill>
                  <a:schemeClr val="bg1"/>
                </a:solidFill>
              </a:rPr>
              <a:t>agenților</a:t>
            </a:r>
            <a:r>
              <a:rPr lang="en-US" sz="2400" b="1" i="1" dirty="0">
                <a:solidFill>
                  <a:schemeClr val="bg1"/>
                </a:solidFill>
              </a:rPr>
              <a:t> economici pentru </a:t>
            </a:r>
            <a:r>
              <a:rPr lang="en-US" sz="2400" b="1" i="1" dirty="0" err="1">
                <a:solidFill>
                  <a:schemeClr val="bg1"/>
                </a:solidFill>
              </a:rPr>
              <a:t>reducerea</a:t>
            </a:r>
            <a:r>
              <a:rPr lang="en-US" sz="2400" b="1" i="1" dirty="0">
                <a:solidFill>
                  <a:schemeClr val="bg1"/>
                </a:solidFill>
              </a:rPr>
              <a:t> </a:t>
            </a:r>
            <a:r>
              <a:rPr lang="en-US" sz="2400" b="1" i="1" dirty="0" err="1">
                <a:solidFill>
                  <a:schemeClr val="bg1"/>
                </a:solidFill>
              </a:rPr>
              <a:t>birocrației</a:t>
            </a:r>
            <a:r>
              <a:rPr lang="en-US" sz="2400" b="1" i="1" dirty="0">
                <a:solidFill>
                  <a:schemeClr val="bg1"/>
                </a:solidFill>
              </a:rPr>
              <a:t> </a:t>
            </a:r>
            <a:r>
              <a:rPr lang="en-US" sz="2400" b="1" i="1" dirty="0" err="1">
                <a:solidFill>
                  <a:schemeClr val="bg1"/>
                </a:solidFill>
              </a:rPr>
              <a:t>în</a:t>
            </a:r>
            <a:r>
              <a:rPr lang="en-US" sz="2400" b="1" i="1" dirty="0">
                <a:solidFill>
                  <a:schemeClr val="bg1"/>
                </a:solidFill>
              </a:rPr>
              <a:t> </a:t>
            </a:r>
            <a:r>
              <a:rPr lang="en-US" sz="2400" b="1" i="1" dirty="0" err="1">
                <a:solidFill>
                  <a:schemeClr val="bg1"/>
                </a:solidFill>
              </a:rPr>
              <a:t>domeniul</a:t>
            </a:r>
            <a:r>
              <a:rPr lang="en-US" sz="2400" b="1" i="1" dirty="0">
                <a:solidFill>
                  <a:schemeClr val="bg1"/>
                </a:solidFill>
              </a:rPr>
              <a:t> </a:t>
            </a:r>
            <a:r>
              <a:rPr lang="en-US" sz="2400" b="1" i="1" dirty="0" err="1">
                <a:solidFill>
                  <a:schemeClr val="bg1"/>
                </a:solidFill>
              </a:rPr>
              <a:t>silviculturii</a:t>
            </a:r>
            <a:r>
              <a:rPr lang="en-US" sz="2400" b="1" i="1" dirty="0">
                <a:solidFill>
                  <a:schemeClr val="bg1"/>
                </a:solidFill>
              </a:rPr>
              <a:t> </a:t>
            </a:r>
          </a:p>
          <a:p>
            <a:pPr algn="ctr"/>
            <a:endParaRPr lang="en-US" sz="2400" b="1" dirty="0">
              <a:solidFill>
                <a:schemeClr val="bg1"/>
              </a:solidFill>
            </a:endParaRPr>
          </a:p>
          <a:p>
            <a:pPr algn="ctr"/>
            <a:endParaRPr lang="ro-RO" sz="2400" b="1" dirty="0">
              <a:solidFill>
                <a:schemeClr val="bg1"/>
              </a:solidFill>
            </a:endParaRPr>
          </a:p>
        </p:txBody>
      </p:sp>
      <p:sp>
        <p:nvSpPr>
          <p:cNvPr id="7" name="TextBox 6">
            <a:extLst>
              <a:ext uri="{FF2B5EF4-FFF2-40B4-BE49-F238E27FC236}">
                <a16:creationId xmlns:a16="http://schemas.microsoft.com/office/drawing/2014/main" id="{993910A8-95CE-EA47-BF3C-716691420544}"/>
              </a:ext>
            </a:extLst>
          </p:cNvPr>
          <p:cNvSpPr txBox="1"/>
          <p:nvPr/>
        </p:nvSpPr>
        <p:spPr>
          <a:xfrm>
            <a:off x="2937570" y="5317243"/>
            <a:ext cx="6743577" cy="523220"/>
          </a:xfrm>
          <a:prstGeom prst="rect">
            <a:avLst/>
          </a:prstGeom>
          <a:noFill/>
        </p:spPr>
        <p:txBody>
          <a:bodyPr wrap="square" rtlCol="0">
            <a:spAutoFit/>
          </a:bodyPr>
          <a:lstStyle/>
          <a:p>
            <a:r>
              <a:rPr lang="en-US" sz="2800" spc="600" dirty="0">
                <a:solidFill>
                  <a:schemeClr val="accent1">
                    <a:lumMod val="75000"/>
                  </a:schemeClr>
                </a:solidFill>
                <a:latin typeface="Trebuchet MS" panose="020B0603020202020204" pitchFamily="34" charset="0"/>
              </a:rPr>
              <a:t>SIPOCA 395 / </a:t>
            </a:r>
            <a:r>
              <a:rPr lang="en-US" sz="2800" spc="600" dirty="0" err="1">
                <a:solidFill>
                  <a:schemeClr val="accent1">
                    <a:lumMod val="75000"/>
                  </a:schemeClr>
                </a:solidFill>
                <a:latin typeface="Trebuchet MS" panose="020B0603020202020204" pitchFamily="34" charset="0"/>
              </a:rPr>
              <a:t>MySMIS</a:t>
            </a:r>
            <a:r>
              <a:rPr lang="en-US" sz="2800" spc="600" dirty="0">
                <a:solidFill>
                  <a:schemeClr val="accent1">
                    <a:lumMod val="75000"/>
                  </a:schemeClr>
                </a:solidFill>
                <a:latin typeface="Trebuchet MS" panose="020B0603020202020204" pitchFamily="34" charset="0"/>
              </a:rPr>
              <a:t> 116294</a:t>
            </a: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b="82372"/>
          <a:stretch/>
        </p:blipFill>
        <p:spPr>
          <a:xfrm>
            <a:off x="1294646" y="61773"/>
            <a:ext cx="9748158" cy="1039038"/>
          </a:xfrm>
          <a:prstGeom prst="rect">
            <a:avLst/>
          </a:prstGeom>
        </p:spPr>
      </p:pic>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t="87811"/>
          <a:stretch/>
        </p:blipFill>
        <p:spPr>
          <a:xfrm>
            <a:off x="1089360" y="6008038"/>
            <a:ext cx="9953444" cy="815348"/>
          </a:xfrm>
          <a:prstGeom prst="rect">
            <a:avLst/>
          </a:prstGeom>
        </p:spPr>
      </p:pic>
    </p:spTree>
    <p:extLst>
      <p:ext uri="{BB962C8B-B14F-4D97-AF65-F5344CB8AC3E}">
        <p14:creationId xmlns:p14="http://schemas.microsoft.com/office/powerpoint/2010/main" val="15897932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3099642433"/>
              </p:ext>
            </p:extLst>
          </p:nvPr>
        </p:nvGraphicFramePr>
        <p:xfrm>
          <a:off x="699468" y="2537719"/>
          <a:ext cx="11265032" cy="4283550"/>
        </p:xfrm>
        <a:graphic>
          <a:graphicData uri="http://schemas.openxmlformats.org/drawingml/2006/table">
            <a:tbl>
              <a:tblPr/>
              <a:tblGrid>
                <a:gridCol w="2502532">
                  <a:extLst>
                    <a:ext uri="{9D8B030D-6E8A-4147-A177-3AD203B41FA5}">
                      <a16:colId xmlns:a16="http://schemas.microsoft.com/office/drawing/2014/main" val="3335916655"/>
                    </a:ext>
                  </a:extLst>
                </a:gridCol>
                <a:gridCol w="1846556">
                  <a:extLst>
                    <a:ext uri="{9D8B030D-6E8A-4147-A177-3AD203B41FA5}">
                      <a16:colId xmlns:a16="http://schemas.microsoft.com/office/drawing/2014/main" val="1087958437"/>
                    </a:ext>
                  </a:extLst>
                </a:gridCol>
                <a:gridCol w="3755254">
                  <a:extLst>
                    <a:ext uri="{9D8B030D-6E8A-4147-A177-3AD203B41FA5}">
                      <a16:colId xmlns:a16="http://schemas.microsoft.com/office/drawing/2014/main" val="3455479907"/>
                    </a:ext>
                  </a:extLst>
                </a:gridCol>
                <a:gridCol w="3160690">
                  <a:extLst>
                    <a:ext uri="{9D8B030D-6E8A-4147-A177-3AD203B41FA5}">
                      <a16:colId xmlns:a16="http://schemas.microsoft.com/office/drawing/2014/main" val="388506526"/>
                    </a:ext>
                  </a:extLst>
                </a:gridCol>
              </a:tblGrid>
              <a:tr h="501034">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3734910">
                <a:tc>
                  <a:txBody>
                    <a:bodyPr/>
                    <a:lstStyle/>
                    <a:p>
                      <a:r>
                        <a:rPr lang="ro-RO" sz="1800" b="1" kern="1200" dirty="0">
                          <a:solidFill>
                            <a:schemeClr val="tx1"/>
                          </a:solidFill>
                          <a:effectLst/>
                          <a:latin typeface="Calibri" panose="020F0502020204030204" pitchFamily="34" charset="0"/>
                          <a:ea typeface="+mn-ea"/>
                          <a:cs typeface="+mn-cs"/>
                        </a:rPr>
                        <a:t> </a:t>
                      </a:r>
                      <a:endParaRPr lang="ro-RO" sz="16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ro-RO" sz="800" dirty="0">
                          <a:effectLst/>
                        </a:rPr>
                        <a:t> </a:t>
                      </a:r>
                      <a:r>
                        <a:rPr lang="ro-RO" sz="1600" b="1" kern="1200" dirty="0">
                          <a:solidFill>
                            <a:schemeClr val="dk1"/>
                          </a:solidFill>
                          <a:effectLst/>
                          <a:latin typeface="+mn-lt"/>
                          <a:ea typeface="+mn-ea"/>
                          <a:cs typeface="+mn-cs"/>
                        </a:rPr>
                        <a:t>Precizări referitoare la măsurile speciale necesare în alegerea </a:t>
                      </a:r>
                      <a:r>
                        <a:rPr lang="ro-RO" sz="1600" b="1" kern="1200" dirty="0" err="1">
                          <a:solidFill>
                            <a:schemeClr val="dk1"/>
                          </a:solidFill>
                          <a:effectLst/>
                          <a:latin typeface="+mn-lt"/>
                          <a:ea typeface="+mn-ea"/>
                          <a:cs typeface="+mn-cs"/>
                        </a:rPr>
                        <a:t>şi</a:t>
                      </a:r>
                      <a:r>
                        <a:rPr lang="ro-RO" sz="1600" b="1" kern="1200" dirty="0">
                          <a:solidFill>
                            <a:schemeClr val="dk1"/>
                          </a:solidFill>
                          <a:effectLst/>
                          <a:latin typeface="+mn-lt"/>
                          <a:ea typeface="+mn-ea"/>
                          <a:cs typeface="+mn-cs"/>
                        </a:rPr>
                        <a:t> tehnica de aplicare a tratamentelor, astfel încât să se asigure conservarea </a:t>
                      </a:r>
                      <a:r>
                        <a:rPr lang="ro-RO" sz="1600" b="1" kern="1200" dirty="0" err="1">
                          <a:solidFill>
                            <a:schemeClr val="dk1"/>
                          </a:solidFill>
                          <a:effectLst/>
                          <a:latin typeface="+mn-lt"/>
                          <a:ea typeface="+mn-ea"/>
                          <a:cs typeface="+mn-cs"/>
                        </a:rPr>
                        <a:t>şi</a:t>
                      </a:r>
                      <a:r>
                        <a:rPr lang="ro-RO" sz="1600" b="1" kern="1200" dirty="0">
                          <a:solidFill>
                            <a:schemeClr val="dk1"/>
                          </a:solidFill>
                          <a:effectLst/>
                          <a:latin typeface="+mn-lt"/>
                          <a:ea typeface="+mn-ea"/>
                          <a:cs typeface="+mn-cs"/>
                        </a:rPr>
                        <a:t> ameliorarea biodiversității </a:t>
                      </a:r>
                      <a:r>
                        <a:rPr lang="ro-RO" sz="1600" b="1" kern="1200" dirty="0" err="1">
                          <a:solidFill>
                            <a:schemeClr val="dk1"/>
                          </a:solidFill>
                          <a:effectLst/>
                          <a:latin typeface="+mn-lt"/>
                          <a:ea typeface="+mn-ea"/>
                          <a:cs typeface="+mn-cs"/>
                        </a:rPr>
                        <a:t>arboretelor</a:t>
                      </a:r>
                      <a:r>
                        <a:rPr lang="ro-RO" sz="1600" b="1" kern="1200" dirty="0">
                          <a:solidFill>
                            <a:schemeClr val="dk1"/>
                          </a:solidFill>
                          <a:effectLst/>
                          <a:latin typeface="+mn-lt"/>
                          <a:ea typeface="+mn-ea"/>
                          <a:cs typeface="+mn-cs"/>
                        </a:rPr>
                        <a:t>. </a:t>
                      </a:r>
                      <a:endParaRPr lang="ro-RO" sz="16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07000"/>
                        </a:lnSpc>
                        <a:spcBef>
                          <a:spcPts val="0"/>
                        </a:spcBef>
                        <a:spcAft>
                          <a:spcPts val="0"/>
                        </a:spcAft>
                      </a:pPr>
                      <a:r>
                        <a:rPr lang="ro-RO" sz="1050" dirty="0">
                          <a:effectLst/>
                        </a:rPr>
                        <a:t> </a:t>
                      </a:r>
                      <a:r>
                        <a:rPr lang="ro-RO" sz="1600" b="1" kern="1200" dirty="0">
                          <a:solidFill>
                            <a:schemeClr val="dk1"/>
                          </a:solidFill>
                          <a:effectLst/>
                          <a:latin typeface="+mn-lt"/>
                          <a:ea typeface="+mn-ea"/>
                          <a:cs typeface="+mn-cs"/>
                        </a:rPr>
                        <a:t>Aspecte neabordate în actualele norme.</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1920120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ro-RO" sz="2200" dirty="0"/>
          </a:p>
          <a:p>
            <a:pPr marL="0" indent="0">
              <a:buNone/>
            </a:pPr>
            <a:r>
              <a:rPr lang="ro-RO" sz="2200" dirty="0"/>
              <a:t>		</a:t>
            </a:r>
            <a:endParaRPr lang="ro-RO" dirty="0"/>
          </a:p>
          <a:p>
            <a:pPr marL="0" indent="0" algn="ctr">
              <a:buNone/>
            </a:pPr>
            <a:r>
              <a:rPr lang="en-US" sz="2800" dirty="0"/>
              <a:t>V</a:t>
            </a:r>
            <a:r>
              <a:rPr lang="ro-RO" sz="2800" dirty="0"/>
              <a:t>ă</a:t>
            </a:r>
            <a:r>
              <a:rPr lang="en-US" sz="2800" dirty="0"/>
              <a:t>  </a:t>
            </a:r>
            <a:r>
              <a:rPr lang="en-US" sz="2800" dirty="0" err="1"/>
              <a:t>mul</a:t>
            </a:r>
            <a:r>
              <a:rPr lang="ro-RO" sz="2800" dirty="0"/>
              <a:t>ț</a:t>
            </a:r>
            <a:r>
              <a:rPr lang="en-US" sz="2800" dirty="0" err="1"/>
              <a:t>umesc</a:t>
            </a:r>
            <a:r>
              <a:rPr lang="en-US" sz="2800" dirty="0"/>
              <a:t>  </a:t>
            </a:r>
            <a:r>
              <a:rPr lang="en-US" sz="2800" dirty="0" err="1"/>
              <a:t>pentru</a:t>
            </a:r>
            <a:r>
              <a:rPr lang="en-US" sz="2800" dirty="0"/>
              <a:t>  </a:t>
            </a:r>
            <a:r>
              <a:rPr lang="en-US" sz="2800" dirty="0" err="1"/>
              <a:t>aten</a:t>
            </a:r>
            <a:r>
              <a:rPr lang="ro-RO" sz="2800" dirty="0"/>
              <a:t>ț</a:t>
            </a:r>
            <a:r>
              <a:rPr lang="en-US" sz="2800" dirty="0" err="1"/>
              <a:t>ie</a:t>
            </a:r>
            <a:r>
              <a:rPr lang="ro-RO" sz="2800" dirty="0"/>
              <a:t> !</a:t>
            </a:r>
            <a:endParaRPr lang="en-US" sz="2800"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873320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0927977" cy="5161239"/>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b="1" dirty="0"/>
              <a:t>PROCEDURA SIMPLIFICATĂ NR. 3 </a:t>
            </a:r>
          </a:p>
          <a:p>
            <a:pPr marL="0" indent="0" algn="ctr">
              <a:buNone/>
            </a:pPr>
            <a:r>
              <a:rPr lang="ro-RO" sz="3300" b="1" i="1" dirty="0"/>
              <a:t>Alegerea și aplicarea tratamentelor</a:t>
            </a:r>
          </a:p>
          <a:p>
            <a:pPr marL="0" indent="0" algn="ctr">
              <a:buNone/>
            </a:pPr>
            <a:endParaRPr lang="en-US" sz="900" dirty="0"/>
          </a:p>
          <a:p>
            <a:pPr marL="0" indent="0" algn="just">
              <a:buNone/>
            </a:pPr>
            <a:r>
              <a:rPr lang="ro-RO" sz="2200" b="1" dirty="0"/>
              <a:t>	</a:t>
            </a:r>
          </a:p>
          <a:p>
            <a:pPr marL="0" indent="0" algn="just">
              <a:buNone/>
            </a:pPr>
            <a:r>
              <a:rPr lang="ro-RO" sz="2200" b="1" dirty="0"/>
              <a:t>	1. </a:t>
            </a:r>
            <a:r>
              <a:rPr lang="en-US" sz="2200" b="1" dirty="0"/>
              <a:t>SCOPUL ȘI DOMENIUL DE APLICARE A PROCEDURII SIMPLIFICATE </a:t>
            </a:r>
            <a:endParaRPr lang="ro-RO" sz="2200" dirty="0"/>
          </a:p>
          <a:p>
            <a:pPr indent="228600" algn="just"/>
            <a:r>
              <a:rPr lang="ro-RO" sz="2200" b="1" dirty="0"/>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Scopul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procedurii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este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asigura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regenerarea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realizarea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structuri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stabile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multifuncționale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ale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în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contextual actual al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gestionării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durabile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pădurilor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228600" algn="just"/>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Procedura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aplică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autoritățile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publice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centrale care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răspund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silvicultură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mediu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structurile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teritoriale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ale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acestora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unitățile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specializate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atestate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elaboreze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amenajamente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silvice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structurile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administrare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pădurilor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și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proprietarii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păduri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ro-RO" sz="2200" b="1" dirty="0"/>
          </a:p>
          <a:p>
            <a:pPr marL="0" indent="0" algn="just">
              <a:buNone/>
            </a:pPr>
            <a:r>
              <a:rPr lang="ro-RO" sz="2200" b="1" dirty="0"/>
              <a:t>	2</a:t>
            </a:r>
            <a:r>
              <a:rPr lang="en-US" sz="2200" b="1" dirty="0"/>
              <a:t>. FACTORI CARE IMPUN MĂSURI PRIVIND REALIZAREA  PROCEDURII SIMPLIFICATE</a:t>
            </a:r>
          </a:p>
          <a:p>
            <a:pPr indent="0" algn="just">
              <a:buNone/>
            </a:pPr>
            <a:r>
              <a:rPr lang="en-US" sz="2200" b="1" dirty="0"/>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Principalii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factori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care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impun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măsuri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care s</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conducă</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realizarea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procedurii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simplificate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nr. 3 sunt: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Rezultatele cercetărilor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desfăşurate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în ultimii 20 de ani privind alegerea și aplicarea tratamentelor intensive;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ro-RO" sz="2200" b="1" dirty="0"/>
          </a:p>
          <a:p>
            <a:pPr marL="0" indent="0" algn="just">
              <a:buNone/>
            </a:pPr>
            <a:r>
              <a:rPr lang="ro-RO" sz="2200" b="1" dirty="0"/>
              <a:t>	</a:t>
            </a:r>
            <a:r>
              <a:rPr lang="it-IT" sz="3200" b="1" dirty="0"/>
              <a:t>	</a:t>
            </a:r>
          </a:p>
          <a:p>
            <a:pPr marL="0" indent="0">
              <a:buNone/>
            </a:pPr>
            <a:endParaRPr lang="it-IT" sz="32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7118628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0927977" cy="5161239"/>
          </a:xfrm>
          <a:prstGeom prst="rect">
            <a:avLst/>
          </a:prstGeom>
        </p:spPr>
        <p:txBody>
          <a:bodyPr>
            <a:normAutofit fontScale="325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sz="4200" b="1" dirty="0"/>
              <a:t> 2</a:t>
            </a:r>
            <a:r>
              <a:rPr lang="en-US" sz="4200" b="1" dirty="0"/>
              <a:t>. FACTORI CARE IMPUN MĂSURI PRIVIND REALIZAREA  PROCEDURII SIMPLIFICATE</a:t>
            </a:r>
            <a:r>
              <a:rPr lang="ro-RO" sz="4200" dirty="0">
                <a:effectLst/>
                <a:ea typeface="Calibri" panose="020F0502020204030204" pitchFamily="34" charset="0"/>
                <a:cs typeface="Times New Roman" panose="02020603050405020304" pitchFamily="18" charset="0"/>
              </a:rPr>
              <a:t> </a:t>
            </a:r>
          </a:p>
          <a:p>
            <a:pPr marL="0" indent="0" algn="ctr">
              <a:buNone/>
            </a:pPr>
            <a:endParaRPr lang="ro-RO"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ro-RO"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ro-RO" sz="2000" dirty="0">
                <a:effectLst/>
                <a:latin typeface="Times New Roman" panose="02020603050405020304" pitchFamily="18" charset="0"/>
                <a:ea typeface="Calibri" panose="020F0502020204030204" pitchFamily="34" charset="0"/>
                <a:cs typeface="Times New Roman" panose="02020603050405020304" pitchFamily="18" charset="0"/>
              </a:rPr>
              <a:t> -                             </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Necesitatea descrierii distincte a aplicării tratamentelor pentru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arboretele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din principalele formații forestiere: molidișuri;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brădete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pinete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laricete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diverse rășinoase; amestecuri MO,BR,FA; făgete; formații forestiere cu stejari; gârnițete,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cerete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salcâmete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zăvoaie (plop, salcie, anin); plopi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euramericani</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Abordarea  complexă a lucrărilor speciale de conservare, cu luarea în considerare , în mod distinct pentru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arboretele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tratate în crâng și pentru cele de plop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euramerican</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și sălcii selecționate, a tehnicii de aplicare a acestora și a intensității intervenției;</a:t>
            </a:r>
            <a:endParaRPr lang="en-US" sz="49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Importanța detalierii tehnicii de aplicare a tratamentelor pentru cazurile în care tăierile de regenerare clasice trebuie completate cu măsuri  speciale de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reconstrucţie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ecologică;</a:t>
            </a:r>
            <a:endParaRPr lang="en-US" sz="49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Actualizarea subgrupelor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şi</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categoriilor funcționale atribuite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corelarea lor cu tipurile structural – </a:t>
            </a:r>
            <a:r>
              <a:rPr lang="ro-RO" sz="4900" dirty="0" err="1">
                <a:effectLst/>
                <a:latin typeface="Times New Roman" panose="02020603050405020304" pitchFamily="18" charset="0"/>
                <a:ea typeface="Calibri" panose="020F0502020204030204" pitchFamily="34" charset="0"/>
                <a:cs typeface="Times New Roman" panose="02020603050405020304" pitchFamily="18" charset="0"/>
              </a:rPr>
              <a:t>funcţionale</a:t>
            </a: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(TI –TVI),  fapt care conduce la alegerea tratamentelor.</a:t>
            </a:r>
            <a:endParaRPr lang="en-US" sz="49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buFontTx/>
              <a:buChar char="-"/>
            </a:pP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Modificările și dinamica regimului juridic al terenurilor forestiere, înregistrate în ultimii 20 de ani;</a:t>
            </a:r>
            <a:endParaRPr lang="ro-RO" sz="4900" dirty="0">
              <a:latin typeface="Times New Roman" panose="02020603050405020304" pitchFamily="18" charset="0"/>
              <a:ea typeface="Calibri" panose="020F0502020204030204" pitchFamily="34" charset="0"/>
              <a:cs typeface="Times New Roman" panose="02020603050405020304" pitchFamily="18" charset="0"/>
            </a:endParaRPr>
          </a:p>
          <a:p>
            <a:pPr lvl="0" algn="just">
              <a:buFontTx/>
              <a:buChar char="-"/>
            </a:pPr>
            <a:r>
              <a:rPr lang="ro-RO" sz="4900" dirty="0">
                <a:effectLst/>
                <a:latin typeface="Times New Roman" panose="02020603050405020304" pitchFamily="18" charset="0"/>
                <a:ea typeface="Calibri" panose="020F0502020204030204" pitchFamily="34" charset="0"/>
                <a:cs typeface="Times New Roman" panose="02020603050405020304" pitchFamily="18" charset="0"/>
              </a:rPr>
              <a:t>       Abordarea distinctă  a problematicii privind conservarea și ameliorarea biodiversității.  </a:t>
            </a:r>
            <a:endParaRPr lang="en-US" sz="49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just">
              <a:buNone/>
            </a:pPr>
            <a:r>
              <a:rPr lang="en-US" sz="4900" dirty="0">
                <a:effectLst/>
                <a:latin typeface="Times New Roman" panose="02020603050405020304" pitchFamily="18" charset="0"/>
                <a:ea typeface="Calibri" panose="020F0502020204030204" pitchFamily="34" charset="0"/>
                <a:cs typeface="Times New Roman" panose="02020603050405020304" pitchFamily="18" charset="0"/>
              </a:rPr>
              <a:t> </a:t>
            </a:r>
          </a:p>
          <a:p>
            <a:pPr algn="ctr">
              <a:buFontTx/>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ro-RO" dirty="0"/>
              <a:t> </a:t>
            </a:r>
            <a:endParaRPr lang="en-US" sz="900" dirty="0"/>
          </a:p>
          <a:p>
            <a:pPr marL="0" indent="0" algn="just">
              <a:buNone/>
            </a:pPr>
            <a:r>
              <a:rPr lang="ro-RO" sz="2200" b="1" dirty="0"/>
              <a:t>	</a:t>
            </a:r>
          </a:p>
          <a:p>
            <a:pPr marL="0" indent="0" algn="just">
              <a:buNone/>
            </a:pPr>
            <a:r>
              <a:rPr lang="ro-RO" sz="2200" b="1" dirty="0"/>
              <a:t>	</a:t>
            </a:r>
          </a:p>
          <a:p>
            <a:pPr marL="0" indent="0" algn="just">
              <a:buNone/>
            </a:pPr>
            <a:r>
              <a:rPr lang="ro-RO" sz="2200" b="1" dirty="0"/>
              <a:t>	</a:t>
            </a:r>
          </a:p>
          <a:p>
            <a:pPr marL="0" indent="0" algn="just">
              <a:buNone/>
            </a:pPr>
            <a:r>
              <a:rPr lang="ro-RO" sz="2200" b="1" dirty="0"/>
              <a:t>	</a:t>
            </a:r>
            <a:r>
              <a:rPr lang="it-IT" sz="3200" b="1" dirty="0"/>
              <a:t>	</a:t>
            </a:r>
          </a:p>
          <a:p>
            <a:pPr marL="0" indent="0">
              <a:buNone/>
            </a:pPr>
            <a:endParaRPr lang="it-IT" sz="32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14497643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0927977" cy="5161239"/>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sz="1800" b="1" dirty="0"/>
              <a:t>3</a:t>
            </a:r>
            <a:r>
              <a:rPr lang="it-IT" sz="1800" b="1" dirty="0"/>
              <a:t>.</a:t>
            </a:r>
            <a:r>
              <a:rPr kumimoji="0" lang="ro-RO" sz="18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a:t>
            </a:r>
            <a:r>
              <a:rPr kumimoji="0" lang="en-US" sz="18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MA</a:t>
            </a:r>
            <a:r>
              <a:rPr kumimoji="0" lang="ro-RO" sz="18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S</a:t>
            </a:r>
            <a:r>
              <a:rPr kumimoji="0" lang="en-US" sz="18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URI PENTRU SIMPLIFICAREA OPERATIONALIZ</a:t>
            </a:r>
            <a:r>
              <a:rPr lang="ro-RO" sz="1800" b="1" dirty="0">
                <a:solidFill>
                  <a:prstClr val="black"/>
                </a:solidFill>
                <a:ea typeface="Calibri" panose="020F0502020204030204" pitchFamily="34" charset="0"/>
                <a:cs typeface="Times New Roman" panose="02020603050405020304" pitchFamily="18" charset="0"/>
              </a:rPr>
              <a:t>ĂRII</a:t>
            </a:r>
            <a:r>
              <a:rPr kumimoji="0" lang="en-US" sz="18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PROCEDURII SIPLIFICATE</a:t>
            </a:r>
            <a:r>
              <a:rPr lang="ro-RO" sz="2200" b="1" dirty="0"/>
              <a:t>	</a:t>
            </a:r>
          </a:p>
          <a:p>
            <a:pPr marL="342900" lvl="0" indent="-342900" algn="just">
              <a:buFont typeface="Times New Roman" panose="02020603050405020304" pitchFamily="18" charset="0"/>
              <a:buChar char="-"/>
            </a:pPr>
            <a:r>
              <a:rPr lang="ro-RO" sz="2200" b="1" dirty="0"/>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Completarea descrierii tehnicii de regenerare a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(alegere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şi</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aplicare a tratamentelor). În special, aspectele privind aplicarea tratamentelor intensive pentru regenerarea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respectiv tratamentul regenerărilor progresive cu perioadă mărită de regenerare, tratamentul codrului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cvasigrădinărit</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tratamentul codrului grădinărit;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Aplicarea particularităților regenerării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din principalele formații forestiere;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Completarea descrierii tehnicii de aplicare a lucrărilor speciale de conservare, cu precizări referitoare la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arboretele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constituite din specii care se regenerează din lăstari/drajoni ( salcâm, plopi indigeni, sălcii) sau pe cale artificială, prin plantații ( plopi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euramericani</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sălcii selecționate);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Detalierea tehnicii de aplicare a tratamentelor pentru cazurile în care tăierile de regenerare clasice trebuie completate cu măsuri  speciale de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reconstrucţie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ecologică (tăieri de refacere cu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intervenţii</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rase în ochiuri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şi</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efectuarea de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plantaţii</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semănături, împăduriri sub masiv);</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ro-RO" sz="1800" spc="-50" dirty="0">
                <a:effectLst/>
                <a:latin typeface="Times New Roman" panose="02020603050405020304" pitchFamily="18" charset="0"/>
                <a:ea typeface="Calibri" panose="020F0502020204030204" pitchFamily="34" charset="0"/>
                <a:cs typeface="Times New Roman" panose="02020603050405020304" pitchFamily="18" charset="0"/>
              </a:rPr>
              <a:t>Actualizarea subgrupelor </a:t>
            </a:r>
            <a:r>
              <a:rPr lang="ro-RO" sz="1800" spc="-50" dirty="0" err="1">
                <a:effectLst/>
                <a:latin typeface="Times New Roman" panose="02020603050405020304" pitchFamily="18" charset="0"/>
                <a:ea typeface="Calibri" panose="020F0502020204030204" pitchFamily="34" charset="0"/>
                <a:cs typeface="Times New Roman" panose="02020603050405020304" pitchFamily="18" charset="0"/>
              </a:rPr>
              <a:t>şi</a:t>
            </a:r>
            <a:r>
              <a:rPr lang="ro-RO" sz="1800" spc="-50" dirty="0">
                <a:effectLst/>
                <a:latin typeface="Times New Roman" panose="02020603050405020304" pitchFamily="18" charset="0"/>
                <a:ea typeface="Calibri" panose="020F0502020204030204" pitchFamily="34" charset="0"/>
                <a:cs typeface="Times New Roman" panose="02020603050405020304" pitchFamily="18" charset="0"/>
              </a:rPr>
              <a:t>  categoriilor </a:t>
            </a:r>
            <a:r>
              <a:rPr lang="ro-RO" sz="1800" spc="-50" dirty="0" err="1">
                <a:effectLst/>
                <a:latin typeface="Times New Roman" panose="02020603050405020304" pitchFamily="18" charset="0"/>
                <a:ea typeface="Calibri" panose="020F0502020204030204" pitchFamily="34" charset="0"/>
                <a:cs typeface="Times New Roman" panose="02020603050405020304" pitchFamily="18" charset="0"/>
              </a:rPr>
              <a:t>functionale</a:t>
            </a:r>
            <a:r>
              <a:rPr lang="ro-RO" sz="1800" spc="-50" dirty="0">
                <a:effectLst/>
                <a:latin typeface="Times New Roman" panose="02020603050405020304" pitchFamily="18" charset="0"/>
                <a:ea typeface="Calibri" panose="020F0502020204030204" pitchFamily="34" charset="0"/>
                <a:cs typeface="Times New Roman" panose="02020603050405020304" pitchFamily="18" charset="0"/>
              </a:rPr>
              <a:t> atribuite </a:t>
            </a:r>
            <a:r>
              <a:rPr lang="ro-RO" sz="1800" spc="-50" dirty="0" err="1">
                <a:effectLst/>
                <a:latin typeface="Times New Roman" panose="02020603050405020304" pitchFamily="18" charset="0"/>
                <a:ea typeface="Calibri" panose="020F0502020204030204" pitchFamily="34" charset="0"/>
                <a:cs typeface="Times New Roman" panose="02020603050405020304" pitchFamily="18" charset="0"/>
              </a:rPr>
              <a:t>arboretelor</a:t>
            </a:r>
            <a:r>
              <a:rPr lang="ro-RO" sz="1800" spc="-50" dirty="0">
                <a:effectLst/>
                <a:latin typeface="Times New Roman" panose="02020603050405020304" pitchFamily="18" charset="0"/>
                <a:ea typeface="Calibri" panose="020F0502020204030204" pitchFamily="34" charset="0"/>
                <a:cs typeface="Times New Roman" panose="02020603050405020304" pitchFamily="18" charset="0"/>
              </a:rPr>
              <a:t> și corelarea lor cu tipurile structural – </a:t>
            </a:r>
            <a:r>
              <a:rPr lang="ro-RO" sz="1800" spc="-50" dirty="0" err="1">
                <a:effectLst/>
                <a:latin typeface="Times New Roman" panose="02020603050405020304" pitchFamily="18" charset="0"/>
                <a:ea typeface="Calibri" panose="020F0502020204030204" pitchFamily="34" charset="0"/>
                <a:cs typeface="Times New Roman" panose="02020603050405020304" pitchFamily="18" charset="0"/>
              </a:rPr>
              <a:t>funcţionale</a:t>
            </a:r>
            <a:r>
              <a:rPr lang="ro-RO" sz="1800" spc="-50" dirty="0">
                <a:effectLst/>
                <a:latin typeface="Times New Roman" panose="02020603050405020304" pitchFamily="18" charset="0"/>
                <a:ea typeface="Calibri" panose="020F0502020204030204" pitchFamily="34" charset="0"/>
                <a:cs typeface="Times New Roman" panose="02020603050405020304" pitchFamily="18" charset="0"/>
              </a:rPr>
              <a:t> (TI –TVI);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Times New Roman" panose="02020603050405020304" pitchFamily="18" charset="0"/>
              <a:buChar char="-"/>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Adoptarea unor precizări, în mod expres, privind alegerea și aplicarea tratamentelor în </a:t>
            </a:r>
            <a:r>
              <a:rPr lang="ro-RO" sz="1800" dirty="0" err="1">
                <a:effectLst/>
                <a:latin typeface="Times New Roman" panose="02020603050405020304" pitchFamily="18" charset="0"/>
                <a:ea typeface="Calibri" panose="020F0502020204030204" pitchFamily="34" charset="0"/>
                <a:cs typeface="Times New Roman" panose="02020603050405020304" pitchFamily="18" charset="0"/>
              </a:rPr>
              <a:t>arboretele</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din proprietățile forestiere mici.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ro-RO" sz="2200" b="1" dirty="0"/>
          </a:p>
          <a:p>
            <a:pPr marL="0" indent="0" algn="just">
              <a:buNone/>
            </a:pPr>
            <a:r>
              <a:rPr lang="ro-RO" sz="2200" b="1" dirty="0"/>
              <a:t>	</a:t>
            </a:r>
          </a:p>
          <a:p>
            <a:pPr marL="0" indent="0" algn="just">
              <a:buNone/>
            </a:pPr>
            <a:r>
              <a:rPr lang="ro-RO" sz="2200" b="1" dirty="0"/>
              <a:t>	</a:t>
            </a:r>
            <a:r>
              <a:rPr lang="it-IT" sz="3200" b="1" dirty="0"/>
              <a:t>	</a:t>
            </a:r>
          </a:p>
          <a:p>
            <a:pPr marL="0" indent="0">
              <a:buNone/>
            </a:pPr>
            <a:endParaRPr lang="it-IT" sz="32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13464155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2335990510"/>
              </p:ext>
            </p:extLst>
          </p:nvPr>
        </p:nvGraphicFramePr>
        <p:xfrm>
          <a:off x="578019" y="2537719"/>
          <a:ext cx="11265032" cy="4283550"/>
        </p:xfrm>
        <a:graphic>
          <a:graphicData uri="http://schemas.openxmlformats.org/drawingml/2006/table">
            <a:tbl>
              <a:tblPr/>
              <a:tblGrid>
                <a:gridCol w="2502532">
                  <a:extLst>
                    <a:ext uri="{9D8B030D-6E8A-4147-A177-3AD203B41FA5}">
                      <a16:colId xmlns:a16="http://schemas.microsoft.com/office/drawing/2014/main" val="3335916655"/>
                    </a:ext>
                  </a:extLst>
                </a:gridCol>
                <a:gridCol w="1846556">
                  <a:extLst>
                    <a:ext uri="{9D8B030D-6E8A-4147-A177-3AD203B41FA5}">
                      <a16:colId xmlns:a16="http://schemas.microsoft.com/office/drawing/2014/main" val="1087958437"/>
                    </a:ext>
                  </a:extLst>
                </a:gridCol>
                <a:gridCol w="3755254">
                  <a:extLst>
                    <a:ext uri="{9D8B030D-6E8A-4147-A177-3AD203B41FA5}">
                      <a16:colId xmlns:a16="http://schemas.microsoft.com/office/drawing/2014/main" val="3455479907"/>
                    </a:ext>
                  </a:extLst>
                </a:gridCol>
                <a:gridCol w="3160690">
                  <a:extLst>
                    <a:ext uri="{9D8B030D-6E8A-4147-A177-3AD203B41FA5}">
                      <a16:colId xmlns:a16="http://schemas.microsoft.com/office/drawing/2014/main" val="388506526"/>
                    </a:ext>
                  </a:extLst>
                </a:gridCol>
              </a:tblGrid>
              <a:tr h="501034">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3734910">
                <a:tc>
                  <a:txBody>
                    <a:bodyPr/>
                    <a:lstStyle/>
                    <a:p>
                      <a:r>
                        <a:rPr lang="ro-RO" sz="1800" b="1" kern="1200" dirty="0">
                          <a:solidFill>
                            <a:schemeClr val="tx1"/>
                          </a:solidFill>
                          <a:effectLst/>
                          <a:latin typeface="Calibri" panose="020F0502020204030204" pitchFamily="34" charset="0"/>
                          <a:ea typeface="+mn-ea"/>
                          <a:cs typeface="+mn-cs"/>
                        </a:rPr>
                        <a:t> </a:t>
                      </a:r>
                      <a:r>
                        <a:rPr lang="ro-RO" sz="1600" b="1" kern="1200" dirty="0">
                          <a:solidFill>
                            <a:schemeClr val="tx1"/>
                          </a:solidFill>
                          <a:effectLst/>
                          <a:latin typeface="Calibri" panose="020F0502020204030204" pitchFamily="34" charset="0"/>
                          <a:ea typeface="+mn-ea"/>
                          <a:cs typeface="+mn-cs"/>
                        </a:rPr>
                        <a:t>Cap.: 1.1.1,</a:t>
                      </a:r>
                    </a:p>
                    <a:p>
                      <a:r>
                        <a:rPr lang="ro-RO" sz="1600" b="1" kern="1200" dirty="0">
                          <a:solidFill>
                            <a:schemeClr val="tx1"/>
                          </a:solidFill>
                          <a:effectLst/>
                          <a:latin typeface="Calibri" panose="020F0502020204030204" pitchFamily="34" charset="0"/>
                          <a:ea typeface="+mn-ea"/>
                          <a:cs typeface="+mn-cs"/>
                        </a:rPr>
                        <a:t>           1.1.2,</a:t>
                      </a:r>
                    </a:p>
                    <a:p>
                      <a:r>
                        <a:rPr lang="ro-RO" sz="1600" b="1" kern="1200" dirty="0">
                          <a:solidFill>
                            <a:schemeClr val="tx1"/>
                          </a:solidFill>
                          <a:effectLst/>
                          <a:latin typeface="Calibri" panose="020F0502020204030204" pitchFamily="34" charset="0"/>
                          <a:ea typeface="+mn-ea"/>
                          <a:cs typeface="+mn-cs"/>
                        </a:rPr>
                        <a:t>           1.1.3.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100" dirty="0">
                          <a:effectLst/>
                        </a:rPr>
                        <a:t> </a:t>
                      </a:r>
                      <a:r>
                        <a:rPr lang="ro-RO" sz="1600" b="1" kern="1200" dirty="0">
                          <a:solidFill>
                            <a:schemeClr val="dk1"/>
                          </a:solidFill>
                          <a:effectLst/>
                          <a:latin typeface="+mn-lt"/>
                          <a:ea typeface="+mn-ea"/>
                          <a:cs typeface="+mn-cs"/>
                        </a:rPr>
                        <a:t>Completarea descrierii tehnicii de regenerare a </a:t>
                      </a:r>
                      <a:r>
                        <a:rPr lang="ro-RO" sz="1600" b="1" kern="1200" dirty="0" err="1">
                          <a:solidFill>
                            <a:schemeClr val="dk1"/>
                          </a:solidFill>
                          <a:effectLst/>
                          <a:latin typeface="+mn-lt"/>
                          <a:ea typeface="+mn-ea"/>
                          <a:cs typeface="+mn-cs"/>
                        </a:rPr>
                        <a:t>arboretelor</a:t>
                      </a:r>
                      <a:r>
                        <a:rPr lang="ro-RO" sz="1600" b="1" kern="1200" dirty="0">
                          <a:solidFill>
                            <a:schemeClr val="dk1"/>
                          </a:solidFill>
                          <a:effectLst/>
                          <a:latin typeface="+mn-lt"/>
                          <a:ea typeface="+mn-ea"/>
                          <a:cs typeface="+mn-cs"/>
                        </a:rPr>
                        <a:t> (alegere </a:t>
                      </a:r>
                      <a:r>
                        <a:rPr lang="ro-RO" sz="1600" b="1" kern="1200" dirty="0" err="1">
                          <a:solidFill>
                            <a:schemeClr val="dk1"/>
                          </a:solidFill>
                          <a:effectLst/>
                          <a:latin typeface="+mn-lt"/>
                          <a:ea typeface="+mn-ea"/>
                          <a:cs typeface="+mn-cs"/>
                        </a:rPr>
                        <a:t>şi</a:t>
                      </a:r>
                      <a:r>
                        <a:rPr lang="ro-RO" sz="1600" b="1" kern="1200" dirty="0">
                          <a:solidFill>
                            <a:schemeClr val="dk1"/>
                          </a:solidFill>
                          <a:effectLst/>
                          <a:latin typeface="+mn-lt"/>
                          <a:ea typeface="+mn-ea"/>
                          <a:cs typeface="+mn-cs"/>
                        </a:rPr>
                        <a:t> aplicare a tratamentelor). În special, aspectele privind aplicarea tratamentelor intensive pentru regenerarea </a:t>
                      </a:r>
                      <a:r>
                        <a:rPr lang="ro-RO" sz="1600" b="1" kern="1200" dirty="0" err="1">
                          <a:solidFill>
                            <a:schemeClr val="dk1"/>
                          </a:solidFill>
                          <a:effectLst/>
                          <a:latin typeface="+mn-lt"/>
                          <a:ea typeface="+mn-ea"/>
                          <a:cs typeface="+mn-cs"/>
                        </a:rPr>
                        <a:t>arboretelor</a:t>
                      </a:r>
                      <a:r>
                        <a:rPr lang="ro-RO" sz="1600" b="1" kern="1200" dirty="0">
                          <a:solidFill>
                            <a:schemeClr val="dk1"/>
                          </a:solidFill>
                          <a:effectLst/>
                          <a:latin typeface="+mn-lt"/>
                          <a:ea typeface="+mn-ea"/>
                          <a:cs typeface="+mn-cs"/>
                        </a:rPr>
                        <a:t>, respectiv tratamentul regenerărilor progresive cu perioadă mărită de regenerare, tratamentul codrului </a:t>
                      </a:r>
                      <a:r>
                        <a:rPr lang="ro-RO" sz="1600" b="1" kern="1200" dirty="0" err="1">
                          <a:solidFill>
                            <a:schemeClr val="dk1"/>
                          </a:solidFill>
                          <a:effectLst/>
                          <a:latin typeface="+mn-lt"/>
                          <a:ea typeface="+mn-ea"/>
                          <a:cs typeface="+mn-cs"/>
                        </a:rPr>
                        <a:t>cvasigrădinărit</a:t>
                      </a:r>
                      <a:r>
                        <a:rPr lang="ro-RO" sz="1600" b="1" kern="1200" dirty="0">
                          <a:solidFill>
                            <a:schemeClr val="dk1"/>
                          </a:solidFill>
                          <a:effectLst/>
                          <a:latin typeface="+mn-lt"/>
                          <a:ea typeface="+mn-ea"/>
                          <a:cs typeface="+mn-cs"/>
                        </a:rPr>
                        <a:t>, tratamentul codrului grădinărit</a:t>
                      </a:r>
                      <a:endParaRPr lang="ro-RO" sz="16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Rezultatele cercetărilor </a:t>
                      </a:r>
                      <a:r>
                        <a:rPr lang="ro-RO" sz="1600" b="1" kern="1200" dirty="0" err="1">
                          <a:solidFill>
                            <a:schemeClr val="dk1"/>
                          </a:solidFill>
                          <a:effectLst/>
                          <a:latin typeface="+mn-lt"/>
                          <a:ea typeface="+mn-ea"/>
                          <a:cs typeface="+mn-cs"/>
                        </a:rPr>
                        <a:t>desfăşurate</a:t>
                      </a:r>
                      <a:r>
                        <a:rPr lang="ro-RO" sz="1600" b="1" kern="1200" dirty="0">
                          <a:solidFill>
                            <a:schemeClr val="dk1"/>
                          </a:solidFill>
                          <a:effectLst/>
                          <a:latin typeface="+mn-lt"/>
                          <a:ea typeface="+mn-ea"/>
                          <a:cs typeface="+mn-cs"/>
                        </a:rPr>
                        <a:t> în ultimii 20 de ani privind alegerea și aplicarea tratamentelor intensive:</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-codru grădinărit: cercetările și experimentările au dovedit că obiectivele sunt realizate prin extragerea arborilor pe buchete (2-3 exemplare la speciile de umbră) și grupe sau pâlcuri în cazul speciilor cu temperament de lumină (șleauri, </a:t>
                      </a:r>
                      <a:r>
                        <a:rPr lang="ro-RO" sz="1600" b="1" kern="1200" dirty="0" err="1">
                          <a:solidFill>
                            <a:schemeClr val="dk1"/>
                          </a:solidFill>
                          <a:effectLst/>
                          <a:latin typeface="+mn-lt"/>
                          <a:ea typeface="+mn-ea"/>
                          <a:cs typeface="+mn-cs"/>
                        </a:rPr>
                        <a:t>goruneto</a:t>
                      </a:r>
                      <a:r>
                        <a:rPr lang="ro-RO" sz="1600" b="1" kern="1200" dirty="0">
                          <a:solidFill>
                            <a:schemeClr val="dk1"/>
                          </a:solidFill>
                          <a:effectLst/>
                          <a:latin typeface="+mn-lt"/>
                          <a:ea typeface="+mn-ea"/>
                          <a:cs typeface="+mn-cs"/>
                        </a:rPr>
                        <a:t>-făgete)</a:t>
                      </a:r>
                      <a:endParaRPr lang="en-US" sz="1600" dirty="0">
                        <a:effectLst/>
                        <a:latin typeface="+mn-lt"/>
                        <a:ea typeface="Calibri" panose="020F0502020204030204" pitchFamily="34" charset="0"/>
                        <a:cs typeface="Times New Roman" panose="02020603050405020304" pitchFamily="18" charset="0"/>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574567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52552381"/>
              </p:ext>
            </p:extLst>
          </p:nvPr>
        </p:nvGraphicFramePr>
        <p:xfrm>
          <a:off x="699468" y="2537719"/>
          <a:ext cx="11265032" cy="4283550"/>
        </p:xfrm>
        <a:graphic>
          <a:graphicData uri="http://schemas.openxmlformats.org/drawingml/2006/table">
            <a:tbl>
              <a:tblPr/>
              <a:tblGrid>
                <a:gridCol w="2502532">
                  <a:extLst>
                    <a:ext uri="{9D8B030D-6E8A-4147-A177-3AD203B41FA5}">
                      <a16:colId xmlns:a16="http://schemas.microsoft.com/office/drawing/2014/main" val="3335916655"/>
                    </a:ext>
                  </a:extLst>
                </a:gridCol>
                <a:gridCol w="1846556">
                  <a:extLst>
                    <a:ext uri="{9D8B030D-6E8A-4147-A177-3AD203B41FA5}">
                      <a16:colId xmlns:a16="http://schemas.microsoft.com/office/drawing/2014/main" val="1087958437"/>
                    </a:ext>
                  </a:extLst>
                </a:gridCol>
                <a:gridCol w="3755254">
                  <a:extLst>
                    <a:ext uri="{9D8B030D-6E8A-4147-A177-3AD203B41FA5}">
                      <a16:colId xmlns:a16="http://schemas.microsoft.com/office/drawing/2014/main" val="3455479907"/>
                    </a:ext>
                  </a:extLst>
                </a:gridCol>
                <a:gridCol w="3160690">
                  <a:extLst>
                    <a:ext uri="{9D8B030D-6E8A-4147-A177-3AD203B41FA5}">
                      <a16:colId xmlns:a16="http://schemas.microsoft.com/office/drawing/2014/main" val="388506526"/>
                    </a:ext>
                  </a:extLst>
                </a:gridCol>
              </a:tblGrid>
              <a:tr h="501034">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3734910">
                <a:tc>
                  <a:txBody>
                    <a:bodyPr/>
                    <a:lstStyle/>
                    <a:p>
                      <a:r>
                        <a:rPr lang="ro-RO" sz="1800" b="1" kern="1200" dirty="0">
                          <a:solidFill>
                            <a:schemeClr val="tx1"/>
                          </a:solidFill>
                          <a:effectLst/>
                          <a:latin typeface="Calibri" panose="020F0502020204030204" pitchFamily="34" charset="0"/>
                          <a:ea typeface="+mn-ea"/>
                          <a:cs typeface="+mn-cs"/>
                        </a:rPr>
                        <a:t> </a:t>
                      </a:r>
                      <a:r>
                        <a:rPr lang="ro-RO" sz="1600" b="1" kern="1200" dirty="0">
                          <a:solidFill>
                            <a:schemeClr val="tx1"/>
                          </a:solidFill>
                          <a:effectLst/>
                          <a:latin typeface="Calibri" panose="020F0502020204030204" pitchFamily="34" charset="0"/>
                          <a:ea typeface="+mn-ea"/>
                          <a:cs typeface="+mn-cs"/>
                        </a:rPr>
                        <a:t>Cap.: 1.1.1,</a:t>
                      </a:r>
                    </a:p>
                    <a:p>
                      <a:r>
                        <a:rPr lang="ro-RO" sz="1600" b="1" kern="1200" dirty="0">
                          <a:solidFill>
                            <a:schemeClr val="tx1"/>
                          </a:solidFill>
                          <a:effectLst/>
                          <a:latin typeface="Calibri" panose="020F0502020204030204" pitchFamily="34" charset="0"/>
                          <a:ea typeface="+mn-ea"/>
                          <a:cs typeface="+mn-cs"/>
                        </a:rPr>
                        <a:t>           1.1.2,</a:t>
                      </a:r>
                    </a:p>
                    <a:p>
                      <a:r>
                        <a:rPr lang="ro-RO" sz="1600" b="1" kern="1200" dirty="0">
                          <a:solidFill>
                            <a:schemeClr val="tx1"/>
                          </a:solidFill>
                          <a:effectLst/>
                          <a:latin typeface="Calibri" panose="020F0502020204030204" pitchFamily="34" charset="0"/>
                          <a:ea typeface="+mn-ea"/>
                          <a:cs typeface="+mn-cs"/>
                        </a:rPr>
                        <a:t>           1.1.3.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800" dirty="0">
                          <a:effectLst/>
                        </a:rPr>
                        <a:t> </a:t>
                      </a:r>
                      <a:r>
                        <a:rPr lang="ro-RO" sz="1600" b="1" kern="1200" dirty="0">
                          <a:solidFill>
                            <a:schemeClr val="dk1"/>
                          </a:solidFill>
                          <a:effectLst/>
                          <a:latin typeface="+mn-lt"/>
                          <a:ea typeface="+mn-ea"/>
                          <a:cs typeface="+mn-cs"/>
                        </a:rPr>
                        <a:t>Particularități ale regenerării </a:t>
                      </a:r>
                      <a:r>
                        <a:rPr lang="ro-RO" sz="1600" b="1" kern="1200" dirty="0" err="1">
                          <a:solidFill>
                            <a:schemeClr val="dk1"/>
                          </a:solidFill>
                          <a:effectLst/>
                          <a:latin typeface="+mn-lt"/>
                          <a:ea typeface="+mn-ea"/>
                          <a:cs typeface="+mn-cs"/>
                        </a:rPr>
                        <a:t>arboretelor</a:t>
                      </a:r>
                      <a:r>
                        <a:rPr lang="ro-RO" sz="1600" b="1" kern="1200" dirty="0">
                          <a:solidFill>
                            <a:schemeClr val="dk1"/>
                          </a:solidFill>
                          <a:effectLst/>
                          <a:latin typeface="+mn-lt"/>
                          <a:ea typeface="+mn-ea"/>
                          <a:cs typeface="+mn-cs"/>
                        </a:rPr>
                        <a:t> din principalele formații forestiere.</a:t>
                      </a:r>
                      <a:endParaRPr lang="ro-RO" sz="16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Descrierea distinctă a aplicării tratamentelor pentru </a:t>
                      </a:r>
                      <a:r>
                        <a:rPr lang="ro-RO" sz="1600" b="1" kern="1200" dirty="0" err="1">
                          <a:solidFill>
                            <a:schemeClr val="dk1"/>
                          </a:solidFill>
                          <a:effectLst/>
                          <a:latin typeface="+mn-lt"/>
                          <a:ea typeface="+mn-ea"/>
                          <a:cs typeface="+mn-cs"/>
                        </a:rPr>
                        <a:t>arboretele</a:t>
                      </a:r>
                      <a:r>
                        <a:rPr lang="ro-RO" sz="1600" b="1" kern="1200" dirty="0">
                          <a:solidFill>
                            <a:schemeClr val="dk1"/>
                          </a:solidFill>
                          <a:effectLst/>
                          <a:latin typeface="+mn-lt"/>
                          <a:ea typeface="+mn-ea"/>
                          <a:cs typeface="+mn-cs"/>
                        </a:rPr>
                        <a:t> din principalele formații forestiere:</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-molidișuri;</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a:t>
                      </a:r>
                      <a:r>
                        <a:rPr lang="ro-RO" sz="1600" b="1" kern="1200" dirty="0" err="1">
                          <a:solidFill>
                            <a:schemeClr val="dk1"/>
                          </a:solidFill>
                          <a:effectLst/>
                          <a:latin typeface="+mn-lt"/>
                          <a:ea typeface="+mn-ea"/>
                          <a:cs typeface="+mn-cs"/>
                        </a:rPr>
                        <a:t>brădete</a:t>
                      </a:r>
                      <a:r>
                        <a:rPr lang="ro-RO" sz="1600" b="1" kern="1200" dirty="0">
                          <a:solidFill>
                            <a:schemeClr val="dk1"/>
                          </a:solidFill>
                          <a:effectLst/>
                          <a:latin typeface="+mn-lt"/>
                          <a:ea typeface="+mn-ea"/>
                          <a:cs typeface="+mn-cs"/>
                        </a:rPr>
                        <a:t>;</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a:t>
                      </a:r>
                      <a:r>
                        <a:rPr lang="ro-RO" sz="1600" b="1" kern="1200" dirty="0" err="1">
                          <a:solidFill>
                            <a:schemeClr val="dk1"/>
                          </a:solidFill>
                          <a:effectLst/>
                          <a:latin typeface="+mn-lt"/>
                          <a:ea typeface="+mn-ea"/>
                          <a:cs typeface="+mn-cs"/>
                        </a:rPr>
                        <a:t>pinete</a:t>
                      </a:r>
                      <a:r>
                        <a:rPr lang="ro-RO" sz="1600" b="1" kern="1200" dirty="0">
                          <a:solidFill>
                            <a:schemeClr val="dk1"/>
                          </a:solidFill>
                          <a:effectLst/>
                          <a:latin typeface="+mn-lt"/>
                          <a:ea typeface="+mn-ea"/>
                          <a:cs typeface="+mn-cs"/>
                        </a:rPr>
                        <a:t>, </a:t>
                      </a:r>
                      <a:r>
                        <a:rPr lang="ro-RO" sz="1600" b="1" kern="1200" dirty="0" err="1">
                          <a:solidFill>
                            <a:schemeClr val="dk1"/>
                          </a:solidFill>
                          <a:effectLst/>
                          <a:latin typeface="+mn-lt"/>
                          <a:ea typeface="+mn-ea"/>
                          <a:cs typeface="+mn-cs"/>
                        </a:rPr>
                        <a:t>laricete</a:t>
                      </a:r>
                      <a:r>
                        <a:rPr lang="ro-RO" sz="1600" b="1" kern="1200" dirty="0">
                          <a:solidFill>
                            <a:schemeClr val="dk1"/>
                          </a:solidFill>
                          <a:effectLst/>
                          <a:latin typeface="+mn-lt"/>
                          <a:ea typeface="+mn-ea"/>
                          <a:cs typeface="+mn-cs"/>
                        </a:rPr>
                        <a:t>, diverse rășinoase;</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-amestecuri MO,BR,FA;</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-făgete;</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-formații forestiere cu stejari;</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-gârnițete, </a:t>
                      </a:r>
                      <a:r>
                        <a:rPr lang="ro-RO" sz="1600" b="1" kern="1200" dirty="0" err="1">
                          <a:solidFill>
                            <a:schemeClr val="dk1"/>
                          </a:solidFill>
                          <a:effectLst/>
                          <a:latin typeface="+mn-lt"/>
                          <a:ea typeface="+mn-ea"/>
                          <a:cs typeface="+mn-cs"/>
                        </a:rPr>
                        <a:t>cerete</a:t>
                      </a:r>
                      <a:r>
                        <a:rPr lang="ro-RO" sz="1600" b="1" kern="1200" dirty="0">
                          <a:solidFill>
                            <a:schemeClr val="dk1"/>
                          </a:solidFill>
                          <a:effectLst/>
                          <a:latin typeface="+mn-lt"/>
                          <a:ea typeface="+mn-ea"/>
                          <a:cs typeface="+mn-cs"/>
                        </a:rPr>
                        <a:t>;</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a:t>
                      </a:r>
                      <a:r>
                        <a:rPr lang="ro-RO" sz="1600" b="1" kern="1200" dirty="0" err="1">
                          <a:solidFill>
                            <a:schemeClr val="dk1"/>
                          </a:solidFill>
                          <a:effectLst/>
                          <a:latin typeface="+mn-lt"/>
                          <a:ea typeface="+mn-ea"/>
                          <a:cs typeface="+mn-cs"/>
                        </a:rPr>
                        <a:t>salcâmete</a:t>
                      </a:r>
                      <a:r>
                        <a:rPr lang="ro-RO" sz="1600" b="1" kern="1200" dirty="0">
                          <a:solidFill>
                            <a:schemeClr val="dk1"/>
                          </a:solidFill>
                          <a:effectLst/>
                          <a:latin typeface="+mn-lt"/>
                          <a:ea typeface="+mn-ea"/>
                          <a:cs typeface="+mn-cs"/>
                        </a:rPr>
                        <a:t>;</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-zăvoaie (</a:t>
                      </a:r>
                      <a:r>
                        <a:rPr lang="ro-RO" sz="1600" b="1" kern="1200" dirty="0" err="1">
                          <a:solidFill>
                            <a:schemeClr val="dk1"/>
                          </a:solidFill>
                          <a:effectLst/>
                          <a:latin typeface="+mn-lt"/>
                          <a:ea typeface="+mn-ea"/>
                          <a:cs typeface="+mn-cs"/>
                        </a:rPr>
                        <a:t>plop,salcie,anin</a:t>
                      </a:r>
                      <a:r>
                        <a:rPr lang="ro-RO" sz="1600" b="1" kern="1200" dirty="0">
                          <a:solidFill>
                            <a:schemeClr val="dk1"/>
                          </a:solidFill>
                          <a:effectLst/>
                          <a:latin typeface="+mn-lt"/>
                          <a:ea typeface="+mn-ea"/>
                          <a:cs typeface="+mn-cs"/>
                        </a:rPr>
                        <a:t>)</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-plopi </a:t>
                      </a:r>
                      <a:r>
                        <a:rPr lang="ro-RO" sz="1600" b="1" kern="1200" dirty="0" err="1">
                          <a:solidFill>
                            <a:schemeClr val="dk1"/>
                          </a:solidFill>
                          <a:effectLst/>
                          <a:latin typeface="+mn-lt"/>
                          <a:ea typeface="+mn-ea"/>
                          <a:cs typeface="+mn-cs"/>
                        </a:rPr>
                        <a:t>euramericani</a:t>
                      </a:r>
                      <a:r>
                        <a:rPr lang="ro-RO" sz="1600" b="1" kern="1200" dirty="0">
                          <a:solidFill>
                            <a:schemeClr val="dk1"/>
                          </a:solidFill>
                          <a:effectLst/>
                          <a:latin typeface="+mn-lt"/>
                          <a:ea typeface="+mn-ea"/>
                          <a:cs typeface="+mn-cs"/>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2372097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3480999967"/>
              </p:ext>
            </p:extLst>
          </p:nvPr>
        </p:nvGraphicFramePr>
        <p:xfrm>
          <a:off x="699468" y="2537719"/>
          <a:ext cx="11265032" cy="4283550"/>
        </p:xfrm>
        <a:graphic>
          <a:graphicData uri="http://schemas.openxmlformats.org/drawingml/2006/table">
            <a:tbl>
              <a:tblPr/>
              <a:tblGrid>
                <a:gridCol w="2502532">
                  <a:extLst>
                    <a:ext uri="{9D8B030D-6E8A-4147-A177-3AD203B41FA5}">
                      <a16:colId xmlns:a16="http://schemas.microsoft.com/office/drawing/2014/main" val="3335916655"/>
                    </a:ext>
                  </a:extLst>
                </a:gridCol>
                <a:gridCol w="1846556">
                  <a:extLst>
                    <a:ext uri="{9D8B030D-6E8A-4147-A177-3AD203B41FA5}">
                      <a16:colId xmlns:a16="http://schemas.microsoft.com/office/drawing/2014/main" val="1087958437"/>
                    </a:ext>
                  </a:extLst>
                </a:gridCol>
                <a:gridCol w="3755254">
                  <a:extLst>
                    <a:ext uri="{9D8B030D-6E8A-4147-A177-3AD203B41FA5}">
                      <a16:colId xmlns:a16="http://schemas.microsoft.com/office/drawing/2014/main" val="3455479907"/>
                    </a:ext>
                  </a:extLst>
                </a:gridCol>
                <a:gridCol w="3160690">
                  <a:extLst>
                    <a:ext uri="{9D8B030D-6E8A-4147-A177-3AD203B41FA5}">
                      <a16:colId xmlns:a16="http://schemas.microsoft.com/office/drawing/2014/main" val="388506526"/>
                    </a:ext>
                  </a:extLst>
                </a:gridCol>
              </a:tblGrid>
              <a:tr h="501034">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3734910">
                <a:tc>
                  <a:txBody>
                    <a:bodyPr/>
                    <a:lstStyle/>
                    <a:p>
                      <a:r>
                        <a:rPr lang="ro-RO" sz="1800" b="1" kern="1200" dirty="0">
                          <a:solidFill>
                            <a:schemeClr val="tx1"/>
                          </a:solidFill>
                          <a:effectLst/>
                          <a:latin typeface="Calibri" panose="020F0502020204030204" pitchFamily="34" charset="0"/>
                          <a:ea typeface="+mn-ea"/>
                          <a:cs typeface="+mn-cs"/>
                        </a:rPr>
                        <a:t> </a:t>
                      </a:r>
                      <a:r>
                        <a:rPr lang="ro-RO" sz="1600" b="1" kern="1200" dirty="0">
                          <a:solidFill>
                            <a:schemeClr val="tx1"/>
                          </a:solidFill>
                          <a:effectLst/>
                          <a:latin typeface="Calibri" panose="020F0502020204030204" pitchFamily="34" charset="0"/>
                          <a:ea typeface="+mn-ea"/>
                          <a:cs typeface="+mn-cs"/>
                        </a:rPr>
                        <a:t>Cap.: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800" dirty="0">
                          <a:effectLst/>
                        </a:rPr>
                        <a:t> </a:t>
                      </a:r>
                      <a:r>
                        <a:rPr lang="ro-RO" sz="1600" b="1" kern="1200" dirty="0">
                          <a:solidFill>
                            <a:schemeClr val="dk1"/>
                          </a:solidFill>
                          <a:effectLst/>
                          <a:latin typeface="+mn-lt"/>
                          <a:ea typeface="+mn-ea"/>
                          <a:cs typeface="+mn-cs"/>
                        </a:rPr>
                        <a:t>Completarea descrierii tehnicii de aplicare a lucrărilor speciale de conservare, cu precizări referitoare la </a:t>
                      </a:r>
                      <a:r>
                        <a:rPr lang="ro-RO" sz="1600" b="1" kern="1200" dirty="0" err="1">
                          <a:solidFill>
                            <a:schemeClr val="dk1"/>
                          </a:solidFill>
                          <a:effectLst/>
                          <a:latin typeface="+mn-lt"/>
                          <a:ea typeface="+mn-ea"/>
                          <a:cs typeface="+mn-cs"/>
                        </a:rPr>
                        <a:t>arboretele</a:t>
                      </a:r>
                      <a:r>
                        <a:rPr lang="ro-RO" sz="1600" b="1" kern="1200" dirty="0">
                          <a:solidFill>
                            <a:schemeClr val="dk1"/>
                          </a:solidFill>
                          <a:effectLst/>
                          <a:latin typeface="+mn-lt"/>
                          <a:ea typeface="+mn-ea"/>
                          <a:cs typeface="+mn-cs"/>
                        </a:rPr>
                        <a:t> constituite din specii care se regenerează din lăstari/drajoni ( salcâm, plopi indigeni, sălcii) sau pe cale artificială, prin plantații ( plopi </a:t>
                      </a:r>
                      <a:r>
                        <a:rPr lang="ro-RO" sz="1600" b="1" kern="1200" dirty="0" err="1">
                          <a:solidFill>
                            <a:schemeClr val="dk1"/>
                          </a:solidFill>
                          <a:effectLst/>
                          <a:latin typeface="+mn-lt"/>
                          <a:ea typeface="+mn-ea"/>
                          <a:cs typeface="+mn-cs"/>
                        </a:rPr>
                        <a:t>euramericani</a:t>
                      </a:r>
                      <a:r>
                        <a:rPr lang="ro-RO" sz="1600" b="1" kern="1200" dirty="0">
                          <a:solidFill>
                            <a:schemeClr val="dk1"/>
                          </a:solidFill>
                          <a:effectLst/>
                          <a:latin typeface="+mn-lt"/>
                          <a:ea typeface="+mn-ea"/>
                          <a:cs typeface="+mn-cs"/>
                        </a:rPr>
                        <a:t>).</a:t>
                      </a:r>
                      <a:endParaRPr lang="ro-RO" sz="16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Aspecte abordate succint de normele aflate în vigoare:</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-pentru </a:t>
                      </a:r>
                      <a:r>
                        <a:rPr lang="ro-RO" sz="1600" b="1" kern="1200" dirty="0" err="1">
                          <a:solidFill>
                            <a:schemeClr val="dk1"/>
                          </a:solidFill>
                          <a:effectLst/>
                          <a:latin typeface="+mn-lt"/>
                          <a:ea typeface="+mn-ea"/>
                          <a:cs typeface="+mn-cs"/>
                        </a:rPr>
                        <a:t>arboretele</a:t>
                      </a:r>
                      <a:r>
                        <a:rPr lang="ro-RO" sz="1600" b="1" kern="1200" dirty="0">
                          <a:solidFill>
                            <a:schemeClr val="dk1"/>
                          </a:solidFill>
                          <a:effectLst/>
                          <a:latin typeface="+mn-lt"/>
                          <a:ea typeface="+mn-ea"/>
                          <a:cs typeface="+mn-cs"/>
                        </a:rPr>
                        <a:t> tratate în crâng și pentru cele de plop </a:t>
                      </a:r>
                      <a:r>
                        <a:rPr lang="ro-RO" sz="1600" b="1" kern="1200" dirty="0" err="1">
                          <a:solidFill>
                            <a:schemeClr val="dk1"/>
                          </a:solidFill>
                          <a:effectLst/>
                          <a:latin typeface="+mn-lt"/>
                          <a:ea typeface="+mn-ea"/>
                          <a:cs typeface="+mn-cs"/>
                        </a:rPr>
                        <a:t>euramerican</a:t>
                      </a:r>
                      <a:r>
                        <a:rPr lang="ro-RO" sz="1600" b="1" kern="1200" dirty="0">
                          <a:solidFill>
                            <a:schemeClr val="dk1"/>
                          </a:solidFill>
                          <a:effectLst/>
                          <a:latin typeface="+mn-lt"/>
                          <a:ea typeface="+mn-ea"/>
                          <a:cs typeface="+mn-cs"/>
                        </a:rPr>
                        <a:t>, intensitatea intervenției ajunge la 100%, cu extragerea integrală a arboretului matur;</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-tehnica de aplicare a tăierilor de conservare este similară cu cea a tăierilor în crâng, respectiv cu cea a tăierilor rase pentru plopi </a:t>
                      </a:r>
                      <a:r>
                        <a:rPr lang="ro-RO" sz="1600" b="1" kern="1200" dirty="0" err="1">
                          <a:solidFill>
                            <a:schemeClr val="dk1"/>
                          </a:solidFill>
                          <a:effectLst/>
                          <a:latin typeface="+mn-lt"/>
                          <a:ea typeface="+mn-ea"/>
                          <a:cs typeface="+mn-cs"/>
                        </a:rPr>
                        <a:t>euramericani</a:t>
                      </a:r>
                      <a:r>
                        <a:rPr lang="ro-RO" sz="1600" b="1" kern="1200" dirty="0">
                          <a:solidFill>
                            <a:schemeClr val="dk1"/>
                          </a:solidFill>
                          <a:effectLst/>
                          <a:latin typeface="+mn-lt"/>
                          <a:ea typeface="+mn-ea"/>
                          <a:cs typeface="+mn-cs"/>
                        </a:rPr>
                        <a:t> și sălcii selecționate;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3803878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389721779"/>
              </p:ext>
            </p:extLst>
          </p:nvPr>
        </p:nvGraphicFramePr>
        <p:xfrm>
          <a:off x="699468" y="2537719"/>
          <a:ext cx="11265032" cy="4283550"/>
        </p:xfrm>
        <a:graphic>
          <a:graphicData uri="http://schemas.openxmlformats.org/drawingml/2006/table">
            <a:tbl>
              <a:tblPr/>
              <a:tblGrid>
                <a:gridCol w="2502532">
                  <a:extLst>
                    <a:ext uri="{9D8B030D-6E8A-4147-A177-3AD203B41FA5}">
                      <a16:colId xmlns:a16="http://schemas.microsoft.com/office/drawing/2014/main" val="3335916655"/>
                    </a:ext>
                  </a:extLst>
                </a:gridCol>
                <a:gridCol w="1846556">
                  <a:extLst>
                    <a:ext uri="{9D8B030D-6E8A-4147-A177-3AD203B41FA5}">
                      <a16:colId xmlns:a16="http://schemas.microsoft.com/office/drawing/2014/main" val="1087958437"/>
                    </a:ext>
                  </a:extLst>
                </a:gridCol>
                <a:gridCol w="3755254">
                  <a:extLst>
                    <a:ext uri="{9D8B030D-6E8A-4147-A177-3AD203B41FA5}">
                      <a16:colId xmlns:a16="http://schemas.microsoft.com/office/drawing/2014/main" val="3455479907"/>
                    </a:ext>
                  </a:extLst>
                </a:gridCol>
                <a:gridCol w="3160690">
                  <a:extLst>
                    <a:ext uri="{9D8B030D-6E8A-4147-A177-3AD203B41FA5}">
                      <a16:colId xmlns:a16="http://schemas.microsoft.com/office/drawing/2014/main" val="388506526"/>
                    </a:ext>
                  </a:extLst>
                </a:gridCol>
              </a:tblGrid>
              <a:tr h="501034">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3734910">
                <a:tc>
                  <a:txBody>
                    <a:bodyPr/>
                    <a:lstStyle/>
                    <a:p>
                      <a:r>
                        <a:rPr lang="ro-RO" sz="1800" b="1" kern="1200" dirty="0">
                          <a:solidFill>
                            <a:schemeClr val="tx1"/>
                          </a:solidFill>
                          <a:effectLst/>
                          <a:latin typeface="Calibri" panose="020F0502020204030204" pitchFamily="34" charset="0"/>
                          <a:ea typeface="+mn-ea"/>
                          <a:cs typeface="+mn-cs"/>
                        </a:rPr>
                        <a:t> </a:t>
                      </a:r>
                      <a:r>
                        <a:rPr lang="ro-RO" sz="1600" b="1" kern="1200" dirty="0">
                          <a:solidFill>
                            <a:schemeClr val="tx1"/>
                          </a:solidFill>
                          <a:effectLst/>
                          <a:latin typeface="Calibri" panose="020F0502020204030204" pitchFamily="34" charset="0"/>
                          <a:ea typeface="+mn-ea"/>
                          <a:cs typeface="+mn-cs"/>
                        </a:rPr>
                        <a:t>Cap.: 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800" dirty="0">
                          <a:effectLst/>
                        </a:rPr>
                        <a:t> </a:t>
                      </a:r>
                      <a:r>
                        <a:rPr lang="ro-RO" sz="1050" dirty="0">
                          <a:effectLst/>
                        </a:rPr>
                        <a:t> </a:t>
                      </a:r>
                      <a:r>
                        <a:rPr lang="ro-RO" sz="1600" b="1" kern="1200" dirty="0">
                          <a:solidFill>
                            <a:schemeClr val="dk1"/>
                          </a:solidFill>
                          <a:effectLst/>
                          <a:latin typeface="+mn-lt"/>
                          <a:ea typeface="+mn-ea"/>
                          <a:cs typeface="+mn-cs"/>
                        </a:rPr>
                        <a:t>Actualizarea subgrupelor </a:t>
                      </a:r>
                      <a:r>
                        <a:rPr lang="ro-RO" sz="1600" b="1" kern="1200" dirty="0" err="1">
                          <a:solidFill>
                            <a:schemeClr val="dk1"/>
                          </a:solidFill>
                          <a:effectLst/>
                          <a:latin typeface="+mn-lt"/>
                          <a:ea typeface="+mn-ea"/>
                          <a:cs typeface="+mn-cs"/>
                        </a:rPr>
                        <a:t>şi</a:t>
                      </a:r>
                      <a:r>
                        <a:rPr lang="ro-RO" sz="1600" b="1" kern="1200" dirty="0">
                          <a:solidFill>
                            <a:schemeClr val="dk1"/>
                          </a:solidFill>
                          <a:effectLst/>
                          <a:latin typeface="+mn-lt"/>
                          <a:ea typeface="+mn-ea"/>
                          <a:cs typeface="+mn-cs"/>
                        </a:rPr>
                        <a:t>  categoriilor </a:t>
                      </a:r>
                      <a:r>
                        <a:rPr lang="ro-RO" sz="1600" b="1" kern="1200" dirty="0" err="1">
                          <a:solidFill>
                            <a:schemeClr val="dk1"/>
                          </a:solidFill>
                          <a:effectLst/>
                          <a:latin typeface="+mn-lt"/>
                          <a:ea typeface="+mn-ea"/>
                          <a:cs typeface="+mn-cs"/>
                        </a:rPr>
                        <a:t>functionale</a:t>
                      </a:r>
                      <a:r>
                        <a:rPr lang="ro-RO" sz="1600" b="1" kern="1200" dirty="0">
                          <a:solidFill>
                            <a:schemeClr val="dk1"/>
                          </a:solidFill>
                          <a:effectLst/>
                          <a:latin typeface="+mn-lt"/>
                          <a:ea typeface="+mn-ea"/>
                          <a:cs typeface="+mn-cs"/>
                        </a:rPr>
                        <a:t> atribuite </a:t>
                      </a:r>
                      <a:r>
                        <a:rPr lang="ro-RO" sz="1600" b="1" kern="1200" dirty="0" err="1">
                          <a:solidFill>
                            <a:schemeClr val="dk1"/>
                          </a:solidFill>
                          <a:effectLst/>
                          <a:latin typeface="+mn-lt"/>
                          <a:ea typeface="+mn-ea"/>
                          <a:cs typeface="+mn-cs"/>
                        </a:rPr>
                        <a:t>arboretelor</a:t>
                      </a:r>
                      <a:r>
                        <a:rPr lang="ro-RO" sz="1600" b="1" kern="1200" dirty="0">
                          <a:solidFill>
                            <a:schemeClr val="dk1"/>
                          </a:solidFill>
                          <a:effectLst/>
                          <a:latin typeface="+mn-lt"/>
                          <a:ea typeface="+mn-ea"/>
                          <a:cs typeface="+mn-cs"/>
                        </a:rPr>
                        <a:t>. Corelarea lor cu tipurile structural – </a:t>
                      </a:r>
                      <a:r>
                        <a:rPr lang="ro-RO" sz="1600" b="1" kern="1200" dirty="0" err="1">
                          <a:solidFill>
                            <a:schemeClr val="dk1"/>
                          </a:solidFill>
                          <a:effectLst/>
                          <a:latin typeface="+mn-lt"/>
                          <a:ea typeface="+mn-ea"/>
                          <a:cs typeface="+mn-cs"/>
                        </a:rPr>
                        <a:t>funcţionale</a:t>
                      </a:r>
                      <a:r>
                        <a:rPr lang="ro-RO" sz="1600" b="1" kern="1200" dirty="0">
                          <a:solidFill>
                            <a:schemeClr val="dk1"/>
                          </a:solidFill>
                          <a:effectLst/>
                          <a:latin typeface="+mn-lt"/>
                          <a:ea typeface="+mn-ea"/>
                          <a:cs typeface="+mn-cs"/>
                        </a:rPr>
                        <a:t> (TI –TVI),  fapt care conduce la alegerea tratamentelor.</a:t>
                      </a:r>
                      <a:endParaRPr lang="en-US" sz="16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ro-RO" sz="16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Actualizarea încadrării pădurilor în grupe, subgrupe și categorii funcționale, prin O.M. 766/2018 cu modificările și completările ulterioare.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3926690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619830699"/>
              </p:ext>
            </p:extLst>
          </p:nvPr>
        </p:nvGraphicFramePr>
        <p:xfrm>
          <a:off x="699468" y="2537719"/>
          <a:ext cx="11265032" cy="4283550"/>
        </p:xfrm>
        <a:graphic>
          <a:graphicData uri="http://schemas.openxmlformats.org/drawingml/2006/table">
            <a:tbl>
              <a:tblPr/>
              <a:tblGrid>
                <a:gridCol w="2502532">
                  <a:extLst>
                    <a:ext uri="{9D8B030D-6E8A-4147-A177-3AD203B41FA5}">
                      <a16:colId xmlns:a16="http://schemas.microsoft.com/office/drawing/2014/main" val="3335916655"/>
                    </a:ext>
                  </a:extLst>
                </a:gridCol>
                <a:gridCol w="1846556">
                  <a:extLst>
                    <a:ext uri="{9D8B030D-6E8A-4147-A177-3AD203B41FA5}">
                      <a16:colId xmlns:a16="http://schemas.microsoft.com/office/drawing/2014/main" val="1087958437"/>
                    </a:ext>
                  </a:extLst>
                </a:gridCol>
                <a:gridCol w="3755254">
                  <a:extLst>
                    <a:ext uri="{9D8B030D-6E8A-4147-A177-3AD203B41FA5}">
                      <a16:colId xmlns:a16="http://schemas.microsoft.com/office/drawing/2014/main" val="3455479907"/>
                    </a:ext>
                  </a:extLst>
                </a:gridCol>
                <a:gridCol w="3160690">
                  <a:extLst>
                    <a:ext uri="{9D8B030D-6E8A-4147-A177-3AD203B41FA5}">
                      <a16:colId xmlns:a16="http://schemas.microsoft.com/office/drawing/2014/main" val="388506526"/>
                    </a:ext>
                  </a:extLst>
                </a:gridCol>
              </a:tblGrid>
              <a:tr h="501034">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3734910">
                <a:tc>
                  <a:txBody>
                    <a:bodyPr/>
                    <a:lstStyle/>
                    <a:p>
                      <a:r>
                        <a:rPr lang="ro-RO" sz="1800" b="1" kern="1200" dirty="0">
                          <a:solidFill>
                            <a:schemeClr val="tx1"/>
                          </a:solidFill>
                          <a:effectLst/>
                          <a:latin typeface="Calibri" panose="020F0502020204030204" pitchFamily="34" charset="0"/>
                          <a:ea typeface="+mn-ea"/>
                          <a:cs typeface="+mn-cs"/>
                        </a:rPr>
                        <a:t> </a:t>
                      </a:r>
                      <a:endParaRPr lang="ro-RO" sz="16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ro-RO" sz="800" dirty="0">
                          <a:effectLst/>
                        </a:rPr>
                        <a:t> </a:t>
                      </a:r>
                      <a:r>
                        <a:rPr lang="ro-RO" sz="1050" dirty="0">
                          <a:effectLst/>
                        </a:rPr>
                        <a:t> </a:t>
                      </a:r>
                      <a:r>
                        <a:rPr lang="ro-RO" sz="1600" b="1" kern="1200" dirty="0">
                          <a:solidFill>
                            <a:schemeClr val="dk1"/>
                          </a:solidFill>
                          <a:effectLst/>
                          <a:latin typeface="+mn-lt"/>
                          <a:ea typeface="+mn-ea"/>
                          <a:cs typeface="+mn-cs"/>
                        </a:rPr>
                        <a:t>Precizări și recomandări privind alegerea și aplicarea tratamentelor în </a:t>
                      </a:r>
                      <a:r>
                        <a:rPr lang="ro-RO" sz="1600" b="1" kern="1200" dirty="0" err="1">
                          <a:solidFill>
                            <a:schemeClr val="dk1"/>
                          </a:solidFill>
                          <a:effectLst/>
                          <a:latin typeface="+mn-lt"/>
                          <a:ea typeface="+mn-ea"/>
                          <a:cs typeface="+mn-cs"/>
                        </a:rPr>
                        <a:t>arboretele</a:t>
                      </a:r>
                      <a:r>
                        <a:rPr lang="ro-RO" sz="1600" b="1" kern="1200" dirty="0">
                          <a:solidFill>
                            <a:schemeClr val="dk1"/>
                          </a:solidFill>
                          <a:effectLst/>
                          <a:latin typeface="+mn-lt"/>
                          <a:ea typeface="+mn-ea"/>
                          <a:cs typeface="+mn-cs"/>
                        </a:rPr>
                        <a:t> din proprietățile forestiere mici.</a:t>
                      </a:r>
                      <a:endParaRPr lang="en-US" sz="16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ro-RO" sz="16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07000"/>
                        </a:lnSpc>
                        <a:spcBef>
                          <a:spcPts val="0"/>
                        </a:spcBef>
                        <a:spcAft>
                          <a:spcPts val="0"/>
                        </a:spcAft>
                      </a:pPr>
                      <a:r>
                        <a:rPr lang="ro-RO" sz="1050" dirty="0">
                          <a:effectLst/>
                        </a:rPr>
                        <a:t> </a:t>
                      </a:r>
                      <a:r>
                        <a:rPr lang="ro-RO" sz="1600" b="1" kern="1200" dirty="0">
                          <a:solidFill>
                            <a:schemeClr val="dk1"/>
                          </a:solidFill>
                          <a:effectLst/>
                          <a:latin typeface="+mn-lt"/>
                          <a:ea typeface="+mn-ea"/>
                          <a:cs typeface="+mn-cs"/>
                        </a:rPr>
                        <a:t>Modificările și dinamica din ultimii 20 de ani, privind regimul juridic al terenurilor forestiere. Aceste aspecte nu au fost tratate de normele aflate în vigoare:</a:t>
                      </a:r>
                    </a:p>
                    <a:p>
                      <a:pPr marL="0" marR="0" algn="just">
                        <a:lnSpc>
                          <a:spcPct val="107000"/>
                        </a:lnSpc>
                        <a:spcBef>
                          <a:spcPts val="0"/>
                        </a:spcBef>
                        <a:spcAft>
                          <a:spcPts val="0"/>
                        </a:spcAft>
                      </a:pPr>
                      <a:r>
                        <a:rPr lang="ro-RO" sz="1600" b="1" kern="1200" dirty="0">
                          <a:solidFill>
                            <a:schemeClr val="dk1"/>
                          </a:solidFill>
                          <a:effectLst/>
                          <a:latin typeface="+mn-lt"/>
                          <a:ea typeface="+mn-ea"/>
                          <a:cs typeface="+mn-cs"/>
                        </a:rPr>
                        <a:t>-în </a:t>
                      </a:r>
                      <a:r>
                        <a:rPr lang="ro-RO" sz="1600" b="1" kern="1200" dirty="0" err="1">
                          <a:solidFill>
                            <a:schemeClr val="dk1"/>
                          </a:solidFill>
                          <a:effectLst/>
                          <a:latin typeface="+mn-lt"/>
                          <a:ea typeface="+mn-ea"/>
                          <a:cs typeface="+mn-cs"/>
                        </a:rPr>
                        <a:t>arboretele</a:t>
                      </a:r>
                      <a:r>
                        <a:rPr lang="ro-RO" sz="1600" b="1" kern="1200" dirty="0">
                          <a:solidFill>
                            <a:schemeClr val="dk1"/>
                          </a:solidFill>
                          <a:effectLst/>
                          <a:latin typeface="+mn-lt"/>
                          <a:ea typeface="+mn-ea"/>
                          <a:cs typeface="+mn-cs"/>
                        </a:rPr>
                        <a:t> din proprietățile fără amenajament, aplicarea lucrărilor de conservare, atunci când nu pot fi aplicate tratamente clasice;</a:t>
                      </a:r>
                    </a:p>
                    <a:p>
                      <a:pPr marL="0" marR="0" algn="just">
                        <a:lnSpc>
                          <a:spcPct val="107000"/>
                        </a:lnSpc>
                        <a:spcBef>
                          <a:spcPts val="0"/>
                        </a:spcBef>
                        <a:spcAft>
                          <a:spcPts val="0"/>
                        </a:spcAft>
                      </a:pPr>
                      <a:r>
                        <a:rPr lang="ro-RO" sz="1600" dirty="0">
                          <a:effectLst/>
                          <a:latin typeface="Calibri" panose="020F0502020204030204" pitchFamily="34" charset="0"/>
                          <a:ea typeface="Calibri" panose="020F0502020204030204" pitchFamily="34" charset="0"/>
                          <a:cs typeface="Times New Roman" panose="02020603050405020304" pitchFamily="18" charset="0"/>
                        </a:rPr>
                        <a:t>-</a:t>
                      </a:r>
                      <a:r>
                        <a:rPr lang="ro-RO" sz="1600" b="1" dirty="0">
                          <a:effectLst/>
                          <a:latin typeface="Calibri" panose="020F0502020204030204" pitchFamily="34" charset="0"/>
                          <a:ea typeface="Calibri" panose="020F0502020204030204" pitchFamily="34" charset="0"/>
                          <a:cs typeface="Times New Roman" panose="02020603050405020304" pitchFamily="18" charset="0"/>
                        </a:rPr>
                        <a:t>necesitatea acordării compensațiilor, în cazul </a:t>
                      </a:r>
                      <a:r>
                        <a:rPr lang="ro-RO" sz="1600" b="1" dirty="0" err="1">
                          <a:effectLst/>
                          <a:latin typeface="Calibri" panose="020F0502020204030204" pitchFamily="34" charset="0"/>
                          <a:ea typeface="Calibri" panose="020F0502020204030204" pitchFamily="34" charset="0"/>
                          <a:cs typeface="Times New Roman" panose="02020603050405020304" pitchFamily="18" charset="0"/>
                        </a:rPr>
                        <a:t>arboretelor</a:t>
                      </a:r>
                      <a:r>
                        <a:rPr lang="ro-RO" sz="1600" b="1" dirty="0">
                          <a:effectLst/>
                          <a:latin typeface="Calibri" panose="020F0502020204030204" pitchFamily="34" charset="0"/>
                          <a:ea typeface="Calibri" panose="020F0502020204030204" pitchFamily="34" charset="0"/>
                          <a:cs typeface="Times New Roman" panose="02020603050405020304" pitchFamily="18" charset="0"/>
                        </a:rPr>
                        <a:t> exceptate de la tăieri;</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31993029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7554</TotalTime>
  <Words>1318</Words>
  <Application>Microsoft Office PowerPoint</Application>
  <PresentationFormat>Widescreen</PresentationFormat>
  <Paragraphs>139</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Kalium.</dc:title>
  <dc:creator>Mejakita Dev</dc:creator>
  <cp:lastModifiedBy>Silviu Păunescu</cp:lastModifiedBy>
  <cp:revision>435</cp:revision>
  <cp:lastPrinted>2018-07-14T08:03:41Z</cp:lastPrinted>
  <dcterms:created xsi:type="dcterms:W3CDTF">2018-05-13T00:15:53Z</dcterms:created>
  <dcterms:modified xsi:type="dcterms:W3CDTF">2021-06-22T04:46:08Z</dcterms:modified>
</cp:coreProperties>
</file>