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handoutMasterIdLst>
    <p:handoutMasterId r:id="rId14"/>
  </p:handoutMasterIdLst>
  <p:sldIdLst>
    <p:sldId id="391" r:id="rId2"/>
    <p:sldId id="419" r:id="rId3"/>
    <p:sldId id="430" r:id="rId4"/>
    <p:sldId id="431" r:id="rId5"/>
    <p:sldId id="309" r:id="rId6"/>
    <p:sldId id="432" r:id="rId7"/>
    <p:sldId id="433" r:id="rId8"/>
    <p:sldId id="435" r:id="rId9"/>
    <p:sldId id="436" r:id="rId10"/>
    <p:sldId id="437" r:id="rId11"/>
    <p:sldId id="429"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540C9E8E-36E5-4534-B9A9-9F5F9B35D959}">
          <p14:sldIdLst>
            <p14:sldId id="391"/>
            <p14:sldId id="419"/>
            <p14:sldId id="430"/>
            <p14:sldId id="431"/>
            <p14:sldId id="309"/>
            <p14:sldId id="432"/>
            <p14:sldId id="433"/>
            <p14:sldId id="435"/>
            <p14:sldId id="436"/>
            <p14:sldId id="437"/>
            <p14:sldId id="429"/>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2A99B"/>
    <a:srgbClr val="EBEBEB"/>
    <a:srgbClr val="EBE4E4"/>
    <a:srgbClr val="B6829A"/>
    <a:srgbClr val="C59AA0"/>
    <a:srgbClr val="A0B19A"/>
    <a:srgbClr val="AFC1A7"/>
    <a:srgbClr val="CFC5B6"/>
    <a:srgbClr val="DBCBCD"/>
    <a:srgbClr val="0F629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598" autoAdjust="0"/>
    <p:restoredTop sz="94596"/>
  </p:normalViewPr>
  <p:slideViewPr>
    <p:cSldViewPr snapToGrid="0" snapToObjects="1">
      <p:cViewPr varScale="1">
        <p:scale>
          <a:sx n="82" d="100"/>
          <a:sy n="82" d="100"/>
        </p:scale>
        <p:origin x="1061" y="58"/>
      </p:cViewPr>
      <p:guideLst/>
    </p:cSldViewPr>
  </p:slideViewPr>
  <p:notesTextViewPr>
    <p:cViewPr>
      <p:scale>
        <a:sx n="1" d="1"/>
        <a:sy n="1" d="1"/>
      </p:scale>
      <p:origin x="0" y="0"/>
    </p:cViewPr>
  </p:notesTextViewPr>
  <p:notesViewPr>
    <p:cSldViewPr snapToGrid="0" snapToObjects="1">
      <p:cViewPr varScale="1">
        <p:scale>
          <a:sx n="83" d="100"/>
          <a:sy n="83" d="100"/>
        </p:scale>
        <p:origin x="3352"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F315680-D772-884F-8C3D-C4BBAB850CF0}" type="datetimeFigureOut">
              <a:rPr lang="en-US" smtClean="0"/>
              <a:t>6/22/2021</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258C1C8-185F-BB40-AF9D-2300D534E251}" type="slidenum">
              <a:rPr lang="en-US" smtClean="0"/>
              <a:t>‹#›</a:t>
            </a:fld>
            <a:endParaRPr lang="en-US"/>
          </a:p>
        </p:txBody>
      </p:sp>
    </p:spTree>
    <p:extLst>
      <p:ext uri="{BB962C8B-B14F-4D97-AF65-F5344CB8AC3E}">
        <p14:creationId xmlns:p14="http://schemas.microsoft.com/office/powerpoint/2010/main" val="20435567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529D7E-A6E8-2246-B8CD-991C28DB287B}" type="datetimeFigureOut">
              <a:rPr lang="en-US" smtClean="0"/>
              <a:t>6/22/2021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D0B2C8-089D-F44F-9056-E4858B823D55}" type="slidenum">
              <a:rPr lang="en-US" smtClean="0"/>
              <a:t>‹#›</a:t>
            </a:fld>
            <a:endParaRPr lang="en-US"/>
          </a:p>
        </p:txBody>
      </p:sp>
    </p:spTree>
    <p:extLst>
      <p:ext uri="{BB962C8B-B14F-4D97-AF65-F5344CB8AC3E}">
        <p14:creationId xmlns:p14="http://schemas.microsoft.com/office/powerpoint/2010/main" val="5439587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a:p>
        </p:txBody>
      </p:sp>
      <p:sp>
        <p:nvSpPr>
          <p:cNvPr id="4" name="Slide Number Placeholder 3"/>
          <p:cNvSpPr>
            <a:spLocks noGrp="1"/>
          </p:cNvSpPr>
          <p:nvPr>
            <p:ph type="sldNum" sz="quarter" idx="10"/>
          </p:nvPr>
        </p:nvSpPr>
        <p:spPr/>
        <p:txBody>
          <a:bodyPr/>
          <a:lstStyle/>
          <a:p>
            <a:fld id="{A5D0B2C8-089D-F44F-9056-E4858B823D55}" type="slidenum">
              <a:rPr lang="en-US" smtClean="0"/>
              <a:t>1</a:t>
            </a:fld>
            <a:endParaRPr lang="en-US"/>
          </a:p>
        </p:txBody>
      </p:sp>
    </p:spTree>
    <p:extLst>
      <p:ext uri="{BB962C8B-B14F-4D97-AF65-F5344CB8AC3E}">
        <p14:creationId xmlns:p14="http://schemas.microsoft.com/office/powerpoint/2010/main" val="33108425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D0B2C8-089D-F44F-9056-E4858B823D55}" type="slidenum">
              <a:rPr lang="en-US" smtClean="0"/>
              <a:t>2</a:t>
            </a:fld>
            <a:endParaRPr lang="en-US"/>
          </a:p>
        </p:txBody>
      </p:sp>
    </p:spTree>
    <p:extLst>
      <p:ext uri="{BB962C8B-B14F-4D97-AF65-F5344CB8AC3E}">
        <p14:creationId xmlns:p14="http://schemas.microsoft.com/office/powerpoint/2010/main" val="9737348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D0B2C8-089D-F44F-9056-E4858B823D55}" type="slidenum">
              <a:rPr lang="en-US" smtClean="0"/>
              <a:t>3</a:t>
            </a:fld>
            <a:endParaRPr lang="en-US"/>
          </a:p>
        </p:txBody>
      </p:sp>
    </p:spTree>
    <p:extLst>
      <p:ext uri="{BB962C8B-B14F-4D97-AF65-F5344CB8AC3E}">
        <p14:creationId xmlns:p14="http://schemas.microsoft.com/office/powerpoint/2010/main" val="8605607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D0B2C8-089D-F44F-9056-E4858B823D55}" type="slidenum">
              <a:rPr lang="en-US" smtClean="0"/>
              <a:t>4</a:t>
            </a:fld>
            <a:endParaRPr lang="en-US"/>
          </a:p>
        </p:txBody>
      </p:sp>
    </p:spTree>
    <p:extLst>
      <p:ext uri="{BB962C8B-B14F-4D97-AF65-F5344CB8AC3E}">
        <p14:creationId xmlns:p14="http://schemas.microsoft.com/office/powerpoint/2010/main" val="27670685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D0B2C8-089D-F44F-9056-E4858B823D55}" type="slidenum">
              <a:rPr lang="en-US" smtClean="0"/>
              <a:t>11</a:t>
            </a:fld>
            <a:endParaRPr lang="en-US"/>
          </a:p>
        </p:txBody>
      </p:sp>
    </p:spTree>
    <p:extLst>
      <p:ext uri="{BB962C8B-B14F-4D97-AF65-F5344CB8AC3E}">
        <p14:creationId xmlns:p14="http://schemas.microsoft.com/office/powerpoint/2010/main" val="472966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Master Layout">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C665A875-C5FA-4242-9B11-A0AD06F3CF9B}"/>
              </a:ext>
            </a:extLst>
          </p:cNvPr>
          <p:cNvSpPr>
            <a:spLocks noGrp="1"/>
          </p:cNvSpPr>
          <p:nvPr>
            <p:ph type="pic" sz="quarter" idx="10" hasCustomPrompt="1"/>
          </p:nvPr>
        </p:nvSpPr>
        <p:spPr>
          <a:xfrm>
            <a:off x="0" y="0"/>
            <a:ext cx="12191999" cy="68580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extLst>
      <p:ext uri="{BB962C8B-B14F-4D97-AF65-F5344CB8AC3E}">
        <p14:creationId xmlns:p14="http://schemas.microsoft.com/office/powerpoint/2010/main" val="138751156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0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D3D986E1-33B4-4F3B-AE14-7E74B0CAF028}"/>
              </a:ext>
            </a:extLst>
          </p:cNvPr>
          <p:cNvSpPr>
            <a:spLocks noGrp="1"/>
          </p:cNvSpPr>
          <p:nvPr>
            <p:ph type="pic" sz="quarter" idx="12" hasCustomPrompt="1"/>
          </p:nvPr>
        </p:nvSpPr>
        <p:spPr>
          <a:xfrm>
            <a:off x="798707" y="1694277"/>
            <a:ext cx="3993698" cy="3997462"/>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1 Master Layout">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E056C317-D8EA-4790-9492-3318AD88460A}"/>
              </a:ext>
            </a:extLst>
          </p:cNvPr>
          <p:cNvSpPr>
            <a:spLocks noGrp="1"/>
          </p:cNvSpPr>
          <p:nvPr>
            <p:ph type="pic" sz="quarter" idx="12" hasCustomPrompt="1"/>
          </p:nvPr>
        </p:nvSpPr>
        <p:spPr>
          <a:xfrm>
            <a:off x="1090638" y="2095887"/>
            <a:ext cx="4648313" cy="3098875"/>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2 Master Layout">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3 Master Layout">
    <p:spTree>
      <p:nvGrpSpPr>
        <p:cNvPr id="1" name=""/>
        <p:cNvGrpSpPr/>
        <p:nvPr/>
      </p:nvGrpSpPr>
      <p:grpSpPr>
        <a:xfrm>
          <a:off x="0" y="0"/>
          <a:ext cx="0" cy="0"/>
          <a:chOff x="0" y="0"/>
          <a:chExt cx="0" cy="0"/>
        </a:xfrm>
      </p:grpSpPr>
      <p:sp>
        <p:nvSpPr>
          <p:cNvPr id="10" name="Picture Placeholder 4">
            <a:extLst>
              <a:ext uri="{FF2B5EF4-FFF2-40B4-BE49-F238E27FC236}">
                <a16:creationId xmlns:a16="http://schemas.microsoft.com/office/drawing/2014/main" id="{3DB2101A-67D7-4EFE-AC9A-FE87C28BFDA6}"/>
              </a:ext>
            </a:extLst>
          </p:cNvPr>
          <p:cNvSpPr>
            <a:spLocks noGrp="1"/>
          </p:cNvSpPr>
          <p:nvPr>
            <p:ph type="pic" sz="quarter" idx="10" hasCustomPrompt="1"/>
          </p:nvPr>
        </p:nvSpPr>
        <p:spPr>
          <a:xfrm>
            <a:off x="705374" y="396825"/>
            <a:ext cx="6089126" cy="6089126"/>
          </a:xfrm>
          <a:custGeom>
            <a:avLst/>
            <a:gdLst>
              <a:gd name="connsiteX0" fmla="*/ 3425251 w 6850502"/>
              <a:gd name="connsiteY0" fmla="*/ 0 h 6850502"/>
              <a:gd name="connsiteX1" fmla="*/ 6850502 w 6850502"/>
              <a:gd name="connsiteY1" fmla="*/ 3425251 h 6850502"/>
              <a:gd name="connsiteX2" fmla="*/ 3425251 w 6850502"/>
              <a:gd name="connsiteY2" fmla="*/ 6850502 h 6850502"/>
              <a:gd name="connsiteX3" fmla="*/ 0 w 6850502"/>
              <a:gd name="connsiteY3" fmla="*/ 3425251 h 6850502"/>
              <a:gd name="connsiteX4" fmla="*/ 3425251 w 6850502"/>
              <a:gd name="connsiteY4" fmla="*/ 0 h 6850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0502" h="6850502">
                <a:moveTo>
                  <a:pt x="3425251" y="0"/>
                </a:moveTo>
                <a:cubicBezTo>
                  <a:pt x="5316965" y="0"/>
                  <a:pt x="6850502" y="1533537"/>
                  <a:pt x="6850502" y="3425251"/>
                </a:cubicBezTo>
                <a:cubicBezTo>
                  <a:pt x="6850502" y="5316965"/>
                  <a:pt x="5316965" y="6850502"/>
                  <a:pt x="3425251" y="6850502"/>
                </a:cubicBezTo>
                <a:cubicBezTo>
                  <a:pt x="1533537" y="6850502"/>
                  <a:pt x="0" y="5316965"/>
                  <a:pt x="0" y="3425251"/>
                </a:cubicBezTo>
                <a:cubicBezTo>
                  <a:pt x="0" y="1533537"/>
                  <a:pt x="1533537" y="0"/>
                  <a:pt x="3425251" y="0"/>
                </a:cubicBez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4 Master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DB2101A-67D7-4EFE-AC9A-FE87C28BFDA6}"/>
              </a:ext>
            </a:extLst>
          </p:cNvPr>
          <p:cNvSpPr>
            <a:spLocks noGrp="1"/>
          </p:cNvSpPr>
          <p:nvPr>
            <p:ph type="pic" sz="quarter" idx="12" hasCustomPrompt="1"/>
          </p:nvPr>
        </p:nvSpPr>
        <p:spPr>
          <a:xfrm>
            <a:off x="1137174" y="469588"/>
            <a:ext cx="2495026" cy="2495026"/>
          </a:xfrm>
          <a:custGeom>
            <a:avLst/>
            <a:gdLst>
              <a:gd name="connsiteX0" fmla="*/ 3425251 w 6850502"/>
              <a:gd name="connsiteY0" fmla="*/ 0 h 6850502"/>
              <a:gd name="connsiteX1" fmla="*/ 6850502 w 6850502"/>
              <a:gd name="connsiteY1" fmla="*/ 3425251 h 6850502"/>
              <a:gd name="connsiteX2" fmla="*/ 3425251 w 6850502"/>
              <a:gd name="connsiteY2" fmla="*/ 6850502 h 6850502"/>
              <a:gd name="connsiteX3" fmla="*/ 0 w 6850502"/>
              <a:gd name="connsiteY3" fmla="*/ 3425251 h 6850502"/>
              <a:gd name="connsiteX4" fmla="*/ 3425251 w 6850502"/>
              <a:gd name="connsiteY4" fmla="*/ 0 h 6850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0502" h="6850502">
                <a:moveTo>
                  <a:pt x="3425251" y="0"/>
                </a:moveTo>
                <a:cubicBezTo>
                  <a:pt x="5316965" y="0"/>
                  <a:pt x="6850502" y="1533537"/>
                  <a:pt x="6850502" y="3425251"/>
                </a:cubicBezTo>
                <a:cubicBezTo>
                  <a:pt x="6850502" y="5316965"/>
                  <a:pt x="5316965" y="6850502"/>
                  <a:pt x="3425251" y="6850502"/>
                </a:cubicBezTo>
                <a:cubicBezTo>
                  <a:pt x="1533537" y="6850502"/>
                  <a:pt x="0" y="5316965"/>
                  <a:pt x="0" y="3425251"/>
                </a:cubicBezTo>
                <a:cubicBezTo>
                  <a:pt x="0" y="1533537"/>
                  <a:pt x="1533537" y="0"/>
                  <a:pt x="3425251" y="0"/>
                </a:cubicBez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6" name="Picture Placeholder 4">
            <a:extLst>
              <a:ext uri="{FF2B5EF4-FFF2-40B4-BE49-F238E27FC236}">
                <a16:creationId xmlns:a16="http://schemas.microsoft.com/office/drawing/2014/main" id="{3DB2101A-67D7-4EFE-AC9A-FE87C28BFDA6}"/>
              </a:ext>
            </a:extLst>
          </p:cNvPr>
          <p:cNvSpPr>
            <a:spLocks noGrp="1"/>
          </p:cNvSpPr>
          <p:nvPr>
            <p:ph type="pic" sz="quarter" idx="13" hasCustomPrompt="1"/>
          </p:nvPr>
        </p:nvSpPr>
        <p:spPr>
          <a:xfrm>
            <a:off x="1137174" y="3860488"/>
            <a:ext cx="2495026" cy="2495026"/>
          </a:xfrm>
          <a:custGeom>
            <a:avLst/>
            <a:gdLst>
              <a:gd name="connsiteX0" fmla="*/ 3425251 w 6850502"/>
              <a:gd name="connsiteY0" fmla="*/ 0 h 6850502"/>
              <a:gd name="connsiteX1" fmla="*/ 6850502 w 6850502"/>
              <a:gd name="connsiteY1" fmla="*/ 3425251 h 6850502"/>
              <a:gd name="connsiteX2" fmla="*/ 3425251 w 6850502"/>
              <a:gd name="connsiteY2" fmla="*/ 6850502 h 6850502"/>
              <a:gd name="connsiteX3" fmla="*/ 0 w 6850502"/>
              <a:gd name="connsiteY3" fmla="*/ 3425251 h 6850502"/>
              <a:gd name="connsiteX4" fmla="*/ 3425251 w 6850502"/>
              <a:gd name="connsiteY4" fmla="*/ 0 h 6850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0502" h="6850502">
                <a:moveTo>
                  <a:pt x="3425251" y="0"/>
                </a:moveTo>
                <a:cubicBezTo>
                  <a:pt x="5316965" y="0"/>
                  <a:pt x="6850502" y="1533537"/>
                  <a:pt x="6850502" y="3425251"/>
                </a:cubicBezTo>
                <a:cubicBezTo>
                  <a:pt x="6850502" y="5316965"/>
                  <a:pt x="5316965" y="6850502"/>
                  <a:pt x="3425251" y="6850502"/>
                </a:cubicBezTo>
                <a:cubicBezTo>
                  <a:pt x="1533537" y="6850502"/>
                  <a:pt x="0" y="5316965"/>
                  <a:pt x="0" y="3425251"/>
                </a:cubicBezTo>
                <a:cubicBezTo>
                  <a:pt x="0" y="1533537"/>
                  <a:pt x="1533537" y="0"/>
                  <a:pt x="3425251" y="0"/>
                </a:cubicBez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extLst>
      <p:ext uri="{BB962C8B-B14F-4D97-AF65-F5344CB8AC3E}">
        <p14:creationId xmlns:p14="http://schemas.microsoft.com/office/powerpoint/2010/main" val="162667607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5 Master Layout">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id="{55481863-EC87-4497-947B-34B0858FE0E2}"/>
              </a:ext>
            </a:extLst>
          </p:cNvPr>
          <p:cNvSpPr>
            <a:spLocks noGrp="1"/>
          </p:cNvSpPr>
          <p:nvPr>
            <p:ph type="pic" sz="quarter" idx="12" hasCustomPrompt="1"/>
          </p:nvPr>
        </p:nvSpPr>
        <p:spPr>
          <a:xfrm>
            <a:off x="3511239" y="660400"/>
            <a:ext cx="3952160" cy="267641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8" name="Picture Placeholder 8">
            <a:extLst>
              <a:ext uri="{FF2B5EF4-FFF2-40B4-BE49-F238E27FC236}">
                <a16:creationId xmlns:a16="http://schemas.microsoft.com/office/drawing/2014/main" id="{A29EE630-89EE-49CF-A95D-B66AA4FE5E06}"/>
              </a:ext>
            </a:extLst>
          </p:cNvPr>
          <p:cNvSpPr>
            <a:spLocks noGrp="1"/>
          </p:cNvSpPr>
          <p:nvPr>
            <p:ph type="pic" sz="quarter" idx="13" hasCustomPrompt="1"/>
          </p:nvPr>
        </p:nvSpPr>
        <p:spPr>
          <a:xfrm>
            <a:off x="7608796" y="660400"/>
            <a:ext cx="3952160" cy="267641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9" name="Picture Placeholder 8">
            <a:extLst>
              <a:ext uri="{FF2B5EF4-FFF2-40B4-BE49-F238E27FC236}">
                <a16:creationId xmlns:a16="http://schemas.microsoft.com/office/drawing/2014/main" id="{4C02FE3B-016B-43BE-83B4-88B579DD2C31}"/>
              </a:ext>
            </a:extLst>
          </p:cNvPr>
          <p:cNvSpPr>
            <a:spLocks noGrp="1"/>
          </p:cNvSpPr>
          <p:nvPr>
            <p:ph type="pic" sz="quarter" idx="14" hasCustomPrompt="1"/>
          </p:nvPr>
        </p:nvSpPr>
        <p:spPr>
          <a:xfrm>
            <a:off x="3511239" y="3470389"/>
            <a:ext cx="8049717" cy="267641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6 Master Slide">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CD6F3D89-9605-477D-852E-EC2C273477A7}"/>
              </a:ext>
            </a:extLst>
          </p:cNvPr>
          <p:cNvSpPr>
            <a:spLocks noGrp="1"/>
          </p:cNvSpPr>
          <p:nvPr>
            <p:ph type="pic" sz="quarter" idx="14" hasCustomPrompt="1"/>
          </p:nvPr>
        </p:nvSpPr>
        <p:spPr>
          <a:xfrm>
            <a:off x="5753100" y="1"/>
            <a:ext cx="6433903" cy="68580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7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4FA71971-FA32-405E-8B91-98BC53F6362F}"/>
              </a:ext>
            </a:extLst>
          </p:cNvPr>
          <p:cNvSpPr>
            <a:spLocks noGrp="1"/>
          </p:cNvSpPr>
          <p:nvPr>
            <p:ph type="pic" sz="quarter" idx="14" hasCustomPrompt="1"/>
          </p:nvPr>
        </p:nvSpPr>
        <p:spPr>
          <a:xfrm>
            <a:off x="608983" y="584029"/>
            <a:ext cx="6172817" cy="565167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8 Master Layout">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id="{418AD0E2-F334-4ADF-B32F-8DEDD621A74D}"/>
              </a:ext>
            </a:extLst>
          </p:cNvPr>
          <p:cNvSpPr>
            <a:spLocks noGrp="1"/>
          </p:cNvSpPr>
          <p:nvPr>
            <p:ph type="pic" sz="quarter" idx="14" hasCustomPrompt="1"/>
          </p:nvPr>
        </p:nvSpPr>
        <p:spPr>
          <a:xfrm>
            <a:off x="700789" y="1933940"/>
            <a:ext cx="2353456" cy="3897442"/>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6" name="Picture Placeholder 8">
            <a:extLst>
              <a:ext uri="{FF2B5EF4-FFF2-40B4-BE49-F238E27FC236}">
                <a16:creationId xmlns:a16="http://schemas.microsoft.com/office/drawing/2014/main" id="{3D2D17C4-C786-4822-943B-B5ACDD32E937}"/>
              </a:ext>
            </a:extLst>
          </p:cNvPr>
          <p:cNvSpPr>
            <a:spLocks noGrp="1"/>
          </p:cNvSpPr>
          <p:nvPr>
            <p:ph type="pic" sz="quarter" idx="15" hasCustomPrompt="1"/>
          </p:nvPr>
        </p:nvSpPr>
        <p:spPr>
          <a:xfrm>
            <a:off x="6412042" y="1933940"/>
            <a:ext cx="2353456" cy="3897442"/>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9 Master Layout">
    <p:spTree>
      <p:nvGrpSpPr>
        <p:cNvPr id="1" name=""/>
        <p:cNvGrpSpPr/>
        <p:nvPr/>
      </p:nvGrpSpPr>
      <p:grpSpPr>
        <a:xfrm>
          <a:off x="0" y="0"/>
          <a:ext cx="0" cy="0"/>
          <a:chOff x="0" y="0"/>
          <a:chExt cx="0" cy="0"/>
        </a:xfrm>
      </p:grpSpPr>
      <p:sp>
        <p:nvSpPr>
          <p:cNvPr id="3" name="Picture Placeholder 6">
            <a:extLst>
              <a:ext uri="{FF2B5EF4-FFF2-40B4-BE49-F238E27FC236}">
                <a16:creationId xmlns:a16="http://schemas.microsoft.com/office/drawing/2014/main" id="{E2EC4B4B-5740-4F09-8F8A-2F5D7CFC325A}"/>
              </a:ext>
            </a:extLst>
          </p:cNvPr>
          <p:cNvSpPr>
            <a:spLocks noGrp="1"/>
          </p:cNvSpPr>
          <p:nvPr>
            <p:ph type="pic" sz="quarter" idx="14" hasCustomPrompt="1"/>
          </p:nvPr>
        </p:nvSpPr>
        <p:spPr>
          <a:xfrm>
            <a:off x="660400" y="0"/>
            <a:ext cx="3454400" cy="3454400"/>
          </a:xfrm>
          <a:custGeom>
            <a:avLst/>
            <a:gdLst>
              <a:gd name="connsiteX0" fmla="*/ 2134894 w 4269788"/>
              <a:gd name="connsiteY0" fmla="*/ 0 h 4269788"/>
              <a:gd name="connsiteX1" fmla="*/ 4269788 w 4269788"/>
              <a:gd name="connsiteY1" fmla="*/ 2134894 h 4269788"/>
              <a:gd name="connsiteX2" fmla="*/ 2134894 w 4269788"/>
              <a:gd name="connsiteY2" fmla="*/ 4269788 h 4269788"/>
              <a:gd name="connsiteX3" fmla="*/ 0 w 4269788"/>
              <a:gd name="connsiteY3" fmla="*/ 2134894 h 4269788"/>
            </a:gdLst>
            <a:ahLst/>
            <a:cxnLst>
              <a:cxn ang="0">
                <a:pos x="connsiteX0" y="connsiteY0"/>
              </a:cxn>
              <a:cxn ang="0">
                <a:pos x="connsiteX1" y="connsiteY1"/>
              </a:cxn>
              <a:cxn ang="0">
                <a:pos x="connsiteX2" y="connsiteY2"/>
              </a:cxn>
              <a:cxn ang="0">
                <a:pos x="connsiteX3" y="connsiteY3"/>
              </a:cxn>
            </a:cxnLst>
            <a:rect l="l" t="t" r="r" b="b"/>
            <a:pathLst>
              <a:path w="4269788" h="4269788">
                <a:moveTo>
                  <a:pt x="2134894" y="0"/>
                </a:moveTo>
                <a:lnTo>
                  <a:pt x="4269788" y="2134894"/>
                </a:lnTo>
                <a:lnTo>
                  <a:pt x="2134894" y="4269788"/>
                </a:lnTo>
                <a:lnTo>
                  <a:pt x="0" y="2134894"/>
                </a:ln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8" name="Picture Placeholder 6">
            <a:extLst>
              <a:ext uri="{FF2B5EF4-FFF2-40B4-BE49-F238E27FC236}">
                <a16:creationId xmlns:a16="http://schemas.microsoft.com/office/drawing/2014/main" id="{E2EC4B4B-5740-4F09-8F8A-2F5D7CFC325A}"/>
              </a:ext>
            </a:extLst>
          </p:cNvPr>
          <p:cNvSpPr>
            <a:spLocks noGrp="1"/>
          </p:cNvSpPr>
          <p:nvPr>
            <p:ph type="pic" sz="quarter" idx="15" hasCustomPrompt="1"/>
          </p:nvPr>
        </p:nvSpPr>
        <p:spPr>
          <a:xfrm>
            <a:off x="660400" y="3454400"/>
            <a:ext cx="3454400" cy="3454400"/>
          </a:xfrm>
          <a:custGeom>
            <a:avLst/>
            <a:gdLst>
              <a:gd name="connsiteX0" fmla="*/ 2134894 w 4269788"/>
              <a:gd name="connsiteY0" fmla="*/ 0 h 4269788"/>
              <a:gd name="connsiteX1" fmla="*/ 4269788 w 4269788"/>
              <a:gd name="connsiteY1" fmla="*/ 2134894 h 4269788"/>
              <a:gd name="connsiteX2" fmla="*/ 2134894 w 4269788"/>
              <a:gd name="connsiteY2" fmla="*/ 4269788 h 4269788"/>
              <a:gd name="connsiteX3" fmla="*/ 0 w 4269788"/>
              <a:gd name="connsiteY3" fmla="*/ 2134894 h 4269788"/>
            </a:gdLst>
            <a:ahLst/>
            <a:cxnLst>
              <a:cxn ang="0">
                <a:pos x="connsiteX0" y="connsiteY0"/>
              </a:cxn>
              <a:cxn ang="0">
                <a:pos x="connsiteX1" y="connsiteY1"/>
              </a:cxn>
              <a:cxn ang="0">
                <a:pos x="connsiteX2" y="connsiteY2"/>
              </a:cxn>
              <a:cxn ang="0">
                <a:pos x="connsiteX3" y="connsiteY3"/>
              </a:cxn>
            </a:cxnLst>
            <a:rect l="l" t="t" r="r" b="b"/>
            <a:pathLst>
              <a:path w="4269788" h="4269788">
                <a:moveTo>
                  <a:pt x="2134894" y="0"/>
                </a:moveTo>
                <a:lnTo>
                  <a:pt x="4269788" y="2134894"/>
                </a:lnTo>
                <a:lnTo>
                  <a:pt x="2134894" y="4269788"/>
                </a:lnTo>
                <a:lnTo>
                  <a:pt x="0" y="2134894"/>
                </a:ln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 Master Layout">
    <p:spTree>
      <p:nvGrpSpPr>
        <p:cNvPr id="1" name=""/>
        <p:cNvGrpSpPr/>
        <p:nvPr/>
      </p:nvGrpSpPr>
      <p:grpSpPr>
        <a:xfrm>
          <a:off x="0" y="0"/>
          <a:ext cx="0" cy="0"/>
          <a:chOff x="0" y="0"/>
          <a:chExt cx="0" cy="0"/>
        </a:xfrm>
      </p:grpSpPr>
      <p:sp>
        <p:nvSpPr>
          <p:cNvPr id="10" name="Picture Placeholder 8">
            <a:extLst>
              <a:ext uri="{FF2B5EF4-FFF2-40B4-BE49-F238E27FC236}">
                <a16:creationId xmlns:a16="http://schemas.microsoft.com/office/drawing/2014/main" id="{6A45C344-AECF-4CBF-B992-BC48C619E14B}"/>
              </a:ext>
            </a:extLst>
          </p:cNvPr>
          <p:cNvSpPr>
            <a:spLocks noGrp="1"/>
          </p:cNvSpPr>
          <p:nvPr>
            <p:ph type="pic" sz="quarter" idx="10" hasCustomPrompt="1"/>
          </p:nvPr>
        </p:nvSpPr>
        <p:spPr>
          <a:xfrm>
            <a:off x="5591746" y="431800"/>
            <a:ext cx="6132936" cy="48768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extLst>
      <p:ext uri="{BB962C8B-B14F-4D97-AF65-F5344CB8AC3E}">
        <p14:creationId xmlns:p14="http://schemas.microsoft.com/office/powerpoint/2010/main" val="38200060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0 Master Slid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4FA71971-FA32-405E-8B91-98BC53F6362F}"/>
              </a:ext>
            </a:extLst>
          </p:cNvPr>
          <p:cNvSpPr>
            <a:spLocks noGrp="1"/>
          </p:cNvSpPr>
          <p:nvPr>
            <p:ph type="pic" sz="quarter" idx="14" hasCustomPrompt="1"/>
          </p:nvPr>
        </p:nvSpPr>
        <p:spPr>
          <a:xfrm>
            <a:off x="-25401" y="1334894"/>
            <a:ext cx="3771901" cy="3472122"/>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12" name="Picture Placeholder 8">
            <a:extLst>
              <a:ext uri="{FF2B5EF4-FFF2-40B4-BE49-F238E27FC236}">
                <a16:creationId xmlns:a16="http://schemas.microsoft.com/office/drawing/2014/main" id="{4FA71971-FA32-405E-8B91-98BC53F6362F}"/>
              </a:ext>
            </a:extLst>
          </p:cNvPr>
          <p:cNvSpPr>
            <a:spLocks noGrp="1"/>
          </p:cNvSpPr>
          <p:nvPr>
            <p:ph type="pic" sz="quarter" idx="15" hasCustomPrompt="1"/>
          </p:nvPr>
        </p:nvSpPr>
        <p:spPr>
          <a:xfrm>
            <a:off x="4089399" y="1334894"/>
            <a:ext cx="3771901" cy="3472122"/>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13" name="Picture Placeholder 8">
            <a:extLst>
              <a:ext uri="{FF2B5EF4-FFF2-40B4-BE49-F238E27FC236}">
                <a16:creationId xmlns:a16="http://schemas.microsoft.com/office/drawing/2014/main" id="{4FA71971-FA32-405E-8B91-98BC53F6362F}"/>
              </a:ext>
            </a:extLst>
          </p:cNvPr>
          <p:cNvSpPr>
            <a:spLocks noGrp="1"/>
          </p:cNvSpPr>
          <p:nvPr>
            <p:ph type="pic" sz="quarter" idx="16" hasCustomPrompt="1"/>
          </p:nvPr>
        </p:nvSpPr>
        <p:spPr>
          <a:xfrm>
            <a:off x="8420099" y="1334894"/>
            <a:ext cx="3771901" cy="3472122"/>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1 Master Layout">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id="{E7BF7FB5-48ED-45FF-A895-9C7EDEAED228}"/>
              </a:ext>
            </a:extLst>
          </p:cNvPr>
          <p:cNvSpPr>
            <a:spLocks noGrp="1"/>
          </p:cNvSpPr>
          <p:nvPr>
            <p:ph type="pic" sz="quarter" idx="14" hasCustomPrompt="1"/>
          </p:nvPr>
        </p:nvSpPr>
        <p:spPr>
          <a:xfrm>
            <a:off x="359763" y="251086"/>
            <a:ext cx="3147933" cy="3147934"/>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8" name="Picture Placeholder 8">
            <a:extLst>
              <a:ext uri="{FF2B5EF4-FFF2-40B4-BE49-F238E27FC236}">
                <a16:creationId xmlns:a16="http://schemas.microsoft.com/office/drawing/2014/main" id="{F5B4738C-AB31-44F0-A0EB-5F4688B9026D}"/>
              </a:ext>
            </a:extLst>
          </p:cNvPr>
          <p:cNvSpPr>
            <a:spLocks noGrp="1"/>
          </p:cNvSpPr>
          <p:nvPr>
            <p:ph type="pic" sz="quarter" idx="15" hasCustomPrompt="1"/>
          </p:nvPr>
        </p:nvSpPr>
        <p:spPr>
          <a:xfrm>
            <a:off x="3507696" y="3399020"/>
            <a:ext cx="3147933" cy="3147934"/>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9" name="Picture Placeholder 8">
            <a:extLst>
              <a:ext uri="{FF2B5EF4-FFF2-40B4-BE49-F238E27FC236}">
                <a16:creationId xmlns:a16="http://schemas.microsoft.com/office/drawing/2014/main" id="{D51E98F7-D24A-4452-B920-17F1FDC12652}"/>
              </a:ext>
            </a:extLst>
          </p:cNvPr>
          <p:cNvSpPr>
            <a:spLocks noGrp="1"/>
          </p:cNvSpPr>
          <p:nvPr>
            <p:ph type="pic" sz="quarter" idx="16" hasCustomPrompt="1"/>
          </p:nvPr>
        </p:nvSpPr>
        <p:spPr>
          <a:xfrm>
            <a:off x="6910461" y="3399020"/>
            <a:ext cx="4921771" cy="3147934"/>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2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477D307B-68BE-4578-A580-7118C13C9C29}"/>
              </a:ext>
            </a:extLst>
          </p:cNvPr>
          <p:cNvSpPr>
            <a:spLocks noGrp="1"/>
          </p:cNvSpPr>
          <p:nvPr>
            <p:ph type="pic" sz="quarter" idx="14" hasCustomPrompt="1"/>
          </p:nvPr>
        </p:nvSpPr>
        <p:spPr>
          <a:xfrm>
            <a:off x="1244184" y="0"/>
            <a:ext cx="3912432" cy="556135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3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29818F08-7737-4C18-AA21-86450B93E0EE}"/>
              </a:ext>
            </a:extLst>
          </p:cNvPr>
          <p:cNvSpPr>
            <a:spLocks noGrp="1"/>
          </p:cNvSpPr>
          <p:nvPr>
            <p:ph type="pic" sz="quarter" idx="14" hasCustomPrompt="1"/>
          </p:nvPr>
        </p:nvSpPr>
        <p:spPr>
          <a:xfrm>
            <a:off x="949334" y="1290583"/>
            <a:ext cx="4276833" cy="4276834"/>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4 Master Layout">
    <p:spTree>
      <p:nvGrpSpPr>
        <p:cNvPr id="1" name=""/>
        <p:cNvGrpSpPr/>
        <p:nvPr/>
      </p:nvGrpSpPr>
      <p:grpSpPr>
        <a:xfrm>
          <a:off x="0" y="0"/>
          <a:ext cx="0" cy="0"/>
          <a:chOff x="0" y="0"/>
          <a:chExt cx="0" cy="0"/>
        </a:xfrm>
      </p:grpSpPr>
      <p:sp>
        <p:nvSpPr>
          <p:cNvPr id="8" name="Picture Placeholder 8">
            <a:extLst>
              <a:ext uri="{FF2B5EF4-FFF2-40B4-BE49-F238E27FC236}">
                <a16:creationId xmlns:a16="http://schemas.microsoft.com/office/drawing/2014/main" id="{32D53545-7958-484B-AA69-BBD066173F82}"/>
              </a:ext>
            </a:extLst>
          </p:cNvPr>
          <p:cNvSpPr>
            <a:spLocks noGrp="1"/>
          </p:cNvSpPr>
          <p:nvPr>
            <p:ph type="pic" sz="quarter" idx="14" hasCustomPrompt="1"/>
          </p:nvPr>
        </p:nvSpPr>
        <p:spPr>
          <a:xfrm>
            <a:off x="5703757" y="384539"/>
            <a:ext cx="2863121" cy="286312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9" name="Picture Placeholder 8">
            <a:extLst>
              <a:ext uri="{FF2B5EF4-FFF2-40B4-BE49-F238E27FC236}">
                <a16:creationId xmlns:a16="http://schemas.microsoft.com/office/drawing/2014/main" id="{34C39AF7-13E2-4312-ACC8-2F880D0F7CC8}"/>
              </a:ext>
            </a:extLst>
          </p:cNvPr>
          <p:cNvSpPr>
            <a:spLocks noGrp="1"/>
          </p:cNvSpPr>
          <p:nvPr>
            <p:ph type="pic" sz="quarter" idx="15" hasCustomPrompt="1"/>
          </p:nvPr>
        </p:nvSpPr>
        <p:spPr>
          <a:xfrm>
            <a:off x="8911652" y="384539"/>
            <a:ext cx="2863121" cy="286312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10" name="Picture Placeholder 8">
            <a:extLst>
              <a:ext uri="{FF2B5EF4-FFF2-40B4-BE49-F238E27FC236}">
                <a16:creationId xmlns:a16="http://schemas.microsoft.com/office/drawing/2014/main" id="{B7761A6D-402B-4023-8BFA-C230338B0E51}"/>
              </a:ext>
            </a:extLst>
          </p:cNvPr>
          <p:cNvSpPr>
            <a:spLocks noGrp="1"/>
          </p:cNvSpPr>
          <p:nvPr>
            <p:ph type="pic" sz="quarter" idx="16" hasCustomPrompt="1"/>
          </p:nvPr>
        </p:nvSpPr>
        <p:spPr>
          <a:xfrm>
            <a:off x="5703757" y="3613879"/>
            <a:ext cx="2863121" cy="286312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11" name="Picture Placeholder 8">
            <a:extLst>
              <a:ext uri="{FF2B5EF4-FFF2-40B4-BE49-F238E27FC236}">
                <a16:creationId xmlns:a16="http://schemas.microsoft.com/office/drawing/2014/main" id="{D63332BA-3228-4E24-B0BF-E9FBFC4A56CE}"/>
              </a:ext>
            </a:extLst>
          </p:cNvPr>
          <p:cNvSpPr>
            <a:spLocks noGrp="1"/>
          </p:cNvSpPr>
          <p:nvPr>
            <p:ph type="pic" sz="quarter" idx="17" hasCustomPrompt="1"/>
          </p:nvPr>
        </p:nvSpPr>
        <p:spPr>
          <a:xfrm>
            <a:off x="8911652" y="3613879"/>
            <a:ext cx="2863121" cy="286312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5 Master Layout">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0BA2D5AD-913E-4209-AC41-4E1F03EB9E61}"/>
              </a:ext>
            </a:extLst>
          </p:cNvPr>
          <p:cNvSpPr>
            <a:spLocks noGrp="1"/>
          </p:cNvSpPr>
          <p:nvPr>
            <p:ph type="pic" sz="quarter" idx="15" hasCustomPrompt="1"/>
          </p:nvPr>
        </p:nvSpPr>
        <p:spPr>
          <a:xfrm>
            <a:off x="8166100" y="3488753"/>
            <a:ext cx="3683000" cy="3014948"/>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4" name="Picture Placeholder 8">
            <a:extLst>
              <a:ext uri="{FF2B5EF4-FFF2-40B4-BE49-F238E27FC236}">
                <a16:creationId xmlns:a16="http://schemas.microsoft.com/office/drawing/2014/main" id="{0BA2D5AD-913E-4209-AC41-4E1F03EB9E61}"/>
              </a:ext>
            </a:extLst>
          </p:cNvPr>
          <p:cNvSpPr>
            <a:spLocks noGrp="1"/>
          </p:cNvSpPr>
          <p:nvPr>
            <p:ph type="pic" sz="quarter" idx="16" hasCustomPrompt="1"/>
          </p:nvPr>
        </p:nvSpPr>
        <p:spPr>
          <a:xfrm>
            <a:off x="5930900" y="250253"/>
            <a:ext cx="3683000" cy="3014948"/>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6 Master Layout">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id="{CA7F1896-BD2A-47DB-A088-2BB18448CEC1}"/>
              </a:ext>
            </a:extLst>
          </p:cNvPr>
          <p:cNvSpPr>
            <a:spLocks noGrp="1"/>
          </p:cNvSpPr>
          <p:nvPr>
            <p:ph type="pic" sz="quarter" idx="14" hasCustomPrompt="1"/>
          </p:nvPr>
        </p:nvSpPr>
        <p:spPr>
          <a:xfrm>
            <a:off x="402956" y="371959"/>
            <a:ext cx="4014061" cy="3301138"/>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6" name="Picture Placeholder 8">
            <a:extLst>
              <a:ext uri="{FF2B5EF4-FFF2-40B4-BE49-F238E27FC236}">
                <a16:creationId xmlns:a16="http://schemas.microsoft.com/office/drawing/2014/main" id="{3A27A661-ED56-48EB-99C7-9033DB48994B}"/>
              </a:ext>
            </a:extLst>
          </p:cNvPr>
          <p:cNvSpPr>
            <a:spLocks noGrp="1"/>
          </p:cNvSpPr>
          <p:nvPr>
            <p:ph type="pic" sz="quarter" idx="15" hasCustomPrompt="1"/>
          </p:nvPr>
        </p:nvSpPr>
        <p:spPr>
          <a:xfrm>
            <a:off x="4633993" y="3146158"/>
            <a:ext cx="7155051" cy="3301138"/>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7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25546EA1-22A5-45EF-B645-52932F72B279}"/>
              </a:ext>
            </a:extLst>
          </p:cNvPr>
          <p:cNvSpPr>
            <a:spLocks noGrp="1"/>
          </p:cNvSpPr>
          <p:nvPr>
            <p:ph type="pic" sz="quarter" idx="15" hasCustomPrompt="1"/>
          </p:nvPr>
        </p:nvSpPr>
        <p:spPr>
          <a:xfrm>
            <a:off x="5126636" y="3593892"/>
            <a:ext cx="6670623" cy="292683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8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C9B7FF0B-56F0-46D1-918D-09E6A7530FB7}"/>
              </a:ext>
            </a:extLst>
          </p:cNvPr>
          <p:cNvSpPr>
            <a:spLocks noGrp="1"/>
          </p:cNvSpPr>
          <p:nvPr>
            <p:ph type="pic" sz="quarter" idx="15" hasCustomPrompt="1"/>
          </p:nvPr>
        </p:nvSpPr>
        <p:spPr>
          <a:xfrm>
            <a:off x="8152150" y="1409074"/>
            <a:ext cx="4039850" cy="4039849"/>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9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079B16E4-29F6-4637-B895-1D21FC21878A}"/>
              </a:ext>
            </a:extLst>
          </p:cNvPr>
          <p:cNvSpPr>
            <a:spLocks noGrp="1"/>
          </p:cNvSpPr>
          <p:nvPr>
            <p:ph type="pic" sz="quarter" idx="15" hasCustomPrompt="1"/>
          </p:nvPr>
        </p:nvSpPr>
        <p:spPr>
          <a:xfrm>
            <a:off x="1284157" y="2368446"/>
            <a:ext cx="9623685" cy="4489554"/>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40782B09-7F5D-B54F-95D0-B5A1338664CF}"/>
              </a:ext>
            </a:extLst>
          </p:cNvPr>
          <p:cNvSpPr>
            <a:spLocks noGrp="1"/>
          </p:cNvSpPr>
          <p:nvPr>
            <p:ph type="pic" sz="quarter" idx="10" hasCustomPrompt="1"/>
          </p:nvPr>
        </p:nvSpPr>
        <p:spPr>
          <a:xfrm>
            <a:off x="608982" y="584028"/>
            <a:ext cx="6172817" cy="565167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0 Master Layout">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id="{4E0ED2A6-E687-4B51-A54A-37D9EC60041F}"/>
              </a:ext>
            </a:extLst>
          </p:cNvPr>
          <p:cNvSpPr>
            <a:spLocks noGrp="1"/>
          </p:cNvSpPr>
          <p:nvPr>
            <p:ph type="pic" sz="quarter" idx="15" hasCustomPrompt="1"/>
          </p:nvPr>
        </p:nvSpPr>
        <p:spPr>
          <a:xfrm>
            <a:off x="0" y="1892508"/>
            <a:ext cx="3072983" cy="3072983"/>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6" name="Picture Placeholder 8">
            <a:extLst>
              <a:ext uri="{FF2B5EF4-FFF2-40B4-BE49-F238E27FC236}">
                <a16:creationId xmlns:a16="http://schemas.microsoft.com/office/drawing/2014/main" id="{C4621A99-3A3D-4D25-AFA9-8BF9812D3701}"/>
              </a:ext>
            </a:extLst>
          </p:cNvPr>
          <p:cNvSpPr>
            <a:spLocks noGrp="1"/>
          </p:cNvSpPr>
          <p:nvPr>
            <p:ph type="pic" sz="quarter" idx="16" hasCustomPrompt="1"/>
          </p:nvPr>
        </p:nvSpPr>
        <p:spPr>
          <a:xfrm>
            <a:off x="9119017" y="1892508"/>
            <a:ext cx="3072983" cy="3072983"/>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1 Master Layout">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id="{F24437AA-7C48-4379-9ADD-2EF291D68E82}"/>
              </a:ext>
            </a:extLst>
          </p:cNvPr>
          <p:cNvSpPr>
            <a:spLocks noGrp="1"/>
          </p:cNvSpPr>
          <p:nvPr>
            <p:ph type="pic" sz="quarter" idx="15" hasCustomPrompt="1"/>
          </p:nvPr>
        </p:nvSpPr>
        <p:spPr>
          <a:xfrm>
            <a:off x="1094283" y="2083632"/>
            <a:ext cx="2533338" cy="4530777"/>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6" name="Picture Placeholder 8">
            <a:extLst>
              <a:ext uri="{FF2B5EF4-FFF2-40B4-BE49-F238E27FC236}">
                <a16:creationId xmlns:a16="http://schemas.microsoft.com/office/drawing/2014/main" id="{34DB8FD8-EF71-4008-A367-959C360BB7AF}"/>
              </a:ext>
            </a:extLst>
          </p:cNvPr>
          <p:cNvSpPr>
            <a:spLocks noGrp="1"/>
          </p:cNvSpPr>
          <p:nvPr>
            <p:ph type="pic" sz="quarter" idx="16" hasCustomPrompt="1"/>
          </p:nvPr>
        </p:nvSpPr>
        <p:spPr>
          <a:xfrm>
            <a:off x="6640642" y="254832"/>
            <a:ext cx="2533338" cy="4530777"/>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2 Master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3748991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3 Master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DB2101A-67D7-4EFE-AC9A-FE87C28BFDA6}"/>
              </a:ext>
            </a:extLst>
          </p:cNvPr>
          <p:cNvSpPr>
            <a:spLocks noGrp="1"/>
          </p:cNvSpPr>
          <p:nvPr>
            <p:ph type="pic" sz="quarter" idx="12" hasCustomPrompt="1"/>
          </p:nvPr>
        </p:nvSpPr>
        <p:spPr>
          <a:xfrm>
            <a:off x="5124974" y="1356110"/>
            <a:ext cx="2495026" cy="2495026"/>
          </a:xfrm>
          <a:custGeom>
            <a:avLst/>
            <a:gdLst>
              <a:gd name="connsiteX0" fmla="*/ 3425251 w 6850502"/>
              <a:gd name="connsiteY0" fmla="*/ 0 h 6850502"/>
              <a:gd name="connsiteX1" fmla="*/ 6850502 w 6850502"/>
              <a:gd name="connsiteY1" fmla="*/ 3425251 h 6850502"/>
              <a:gd name="connsiteX2" fmla="*/ 3425251 w 6850502"/>
              <a:gd name="connsiteY2" fmla="*/ 6850502 h 6850502"/>
              <a:gd name="connsiteX3" fmla="*/ 0 w 6850502"/>
              <a:gd name="connsiteY3" fmla="*/ 3425251 h 6850502"/>
              <a:gd name="connsiteX4" fmla="*/ 3425251 w 6850502"/>
              <a:gd name="connsiteY4" fmla="*/ 0 h 6850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0502" h="6850502">
                <a:moveTo>
                  <a:pt x="3425251" y="0"/>
                </a:moveTo>
                <a:cubicBezTo>
                  <a:pt x="5316965" y="0"/>
                  <a:pt x="6850502" y="1533537"/>
                  <a:pt x="6850502" y="3425251"/>
                </a:cubicBezTo>
                <a:cubicBezTo>
                  <a:pt x="6850502" y="5316965"/>
                  <a:pt x="5316965" y="6850502"/>
                  <a:pt x="3425251" y="6850502"/>
                </a:cubicBezTo>
                <a:cubicBezTo>
                  <a:pt x="1533537" y="6850502"/>
                  <a:pt x="0" y="5316965"/>
                  <a:pt x="0" y="3425251"/>
                </a:cubicBezTo>
                <a:cubicBezTo>
                  <a:pt x="0" y="1533537"/>
                  <a:pt x="1533537" y="0"/>
                  <a:pt x="3425251" y="0"/>
                </a:cubicBez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6" name="Picture Placeholder 4">
            <a:extLst>
              <a:ext uri="{FF2B5EF4-FFF2-40B4-BE49-F238E27FC236}">
                <a16:creationId xmlns:a16="http://schemas.microsoft.com/office/drawing/2014/main" id="{3DB2101A-67D7-4EFE-AC9A-FE87C28BFDA6}"/>
              </a:ext>
            </a:extLst>
          </p:cNvPr>
          <p:cNvSpPr>
            <a:spLocks noGrp="1"/>
          </p:cNvSpPr>
          <p:nvPr>
            <p:ph type="pic" sz="quarter" idx="13" hasCustomPrompt="1"/>
          </p:nvPr>
        </p:nvSpPr>
        <p:spPr>
          <a:xfrm>
            <a:off x="5124974" y="4145154"/>
            <a:ext cx="2495026" cy="2495026"/>
          </a:xfrm>
          <a:custGeom>
            <a:avLst/>
            <a:gdLst>
              <a:gd name="connsiteX0" fmla="*/ 3425251 w 6850502"/>
              <a:gd name="connsiteY0" fmla="*/ 0 h 6850502"/>
              <a:gd name="connsiteX1" fmla="*/ 6850502 w 6850502"/>
              <a:gd name="connsiteY1" fmla="*/ 3425251 h 6850502"/>
              <a:gd name="connsiteX2" fmla="*/ 3425251 w 6850502"/>
              <a:gd name="connsiteY2" fmla="*/ 6850502 h 6850502"/>
              <a:gd name="connsiteX3" fmla="*/ 0 w 6850502"/>
              <a:gd name="connsiteY3" fmla="*/ 3425251 h 6850502"/>
              <a:gd name="connsiteX4" fmla="*/ 3425251 w 6850502"/>
              <a:gd name="connsiteY4" fmla="*/ 0 h 6850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0502" h="6850502">
                <a:moveTo>
                  <a:pt x="3425251" y="0"/>
                </a:moveTo>
                <a:cubicBezTo>
                  <a:pt x="5316965" y="0"/>
                  <a:pt x="6850502" y="1533537"/>
                  <a:pt x="6850502" y="3425251"/>
                </a:cubicBezTo>
                <a:cubicBezTo>
                  <a:pt x="6850502" y="5316965"/>
                  <a:pt x="5316965" y="6850502"/>
                  <a:pt x="3425251" y="6850502"/>
                </a:cubicBezTo>
                <a:cubicBezTo>
                  <a:pt x="1533537" y="6850502"/>
                  <a:pt x="0" y="5316965"/>
                  <a:pt x="0" y="3425251"/>
                </a:cubicBezTo>
                <a:cubicBezTo>
                  <a:pt x="0" y="1533537"/>
                  <a:pt x="1533537" y="0"/>
                  <a:pt x="3425251" y="0"/>
                </a:cubicBez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extLst>
      <p:ext uri="{BB962C8B-B14F-4D97-AF65-F5344CB8AC3E}">
        <p14:creationId xmlns:p14="http://schemas.microsoft.com/office/powerpoint/2010/main" val="88936547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Master Layout 36">
    <p:spTree>
      <p:nvGrpSpPr>
        <p:cNvPr id="1" name=""/>
        <p:cNvGrpSpPr/>
        <p:nvPr/>
      </p:nvGrpSpPr>
      <p:grpSpPr>
        <a:xfrm>
          <a:off x="0" y="0"/>
          <a:ext cx="0" cy="0"/>
          <a:chOff x="0" y="0"/>
          <a:chExt cx="0" cy="0"/>
        </a:xfrm>
      </p:grpSpPr>
      <p:sp>
        <p:nvSpPr>
          <p:cNvPr id="11" name="Picture Placeholder 8">
            <a:extLst>
              <a:ext uri="{FF2B5EF4-FFF2-40B4-BE49-F238E27FC236}">
                <a16:creationId xmlns:a16="http://schemas.microsoft.com/office/drawing/2014/main" id="{9A392D8A-2787-0F4C-BAE4-2EE10301D0D8}"/>
              </a:ext>
            </a:extLst>
          </p:cNvPr>
          <p:cNvSpPr>
            <a:spLocks noGrp="1"/>
          </p:cNvSpPr>
          <p:nvPr>
            <p:ph type="pic" sz="quarter" idx="22" hasCustomPrompt="1"/>
          </p:nvPr>
        </p:nvSpPr>
        <p:spPr>
          <a:xfrm>
            <a:off x="1301974" y="1976539"/>
            <a:ext cx="1716296" cy="369673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12" name="Picture Placeholder 8">
            <a:extLst>
              <a:ext uri="{FF2B5EF4-FFF2-40B4-BE49-F238E27FC236}">
                <a16:creationId xmlns:a16="http://schemas.microsoft.com/office/drawing/2014/main" id="{D489A359-9A8A-2F4A-AB72-AA095CC1AF9F}"/>
              </a:ext>
            </a:extLst>
          </p:cNvPr>
          <p:cNvSpPr>
            <a:spLocks noGrp="1"/>
          </p:cNvSpPr>
          <p:nvPr>
            <p:ph type="pic" sz="quarter" idx="23" hasCustomPrompt="1"/>
          </p:nvPr>
        </p:nvSpPr>
        <p:spPr>
          <a:xfrm>
            <a:off x="3627096" y="1976539"/>
            <a:ext cx="1716296" cy="369673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extLst>
      <p:ext uri="{BB962C8B-B14F-4D97-AF65-F5344CB8AC3E}">
        <p14:creationId xmlns:p14="http://schemas.microsoft.com/office/powerpoint/2010/main" val="91573798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9186FF-3B36-4DE4-9F68-B54152B4F14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C0D7734-37DA-4EC0-833A-C7F4B8C3C84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F8D7A6D-D8E0-4CE0-AC33-9523FAB3AC69}"/>
              </a:ext>
            </a:extLst>
          </p:cNvPr>
          <p:cNvSpPr>
            <a:spLocks noGrp="1"/>
          </p:cNvSpPr>
          <p:nvPr>
            <p:ph type="dt" sz="half" idx="10"/>
          </p:nvPr>
        </p:nvSpPr>
        <p:spPr/>
        <p:txBody>
          <a:bodyPr/>
          <a:lstStyle/>
          <a:p>
            <a:fld id="{B1B84AB2-EEFE-4ED6-9841-14B5B2F9E33F}" type="datetimeFigureOut">
              <a:rPr lang="en-US" smtClean="0"/>
              <a:t>6/22/2021</a:t>
            </a:fld>
            <a:endParaRPr lang="en-US"/>
          </a:p>
        </p:txBody>
      </p:sp>
      <p:sp>
        <p:nvSpPr>
          <p:cNvPr id="5" name="Footer Placeholder 4">
            <a:extLst>
              <a:ext uri="{FF2B5EF4-FFF2-40B4-BE49-F238E27FC236}">
                <a16:creationId xmlns:a16="http://schemas.microsoft.com/office/drawing/2014/main" id="{3A727662-0029-431C-9F59-CE99355CA2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977272-7E2F-4756-A416-6C939092568A}"/>
              </a:ext>
            </a:extLst>
          </p:cNvPr>
          <p:cNvSpPr>
            <a:spLocks noGrp="1"/>
          </p:cNvSpPr>
          <p:nvPr>
            <p:ph type="sldNum" sz="quarter" idx="12"/>
          </p:nvPr>
        </p:nvSpPr>
        <p:spPr/>
        <p:txBody>
          <a:bodyPr/>
          <a:lstStyle/>
          <a:p>
            <a:fld id="{50372100-B559-4AF7-A358-04B6CA00F898}" type="slidenum">
              <a:rPr lang="en-US" smtClean="0"/>
              <a:t>‹#›</a:t>
            </a:fld>
            <a:endParaRPr lang="en-US"/>
          </a:p>
        </p:txBody>
      </p:sp>
    </p:spTree>
    <p:extLst>
      <p:ext uri="{BB962C8B-B14F-4D97-AF65-F5344CB8AC3E}">
        <p14:creationId xmlns:p14="http://schemas.microsoft.com/office/powerpoint/2010/main" val="7254462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9EB5E956-8933-4751-B348-F81A0B6E840E}"/>
              </a:ext>
            </a:extLst>
          </p:cNvPr>
          <p:cNvSpPr>
            <a:spLocks noGrp="1"/>
          </p:cNvSpPr>
          <p:nvPr>
            <p:ph type="pic" sz="quarter" idx="10" hasCustomPrompt="1"/>
          </p:nvPr>
        </p:nvSpPr>
        <p:spPr>
          <a:xfrm>
            <a:off x="506123" y="482600"/>
            <a:ext cx="4988375" cy="32385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 Master Layout">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id="{9EB5E956-8933-4751-B348-F81A0B6E840E}"/>
              </a:ext>
            </a:extLst>
          </p:cNvPr>
          <p:cNvSpPr>
            <a:spLocks noGrp="1"/>
          </p:cNvSpPr>
          <p:nvPr>
            <p:ph type="pic" sz="quarter" idx="10" hasCustomPrompt="1"/>
          </p:nvPr>
        </p:nvSpPr>
        <p:spPr>
          <a:xfrm>
            <a:off x="7480300" y="596900"/>
            <a:ext cx="4203700" cy="51562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 Master Layout">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id="{9EB5E956-8933-4751-B348-F81A0B6E840E}"/>
              </a:ext>
            </a:extLst>
          </p:cNvPr>
          <p:cNvSpPr>
            <a:spLocks noGrp="1"/>
          </p:cNvSpPr>
          <p:nvPr>
            <p:ph type="pic" sz="quarter" idx="10" hasCustomPrompt="1"/>
          </p:nvPr>
        </p:nvSpPr>
        <p:spPr>
          <a:xfrm>
            <a:off x="7643068" y="488773"/>
            <a:ext cx="4048085" cy="2683119"/>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8" name="Picture Placeholder 8">
            <a:extLst>
              <a:ext uri="{FF2B5EF4-FFF2-40B4-BE49-F238E27FC236}">
                <a16:creationId xmlns:a16="http://schemas.microsoft.com/office/drawing/2014/main" id="{9EB5E956-8933-4751-B348-F81A0B6E840E}"/>
              </a:ext>
            </a:extLst>
          </p:cNvPr>
          <p:cNvSpPr>
            <a:spLocks noGrp="1"/>
          </p:cNvSpPr>
          <p:nvPr>
            <p:ph type="pic" sz="quarter" idx="11" hasCustomPrompt="1"/>
          </p:nvPr>
        </p:nvSpPr>
        <p:spPr>
          <a:xfrm>
            <a:off x="7643069" y="3654336"/>
            <a:ext cx="4048085" cy="2683119"/>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 Master Layout">
    <p:bg>
      <p:bgRef idx="1001">
        <a:schemeClr val="bg1"/>
      </p:bgRef>
    </p:bg>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89972273-D5AE-46AC-B285-4D65928911D4}"/>
              </a:ext>
            </a:extLst>
          </p:cNvPr>
          <p:cNvSpPr>
            <a:spLocks noGrp="1"/>
          </p:cNvSpPr>
          <p:nvPr>
            <p:ph type="pic" sz="quarter" idx="11" hasCustomPrompt="1"/>
          </p:nvPr>
        </p:nvSpPr>
        <p:spPr>
          <a:xfrm>
            <a:off x="1899872" y="825501"/>
            <a:ext cx="8653829" cy="3670299"/>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 Master Layout">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5867C961-8096-4663-BD49-60816DBBC7EB}"/>
              </a:ext>
            </a:extLst>
          </p:cNvPr>
          <p:cNvSpPr>
            <a:spLocks noGrp="1"/>
          </p:cNvSpPr>
          <p:nvPr>
            <p:ph type="pic" sz="quarter" idx="12" hasCustomPrompt="1"/>
          </p:nvPr>
        </p:nvSpPr>
        <p:spPr>
          <a:xfrm>
            <a:off x="1422398" y="457200"/>
            <a:ext cx="3267503" cy="5914489"/>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8" name="Picture Placeholder 8">
            <a:extLst>
              <a:ext uri="{FF2B5EF4-FFF2-40B4-BE49-F238E27FC236}">
                <a16:creationId xmlns:a16="http://schemas.microsoft.com/office/drawing/2014/main" id="{4F6D574E-19BC-46CD-A5D7-B5C0CACF2314}"/>
              </a:ext>
            </a:extLst>
          </p:cNvPr>
          <p:cNvSpPr>
            <a:spLocks noGrp="1"/>
          </p:cNvSpPr>
          <p:nvPr>
            <p:ph type="pic" sz="quarter" idx="13" hasCustomPrompt="1"/>
          </p:nvPr>
        </p:nvSpPr>
        <p:spPr>
          <a:xfrm>
            <a:off x="4884745" y="3548638"/>
            <a:ext cx="3399254" cy="282305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4" name="Picture Placeholder 8">
            <a:extLst>
              <a:ext uri="{FF2B5EF4-FFF2-40B4-BE49-F238E27FC236}">
                <a16:creationId xmlns:a16="http://schemas.microsoft.com/office/drawing/2014/main" id="{AC3ECA9A-B2EB-9448-A3C8-4388C918E11C}"/>
              </a:ext>
            </a:extLst>
          </p:cNvPr>
          <p:cNvSpPr>
            <a:spLocks noGrp="1"/>
          </p:cNvSpPr>
          <p:nvPr>
            <p:ph type="pic" sz="quarter" idx="14" hasCustomPrompt="1"/>
          </p:nvPr>
        </p:nvSpPr>
        <p:spPr>
          <a:xfrm>
            <a:off x="4884745" y="457199"/>
            <a:ext cx="3399254" cy="282305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5" name="Picture Placeholder 8">
            <a:extLst>
              <a:ext uri="{FF2B5EF4-FFF2-40B4-BE49-F238E27FC236}">
                <a16:creationId xmlns:a16="http://schemas.microsoft.com/office/drawing/2014/main" id="{FBCBA6DD-B192-B245-BE97-E9BBD174E340}"/>
              </a:ext>
            </a:extLst>
          </p:cNvPr>
          <p:cNvSpPr>
            <a:spLocks noGrp="1"/>
          </p:cNvSpPr>
          <p:nvPr>
            <p:ph type="pic" sz="quarter" idx="15" hasCustomPrompt="1"/>
          </p:nvPr>
        </p:nvSpPr>
        <p:spPr>
          <a:xfrm>
            <a:off x="8483599" y="457200"/>
            <a:ext cx="3267503" cy="5914489"/>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9 Master Layout">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87B2CD84-AFC4-F846-92CF-C8713DE6EB63}"/>
              </a:ext>
            </a:extLst>
          </p:cNvPr>
          <p:cNvSpPr>
            <a:spLocks noGrp="1"/>
          </p:cNvSpPr>
          <p:nvPr>
            <p:ph type="pic" sz="quarter" idx="12" hasCustomPrompt="1"/>
          </p:nvPr>
        </p:nvSpPr>
        <p:spPr>
          <a:xfrm flipH="1">
            <a:off x="4816901" y="2209801"/>
            <a:ext cx="2020668" cy="36576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5" name="Picture Placeholder 8">
            <a:extLst>
              <a:ext uri="{FF2B5EF4-FFF2-40B4-BE49-F238E27FC236}">
                <a16:creationId xmlns:a16="http://schemas.microsoft.com/office/drawing/2014/main" id="{FE38CB7C-40F1-6D42-8107-D90A8B35FF64}"/>
              </a:ext>
            </a:extLst>
          </p:cNvPr>
          <p:cNvSpPr>
            <a:spLocks noGrp="1"/>
          </p:cNvSpPr>
          <p:nvPr>
            <p:ph type="pic" sz="quarter" idx="13" hasCustomPrompt="1"/>
          </p:nvPr>
        </p:nvSpPr>
        <p:spPr>
          <a:xfrm flipH="1">
            <a:off x="2556298" y="2209799"/>
            <a:ext cx="2102145" cy="1745813"/>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6" name="Picture Placeholder 8">
            <a:extLst>
              <a:ext uri="{FF2B5EF4-FFF2-40B4-BE49-F238E27FC236}">
                <a16:creationId xmlns:a16="http://schemas.microsoft.com/office/drawing/2014/main" id="{B487AF7D-1DDD-2345-BB27-16123DB4E67C}"/>
              </a:ext>
            </a:extLst>
          </p:cNvPr>
          <p:cNvSpPr>
            <a:spLocks noGrp="1"/>
          </p:cNvSpPr>
          <p:nvPr>
            <p:ph type="pic" sz="quarter" idx="14" hasCustomPrompt="1"/>
          </p:nvPr>
        </p:nvSpPr>
        <p:spPr>
          <a:xfrm flipH="1">
            <a:off x="2556298" y="4165600"/>
            <a:ext cx="2102145" cy="1745813"/>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7" name="Picture Placeholder 8">
            <a:extLst>
              <a:ext uri="{FF2B5EF4-FFF2-40B4-BE49-F238E27FC236}">
                <a16:creationId xmlns:a16="http://schemas.microsoft.com/office/drawing/2014/main" id="{F9177259-1E1A-854B-B0C2-EB2AA67CBF18}"/>
              </a:ext>
            </a:extLst>
          </p:cNvPr>
          <p:cNvSpPr>
            <a:spLocks noGrp="1"/>
          </p:cNvSpPr>
          <p:nvPr>
            <p:ph type="pic" sz="quarter" idx="15" hasCustomPrompt="1"/>
          </p:nvPr>
        </p:nvSpPr>
        <p:spPr>
          <a:xfrm flipH="1">
            <a:off x="6996027" y="2209799"/>
            <a:ext cx="2020668" cy="36576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8" name="Picture Placeholder 8">
            <a:extLst>
              <a:ext uri="{FF2B5EF4-FFF2-40B4-BE49-F238E27FC236}">
                <a16:creationId xmlns:a16="http://schemas.microsoft.com/office/drawing/2014/main" id="{ED5CC779-07D7-6049-92D3-D9BF6D8223B8}"/>
              </a:ext>
            </a:extLst>
          </p:cNvPr>
          <p:cNvSpPr>
            <a:spLocks noGrp="1"/>
          </p:cNvSpPr>
          <p:nvPr>
            <p:ph type="pic" sz="quarter" idx="16" hasCustomPrompt="1"/>
          </p:nvPr>
        </p:nvSpPr>
        <p:spPr>
          <a:xfrm flipH="1">
            <a:off x="9175153" y="2209797"/>
            <a:ext cx="2102145" cy="1745813"/>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9" name="Picture Placeholder 8">
            <a:extLst>
              <a:ext uri="{FF2B5EF4-FFF2-40B4-BE49-F238E27FC236}">
                <a16:creationId xmlns:a16="http://schemas.microsoft.com/office/drawing/2014/main" id="{7B0096DC-B078-E948-81D4-8B64D94B614E}"/>
              </a:ext>
            </a:extLst>
          </p:cNvPr>
          <p:cNvSpPr>
            <a:spLocks noGrp="1"/>
          </p:cNvSpPr>
          <p:nvPr>
            <p:ph type="pic" sz="quarter" idx="17" hasCustomPrompt="1"/>
          </p:nvPr>
        </p:nvSpPr>
        <p:spPr>
          <a:xfrm flipH="1">
            <a:off x="9175153" y="4165598"/>
            <a:ext cx="2102145" cy="1745813"/>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577660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 id="2147483663" r:id="rId13"/>
    <p:sldLayoutId id="2147483716" r:id="rId14"/>
    <p:sldLayoutId id="2147483664" r:id="rId15"/>
    <p:sldLayoutId id="2147483665" r:id="rId16"/>
    <p:sldLayoutId id="2147483666" r:id="rId17"/>
    <p:sldLayoutId id="2147483667" r:id="rId18"/>
    <p:sldLayoutId id="2147483668" r:id="rId19"/>
    <p:sldLayoutId id="2147483671" r:id="rId20"/>
    <p:sldLayoutId id="2147483669" r:id="rId21"/>
    <p:sldLayoutId id="2147483670" r:id="rId22"/>
    <p:sldLayoutId id="2147483672" r:id="rId23"/>
    <p:sldLayoutId id="2147483674" r:id="rId24"/>
    <p:sldLayoutId id="2147483673" r:id="rId25"/>
    <p:sldLayoutId id="2147483675" r:id="rId26"/>
    <p:sldLayoutId id="2147483676" r:id="rId27"/>
    <p:sldLayoutId id="2147483677" r:id="rId28"/>
    <p:sldLayoutId id="2147483678" r:id="rId29"/>
    <p:sldLayoutId id="2147483679" r:id="rId30"/>
    <p:sldLayoutId id="2147483680" r:id="rId31"/>
    <p:sldLayoutId id="2147483717" r:id="rId32"/>
    <p:sldLayoutId id="2147483718" r:id="rId33"/>
    <p:sldLayoutId id="2147483721" r:id="rId34"/>
    <p:sldLayoutId id="2147483722" r:id="rId35"/>
  </p:sldLayoutIdLst>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Box 2"/>
          <p:cNvSpPr txBox="1">
            <a:spLocks noChangeArrowheads="1"/>
          </p:cNvSpPr>
          <p:nvPr/>
        </p:nvSpPr>
        <p:spPr bwMode="auto">
          <a:xfrm>
            <a:off x="3210560" y="5731126"/>
            <a:ext cx="5770880" cy="43180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gn="ctr">
              <a:spcAft>
                <a:spcPts val="575"/>
              </a:spcAft>
            </a:pPr>
            <a:r>
              <a:rPr lang="ro-RO" sz="1200" b="1" i="1" dirty="0">
                <a:solidFill>
                  <a:srgbClr val="003399"/>
                </a:solidFill>
                <a:effectLst/>
                <a:latin typeface="Times New Roman" panose="02020603050405020304" pitchFamily="18" charset="0"/>
                <a:ea typeface="Times New Roman" panose="02020603050405020304" pitchFamily="18" charset="0"/>
              </a:rPr>
              <a:t>Proiect </a:t>
            </a:r>
            <a:r>
              <a:rPr lang="ro-RO" sz="1200" b="1" i="1" dirty="0" err="1">
                <a:solidFill>
                  <a:srgbClr val="003399"/>
                </a:solidFill>
                <a:effectLst/>
                <a:latin typeface="Times New Roman" panose="02020603050405020304" pitchFamily="18" charset="0"/>
                <a:ea typeface="Times New Roman" panose="02020603050405020304" pitchFamily="18" charset="0"/>
              </a:rPr>
              <a:t>cofinanţat</a:t>
            </a:r>
            <a:r>
              <a:rPr lang="ro-RO" sz="1200" b="1" i="1" dirty="0">
                <a:solidFill>
                  <a:srgbClr val="003399"/>
                </a:solidFill>
                <a:effectLst/>
                <a:latin typeface="Times New Roman" panose="02020603050405020304" pitchFamily="18" charset="0"/>
                <a:ea typeface="Times New Roman" panose="02020603050405020304" pitchFamily="18" charset="0"/>
              </a:rPr>
              <a:t> din Fondul Social European prin</a:t>
            </a:r>
            <a:endParaRPr lang="ro-RO" sz="1200" dirty="0">
              <a:effectLst/>
              <a:latin typeface="Times New Roman" panose="02020603050405020304" pitchFamily="18" charset="0"/>
              <a:ea typeface="Times New Roman" panose="02020603050405020304" pitchFamily="18" charset="0"/>
            </a:endParaRPr>
          </a:p>
          <a:p>
            <a:pPr algn="ctr">
              <a:spcAft>
                <a:spcPts val="575"/>
              </a:spcAft>
            </a:pPr>
            <a:r>
              <a:rPr lang="ro-RO" sz="1200" b="1" i="1" dirty="0">
                <a:solidFill>
                  <a:srgbClr val="003399"/>
                </a:solidFill>
                <a:effectLst/>
                <a:latin typeface="Times New Roman" panose="02020603050405020304" pitchFamily="18" charset="0"/>
                <a:ea typeface="Times New Roman" panose="02020603050405020304" pitchFamily="18" charset="0"/>
              </a:rPr>
              <a:t>Programul </a:t>
            </a:r>
            <a:r>
              <a:rPr lang="ro-RO" sz="1200" b="1" i="1" dirty="0" err="1">
                <a:solidFill>
                  <a:srgbClr val="003399"/>
                </a:solidFill>
                <a:effectLst/>
                <a:latin typeface="Times New Roman" panose="02020603050405020304" pitchFamily="18" charset="0"/>
                <a:ea typeface="Times New Roman" panose="02020603050405020304" pitchFamily="18" charset="0"/>
              </a:rPr>
              <a:t>Operaţional</a:t>
            </a:r>
            <a:r>
              <a:rPr lang="ro-RO" sz="1200" b="1" i="1" dirty="0">
                <a:solidFill>
                  <a:srgbClr val="003399"/>
                </a:solidFill>
                <a:effectLst/>
                <a:latin typeface="Times New Roman" panose="02020603050405020304" pitchFamily="18" charset="0"/>
                <a:ea typeface="Times New Roman" panose="02020603050405020304" pitchFamily="18" charset="0"/>
              </a:rPr>
              <a:t> Capacitate Administrativă 2014-2020!</a:t>
            </a:r>
            <a:endParaRPr lang="ro-RO" sz="1200" dirty="0">
              <a:effectLst/>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id="{F9716864-484E-154F-B1BA-A845F0F41BDA}"/>
              </a:ext>
            </a:extLst>
          </p:cNvPr>
          <p:cNvSpPr txBox="1"/>
          <p:nvPr/>
        </p:nvSpPr>
        <p:spPr>
          <a:xfrm>
            <a:off x="456383" y="1206811"/>
            <a:ext cx="11219398" cy="4524315"/>
          </a:xfrm>
          <a:prstGeom prst="rect">
            <a:avLst/>
          </a:prstGeom>
          <a:solidFill>
            <a:schemeClr val="accent1">
              <a:lumMod val="75000"/>
            </a:schemeClr>
          </a:solidFill>
        </p:spPr>
        <p:txBody>
          <a:bodyPr wrap="square" rtlCol="0">
            <a:spAutoFit/>
          </a:bodyPr>
          <a:lstStyle/>
          <a:p>
            <a:pPr algn="ctr"/>
            <a:r>
              <a:rPr lang="ro-RO" sz="2400" b="1" dirty="0">
                <a:solidFill>
                  <a:schemeClr val="bg1"/>
                </a:solidFill>
              </a:rPr>
              <a:t>”</a:t>
            </a:r>
            <a:r>
              <a:rPr lang="ro-RO" sz="2800" b="1" dirty="0">
                <a:solidFill>
                  <a:schemeClr val="bg1"/>
                </a:solidFill>
              </a:rPr>
              <a:t>Implementarea si dezvoltarea  de sisteme si standarde comune pentru optimizarea proceselor decizionale in domeniul apelor și pădurilor, aplicarea sistemului de politici bazate pe dovezi in Ministerul Apelor si Pădurilor pentru sistematizarea si simplificarea legislației din domeniul apelor si realizarea unor proceduri simplificate pentru reducerea poverii administrative pentru mediul de afaceri in domeniul silviculturii</a:t>
            </a:r>
            <a:r>
              <a:rPr lang="en-US" sz="2400" b="1" dirty="0">
                <a:solidFill>
                  <a:schemeClr val="bg1"/>
                </a:solidFill>
              </a:rPr>
              <a:t>”</a:t>
            </a:r>
          </a:p>
          <a:p>
            <a:endParaRPr lang="en-US" sz="2400" b="1" dirty="0">
              <a:solidFill>
                <a:schemeClr val="bg1"/>
              </a:solidFill>
            </a:endParaRPr>
          </a:p>
          <a:p>
            <a:r>
              <a:rPr lang="en-US" sz="2400" b="1" i="1" dirty="0" err="1">
                <a:solidFill>
                  <a:schemeClr val="bg1"/>
                </a:solidFill>
              </a:rPr>
              <a:t>Activitatea</a:t>
            </a:r>
            <a:r>
              <a:rPr lang="en-US" sz="2400" b="1" i="1" dirty="0">
                <a:solidFill>
                  <a:schemeClr val="bg1"/>
                </a:solidFill>
              </a:rPr>
              <a:t> A 18.2 -</a:t>
            </a:r>
            <a:r>
              <a:rPr lang="ro-RO" sz="2400" b="1" i="1" dirty="0">
                <a:solidFill>
                  <a:schemeClr val="bg1"/>
                </a:solidFill>
              </a:rPr>
              <a:t> </a:t>
            </a:r>
            <a:r>
              <a:rPr lang="en-US" sz="2400" b="1" i="1" dirty="0" err="1">
                <a:solidFill>
                  <a:schemeClr val="bg1"/>
                </a:solidFill>
              </a:rPr>
              <a:t>Proceduri</a:t>
            </a:r>
            <a:r>
              <a:rPr lang="en-US" sz="2400" b="1" i="1" dirty="0">
                <a:solidFill>
                  <a:schemeClr val="bg1"/>
                </a:solidFill>
              </a:rPr>
              <a:t>  </a:t>
            </a:r>
            <a:r>
              <a:rPr lang="en-US" sz="2400" b="1" i="1" dirty="0" err="1">
                <a:solidFill>
                  <a:schemeClr val="bg1"/>
                </a:solidFill>
              </a:rPr>
              <a:t>simplificate</a:t>
            </a:r>
            <a:r>
              <a:rPr lang="en-US" sz="2400" b="1" i="1" dirty="0">
                <a:solidFill>
                  <a:schemeClr val="bg1"/>
                </a:solidFill>
              </a:rPr>
              <a:t> </a:t>
            </a:r>
            <a:r>
              <a:rPr lang="en-US" sz="2400" b="1" i="1" dirty="0" err="1">
                <a:solidFill>
                  <a:schemeClr val="bg1"/>
                </a:solidFill>
              </a:rPr>
              <a:t>și</a:t>
            </a:r>
            <a:r>
              <a:rPr lang="en-US" sz="2400" b="1" i="1" dirty="0">
                <a:solidFill>
                  <a:schemeClr val="bg1"/>
                </a:solidFill>
              </a:rPr>
              <a:t> </a:t>
            </a:r>
            <a:r>
              <a:rPr lang="en-US" sz="2400" b="1" i="1" dirty="0" err="1">
                <a:solidFill>
                  <a:schemeClr val="bg1"/>
                </a:solidFill>
              </a:rPr>
              <a:t>regulamente</a:t>
            </a:r>
            <a:r>
              <a:rPr lang="en-US" sz="2400" b="1" i="1" dirty="0">
                <a:solidFill>
                  <a:schemeClr val="bg1"/>
                </a:solidFill>
              </a:rPr>
              <a:t>  destinate </a:t>
            </a:r>
            <a:r>
              <a:rPr lang="en-US" sz="2400" b="1" i="1" dirty="0" err="1">
                <a:solidFill>
                  <a:schemeClr val="bg1"/>
                </a:solidFill>
              </a:rPr>
              <a:t>agenților</a:t>
            </a:r>
            <a:r>
              <a:rPr lang="en-US" sz="2400" b="1" i="1" dirty="0">
                <a:solidFill>
                  <a:schemeClr val="bg1"/>
                </a:solidFill>
              </a:rPr>
              <a:t> economici pentru </a:t>
            </a:r>
            <a:r>
              <a:rPr lang="en-US" sz="2400" b="1" i="1" dirty="0" err="1">
                <a:solidFill>
                  <a:schemeClr val="bg1"/>
                </a:solidFill>
              </a:rPr>
              <a:t>reducerea</a:t>
            </a:r>
            <a:r>
              <a:rPr lang="en-US" sz="2400" b="1" i="1" dirty="0">
                <a:solidFill>
                  <a:schemeClr val="bg1"/>
                </a:solidFill>
              </a:rPr>
              <a:t> </a:t>
            </a:r>
            <a:r>
              <a:rPr lang="en-US" sz="2400" b="1" i="1" dirty="0" err="1">
                <a:solidFill>
                  <a:schemeClr val="bg1"/>
                </a:solidFill>
              </a:rPr>
              <a:t>birocrației</a:t>
            </a:r>
            <a:r>
              <a:rPr lang="en-US" sz="2400" b="1" i="1" dirty="0">
                <a:solidFill>
                  <a:schemeClr val="bg1"/>
                </a:solidFill>
              </a:rPr>
              <a:t> </a:t>
            </a:r>
            <a:r>
              <a:rPr lang="en-US" sz="2400" b="1" i="1" dirty="0" err="1">
                <a:solidFill>
                  <a:schemeClr val="bg1"/>
                </a:solidFill>
              </a:rPr>
              <a:t>în</a:t>
            </a:r>
            <a:r>
              <a:rPr lang="en-US" sz="2400" b="1" i="1" dirty="0">
                <a:solidFill>
                  <a:schemeClr val="bg1"/>
                </a:solidFill>
              </a:rPr>
              <a:t> </a:t>
            </a:r>
            <a:r>
              <a:rPr lang="en-US" sz="2400" b="1" i="1" dirty="0" err="1">
                <a:solidFill>
                  <a:schemeClr val="bg1"/>
                </a:solidFill>
              </a:rPr>
              <a:t>domeniul</a:t>
            </a:r>
            <a:r>
              <a:rPr lang="en-US" sz="2400" b="1" i="1" dirty="0">
                <a:solidFill>
                  <a:schemeClr val="bg1"/>
                </a:solidFill>
              </a:rPr>
              <a:t> </a:t>
            </a:r>
            <a:r>
              <a:rPr lang="en-US" sz="2400" b="1" i="1" dirty="0" err="1">
                <a:solidFill>
                  <a:schemeClr val="bg1"/>
                </a:solidFill>
              </a:rPr>
              <a:t>silviculturii</a:t>
            </a:r>
            <a:r>
              <a:rPr lang="en-US" sz="2400" b="1" i="1" dirty="0">
                <a:solidFill>
                  <a:schemeClr val="bg1"/>
                </a:solidFill>
              </a:rPr>
              <a:t> </a:t>
            </a:r>
          </a:p>
          <a:p>
            <a:pPr algn="ctr"/>
            <a:endParaRPr lang="en-US" sz="2400" b="1" dirty="0">
              <a:solidFill>
                <a:schemeClr val="bg1"/>
              </a:solidFill>
            </a:endParaRPr>
          </a:p>
          <a:p>
            <a:pPr algn="ctr"/>
            <a:endParaRPr lang="ro-RO" sz="2400" b="1" dirty="0">
              <a:solidFill>
                <a:schemeClr val="bg1"/>
              </a:solidFill>
            </a:endParaRPr>
          </a:p>
        </p:txBody>
      </p:sp>
      <p:sp>
        <p:nvSpPr>
          <p:cNvPr id="7" name="TextBox 6">
            <a:extLst>
              <a:ext uri="{FF2B5EF4-FFF2-40B4-BE49-F238E27FC236}">
                <a16:creationId xmlns:a16="http://schemas.microsoft.com/office/drawing/2014/main" id="{993910A8-95CE-EA47-BF3C-716691420544}"/>
              </a:ext>
            </a:extLst>
          </p:cNvPr>
          <p:cNvSpPr txBox="1"/>
          <p:nvPr/>
        </p:nvSpPr>
        <p:spPr>
          <a:xfrm>
            <a:off x="2937570" y="5317243"/>
            <a:ext cx="6743577" cy="523220"/>
          </a:xfrm>
          <a:prstGeom prst="rect">
            <a:avLst/>
          </a:prstGeom>
          <a:noFill/>
        </p:spPr>
        <p:txBody>
          <a:bodyPr wrap="square" rtlCol="0">
            <a:spAutoFit/>
          </a:bodyPr>
          <a:lstStyle/>
          <a:p>
            <a:r>
              <a:rPr lang="en-US" sz="2800" spc="600" dirty="0">
                <a:solidFill>
                  <a:schemeClr val="accent1">
                    <a:lumMod val="75000"/>
                  </a:schemeClr>
                </a:solidFill>
                <a:latin typeface="Trebuchet MS" panose="020B0603020202020204" pitchFamily="34" charset="0"/>
              </a:rPr>
              <a:t>SIPOCA 395 / </a:t>
            </a:r>
            <a:r>
              <a:rPr lang="en-US" sz="2800" spc="600" dirty="0" err="1">
                <a:solidFill>
                  <a:schemeClr val="accent1">
                    <a:lumMod val="75000"/>
                  </a:schemeClr>
                </a:solidFill>
                <a:latin typeface="Trebuchet MS" panose="020B0603020202020204" pitchFamily="34" charset="0"/>
              </a:rPr>
              <a:t>MySMIS</a:t>
            </a:r>
            <a:r>
              <a:rPr lang="en-US" sz="2800" spc="600" dirty="0">
                <a:solidFill>
                  <a:schemeClr val="accent1">
                    <a:lumMod val="75000"/>
                  </a:schemeClr>
                </a:solidFill>
                <a:latin typeface="Trebuchet MS" panose="020B0603020202020204" pitchFamily="34" charset="0"/>
              </a:rPr>
              <a:t> 116294</a:t>
            </a:r>
          </a:p>
        </p:txBody>
      </p:sp>
      <p:pic>
        <p:nvPicPr>
          <p:cNvPr id="16" name="Picture 15"/>
          <p:cNvPicPr>
            <a:picLocks noChangeAspect="1"/>
          </p:cNvPicPr>
          <p:nvPr/>
        </p:nvPicPr>
        <p:blipFill rotWithShape="1">
          <a:blip r:embed="rId3" cstate="print">
            <a:extLst>
              <a:ext uri="{28A0092B-C50C-407E-A947-70E740481C1C}">
                <a14:useLocalDpi xmlns:a14="http://schemas.microsoft.com/office/drawing/2010/main" val="0"/>
              </a:ext>
            </a:extLst>
          </a:blip>
          <a:srcRect b="82372"/>
          <a:stretch/>
        </p:blipFill>
        <p:spPr>
          <a:xfrm>
            <a:off x="1294646" y="61773"/>
            <a:ext cx="9748158" cy="1039038"/>
          </a:xfrm>
          <a:prstGeom prst="rect">
            <a:avLst/>
          </a:prstGeom>
        </p:spPr>
      </p:pic>
      <p:pic>
        <p:nvPicPr>
          <p:cNvPr id="17" name="Picture 16"/>
          <p:cNvPicPr>
            <a:picLocks noChangeAspect="1"/>
          </p:cNvPicPr>
          <p:nvPr/>
        </p:nvPicPr>
        <p:blipFill rotWithShape="1">
          <a:blip r:embed="rId3" cstate="print">
            <a:extLst>
              <a:ext uri="{28A0092B-C50C-407E-A947-70E740481C1C}">
                <a14:useLocalDpi xmlns:a14="http://schemas.microsoft.com/office/drawing/2010/main" val="0"/>
              </a:ext>
            </a:extLst>
          </a:blip>
          <a:srcRect t="87811"/>
          <a:stretch/>
        </p:blipFill>
        <p:spPr>
          <a:xfrm>
            <a:off x="1089360" y="6008038"/>
            <a:ext cx="9953444" cy="815348"/>
          </a:xfrm>
          <a:prstGeom prst="rect">
            <a:avLst/>
          </a:prstGeom>
        </p:spPr>
      </p:pic>
    </p:spTree>
    <p:extLst>
      <p:ext uri="{BB962C8B-B14F-4D97-AF65-F5344CB8AC3E}">
        <p14:creationId xmlns:p14="http://schemas.microsoft.com/office/powerpoint/2010/main" val="158979329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FA68F-A67C-462C-8B9E-2D30D4B4095E}"/>
              </a:ext>
            </a:extLst>
          </p:cNvPr>
          <p:cNvSpPr>
            <a:spLocks noGrp="1"/>
          </p:cNvSpPr>
          <p:nvPr>
            <p:ph type="ctrTitle"/>
          </p:nvPr>
        </p:nvSpPr>
        <p:spPr>
          <a:xfrm>
            <a:off x="1524000" y="1122363"/>
            <a:ext cx="9144000" cy="612169"/>
          </a:xfrm>
        </p:spPr>
        <p:txBody>
          <a:bodyPr>
            <a:normAutofit fontScale="90000"/>
          </a:bodyPr>
          <a:lstStyle/>
          <a:p>
            <a:endParaRPr lang="en-US" dirty="0"/>
          </a:p>
        </p:txBody>
      </p:sp>
      <p:pic>
        <p:nvPicPr>
          <p:cNvPr id="4" name="Picture 3" descr="Imagini pentru sigla fondul social european">
            <a:extLst>
              <a:ext uri="{FF2B5EF4-FFF2-40B4-BE49-F238E27FC236}">
                <a16:creationId xmlns:a16="http://schemas.microsoft.com/office/drawing/2014/main" id="{899E0957-79FE-40BE-A0BD-6A8F36584C3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1658" y="319177"/>
            <a:ext cx="11265031" cy="1255624"/>
          </a:xfrm>
          <a:prstGeom prst="rect">
            <a:avLst/>
          </a:prstGeom>
          <a:noFill/>
          <a:ln>
            <a:noFill/>
          </a:ln>
        </p:spPr>
      </p:pic>
      <p:graphicFrame>
        <p:nvGraphicFramePr>
          <p:cNvPr id="3" name="Table 2">
            <a:extLst>
              <a:ext uri="{FF2B5EF4-FFF2-40B4-BE49-F238E27FC236}">
                <a16:creationId xmlns:a16="http://schemas.microsoft.com/office/drawing/2014/main" id="{D1BCDD2B-4CEE-4BC2-AEFC-93C43FD67DDC}"/>
              </a:ext>
            </a:extLst>
          </p:cNvPr>
          <p:cNvGraphicFramePr>
            <a:graphicFrameLocks noGrp="1"/>
          </p:cNvGraphicFramePr>
          <p:nvPr>
            <p:extLst>
              <p:ext uri="{D42A27DB-BD31-4B8C-83A1-F6EECF244321}">
                <p14:modId xmlns:p14="http://schemas.microsoft.com/office/powerpoint/2010/main" val="3099642433"/>
              </p:ext>
            </p:extLst>
          </p:nvPr>
        </p:nvGraphicFramePr>
        <p:xfrm>
          <a:off x="699468" y="2537719"/>
          <a:ext cx="11265032" cy="4283550"/>
        </p:xfrm>
        <a:graphic>
          <a:graphicData uri="http://schemas.openxmlformats.org/drawingml/2006/table">
            <a:tbl>
              <a:tblPr/>
              <a:tblGrid>
                <a:gridCol w="2502532">
                  <a:extLst>
                    <a:ext uri="{9D8B030D-6E8A-4147-A177-3AD203B41FA5}">
                      <a16:colId xmlns:a16="http://schemas.microsoft.com/office/drawing/2014/main" val="3335916655"/>
                    </a:ext>
                  </a:extLst>
                </a:gridCol>
                <a:gridCol w="1846556">
                  <a:extLst>
                    <a:ext uri="{9D8B030D-6E8A-4147-A177-3AD203B41FA5}">
                      <a16:colId xmlns:a16="http://schemas.microsoft.com/office/drawing/2014/main" val="1087958437"/>
                    </a:ext>
                  </a:extLst>
                </a:gridCol>
                <a:gridCol w="3755254">
                  <a:extLst>
                    <a:ext uri="{9D8B030D-6E8A-4147-A177-3AD203B41FA5}">
                      <a16:colId xmlns:a16="http://schemas.microsoft.com/office/drawing/2014/main" val="3455479907"/>
                    </a:ext>
                  </a:extLst>
                </a:gridCol>
                <a:gridCol w="3160690">
                  <a:extLst>
                    <a:ext uri="{9D8B030D-6E8A-4147-A177-3AD203B41FA5}">
                      <a16:colId xmlns:a16="http://schemas.microsoft.com/office/drawing/2014/main" val="388506526"/>
                    </a:ext>
                  </a:extLst>
                </a:gridCol>
              </a:tblGrid>
              <a:tr h="501034">
                <a:tc>
                  <a:txBody>
                    <a:bodyPr/>
                    <a:lstStyle/>
                    <a:p>
                      <a:pPr algn="ctr"/>
                      <a:r>
                        <a:rPr lang="ro-RO" sz="1800" b="1" dirty="0">
                          <a:effectLst/>
                          <a:latin typeface="Calibri" panose="020F0502020204030204" pitchFamily="34" charset="0"/>
                        </a:rPr>
                        <a:t>Capitol/Subcapitol Norma tehnică existentă</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eliminate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modificate/nou introduse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Observații/Argumente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50006506"/>
                  </a:ext>
                </a:extLst>
              </a:tr>
              <a:tr h="3734910">
                <a:tc>
                  <a:txBody>
                    <a:bodyPr/>
                    <a:lstStyle/>
                    <a:p>
                      <a:r>
                        <a:rPr lang="ro-RO" sz="1800" b="1" kern="1200" dirty="0">
                          <a:solidFill>
                            <a:schemeClr val="tx1"/>
                          </a:solidFill>
                          <a:effectLst/>
                          <a:latin typeface="Calibri" panose="020F0502020204030204" pitchFamily="34" charset="0"/>
                          <a:ea typeface="+mn-ea"/>
                          <a:cs typeface="+mn-cs"/>
                        </a:rPr>
                        <a:t> </a:t>
                      </a:r>
                      <a:endParaRPr lang="ro-RO" sz="16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r>
                        <a:rPr lang="ro-RO" sz="800" dirty="0">
                          <a:effectLst/>
                        </a:rPr>
                        <a:t> </a:t>
                      </a:r>
                      <a:r>
                        <a:rPr lang="ro-RO" sz="1600" b="1" kern="1200" dirty="0">
                          <a:solidFill>
                            <a:schemeClr val="dk1"/>
                          </a:solidFill>
                          <a:effectLst/>
                          <a:latin typeface="+mn-lt"/>
                          <a:ea typeface="+mn-ea"/>
                          <a:cs typeface="+mn-cs"/>
                        </a:rPr>
                        <a:t>Precizări referitoare la măsurile speciale necesare în alegerea </a:t>
                      </a:r>
                      <a:r>
                        <a:rPr lang="ro-RO" sz="1600" b="1" kern="1200" dirty="0" err="1">
                          <a:solidFill>
                            <a:schemeClr val="dk1"/>
                          </a:solidFill>
                          <a:effectLst/>
                          <a:latin typeface="+mn-lt"/>
                          <a:ea typeface="+mn-ea"/>
                          <a:cs typeface="+mn-cs"/>
                        </a:rPr>
                        <a:t>şi</a:t>
                      </a:r>
                      <a:r>
                        <a:rPr lang="ro-RO" sz="1600" b="1" kern="1200" dirty="0">
                          <a:solidFill>
                            <a:schemeClr val="dk1"/>
                          </a:solidFill>
                          <a:effectLst/>
                          <a:latin typeface="+mn-lt"/>
                          <a:ea typeface="+mn-ea"/>
                          <a:cs typeface="+mn-cs"/>
                        </a:rPr>
                        <a:t> tehnica de aplicare a tratamentelor, astfel încât să se asigure conservarea </a:t>
                      </a:r>
                      <a:r>
                        <a:rPr lang="ro-RO" sz="1600" b="1" kern="1200" dirty="0" err="1">
                          <a:solidFill>
                            <a:schemeClr val="dk1"/>
                          </a:solidFill>
                          <a:effectLst/>
                          <a:latin typeface="+mn-lt"/>
                          <a:ea typeface="+mn-ea"/>
                          <a:cs typeface="+mn-cs"/>
                        </a:rPr>
                        <a:t>şi</a:t>
                      </a:r>
                      <a:r>
                        <a:rPr lang="ro-RO" sz="1600" b="1" kern="1200" dirty="0">
                          <a:solidFill>
                            <a:schemeClr val="dk1"/>
                          </a:solidFill>
                          <a:effectLst/>
                          <a:latin typeface="+mn-lt"/>
                          <a:ea typeface="+mn-ea"/>
                          <a:cs typeface="+mn-cs"/>
                        </a:rPr>
                        <a:t> ameliorarea biodiversității </a:t>
                      </a:r>
                      <a:r>
                        <a:rPr lang="ro-RO" sz="1600" b="1" kern="1200" dirty="0" err="1">
                          <a:solidFill>
                            <a:schemeClr val="dk1"/>
                          </a:solidFill>
                          <a:effectLst/>
                          <a:latin typeface="+mn-lt"/>
                          <a:ea typeface="+mn-ea"/>
                          <a:cs typeface="+mn-cs"/>
                        </a:rPr>
                        <a:t>arboretelor</a:t>
                      </a:r>
                      <a:r>
                        <a:rPr lang="ro-RO" sz="1600" b="1" kern="1200" dirty="0">
                          <a:solidFill>
                            <a:schemeClr val="dk1"/>
                          </a:solidFill>
                          <a:effectLst/>
                          <a:latin typeface="+mn-lt"/>
                          <a:ea typeface="+mn-ea"/>
                          <a:cs typeface="+mn-cs"/>
                        </a:rPr>
                        <a:t>. </a:t>
                      </a:r>
                      <a:endParaRPr lang="ro-RO" sz="16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just">
                        <a:lnSpc>
                          <a:spcPct val="107000"/>
                        </a:lnSpc>
                        <a:spcBef>
                          <a:spcPts val="0"/>
                        </a:spcBef>
                        <a:spcAft>
                          <a:spcPts val="0"/>
                        </a:spcAft>
                      </a:pPr>
                      <a:r>
                        <a:rPr lang="ro-RO" sz="1050" dirty="0">
                          <a:effectLst/>
                        </a:rPr>
                        <a:t> </a:t>
                      </a:r>
                      <a:r>
                        <a:rPr lang="ro-RO" sz="1600" b="1" kern="1200" dirty="0">
                          <a:solidFill>
                            <a:schemeClr val="dk1"/>
                          </a:solidFill>
                          <a:effectLst/>
                          <a:latin typeface="+mn-lt"/>
                          <a:ea typeface="+mn-ea"/>
                          <a:cs typeface="+mn-cs"/>
                        </a:rPr>
                        <a:t>Aspecte neabordate în actualele norme.</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32095865"/>
                  </a:ext>
                </a:extLst>
              </a:tr>
            </a:tbl>
          </a:graphicData>
        </a:graphic>
      </p:graphicFrame>
      <p:sp>
        <p:nvSpPr>
          <p:cNvPr id="6" name="Rectangle 1">
            <a:extLst>
              <a:ext uri="{FF2B5EF4-FFF2-40B4-BE49-F238E27FC236}">
                <a16:creationId xmlns:a16="http://schemas.microsoft.com/office/drawing/2014/main" id="{C4FE5B0C-BADA-4585-B0ED-F6E67BD0D616}"/>
              </a:ext>
            </a:extLst>
          </p:cNvPr>
          <p:cNvSpPr>
            <a:spLocks noChangeArrowheads="1"/>
          </p:cNvSpPr>
          <p:nvPr/>
        </p:nvSpPr>
        <p:spPr bwMode="auto">
          <a:xfrm>
            <a:off x="3071813" y="3458634"/>
            <a:ext cx="631325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ro-RO" altLang="ro-RO" sz="1800" b="0" i="0" u="none" strike="noStrike" cap="none" normalizeH="0" baseline="0">
                <a:ln>
                  <a:noFill/>
                </a:ln>
                <a:solidFill>
                  <a:schemeClr val="tx1"/>
                </a:solidFill>
                <a:effectLst/>
                <a:latin typeface="Arial" panose="020B0604020202020204" pitchFamily="34" charset="0"/>
              </a:rPr>
            </a:br>
            <a:endParaRPr kumimoji="0" lang="ro-RO" altLang="ro-RO" sz="1800" b="0" i="0" u="none" strike="noStrike" cap="none" normalizeH="0" baseline="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E570C5A6-3D2B-4F1C-ABAC-AD0C544D498B}"/>
              </a:ext>
            </a:extLst>
          </p:cNvPr>
          <p:cNvSpPr txBox="1"/>
          <p:nvPr/>
        </p:nvSpPr>
        <p:spPr>
          <a:xfrm>
            <a:off x="1097280" y="1747397"/>
            <a:ext cx="10469409" cy="430887"/>
          </a:xfrm>
          <a:prstGeom prst="rect">
            <a:avLst/>
          </a:prstGeom>
          <a:noFill/>
        </p:spPr>
        <p:txBody>
          <a:bodyPr wrap="square" rtlCol="0">
            <a:spAutoFit/>
          </a:bodyPr>
          <a:lstStyle/>
          <a:p>
            <a:r>
              <a:rPr lang="ro-RO" sz="2200" b="1" dirty="0"/>
              <a:t>4</a:t>
            </a:r>
            <a:r>
              <a:rPr lang="en-US" sz="2200" b="1" dirty="0"/>
              <a:t>. ASPECTE CARE </a:t>
            </a:r>
            <a:r>
              <a:rPr lang="ro-RO" sz="2200" b="1" dirty="0"/>
              <a:t>AU </a:t>
            </a:r>
            <a:r>
              <a:rPr lang="en-US" sz="2200" b="1" dirty="0"/>
              <a:t>STA</a:t>
            </a:r>
            <a:r>
              <a:rPr lang="ro-RO" sz="2200" b="1" dirty="0"/>
              <a:t>T</a:t>
            </a:r>
            <a:r>
              <a:rPr lang="en-US" sz="2200" b="1" dirty="0"/>
              <a:t> LA BAZA ELABOR</a:t>
            </a:r>
            <a:r>
              <a:rPr lang="ro-RO" sz="2200" b="1" dirty="0"/>
              <a:t>Ă</a:t>
            </a:r>
            <a:r>
              <a:rPr lang="en-US" sz="2200" b="1" dirty="0"/>
              <a:t>RII PROCEDURII </a:t>
            </a:r>
            <a:r>
              <a:rPr lang="ro-RO" sz="2200" b="1" dirty="0"/>
              <a:t> SIMPLIFICATE </a:t>
            </a:r>
            <a:r>
              <a:rPr lang="en-US" sz="2200" b="1" dirty="0"/>
              <a:t> </a:t>
            </a:r>
          </a:p>
        </p:txBody>
      </p:sp>
    </p:spTree>
    <p:extLst>
      <p:ext uri="{BB962C8B-B14F-4D97-AF65-F5344CB8AC3E}">
        <p14:creationId xmlns:p14="http://schemas.microsoft.com/office/powerpoint/2010/main" val="19201207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53D02CC6-868A-461B-992A-11C1B803865A}"/>
              </a:ext>
            </a:extLst>
          </p:cNvPr>
          <p:cNvPicPr>
            <a:picLocks noChangeAspect="1"/>
          </p:cNvPicPr>
          <p:nvPr/>
        </p:nvPicPr>
        <p:blipFill rotWithShape="1">
          <a:blip r:embed="rId3"/>
          <a:srcRect b="60086"/>
          <a:stretch/>
        </p:blipFill>
        <p:spPr>
          <a:xfrm>
            <a:off x="10375271" y="5859845"/>
            <a:ext cx="1816729" cy="998155"/>
          </a:xfrm>
          <a:prstGeom prst="rect">
            <a:avLst/>
          </a:prstGeom>
        </p:spPr>
      </p:pic>
      <p:sp>
        <p:nvSpPr>
          <p:cNvPr id="9" name="Subtitle 2">
            <a:extLst>
              <a:ext uri="{FF2B5EF4-FFF2-40B4-BE49-F238E27FC236}">
                <a16:creationId xmlns:a16="http://schemas.microsoft.com/office/drawing/2014/main" id="{BC0DF3B4-1F3B-476B-8E4F-68A5ABFBE559}"/>
              </a:ext>
            </a:extLst>
          </p:cNvPr>
          <p:cNvSpPr txBox="1">
            <a:spLocks/>
          </p:cNvSpPr>
          <p:nvPr/>
        </p:nvSpPr>
        <p:spPr>
          <a:xfrm>
            <a:off x="559584" y="938387"/>
            <a:ext cx="10927977" cy="5856792"/>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ro-RO" dirty="0"/>
              <a:t> </a:t>
            </a:r>
            <a:r>
              <a:rPr lang="ro-RO" sz="2200" b="1" dirty="0"/>
              <a:t>	</a:t>
            </a:r>
          </a:p>
          <a:p>
            <a:pPr marL="0" indent="0" algn="ctr">
              <a:buNone/>
            </a:pPr>
            <a:endParaRPr kumimoji="0" lang="ro-RO" sz="2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endParaRPr kumimoji="0" lang="ro-RO" sz="2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endParaRPr lang="ro-RO" sz="2200" dirty="0"/>
          </a:p>
          <a:p>
            <a:pPr marL="0" indent="0">
              <a:buNone/>
            </a:pPr>
            <a:r>
              <a:rPr lang="ro-RO" sz="2200" dirty="0"/>
              <a:t>		</a:t>
            </a:r>
            <a:endParaRPr lang="ro-RO" dirty="0"/>
          </a:p>
          <a:p>
            <a:pPr marL="0" indent="0" algn="ctr">
              <a:buNone/>
            </a:pPr>
            <a:r>
              <a:rPr lang="en-US" sz="2800" dirty="0"/>
              <a:t>V</a:t>
            </a:r>
            <a:r>
              <a:rPr lang="ro-RO" sz="2800" dirty="0"/>
              <a:t>ă</a:t>
            </a:r>
            <a:r>
              <a:rPr lang="en-US" sz="2800" dirty="0"/>
              <a:t>  </a:t>
            </a:r>
            <a:r>
              <a:rPr lang="en-US" sz="2800" dirty="0" err="1"/>
              <a:t>mul</a:t>
            </a:r>
            <a:r>
              <a:rPr lang="ro-RO" sz="2800" dirty="0"/>
              <a:t>ț</a:t>
            </a:r>
            <a:r>
              <a:rPr lang="en-US" sz="2800" dirty="0" err="1"/>
              <a:t>umesc</a:t>
            </a:r>
            <a:r>
              <a:rPr lang="en-US" sz="2800" dirty="0"/>
              <a:t>  </a:t>
            </a:r>
            <a:r>
              <a:rPr lang="en-US" sz="2800" dirty="0" err="1"/>
              <a:t>pentru</a:t>
            </a:r>
            <a:r>
              <a:rPr lang="en-US" sz="2800" dirty="0"/>
              <a:t>  </a:t>
            </a:r>
            <a:r>
              <a:rPr lang="en-US" sz="2800" dirty="0" err="1"/>
              <a:t>aten</a:t>
            </a:r>
            <a:r>
              <a:rPr lang="ro-RO" sz="2800" dirty="0"/>
              <a:t>ț</a:t>
            </a:r>
            <a:r>
              <a:rPr lang="en-US" sz="2800" dirty="0" err="1"/>
              <a:t>ie</a:t>
            </a:r>
            <a:r>
              <a:rPr lang="ro-RO" sz="2800" dirty="0"/>
              <a:t> !</a:t>
            </a:r>
            <a:endParaRPr lang="en-US" sz="2800" dirty="0"/>
          </a:p>
          <a:p>
            <a:pPr marL="0" indent="0">
              <a:buNone/>
            </a:pPr>
            <a:endParaRPr lang="en-US" dirty="0"/>
          </a:p>
          <a:p>
            <a:pPr marL="0" indent="0">
              <a:buNone/>
            </a:pPr>
            <a:endParaRPr lang="en-US" dirty="0"/>
          </a:p>
          <a:p>
            <a:pPr marL="0" indent="0">
              <a:buNone/>
            </a:pPr>
            <a:endParaRPr lang="en-US" dirty="0"/>
          </a:p>
        </p:txBody>
      </p:sp>
      <p:pic>
        <p:nvPicPr>
          <p:cNvPr id="2" name="Picture 1">
            <a:extLst>
              <a:ext uri="{FF2B5EF4-FFF2-40B4-BE49-F238E27FC236}">
                <a16:creationId xmlns:a16="http://schemas.microsoft.com/office/drawing/2014/main" id="{761BA094-4EF5-4DC4-AFC4-5CC2EF200548}"/>
              </a:ext>
            </a:extLst>
          </p:cNvPr>
          <p:cNvPicPr>
            <a:picLocks noChangeAspect="1"/>
          </p:cNvPicPr>
          <p:nvPr/>
        </p:nvPicPr>
        <p:blipFill>
          <a:blip r:embed="rId4"/>
          <a:stretch>
            <a:fillRect/>
          </a:stretch>
        </p:blipFill>
        <p:spPr>
          <a:xfrm>
            <a:off x="1164695" y="0"/>
            <a:ext cx="9102117" cy="1079086"/>
          </a:xfrm>
          <a:prstGeom prst="rect">
            <a:avLst/>
          </a:prstGeom>
        </p:spPr>
      </p:pic>
      <p:pic>
        <p:nvPicPr>
          <p:cNvPr id="3" name="Picture 2">
            <a:extLst>
              <a:ext uri="{FF2B5EF4-FFF2-40B4-BE49-F238E27FC236}">
                <a16:creationId xmlns:a16="http://schemas.microsoft.com/office/drawing/2014/main" id="{FF5BB1D9-B378-46F7-9E22-383792C6C6BB}"/>
              </a:ext>
            </a:extLst>
          </p:cNvPr>
          <p:cNvPicPr>
            <a:picLocks noChangeAspect="1"/>
          </p:cNvPicPr>
          <p:nvPr/>
        </p:nvPicPr>
        <p:blipFill>
          <a:blip r:embed="rId5"/>
          <a:stretch>
            <a:fillRect/>
          </a:stretch>
        </p:blipFill>
        <p:spPr>
          <a:xfrm>
            <a:off x="0" y="6156899"/>
            <a:ext cx="890093" cy="701101"/>
          </a:xfrm>
          <a:prstGeom prst="rect">
            <a:avLst/>
          </a:prstGeom>
        </p:spPr>
      </p:pic>
    </p:spTree>
    <p:extLst>
      <p:ext uri="{BB962C8B-B14F-4D97-AF65-F5344CB8AC3E}">
        <p14:creationId xmlns:p14="http://schemas.microsoft.com/office/powerpoint/2010/main" val="87332098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53D02CC6-868A-461B-992A-11C1B803865A}"/>
              </a:ext>
            </a:extLst>
          </p:cNvPr>
          <p:cNvPicPr>
            <a:picLocks noChangeAspect="1"/>
          </p:cNvPicPr>
          <p:nvPr/>
        </p:nvPicPr>
        <p:blipFill rotWithShape="1">
          <a:blip r:embed="rId3"/>
          <a:srcRect b="60086"/>
          <a:stretch/>
        </p:blipFill>
        <p:spPr>
          <a:xfrm>
            <a:off x="10375271" y="5859845"/>
            <a:ext cx="1816729" cy="998155"/>
          </a:xfrm>
          <a:prstGeom prst="rect">
            <a:avLst/>
          </a:prstGeom>
        </p:spPr>
      </p:pic>
      <p:sp>
        <p:nvSpPr>
          <p:cNvPr id="9" name="Subtitle 2">
            <a:extLst>
              <a:ext uri="{FF2B5EF4-FFF2-40B4-BE49-F238E27FC236}">
                <a16:creationId xmlns:a16="http://schemas.microsoft.com/office/drawing/2014/main" id="{BC0DF3B4-1F3B-476B-8E4F-68A5ABFBE559}"/>
              </a:ext>
            </a:extLst>
          </p:cNvPr>
          <p:cNvSpPr txBox="1">
            <a:spLocks/>
          </p:cNvSpPr>
          <p:nvPr/>
        </p:nvSpPr>
        <p:spPr>
          <a:xfrm>
            <a:off x="559584" y="1141907"/>
            <a:ext cx="10927977" cy="5161239"/>
          </a:xfrm>
          <a:prstGeom prst="rect">
            <a:avLst/>
          </a:prstGeom>
        </p:spPr>
        <p:txBody>
          <a:bodyPr>
            <a:normAutofit fontScale="92500" lnSpcReduction="2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ro-RO" dirty="0"/>
              <a:t> </a:t>
            </a:r>
            <a:r>
              <a:rPr lang="ro-RO" b="1" dirty="0"/>
              <a:t>PROCEDURA SIMPLIFICATĂ NR. 3 </a:t>
            </a:r>
          </a:p>
          <a:p>
            <a:pPr marL="0" indent="0" algn="ctr">
              <a:buNone/>
            </a:pPr>
            <a:r>
              <a:rPr lang="ro-RO" sz="3300" b="1" i="1" dirty="0"/>
              <a:t>Alegerea și aplicarea tratamentelor</a:t>
            </a:r>
          </a:p>
          <a:p>
            <a:pPr marL="0" indent="0" algn="ctr">
              <a:buNone/>
            </a:pPr>
            <a:endParaRPr lang="en-US" sz="900" dirty="0"/>
          </a:p>
          <a:p>
            <a:pPr marL="0" indent="0" algn="just">
              <a:buNone/>
            </a:pPr>
            <a:r>
              <a:rPr lang="ro-RO" sz="2200" b="1" dirty="0"/>
              <a:t>	</a:t>
            </a:r>
          </a:p>
          <a:p>
            <a:pPr marL="0" indent="0" algn="just">
              <a:buNone/>
            </a:pPr>
            <a:r>
              <a:rPr lang="ro-RO" sz="2200" b="1" dirty="0"/>
              <a:t>	1. </a:t>
            </a:r>
            <a:r>
              <a:rPr lang="en-US" sz="2200" b="1" dirty="0"/>
              <a:t>SCOPUL ȘI DOMENIUL DE APLICARE A PROCEDURII SIMPLIFICATE </a:t>
            </a:r>
            <a:endParaRPr lang="ro-RO" sz="2200" dirty="0"/>
          </a:p>
          <a:p>
            <a:pPr indent="228600" algn="just"/>
            <a:r>
              <a:rPr lang="ro-RO" sz="2200" b="1" dirty="0"/>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Scopul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procedurii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este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de 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asigura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regenerarea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și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realizarea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unor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structuri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stabile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și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multifuncționale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ale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arboretelor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în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contextual actual al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gestionării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durabile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pădurilor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indent="228600" algn="just"/>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Procedura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se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aplică</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autoritățile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publice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centrale care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răspund</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silvicultură</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și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mediu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structurile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teritoriale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ale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acestora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unitățile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specializate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atestate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să</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elaboreze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amenajamente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silvice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structurile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administrare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pădurilor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și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proprietarii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păduri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endParaRPr lang="ro-RO" sz="2200" b="1" dirty="0"/>
          </a:p>
          <a:p>
            <a:pPr marL="0" indent="0" algn="just">
              <a:buNone/>
            </a:pPr>
            <a:r>
              <a:rPr lang="ro-RO" sz="2200" b="1" dirty="0"/>
              <a:t>	2</a:t>
            </a:r>
            <a:r>
              <a:rPr lang="en-US" sz="2200" b="1" dirty="0"/>
              <a:t>. FACTORI CARE IMPUN MĂSURI PRIVIND REALIZAREA  PROCEDURII SIMPLIFICATE</a:t>
            </a:r>
          </a:p>
          <a:p>
            <a:pPr indent="0" algn="just">
              <a:buNone/>
            </a:pPr>
            <a:r>
              <a:rPr lang="en-US" sz="2200" b="1" dirty="0"/>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Principalii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factori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care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impun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măsuri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care s</a:t>
            </a: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ă</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conducă</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la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realizarea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procedurii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simplificate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nr. 3 sunt: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Times New Roman" panose="02020603050405020304" pitchFamily="18" charset="0"/>
              <a:buChar char="-"/>
            </a:pP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Rezultatele cercetărilor </a:t>
            </a:r>
            <a:r>
              <a:rPr lang="ro-RO" sz="1800" dirty="0" err="1">
                <a:effectLst/>
                <a:latin typeface="Times New Roman" panose="02020603050405020304" pitchFamily="18" charset="0"/>
                <a:ea typeface="Calibri" panose="020F0502020204030204" pitchFamily="34" charset="0"/>
                <a:cs typeface="Times New Roman" panose="02020603050405020304" pitchFamily="18" charset="0"/>
              </a:rPr>
              <a:t>desfăşurate</a:t>
            </a: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 în ultimii 20 de ani privind alegerea și aplicarea tratamentelor intensive;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endParaRPr lang="ro-RO" sz="2200" b="1" dirty="0"/>
          </a:p>
          <a:p>
            <a:pPr marL="0" indent="0" algn="just">
              <a:buNone/>
            </a:pPr>
            <a:r>
              <a:rPr lang="ro-RO" sz="2200" b="1" dirty="0"/>
              <a:t>	</a:t>
            </a:r>
            <a:r>
              <a:rPr lang="it-IT" sz="3200" b="1" dirty="0"/>
              <a:t>	</a:t>
            </a:r>
          </a:p>
          <a:p>
            <a:pPr marL="0" indent="0">
              <a:buNone/>
            </a:pPr>
            <a:endParaRPr lang="it-IT" sz="3200" b="1" dirty="0"/>
          </a:p>
          <a:p>
            <a:pPr marL="0" indent="0">
              <a:buNone/>
            </a:pPr>
            <a:endParaRPr lang="ro-RO" sz="3200" b="1" dirty="0"/>
          </a:p>
          <a:p>
            <a:pPr marL="0" indent="0">
              <a:buNone/>
            </a:pPr>
            <a:endParaRPr lang="ro-RO" sz="1800" dirty="0"/>
          </a:p>
          <a:p>
            <a:pPr marL="0" indent="0">
              <a:buNone/>
            </a:pPr>
            <a:endParaRPr lang="en-US" dirty="0"/>
          </a:p>
          <a:p>
            <a:pPr marL="0" indent="0">
              <a:buNone/>
            </a:pPr>
            <a:endParaRPr lang="en-US" dirty="0"/>
          </a:p>
        </p:txBody>
      </p:sp>
      <p:pic>
        <p:nvPicPr>
          <p:cNvPr id="2" name="Picture 1">
            <a:extLst>
              <a:ext uri="{FF2B5EF4-FFF2-40B4-BE49-F238E27FC236}">
                <a16:creationId xmlns:a16="http://schemas.microsoft.com/office/drawing/2014/main" id="{761BA094-4EF5-4DC4-AFC4-5CC2EF200548}"/>
              </a:ext>
            </a:extLst>
          </p:cNvPr>
          <p:cNvPicPr>
            <a:picLocks noChangeAspect="1"/>
          </p:cNvPicPr>
          <p:nvPr/>
        </p:nvPicPr>
        <p:blipFill>
          <a:blip r:embed="rId4"/>
          <a:stretch>
            <a:fillRect/>
          </a:stretch>
        </p:blipFill>
        <p:spPr>
          <a:xfrm>
            <a:off x="1386637" y="62821"/>
            <a:ext cx="9102117" cy="1079086"/>
          </a:xfrm>
          <a:prstGeom prst="rect">
            <a:avLst/>
          </a:prstGeom>
        </p:spPr>
      </p:pic>
      <p:pic>
        <p:nvPicPr>
          <p:cNvPr id="3" name="Picture 2">
            <a:extLst>
              <a:ext uri="{FF2B5EF4-FFF2-40B4-BE49-F238E27FC236}">
                <a16:creationId xmlns:a16="http://schemas.microsoft.com/office/drawing/2014/main" id="{FF5BB1D9-B378-46F7-9E22-383792C6C6BB}"/>
              </a:ext>
            </a:extLst>
          </p:cNvPr>
          <p:cNvPicPr>
            <a:picLocks noChangeAspect="1"/>
          </p:cNvPicPr>
          <p:nvPr/>
        </p:nvPicPr>
        <p:blipFill>
          <a:blip r:embed="rId5"/>
          <a:stretch>
            <a:fillRect/>
          </a:stretch>
        </p:blipFill>
        <p:spPr>
          <a:xfrm>
            <a:off x="0" y="6156899"/>
            <a:ext cx="890093" cy="701101"/>
          </a:xfrm>
          <a:prstGeom prst="rect">
            <a:avLst/>
          </a:prstGeom>
        </p:spPr>
      </p:pic>
    </p:spTree>
    <p:extLst>
      <p:ext uri="{BB962C8B-B14F-4D97-AF65-F5344CB8AC3E}">
        <p14:creationId xmlns:p14="http://schemas.microsoft.com/office/powerpoint/2010/main" val="271186289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53D02CC6-868A-461B-992A-11C1B803865A}"/>
              </a:ext>
            </a:extLst>
          </p:cNvPr>
          <p:cNvPicPr>
            <a:picLocks noChangeAspect="1"/>
          </p:cNvPicPr>
          <p:nvPr/>
        </p:nvPicPr>
        <p:blipFill rotWithShape="1">
          <a:blip r:embed="rId3"/>
          <a:srcRect b="60086"/>
          <a:stretch/>
        </p:blipFill>
        <p:spPr>
          <a:xfrm>
            <a:off x="10375271" y="5859845"/>
            <a:ext cx="1816729" cy="998155"/>
          </a:xfrm>
          <a:prstGeom prst="rect">
            <a:avLst/>
          </a:prstGeom>
        </p:spPr>
      </p:pic>
      <p:sp>
        <p:nvSpPr>
          <p:cNvPr id="9" name="Subtitle 2">
            <a:extLst>
              <a:ext uri="{FF2B5EF4-FFF2-40B4-BE49-F238E27FC236}">
                <a16:creationId xmlns:a16="http://schemas.microsoft.com/office/drawing/2014/main" id="{BC0DF3B4-1F3B-476B-8E4F-68A5ABFBE559}"/>
              </a:ext>
            </a:extLst>
          </p:cNvPr>
          <p:cNvSpPr txBox="1">
            <a:spLocks/>
          </p:cNvSpPr>
          <p:nvPr/>
        </p:nvSpPr>
        <p:spPr>
          <a:xfrm>
            <a:off x="559584" y="1141907"/>
            <a:ext cx="10927977" cy="5161239"/>
          </a:xfrm>
          <a:prstGeom prst="rect">
            <a:avLst/>
          </a:prstGeom>
        </p:spPr>
        <p:txBody>
          <a:bodyPr>
            <a:normAutofit fontScale="32500" lnSpcReduction="2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ro-RO" sz="4200" b="1" dirty="0"/>
              <a:t> 2</a:t>
            </a:r>
            <a:r>
              <a:rPr lang="en-US" sz="4200" b="1" dirty="0"/>
              <a:t>. FACTORI CARE IMPUN MĂSURI PRIVIND REALIZAREA  PROCEDURII SIMPLIFICATE</a:t>
            </a:r>
            <a:r>
              <a:rPr lang="ro-RO" sz="4200" dirty="0">
                <a:effectLst/>
                <a:ea typeface="Calibri" panose="020F0502020204030204" pitchFamily="34" charset="0"/>
                <a:cs typeface="Times New Roman" panose="02020603050405020304" pitchFamily="18" charset="0"/>
              </a:rPr>
              <a:t> </a:t>
            </a:r>
          </a:p>
          <a:p>
            <a:pPr marL="0" indent="0" algn="ctr">
              <a:buNone/>
            </a:pPr>
            <a:endParaRPr lang="ro-RO" sz="2000" dirty="0">
              <a:latin typeface="Times New Roman" panose="02020603050405020304" pitchFamily="18" charset="0"/>
              <a:ea typeface="Calibri" panose="020F0502020204030204" pitchFamily="34" charset="0"/>
              <a:cs typeface="Times New Roman" panose="02020603050405020304" pitchFamily="18" charset="0"/>
            </a:endParaRPr>
          </a:p>
          <a:p>
            <a:pPr marL="0" indent="0" algn="just">
              <a:buNone/>
            </a:pPr>
            <a:endParaRPr lang="ro-RO"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buNone/>
            </a:pPr>
            <a:r>
              <a:rPr lang="ro-RO" sz="2000" dirty="0">
                <a:effectLst/>
                <a:latin typeface="Times New Roman" panose="02020603050405020304" pitchFamily="18" charset="0"/>
                <a:ea typeface="Calibri" panose="020F0502020204030204" pitchFamily="34" charset="0"/>
                <a:cs typeface="Times New Roman" panose="02020603050405020304" pitchFamily="18" charset="0"/>
              </a:rPr>
              <a:t> -                             </a:t>
            </a:r>
            <a:r>
              <a:rPr lang="ro-RO" sz="4900" dirty="0">
                <a:effectLst/>
                <a:latin typeface="Times New Roman" panose="02020603050405020304" pitchFamily="18" charset="0"/>
                <a:ea typeface="Calibri" panose="020F0502020204030204" pitchFamily="34" charset="0"/>
                <a:cs typeface="Times New Roman" panose="02020603050405020304" pitchFamily="18" charset="0"/>
              </a:rPr>
              <a:t>Necesitatea descrierii distincte a aplicării tratamentelor pentru </a:t>
            </a:r>
            <a:r>
              <a:rPr lang="ro-RO" sz="4900" dirty="0" err="1">
                <a:effectLst/>
                <a:latin typeface="Times New Roman" panose="02020603050405020304" pitchFamily="18" charset="0"/>
                <a:ea typeface="Calibri" panose="020F0502020204030204" pitchFamily="34" charset="0"/>
                <a:cs typeface="Times New Roman" panose="02020603050405020304" pitchFamily="18" charset="0"/>
              </a:rPr>
              <a:t>arboretele</a:t>
            </a:r>
            <a:r>
              <a:rPr lang="ro-RO" sz="4900" dirty="0">
                <a:effectLst/>
                <a:latin typeface="Times New Roman" panose="02020603050405020304" pitchFamily="18" charset="0"/>
                <a:ea typeface="Calibri" panose="020F0502020204030204" pitchFamily="34" charset="0"/>
                <a:cs typeface="Times New Roman" panose="02020603050405020304" pitchFamily="18" charset="0"/>
              </a:rPr>
              <a:t> din principalele formații forestiere: molidișuri; </a:t>
            </a:r>
            <a:r>
              <a:rPr lang="ro-RO" sz="4900" dirty="0" err="1">
                <a:effectLst/>
                <a:latin typeface="Times New Roman" panose="02020603050405020304" pitchFamily="18" charset="0"/>
                <a:ea typeface="Calibri" panose="020F0502020204030204" pitchFamily="34" charset="0"/>
                <a:cs typeface="Times New Roman" panose="02020603050405020304" pitchFamily="18" charset="0"/>
              </a:rPr>
              <a:t>brădete</a:t>
            </a:r>
            <a:r>
              <a:rPr lang="ro-RO" sz="4900" dirty="0">
                <a:effectLst/>
                <a:latin typeface="Times New Roman" panose="02020603050405020304" pitchFamily="18" charset="0"/>
                <a:ea typeface="Calibri" panose="020F0502020204030204" pitchFamily="34" charset="0"/>
                <a:cs typeface="Times New Roman" panose="02020603050405020304" pitchFamily="18" charset="0"/>
              </a:rPr>
              <a:t>; </a:t>
            </a:r>
            <a:r>
              <a:rPr lang="ro-RO" sz="4900" dirty="0" err="1">
                <a:effectLst/>
                <a:latin typeface="Times New Roman" panose="02020603050405020304" pitchFamily="18" charset="0"/>
                <a:ea typeface="Calibri" panose="020F0502020204030204" pitchFamily="34" charset="0"/>
                <a:cs typeface="Times New Roman" panose="02020603050405020304" pitchFamily="18" charset="0"/>
              </a:rPr>
              <a:t>pinete</a:t>
            </a:r>
            <a:r>
              <a:rPr lang="ro-RO" sz="4900" dirty="0">
                <a:effectLst/>
                <a:latin typeface="Times New Roman" panose="02020603050405020304" pitchFamily="18" charset="0"/>
                <a:ea typeface="Calibri" panose="020F0502020204030204" pitchFamily="34" charset="0"/>
                <a:cs typeface="Times New Roman" panose="02020603050405020304" pitchFamily="18" charset="0"/>
              </a:rPr>
              <a:t>, </a:t>
            </a:r>
            <a:r>
              <a:rPr lang="ro-RO" sz="4900" dirty="0" err="1">
                <a:effectLst/>
                <a:latin typeface="Times New Roman" panose="02020603050405020304" pitchFamily="18" charset="0"/>
                <a:ea typeface="Calibri" panose="020F0502020204030204" pitchFamily="34" charset="0"/>
                <a:cs typeface="Times New Roman" panose="02020603050405020304" pitchFamily="18" charset="0"/>
              </a:rPr>
              <a:t>laricete</a:t>
            </a:r>
            <a:r>
              <a:rPr lang="ro-RO" sz="4900" dirty="0">
                <a:effectLst/>
                <a:latin typeface="Times New Roman" panose="02020603050405020304" pitchFamily="18" charset="0"/>
                <a:ea typeface="Calibri" panose="020F0502020204030204" pitchFamily="34" charset="0"/>
                <a:cs typeface="Times New Roman" panose="02020603050405020304" pitchFamily="18" charset="0"/>
              </a:rPr>
              <a:t>, diverse rășinoase; amestecuri MO,BR,FA; făgete; formații forestiere cu stejari; gârnițete, </a:t>
            </a:r>
            <a:r>
              <a:rPr lang="ro-RO" sz="4900" dirty="0" err="1">
                <a:effectLst/>
                <a:latin typeface="Times New Roman" panose="02020603050405020304" pitchFamily="18" charset="0"/>
                <a:ea typeface="Calibri" panose="020F0502020204030204" pitchFamily="34" charset="0"/>
                <a:cs typeface="Times New Roman" panose="02020603050405020304" pitchFamily="18" charset="0"/>
              </a:rPr>
              <a:t>cerete</a:t>
            </a:r>
            <a:r>
              <a:rPr lang="ro-RO" sz="4900" dirty="0">
                <a:effectLst/>
                <a:latin typeface="Times New Roman" panose="02020603050405020304" pitchFamily="18" charset="0"/>
                <a:ea typeface="Calibri" panose="020F0502020204030204" pitchFamily="34" charset="0"/>
                <a:cs typeface="Times New Roman" panose="02020603050405020304" pitchFamily="18" charset="0"/>
              </a:rPr>
              <a:t>; </a:t>
            </a:r>
            <a:r>
              <a:rPr lang="ro-RO" sz="4900" dirty="0" err="1">
                <a:effectLst/>
                <a:latin typeface="Times New Roman" panose="02020603050405020304" pitchFamily="18" charset="0"/>
                <a:ea typeface="Calibri" panose="020F0502020204030204" pitchFamily="34" charset="0"/>
                <a:cs typeface="Times New Roman" panose="02020603050405020304" pitchFamily="18" charset="0"/>
              </a:rPr>
              <a:t>salcâmete</a:t>
            </a:r>
            <a:r>
              <a:rPr lang="ro-RO" sz="4900" dirty="0">
                <a:effectLst/>
                <a:latin typeface="Times New Roman" panose="02020603050405020304" pitchFamily="18" charset="0"/>
                <a:ea typeface="Calibri" panose="020F0502020204030204" pitchFamily="34" charset="0"/>
                <a:cs typeface="Times New Roman" panose="02020603050405020304" pitchFamily="18" charset="0"/>
              </a:rPr>
              <a:t>; zăvoaie (plop, salcie, anin); plopi </a:t>
            </a:r>
            <a:r>
              <a:rPr lang="ro-RO" sz="4900" dirty="0" err="1">
                <a:effectLst/>
                <a:latin typeface="Times New Roman" panose="02020603050405020304" pitchFamily="18" charset="0"/>
                <a:ea typeface="Calibri" panose="020F0502020204030204" pitchFamily="34" charset="0"/>
                <a:cs typeface="Times New Roman" panose="02020603050405020304" pitchFamily="18" charset="0"/>
              </a:rPr>
              <a:t>euramericani</a:t>
            </a:r>
            <a:r>
              <a:rPr lang="ro-RO" sz="4900" dirty="0">
                <a:effectLst/>
                <a:latin typeface="Times New Roman" panose="02020603050405020304" pitchFamily="18" charset="0"/>
                <a:ea typeface="Calibri" panose="020F0502020204030204" pitchFamily="34" charset="0"/>
                <a:cs typeface="Times New Roman" panose="02020603050405020304" pitchFamily="18" charset="0"/>
              </a:rPr>
              <a:t>;</a:t>
            </a:r>
          </a:p>
          <a:p>
            <a:pPr marL="0" indent="0" algn="just">
              <a:buNone/>
            </a:pPr>
            <a:r>
              <a:rPr lang="ro-RO" sz="4900" dirty="0">
                <a:effectLst/>
                <a:latin typeface="Times New Roman" panose="02020603050405020304" pitchFamily="18" charset="0"/>
                <a:ea typeface="Calibri" panose="020F0502020204030204" pitchFamily="34" charset="0"/>
                <a:cs typeface="Times New Roman" panose="02020603050405020304" pitchFamily="18" charset="0"/>
              </a:rPr>
              <a:t>-           Abordarea  complexă a lucrărilor speciale de conservare, cu luarea în considerare , în mod distinct pentru </a:t>
            </a:r>
            <a:r>
              <a:rPr lang="ro-RO" sz="4900" dirty="0" err="1">
                <a:effectLst/>
                <a:latin typeface="Times New Roman" panose="02020603050405020304" pitchFamily="18" charset="0"/>
                <a:ea typeface="Calibri" panose="020F0502020204030204" pitchFamily="34" charset="0"/>
                <a:cs typeface="Times New Roman" panose="02020603050405020304" pitchFamily="18" charset="0"/>
              </a:rPr>
              <a:t>arboretele</a:t>
            </a:r>
            <a:r>
              <a:rPr lang="ro-RO" sz="4900" dirty="0">
                <a:effectLst/>
                <a:latin typeface="Times New Roman" panose="02020603050405020304" pitchFamily="18" charset="0"/>
                <a:ea typeface="Calibri" panose="020F0502020204030204" pitchFamily="34" charset="0"/>
                <a:cs typeface="Times New Roman" panose="02020603050405020304" pitchFamily="18" charset="0"/>
              </a:rPr>
              <a:t> tratate în crâng și pentru cele de plop </a:t>
            </a:r>
            <a:r>
              <a:rPr lang="ro-RO" sz="4900" dirty="0" err="1">
                <a:effectLst/>
                <a:latin typeface="Times New Roman" panose="02020603050405020304" pitchFamily="18" charset="0"/>
                <a:ea typeface="Calibri" panose="020F0502020204030204" pitchFamily="34" charset="0"/>
                <a:cs typeface="Times New Roman" panose="02020603050405020304" pitchFamily="18" charset="0"/>
              </a:rPr>
              <a:t>euramerican</a:t>
            </a:r>
            <a:r>
              <a:rPr lang="ro-RO" sz="4900" dirty="0">
                <a:effectLst/>
                <a:latin typeface="Times New Roman" panose="02020603050405020304" pitchFamily="18" charset="0"/>
                <a:ea typeface="Calibri" panose="020F0502020204030204" pitchFamily="34" charset="0"/>
                <a:cs typeface="Times New Roman" panose="02020603050405020304" pitchFamily="18" charset="0"/>
              </a:rPr>
              <a:t> și sălcii selecționate, a tehnicii de aplicare a acestora și a intensității intervenției;</a:t>
            </a:r>
            <a:endParaRPr lang="en-US" sz="49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buNone/>
            </a:pPr>
            <a:r>
              <a:rPr lang="ro-RO" sz="4900" dirty="0">
                <a:effectLst/>
                <a:latin typeface="Times New Roman" panose="02020603050405020304" pitchFamily="18" charset="0"/>
                <a:ea typeface="Calibri" panose="020F0502020204030204" pitchFamily="34" charset="0"/>
                <a:cs typeface="Times New Roman" panose="02020603050405020304" pitchFamily="18" charset="0"/>
              </a:rPr>
              <a:t>-       Importanța detalierii tehnicii de aplicare a tratamentelor pentru cazurile în care tăierile de regenerare clasice trebuie completate cu măsuri  speciale de </a:t>
            </a:r>
            <a:r>
              <a:rPr lang="ro-RO" sz="4900" dirty="0" err="1">
                <a:effectLst/>
                <a:latin typeface="Times New Roman" panose="02020603050405020304" pitchFamily="18" charset="0"/>
                <a:ea typeface="Calibri" panose="020F0502020204030204" pitchFamily="34" charset="0"/>
                <a:cs typeface="Times New Roman" panose="02020603050405020304" pitchFamily="18" charset="0"/>
              </a:rPr>
              <a:t>reconstrucţie</a:t>
            </a:r>
            <a:r>
              <a:rPr lang="ro-RO" sz="4900" dirty="0">
                <a:effectLst/>
                <a:latin typeface="Times New Roman" panose="02020603050405020304" pitchFamily="18" charset="0"/>
                <a:ea typeface="Calibri" panose="020F0502020204030204" pitchFamily="34" charset="0"/>
                <a:cs typeface="Times New Roman" panose="02020603050405020304" pitchFamily="18" charset="0"/>
              </a:rPr>
              <a:t> ecologică;</a:t>
            </a:r>
            <a:endParaRPr lang="en-US" sz="49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buNone/>
            </a:pPr>
            <a:r>
              <a:rPr lang="ro-RO" sz="4900" dirty="0">
                <a:effectLst/>
                <a:latin typeface="Times New Roman" panose="02020603050405020304" pitchFamily="18" charset="0"/>
                <a:ea typeface="Calibri" panose="020F0502020204030204" pitchFamily="34" charset="0"/>
                <a:cs typeface="Times New Roman" panose="02020603050405020304" pitchFamily="18" charset="0"/>
              </a:rPr>
              <a:t>-          Actualizarea subgrupelor </a:t>
            </a:r>
            <a:r>
              <a:rPr lang="ro-RO" sz="4900" dirty="0" err="1">
                <a:effectLst/>
                <a:latin typeface="Times New Roman" panose="02020603050405020304" pitchFamily="18" charset="0"/>
                <a:ea typeface="Calibri" panose="020F0502020204030204" pitchFamily="34" charset="0"/>
                <a:cs typeface="Times New Roman" panose="02020603050405020304" pitchFamily="18" charset="0"/>
              </a:rPr>
              <a:t>şi</a:t>
            </a:r>
            <a:r>
              <a:rPr lang="ro-RO" sz="4900" dirty="0">
                <a:effectLst/>
                <a:latin typeface="Times New Roman" panose="02020603050405020304" pitchFamily="18" charset="0"/>
                <a:ea typeface="Calibri" panose="020F0502020204030204" pitchFamily="34" charset="0"/>
                <a:cs typeface="Times New Roman" panose="02020603050405020304" pitchFamily="18" charset="0"/>
              </a:rPr>
              <a:t>  categoriilor funcționale atribuite </a:t>
            </a:r>
            <a:r>
              <a:rPr lang="ro-RO" sz="4900" dirty="0" err="1">
                <a:effectLst/>
                <a:latin typeface="Times New Roman" panose="02020603050405020304" pitchFamily="18" charset="0"/>
                <a:ea typeface="Calibri" panose="020F0502020204030204" pitchFamily="34" charset="0"/>
                <a:cs typeface="Times New Roman" panose="02020603050405020304" pitchFamily="18" charset="0"/>
              </a:rPr>
              <a:t>arboretelor</a:t>
            </a:r>
            <a:r>
              <a:rPr lang="ro-RO" sz="4900" dirty="0">
                <a:effectLst/>
                <a:latin typeface="Times New Roman" panose="02020603050405020304" pitchFamily="18" charset="0"/>
                <a:ea typeface="Calibri" panose="020F0502020204030204" pitchFamily="34" charset="0"/>
                <a:cs typeface="Times New Roman" panose="02020603050405020304" pitchFamily="18" charset="0"/>
              </a:rPr>
              <a:t>; corelarea lor cu tipurile structural – </a:t>
            </a:r>
            <a:r>
              <a:rPr lang="ro-RO" sz="4900" dirty="0" err="1">
                <a:effectLst/>
                <a:latin typeface="Times New Roman" panose="02020603050405020304" pitchFamily="18" charset="0"/>
                <a:ea typeface="Calibri" panose="020F0502020204030204" pitchFamily="34" charset="0"/>
                <a:cs typeface="Times New Roman" panose="02020603050405020304" pitchFamily="18" charset="0"/>
              </a:rPr>
              <a:t>funcţionale</a:t>
            </a:r>
            <a:r>
              <a:rPr lang="ro-RO" sz="4900" dirty="0">
                <a:effectLst/>
                <a:latin typeface="Times New Roman" panose="02020603050405020304" pitchFamily="18" charset="0"/>
                <a:ea typeface="Calibri" panose="020F0502020204030204" pitchFamily="34" charset="0"/>
                <a:cs typeface="Times New Roman" panose="02020603050405020304" pitchFamily="18" charset="0"/>
              </a:rPr>
              <a:t> (TI –TVI),  fapt care conduce la alegerea tratamentelor.</a:t>
            </a:r>
            <a:endParaRPr lang="en-US" sz="4900" dirty="0">
              <a:effectLst/>
              <a:latin typeface="Times New Roman" panose="02020603050405020304" pitchFamily="18" charset="0"/>
              <a:ea typeface="Calibri" panose="020F0502020204030204" pitchFamily="34" charset="0"/>
              <a:cs typeface="Times New Roman" panose="02020603050405020304" pitchFamily="18" charset="0"/>
            </a:endParaRPr>
          </a:p>
          <a:p>
            <a:pPr lvl="0" algn="just">
              <a:buFontTx/>
              <a:buChar char="-"/>
            </a:pPr>
            <a:r>
              <a:rPr lang="ro-RO" sz="4900" dirty="0">
                <a:effectLst/>
                <a:latin typeface="Times New Roman" panose="02020603050405020304" pitchFamily="18" charset="0"/>
                <a:ea typeface="Calibri" panose="020F0502020204030204" pitchFamily="34" charset="0"/>
                <a:cs typeface="Times New Roman" panose="02020603050405020304" pitchFamily="18" charset="0"/>
              </a:rPr>
              <a:t>       Modificările și dinamica regimului juridic al terenurilor forestiere, înregistrate în ultimii 20 de ani;</a:t>
            </a:r>
            <a:endParaRPr lang="ro-RO" sz="4900" dirty="0">
              <a:latin typeface="Times New Roman" panose="02020603050405020304" pitchFamily="18" charset="0"/>
              <a:ea typeface="Calibri" panose="020F0502020204030204" pitchFamily="34" charset="0"/>
              <a:cs typeface="Times New Roman" panose="02020603050405020304" pitchFamily="18" charset="0"/>
            </a:endParaRPr>
          </a:p>
          <a:p>
            <a:pPr lvl="0" algn="just">
              <a:buFontTx/>
              <a:buChar char="-"/>
            </a:pPr>
            <a:r>
              <a:rPr lang="ro-RO" sz="4900" dirty="0">
                <a:effectLst/>
                <a:latin typeface="Times New Roman" panose="02020603050405020304" pitchFamily="18" charset="0"/>
                <a:ea typeface="Calibri" panose="020F0502020204030204" pitchFamily="34" charset="0"/>
                <a:cs typeface="Times New Roman" panose="02020603050405020304" pitchFamily="18" charset="0"/>
              </a:rPr>
              <a:t>       Abordarea distinctă  a problematicii privind conservarea și ameliorarea biodiversității.  </a:t>
            </a:r>
            <a:endParaRPr lang="en-US" sz="4900" dirty="0">
              <a:effectLst/>
              <a:latin typeface="Times New Roman" panose="02020603050405020304" pitchFamily="18" charset="0"/>
              <a:ea typeface="Calibri" panose="020F0502020204030204" pitchFamily="34" charset="0"/>
              <a:cs typeface="Times New Roman" panose="02020603050405020304" pitchFamily="18" charset="0"/>
            </a:endParaRPr>
          </a:p>
          <a:p>
            <a:pPr indent="0" algn="just">
              <a:buNone/>
            </a:pPr>
            <a:r>
              <a:rPr lang="en-US" sz="4900" dirty="0">
                <a:effectLst/>
                <a:latin typeface="Times New Roman" panose="02020603050405020304" pitchFamily="18" charset="0"/>
                <a:ea typeface="Calibri" panose="020F0502020204030204" pitchFamily="34" charset="0"/>
                <a:cs typeface="Times New Roman" panose="02020603050405020304" pitchFamily="18" charset="0"/>
              </a:rPr>
              <a:t> </a:t>
            </a:r>
          </a:p>
          <a:p>
            <a:pPr algn="ctr">
              <a:buFontTx/>
              <a:buChar cha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r>
              <a:rPr lang="ro-RO" dirty="0"/>
              <a:t> </a:t>
            </a:r>
            <a:endParaRPr lang="en-US" sz="900" dirty="0"/>
          </a:p>
          <a:p>
            <a:pPr marL="0" indent="0" algn="just">
              <a:buNone/>
            </a:pPr>
            <a:r>
              <a:rPr lang="ro-RO" sz="2200" b="1" dirty="0"/>
              <a:t>	</a:t>
            </a:r>
          </a:p>
          <a:p>
            <a:pPr marL="0" indent="0" algn="just">
              <a:buNone/>
            </a:pPr>
            <a:r>
              <a:rPr lang="ro-RO" sz="2200" b="1" dirty="0"/>
              <a:t>	</a:t>
            </a:r>
          </a:p>
          <a:p>
            <a:pPr marL="0" indent="0" algn="just">
              <a:buNone/>
            </a:pPr>
            <a:r>
              <a:rPr lang="ro-RO" sz="2200" b="1" dirty="0"/>
              <a:t>	</a:t>
            </a:r>
          </a:p>
          <a:p>
            <a:pPr marL="0" indent="0" algn="just">
              <a:buNone/>
            </a:pPr>
            <a:r>
              <a:rPr lang="ro-RO" sz="2200" b="1" dirty="0"/>
              <a:t>	</a:t>
            </a:r>
            <a:r>
              <a:rPr lang="it-IT" sz="3200" b="1" dirty="0"/>
              <a:t>	</a:t>
            </a:r>
          </a:p>
          <a:p>
            <a:pPr marL="0" indent="0">
              <a:buNone/>
            </a:pPr>
            <a:endParaRPr lang="it-IT" sz="3200" b="1" dirty="0"/>
          </a:p>
          <a:p>
            <a:pPr marL="0" indent="0">
              <a:buNone/>
            </a:pPr>
            <a:endParaRPr lang="ro-RO" sz="3200" b="1" dirty="0"/>
          </a:p>
          <a:p>
            <a:pPr marL="0" indent="0">
              <a:buNone/>
            </a:pPr>
            <a:endParaRPr lang="ro-RO" sz="1800" dirty="0"/>
          </a:p>
          <a:p>
            <a:pPr marL="0" indent="0">
              <a:buNone/>
            </a:pPr>
            <a:endParaRPr lang="en-US" dirty="0"/>
          </a:p>
          <a:p>
            <a:pPr marL="0" indent="0">
              <a:buNone/>
            </a:pPr>
            <a:endParaRPr lang="en-US" dirty="0"/>
          </a:p>
        </p:txBody>
      </p:sp>
      <p:pic>
        <p:nvPicPr>
          <p:cNvPr id="2" name="Picture 1">
            <a:extLst>
              <a:ext uri="{FF2B5EF4-FFF2-40B4-BE49-F238E27FC236}">
                <a16:creationId xmlns:a16="http://schemas.microsoft.com/office/drawing/2014/main" id="{761BA094-4EF5-4DC4-AFC4-5CC2EF200548}"/>
              </a:ext>
            </a:extLst>
          </p:cNvPr>
          <p:cNvPicPr>
            <a:picLocks noChangeAspect="1"/>
          </p:cNvPicPr>
          <p:nvPr/>
        </p:nvPicPr>
        <p:blipFill>
          <a:blip r:embed="rId4"/>
          <a:stretch>
            <a:fillRect/>
          </a:stretch>
        </p:blipFill>
        <p:spPr>
          <a:xfrm>
            <a:off x="1386637" y="62821"/>
            <a:ext cx="9102117" cy="1079086"/>
          </a:xfrm>
          <a:prstGeom prst="rect">
            <a:avLst/>
          </a:prstGeom>
        </p:spPr>
      </p:pic>
      <p:pic>
        <p:nvPicPr>
          <p:cNvPr id="3" name="Picture 2">
            <a:extLst>
              <a:ext uri="{FF2B5EF4-FFF2-40B4-BE49-F238E27FC236}">
                <a16:creationId xmlns:a16="http://schemas.microsoft.com/office/drawing/2014/main" id="{FF5BB1D9-B378-46F7-9E22-383792C6C6BB}"/>
              </a:ext>
            </a:extLst>
          </p:cNvPr>
          <p:cNvPicPr>
            <a:picLocks noChangeAspect="1"/>
          </p:cNvPicPr>
          <p:nvPr/>
        </p:nvPicPr>
        <p:blipFill>
          <a:blip r:embed="rId5"/>
          <a:stretch>
            <a:fillRect/>
          </a:stretch>
        </p:blipFill>
        <p:spPr>
          <a:xfrm>
            <a:off x="0" y="6156899"/>
            <a:ext cx="890093" cy="701101"/>
          </a:xfrm>
          <a:prstGeom prst="rect">
            <a:avLst/>
          </a:prstGeom>
        </p:spPr>
      </p:pic>
    </p:spTree>
    <p:extLst>
      <p:ext uri="{BB962C8B-B14F-4D97-AF65-F5344CB8AC3E}">
        <p14:creationId xmlns:p14="http://schemas.microsoft.com/office/powerpoint/2010/main" val="144976438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53D02CC6-868A-461B-992A-11C1B803865A}"/>
              </a:ext>
            </a:extLst>
          </p:cNvPr>
          <p:cNvPicPr>
            <a:picLocks noChangeAspect="1"/>
          </p:cNvPicPr>
          <p:nvPr/>
        </p:nvPicPr>
        <p:blipFill rotWithShape="1">
          <a:blip r:embed="rId3"/>
          <a:srcRect b="60086"/>
          <a:stretch/>
        </p:blipFill>
        <p:spPr>
          <a:xfrm>
            <a:off x="10375271" y="5859845"/>
            <a:ext cx="1816729" cy="998155"/>
          </a:xfrm>
          <a:prstGeom prst="rect">
            <a:avLst/>
          </a:prstGeom>
        </p:spPr>
      </p:pic>
      <p:sp>
        <p:nvSpPr>
          <p:cNvPr id="9" name="Subtitle 2">
            <a:extLst>
              <a:ext uri="{FF2B5EF4-FFF2-40B4-BE49-F238E27FC236}">
                <a16:creationId xmlns:a16="http://schemas.microsoft.com/office/drawing/2014/main" id="{BC0DF3B4-1F3B-476B-8E4F-68A5ABFBE559}"/>
              </a:ext>
            </a:extLst>
          </p:cNvPr>
          <p:cNvSpPr txBox="1">
            <a:spLocks/>
          </p:cNvSpPr>
          <p:nvPr/>
        </p:nvSpPr>
        <p:spPr>
          <a:xfrm>
            <a:off x="559584" y="1141907"/>
            <a:ext cx="10927977" cy="5161239"/>
          </a:xfrm>
          <a:prstGeom prst="rect">
            <a:avLst/>
          </a:prstGeom>
        </p:spPr>
        <p:txBody>
          <a:bodyPr>
            <a:normAutofit fontScale="92500" lnSpcReduction="2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ro-RO" sz="1800" b="1" dirty="0"/>
              <a:t>3</a:t>
            </a:r>
            <a:r>
              <a:rPr lang="it-IT" sz="1800" b="1" dirty="0"/>
              <a:t>.</a:t>
            </a:r>
            <a:r>
              <a:rPr kumimoji="0" lang="ro-RO" sz="1800" b="1"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 </a:t>
            </a:r>
            <a:r>
              <a:rPr kumimoji="0" lang="en-US" sz="1800" b="1"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MA</a:t>
            </a:r>
            <a:r>
              <a:rPr kumimoji="0" lang="ro-RO" sz="1800" b="1"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S</a:t>
            </a:r>
            <a:r>
              <a:rPr kumimoji="0" lang="en-US" sz="1800" b="1"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URI PENTRU SIMPLIFICAREA OPERATIONALIZ</a:t>
            </a:r>
            <a:r>
              <a:rPr lang="ro-RO" sz="1800" b="1" dirty="0">
                <a:solidFill>
                  <a:prstClr val="black"/>
                </a:solidFill>
                <a:ea typeface="Calibri" panose="020F0502020204030204" pitchFamily="34" charset="0"/>
                <a:cs typeface="Times New Roman" panose="02020603050405020304" pitchFamily="18" charset="0"/>
              </a:rPr>
              <a:t>ĂRII</a:t>
            </a:r>
            <a:r>
              <a:rPr kumimoji="0" lang="en-US" sz="1800" b="1"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 PROCEDURII SIPLIFICATE</a:t>
            </a:r>
            <a:r>
              <a:rPr lang="ro-RO" sz="2200" b="1" dirty="0"/>
              <a:t>	</a:t>
            </a:r>
          </a:p>
          <a:p>
            <a:pPr marL="342900" lvl="0" indent="-342900" algn="just">
              <a:buFont typeface="Times New Roman" panose="02020603050405020304" pitchFamily="18" charset="0"/>
              <a:buChar char="-"/>
            </a:pPr>
            <a:r>
              <a:rPr lang="ro-RO" sz="2200" b="1" dirty="0"/>
              <a:t>	</a:t>
            </a: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 Completarea descrierii tehnicii de regenerare a </a:t>
            </a:r>
            <a:r>
              <a:rPr lang="ro-RO" sz="1800" dirty="0" err="1">
                <a:effectLst/>
                <a:latin typeface="Times New Roman" panose="02020603050405020304" pitchFamily="18" charset="0"/>
                <a:ea typeface="Calibri" panose="020F0502020204030204" pitchFamily="34" charset="0"/>
                <a:cs typeface="Times New Roman" panose="02020603050405020304" pitchFamily="18" charset="0"/>
              </a:rPr>
              <a:t>arboretelor</a:t>
            </a: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 (alegere </a:t>
            </a:r>
            <a:r>
              <a:rPr lang="ro-RO" sz="1800" dirty="0" err="1">
                <a:effectLst/>
                <a:latin typeface="Times New Roman" panose="02020603050405020304" pitchFamily="18" charset="0"/>
                <a:ea typeface="Calibri" panose="020F0502020204030204" pitchFamily="34" charset="0"/>
                <a:cs typeface="Times New Roman" panose="02020603050405020304" pitchFamily="18" charset="0"/>
              </a:rPr>
              <a:t>şi</a:t>
            </a: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 aplicare a tratamentelor). În special, aspectele privind aplicarea tratamentelor intensive pentru regenerarea </a:t>
            </a:r>
            <a:r>
              <a:rPr lang="ro-RO" sz="1800" dirty="0" err="1">
                <a:effectLst/>
                <a:latin typeface="Times New Roman" panose="02020603050405020304" pitchFamily="18" charset="0"/>
                <a:ea typeface="Calibri" panose="020F0502020204030204" pitchFamily="34" charset="0"/>
                <a:cs typeface="Times New Roman" panose="02020603050405020304" pitchFamily="18" charset="0"/>
              </a:rPr>
              <a:t>arboretelor</a:t>
            </a: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 respectiv tratamentul regenerărilor progresive cu perioadă mărită de regenerare, tratamentul codrului </a:t>
            </a:r>
            <a:r>
              <a:rPr lang="ro-RO" sz="1800" dirty="0" err="1">
                <a:effectLst/>
                <a:latin typeface="Times New Roman" panose="02020603050405020304" pitchFamily="18" charset="0"/>
                <a:ea typeface="Calibri" panose="020F0502020204030204" pitchFamily="34" charset="0"/>
                <a:cs typeface="Times New Roman" panose="02020603050405020304" pitchFamily="18" charset="0"/>
              </a:rPr>
              <a:t>cvasigrădinărit</a:t>
            </a: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 tratamentul codrului grădinărit;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Times New Roman" panose="02020603050405020304" pitchFamily="18" charset="0"/>
              <a:buChar char="-"/>
            </a:pP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Aplicarea particularităților regenerării </a:t>
            </a:r>
            <a:r>
              <a:rPr lang="ro-RO" sz="1800" dirty="0" err="1">
                <a:effectLst/>
                <a:latin typeface="Times New Roman" panose="02020603050405020304" pitchFamily="18" charset="0"/>
                <a:ea typeface="Calibri" panose="020F0502020204030204" pitchFamily="34" charset="0"/>
                <a:cs typeface="Times New Roman" panose="02020603050405020304" pitchFamily="18" charset="0"/>
              </a:rPr>
              <a:t>arboretelor</a:t>
            </a: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 din principalele formații forestiere;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Times New Roman" panose="02020603050405020304" pitchFamily="18" charset="0"/>
              <a:buChar char="-"/>
            </a:pP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Completarea descrierii tehnicii de aplicare a lucrărilor speciale de conservare, cu precizări referitoare la </a:t>
            </a:r>
            <a:r>
              <a:rPr lang="ro-RO" sz="1800" dirty="0" err="1">
                <a:effectLst/>
                <a:latin typeface="Times New Roman" panose="02020603050405020304" pitchFamily="18" charset="0"/>
                <a:ea typeface="Calibri" panose="020F0502020204030204" pitchFamily="34" charset="0"/>
                <a:cs typeface="Times New Roman" panose="02020603050405020304" pitchFamily="18" charset="0"/>
              </a:rPr>
              <a:t>arboretele</a:t>
            </a: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 constituite din specii care se regenerează din lăstari/drajoni ( salcâm, plopi indigeni, sălcii) sau pe cale artificială, prin plantații ( plopi </a:t>
            </a:r>
            <a:r>
              <a:rPr lang="ro-RO" sz="1800" dirty="0" err="1">
                <a:effectLst/>
                <a:latin typeface="Times New Roman" panose="02020603050405020304" pitchFamily="18" charset="0"/>
                <a:ea typeface="Calibri" panose="020F0502020204030204" pitchFamily="34" charset="0"/>
                <a:cs typeface="Times New Roman" panose="02020603050405020304" pitchFamily="18" charset="0"/>
              </a:rPr>
              <a:t>euramericani</a:t>
            </a: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 sălcii selecționate);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Times New Roman" panose="02020603050405020304" pitchFamily="18" charset="0"/>
              <a:buChar char="-"/>
            </a:pP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Detalierea tehnicii de aplicare a tratamentelor pentru cazurile în care tăierile de regenerare clasice trebuie completate cu măsuri  speciale de </a:t>
            </a:r>
            <a:r>
              <a:rPr lang="ro-RO" sz="1800" dirty="0" err="1">
                <a:effectLst/>
                <a:latin typeface="Times New Roman" panose="02020603050405020304" pitchFamily="18" charset="0"/>
                <a:ea typeface="Calibri" panose="020F0502020204030204" pitchFamily="34" charset="0"/>
                <a:cs typeface="Times New Roman" panose="02020603050405020304" pitchFamily="18" charset="0"/>
              </a:rPr>
              <a:t>reconstrucţie</a:t>
            </a: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 ecologică (tăieri de refacere cu </a:t>
            </a:r>
            <a:r>
              <a:rPr lang="ro-RO" sz="1800" dirty="0" err="1">
                <a:effectLst/>
                <a:latin typeface="Times New Roman" panose="02020603050405020304" pitchFamily="18" charset="0"/>
                <a:ea typeface="Calibri" panose="020F0502020204030204" pitchFamily="34" charset="0"/>
                <a:cs typeface="Times New Roman" panose="02020603050405020304" pitchFamily="18" charset="0"/>
              </a:rPr>
              <a:t>intervenţii</a:t>
            </a: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 rase în ochiuri </a:t>
            </a:r>
            <a:r>
              <a:rPr lang="ro-RO" sz="1800" dirty="0" err="1">
                <a:effectLst/>
                <a:latin typeface="Times New Roman" panose="02020603050405020304" pitchFamily="18" charset="0"/>
                <a:ea typeface="Calibri" panose="020F0502020204030204" pitchFamily="34" charset="0"/>
                <a:cs typeface="Times New Roman" panose="02020603050405020304" pitchFamily="18" charset="0"/>
              </a:rPr>
              <a:t>şi</a:t>
            </a: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 efectuarea de </a:t>
            </a:r>
            <a:r>
              <a:rPr lang="ro-RO" sz="1800" dirty="0" err="1">
                <a:effectLst/>
                <a:latin typeface="Times New Roman" panose="02020603050405020304" pitchFamily="18" charset="0"/>
                <a:ea typeface="Calibri" panose="020F0502020204030204" pitchFamily="34" charset="0"/>
                <a:cs typeface="Times New Roman" panose="02020603050405020304" pitchFamily="18" charset="0"/>
              </a:rPr>
              <a:t>plantaţii</a:t>
            </a: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 semănături, împăduriri sub masiv);</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Times New Roman" panose="02020603050405020304" pitchFamily="18" charset="0"/>
              <a:buChar char="-"/>
            </a:pPr>
            <a:r>
              <a:rPr lang="ro-RO" sz="1800" spc="-50" dirty="0">
                <a:effectLst/>
                <a:latin typeface="Times New Roman" panose="02020603050405020304" pitchFamily="18" charset="0"/>
                <a:ea typeface="Calibri" panose="020F0502020204030204" pitchFamily="34" charset="0"/>
                <a:cs typeface="Times New Roman" panose="02020603050405020304" pitchFamily="18" charset="0"/>
              </a:rPr>
              <a:t>Actualizarea subgrupelor </a:t>
            </a:r>
            <a:r>
              <a:rPr lang="ro-RO" sz="1800" spc="-50" dirty="0" err="1">
                <a:effectLst/>
                <a:latin typeface="Times New Roman" panose="02020603050405020304" pitchFamily="18" charset="0"/>
                <a:ea typeface="Calibri" panose="020F0502020204030204" pitchFamily="34" charset="0"/>
                <a:cs typeface="Times New Roman" panose="02020603050405020304" pitchFamily="18" charset="0"/>
              </a:rPr>
              <a:t>şi</a:t>
            </a:r>
            <a:r>
              <a:rPr lang="ro-RO" sz="1800" spc="-50" dirty="0">
                <a:effectLst/>
                <a:latin typeface="Times New Roman" panose="02020603050405020304" pitchFamily="18" charset="0"/>
                <a:ea typeface="Calibri" panose="020F0502020204030204" pitchFamily="34" charset="0"/>
                <a:cs typeface="Times New Roman" panose="02020603050405020304" pitchFamily="18" charset="0"/>
              </a:rPr>
              <a:t>  categoriilor </a:t>
            </a:r>
            <a:r>
              <a:rPr lang="ro-RO" sz="1800" spc="-50" dirty="0" err="1">
                <a:effectLst/>
                <a:latin typeface="Times New Roman" panose="02020603050405020304" pitchFamily="18" charset="0"/>
                <a:ea typeface="Calibri" panose="020F0502020204030204" pitchFamily="34" charset="0"/>
                <a:cs typeface="Times New Roman" panose="02020603050405020304" pitchFamily="18" charset="0"/>
              </a:rPr>
              <a:t>functionale</a:t>
            </a:r>
            <a:r>
              <a:rPr lang="ro-RO" sz="1800" spc="-50" dirty="0">
                <a:effectLst/>
                <a:latin typeface="Times New Roman" panose="02020603050405020304" pitchFamily="18" charset="0"/>
                <a:ea typeface="Calibri" panose="020F0502020204030204" pitchFamily="34" charset="0"/>
                <a:cs typeface="Times New Roman" panose="02020603050405020304" pitchFamily="18" charset="0"/>
              </a:rPr>
              <a:t> atribuite </a:t>
            </a:r>
            <a:r>
              <a:rPr lang="ro-RO" sz="1800" spc="-50" dirty="0" err="1">
                <a:effectLst/>
                <a:latin typeface="Times New Roman" panose="02020603050405020304" pitchFamily="18" charset="0"/>
                <a:ea typeface="Calibri" panose="020F0502020204030204" pitchFamily="34" charset="0"/>
                <a:cs typeface="Times New Roman" panose="02020603050405020304" pitchFamily="18" charset="0"/>
              </a:rPr>
              <a:t>arboretelor</a:t>
            </a:r>
            <a:r>
              <a:rPr lang="ro-RO" sz="1800" spc="-50" dirty="0">
                <a:effectLst/>
                <a:latin typeface="Times New Roman" panose="02020603050405020304" pitchFamily="18" charset="0"/>
                <a:ea typeface="Calibri" panose="020F0502020204030204" pitchFamily="34" charset="0"/>
                <a:cs typeface="Times New Roman" panose="02020603050405020304" pitchFamily="18" charset="0"/>
              </a:rPr>
              <a:t> și corelarea lor cu tipurile structural – </a:t>
            </a:r>
            <a:r>
              <a:rPr lang="ro-RO" sz="1800" spc="-50" dirty="0" err="1">
                <a:effectLst/>
                <a:latin typeface="Times New Roman" panose="02020603050405020304" pitchFamily="18" charset="0"/>
                <a:ea typeface="Calibri" panose="020F0502020204030204" pitchFamily="34" charset="0"/>
                <a:cs typeface="Times New Roman" panose="02020603050405020304" pitchFamily="18" charset="0"/>
              </a:rPr>
              <a:t>funcţionale</a:t>
            </a:r>
            <a:r>
              <a:rPr lang="ro-RO" sz="1800" spc="-50" dirty="0">
                <a:effectLst/>
                <a:latin typeface="Times New Roman" panose="02020603050405020304" pitchFamily="18" charset="0"/>
                <a:ea typeface="Calibri" panose="020F0502020204030204" pitchFamily="34" charset="0"/>
                <a:cs typeface="Times New Roman" panose="02020603050405020304" pitchFamily="18" charset="0"/>
              </a:rPr>
              <a:t> (TI –TVI);</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Times New Roman" panose="02020603050405020304" pitchFamily="18" charset="0"/>
              <a:buChar char="-"/>
            </a:pP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Adoptarea unor precizări, în mod expres, privind alegerea și aplicarea tratamentelor în </a:t>
            </a:r>
            <a:r>
              <a:rPr lang="ro-RO" sz="1800" dirty="0" err="1">
                <a:effectLst/>
                <a:latin typeface="Times New Roman" panose="02020603050405020304" pitchFamily="18" charset="0"/>
                <a:ea typeface="Calibri" panose="020F0502020204030204" pitchFamily="34" charset="0"/>
                <a:cs typeface="Times New Roman" panose="02020603050405020304" pitchFamily="18" charset="0"/>
              </a:rPr>
              <a:t>arboretele</a:t>
            </a: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 din proprietățile forestiere mici.</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endParaRPr lang="ro-RO" sz="2200" b="1" dirty="0"/>
          </a:p>
          <a:p>
            <a:pPr marL="0" indent="0" algn="just">
              <a:buNone/>
            </a:pPr>
            <a:r>
              <a:rPr lang="ro-RO" sz="2200" b="1" dirty="0"/>
              <a:t>	</a:t>
            </a:r>
          </a:p>
          <a:p>
            <a:pPr marL="0" indent="0" algn="just">
              <a:buNone/>
            </a:pPr>
            <a:r>
              <a:rPr lang="ro-RO" sz="2200" b="1" dirty="0"/>
              <a:t>	</a:t>
            </a:r>
            <a:r>
              <a:rPr lang="it-IT" sz="3200" b="1" dirty="0"/>
              <a:t>	</a:t>
            </a:r>
          </a:p>
          <a:p>
            <a:pPr marL="0" indent="0">
              <a:buNone/>
            </a:pPr>
            <a:endParaRPr lang="it-IT" sz="3200" b="1" dirty="0"/>
          </a:p>
          <a:p>
            <a:pPr marL="0" indent="0">
              <a:buNone/>
            </a:pPr>
            <a:endParaRPr lang="ro-RO" sz="3200" b="1" dirty="0"/>
          </a:p>
          <a:p>
            <a:pPr marL="0" indent="0">
              <a:buNone/>
            </a:pPr>
            <a:endParaRPr lang="ro-RO" sz="1800" dirty="0"/>
          </a:p>
          <a:p>
            <a:pPr marL="0" indent="0">
              <a:buNone/>
            </a:pPr>
            <a:endParaRPr lang="en-US" dirty="0"/>
          </a:p>
          <a:p>
            <a:pPr marL="0" indent="0">
              <a:buNone/>
            </a:pPr>
            <a:endParaRPr lang="en-US" dirty="0"/>
          </a:p>
        </p:txBody>
      </p:sp>
      <p:pic>
        <p:nvPicPr>
          <p:cNvPr id="2" name="Picture 1">
            <a:extLst>
              <a:ext uri="{FF2B5EF4-FFF2-40B4-BE49-F238E27FC236}">
                <a16:creationId xmlns:a16="http://schemas.microsoft.com/office/drawing/2014/main" id="{761BA094-4EF5-4DC4-AFC4-5CC2EF200548}"/>
              </a:ext>
            </a:extLst>
          </p:cNvPr>
          <p:cNvPicPr>
            <a:picLocks noChangeAspect="1"/>
          </p:cNvPicPr>
          <p:nvPr/>
        </p:nvPicPr>
        <p:blipFill>
          <a:blip r:embed="rId4"/>
          <a:stretch>
            <a:fillRect/>
          </a:stretch>
        </p:blipFill>
        <p:spPr>
          <a:xfrm>
            <a:off x="1386637" y="62821"/>
            <a:ext cx="9102117" cy="1079086"/>
          </a:xfrm>
          <a:prstGeom prst="rect">
            <a:avLst/>
          </a:prstGeom>
        </p:spPr>
      </p:pic>
      <p:pic>
        <p:nvPicPr>
          <p:cNvPr id="3" name="Picture 2">
            <a:extLst>
              <a:ext uri="{FF2B5EF4-FFF2-40B4-BE49-F238E27FC236}">
                <a16:creationId xmlns:a16="http://schemas.microsoft.com/office/drawing/2014/main" id="{FF5BB1D9-B378-46F7-9E22-383792C6C6BB}"/>
              </a:ext>
            </a:extLst>
          </p:cNvPr>
          <p:cNvPicPr>
            <a:picLocks noChangeAspect="1"/>
          </p:cNvPicPr>
          <p:nvPr/>
        </p:nvPicPr>
        <p:blipFill>
          <a:blip r:embed="rId5"/>
          <a:stretch>
            <a:fillRect/>
          </a:stretch>
        </p:blipFill>
        <p:spPr>
          <a:xfrm>
            <a:off x="0" y="6156899"/>
            <a:ext cx="890093" cy="701101"/>
          </a:xfrm>
          <a:prstGeom prst="rect">
            <a:avLst/>
          </a:prstGeom>
        </p:spPr>
      </p:pic>
    </p:spTree>
    <p:extLst>
      <p:ext uri="{BB962C8B-B14F-4D97-AF65-F5344CB8AC3E}">
        <p14:creationId xmlns:p14="http://schemas.microsoft.com/office/powerpoint/2010/main" val="134641558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FA68F-A67C-462C-8B9E-2D30D4B4095E}"/>
              </a:ext>
            </a:extLst>
          </p:cNvPr>
          <p:cNvSpPr>
            <a:spLocks noGrp="1"/>
          </p:cNvSpPr>
          <p:nvPr>
            <p:ph type="ctrTitle"/>
          </p:nvPr>
        </p:nvSpPr>
        <p:spPr>
          <a:xfrm>
            <a:off x="1524000" y="1122363"/>
            <a:ext cx="9144000" cy="612169"/>
          </a:xfrm>
        </p:spPr>
        <p:txBody>
          <a:bodyPr>
            <a:normAutofit fontScale="90000"/>
          </a:bodyPr>
          <a:lstStyle/>
          <a:p>
            <a:endParaRPr lang="en-US" dirty="0"/>
          </a:p>
        </p:txBody>
      </p:sp>
      <p:pic>
        <p:nvPicPr>
          <p:cNvPr id="4" name="Picture 3" descr="Imagini pentru sigla fondul social european">
            <a:extLst>
              <a:ext uri="{FF2B5EF4-FFF2-40B4-BE49-F238E27FC236}">
                <a16:creationId xmlns:a16="http://schemas.microsoft.com/office/drawing/2014/main" id="{899E0957-79FE-40BE-A0BD-6A8F36584C3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1658" y="319177"/>
            <a:ext cx="11265031" cy="1255624"/>
          </a:xfrm>
          <a:prstGeom prst="rect">
            <a:avLst/>
          </a:prstGeom>
          <a:noFill/>
          <a:ln>
            <a:noFill/>
          </a:ln>
        </p:spPr>
      </p:pic>
      <p:graphicFrame>
        <p:nvGraphicFramePr>
          <p:cNvPr id="3" name="Table 2">
            <a:extLst>
              <a:ext uri="{FF2B5EF4-FFF2-40B4-BE49-F238E27FC236}">
                <a16:creationId xmlns:a16="http://schemas.microsoft.com/office/drawing/2014/main" id="{D1BCDD2B-4CEE-4BC2-AEFC-93C43FD67DDC}"/>
              </a:ext>
            </a:extLst>
          </p:cNvPr>
          <p:cNvGraphicFramePr>
            <a:graphicFrameLocks noGrp="1"/>
          </p:cNvGraphicFramePr>
          <p:nvPr>
            <p:extLst>
              <p:ext uri="{D42A27DB-BD31-4B8C-83A1-F6EECF244321}">
                <p14:modId xmlns:p14="http://schemas.microsoft.com/office/powerpoint/2010/main" val="2335990510"/>
              </p:ext>
            </p:extLst>
          </p:nvPr>
        </p:nvGraphicFramePr>
        <p:xfrm>
          <a:off x="578019" y="2537719"/>
          <a:ext cx="11265032" cy="4283550"/>
        </p:xfrm>
        <a:graphic>
          <a:graphicData uri="http://schemas.openxmlformats.org/drawingml/2006/table">
            <a:tbl>
              <a:tblPr/>
              <a:tblGrid>
                <a:gridCol w="2502532">
                  <a:extLst>
                    <a:ext uri="{9D8B030D-6E8A-4147-A177-3AD203B41FA5}">
                      <a16:colId xmlns:a16="http://schemas.microsoft.com/office/drawing/2014/main" val="3335916655"/>
                    </a:ext>
                  </a:extLst>
                </a:gridCol>
                <a:gridCol w="1846556">
                  <a:extLst>
                    <a:ext uri="{9D8B030D-6E8A-4147-A177-3AD203B41FA5}">
                      <a16:colId xmlns:a16="http://schemas.microsoft.com/office/drawing/2014/main" val="1087958437"/>
                    </a:ext>
                  </a:extLst>
                </a:gridCol>
                <a:gridCol w="3755254">
                  <a:extLst>
                    <a:ext uri="{9D8B030D-6E8A-4147-A177-3AD203B41FA5}">
                      <a16:colId xmlns:a16="http://schemas.microsoft.com/office/drawing/2014/main" val="3455479907"/>
                    </a:ext>
                  </a:extLst>
                </a:gridCol>
                <a:gridCol w="3160690">
                  <a:extLst>
                    <a:ext uri="{9D8B030D-6E8A-4147-A177-3AD203B41FA5}">
                      <a16:colId xmlns:a16="http://schemas.microsoft.com/office/drawing/2014/main" val="388506526"/>
                    </a:ext>
                  </a:extLst>
                </a:gridCol>
              </a:tblGrid>
              <a:tr h="501034">
                <a:tc>
                  <a:txBody>
                    <a:bodyPr/>
                    <a:lstStyle/>
                    <a:p>
                      <a:pPr algn="ctr"/>
                      <a:r>
                        <a:rPr lang="ro-RO" sz="1800" b="1" dirty="0">
                          <a:effectLst/>
                          <a:latin typeface="Calibri" panose="020F0502020204030204" pitchFamily="34" charset="0"/>
                        </a:rPr>
                        <a:t>Capitol/Subcapitol Norma tehnică existentă</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eliminate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modificate/nou introduse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Observații/Argumente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50006506"/>
                  </a:ext>
                </a:extLst>
              </a:tr>
              <a:tr h="3734910">
                <a:tc>
                  <a:txBody>
                    <a:bodyPr/>
                    <a:lstStyle/>
                    <a:p>
                      <a:r>
                        <a:rPr lang="ro-RO" sz="1800" b="1" kern="1200" dirty="0">
                          <a:solidFill>
                            <a:schemeClr val="tx1"/>
                          </a:solidFill>
                          <a:effectLst/>
                          <a:latin typeface="Calibri" panose="020F0502020204030204" pitchFamily="34" charset="0"/>
                          <a:ea typeface="+mn-ea"/>
                          <a:cs typeface="+mn-cs"/>
                        </a:rPr>
                        <a:t> </a:t>
                      </a:r>
                      <a:r>
                        <a:rPr lang="ro-RO" sz="1600" b="1" kern="1200" dirty="0">
                          <a:solidFill>
                            <a:schemeClr val="tx1"/>
                          </a:solidFill>
                          <a:effectLst/>
                          <a:latin typeface="Calibri" panose="020F0502020204030204" pitchFamily="34" charset="0"/>
                          <a:ea typeface="+mn-ea"/>
                          <a:cs typeface="+mn-cs"/>
                        </a:rPr>
                        <a:t>Cap.: 1.1.1,</a:t>
                      </a:r>
                    </a:p>
                    <a:p>
                      <a:r>
                        <a:rPr lang="ro-RO" sz="1600" b="1" kern="1200" dirty="0">
                          <a:solidFill>
                            <a:schemeClr val="tx1"/>
                          </a:solidFill>
                          <a:effectLst/>
                          <a:latin typeface="Calibri" panose="020F0502020204030204" pitchFamily="34" charset="0"/>
                          <a:ea typeface="+mn-ea"/>
                          <a:cs typeface="+mn-cs"/>
                        </a:rPr>
                        <a:t>           1.1.2,</a:t>
                      </a:r>
                    </a:p>
                    <a:p>
                      <a:r>
                        <a:rPr lang="ro-RO" sz="1600" b="1" kern="1200" dirty="0">
                          <a:solidFill>
                            <a:schemeClr val="tx1"/>
                          </a:solidFill>
                          <a:effectLst/>
                          <a:latin typeface="Calibri" panose="020F0502020204030204" pitchFamily="34" charset="0"/>
                          <a:ea typeface="+mn-ea"/>
                          <a:cs typeface="+mn-cs"/>
                        </a:rPr>
                        <a:t>           1.1.3.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ro-RO" sz="1100" dirty="0">
                          <a:effectLst/>
                        </a:rPr>
                        <a:t> </a:t>
                      </a:r>
                      <a:r>
                        <a:rPr lang="ro-RO" sz="1600" b="1" kern="1200" dirty="0">
                          <a:solidFill>
                            <a:schemeClr val="dk1"/>
                          </a:solidFill>
                          <a:effectLst/>
                          <a:latin typeface="+mn-lt"/>
                          <a:ea typeface="+mn-ea"/>
                          <a:cs typeface="+mn-cs"/>
                        </a:rPr>
                        <a:t>Completarea descrierii tehnicii de regenerare a </a:t>
                      </a:r>
                      <a:r>
                        <a:rPr lang="ro-RO" sz="1600" b="1" kern="1200" dirty="0" err="1">
                          <a:solidFill>
                            <a:schemeClr val="dk1"/>
                          </a:solidFill>
                          <a:effectLst/>
                          <a:latin typeface="+mn-lt"/>
                          <a:ea typeface="+mn-ea"/>
                          <a:cs typeface="+mn-cs"/>
                        </a:rPr>
                        <a:t>arboretelor</a:t>
                      </a:r>
                      <a:r>
                        <a:rPr lang="ro-RO" sz="1600" b="1" kern="1200" dirty="0">
                          <a:solidFill>
                            <a:schemeClr val="dk1"/>
                          </a:solidFill>
                          <a:effectLst/>
                          <a:latin typeface="+mn-lt"/>
                          <a:ea typeface="+mn-ea"/>
                          <a:cs typeface="+mn-cs"/>
                        </a:rPr>
                        <a:t> (alegere </a:t>
                      </a:r>
                      <a:r>
                        <a:rPr lang="ro-RO" sz="1600" b="1" kern="1200" dirty="0" err="1">
                          <a:solidFill>
                            <a:schemeClr val="dk1"/>
                          </a:solidFill>
                          <a:effectLst/>
                          <a:latin typeface="+mn-lt"/>
                          <a:ea typeface="+mn-ea"/>
                          <a:cs typeface="+mn-cs"/>
                        </a:rPr>
                        <a:t>şi</a:t>
                      </a:r>
                      <a:r>
                        <a:rPr lang="ro-RO" sz="1600" b="1" kern="1200" dirty="0">
                          <a:solidFill>
                            <a:schemeClr val="dk1"/>
                          </a:solidFill>
                          <a:effectLst/>
                          <a:latin typeface="+mn-lt"/>
                          <a:ea typeface="+mn-ea"/>
                          <a:cs typeface="+mn-cs"/>
                        </a:rPr>
                        <a:t> aplicare a tratamentelor). În special, aspectele privind aplicarea tratamentelor intensive pentru regenerarea </a:t>
                      </a:r>
                      <a:r>
                        <a:rPr lang="ro-RO" sz="1600" b="1" kern="1200" dirty="0" err="1">
                          <a:solidFill>
                            <a:schemeClr val="dk1"/>
                          </a:solidFill>
                          <a:effectLst/>
                          <a:latin typeface="+mn-lt"/>
                          <a:ea typeface="+mn-ea"/>
                          <a:cs typeface="+mn-cs"/>
                        </a:rPr>
                        <a:t>arboretelor</a:t>
                      </a:r>
                      <a:r>
                        <a:rPr lang="ro-RO" sz="1600" b="1" kern="1200" dirty="0">
                          <a:solidFill>
                            <a:schemeClr val="dk1"/>
                          </a:solidFill>
                          <a:effectLst/>
                          <a:latin typeface="+mn-lt"/>
                          <a:ea typeface="+mn-ea"/>
                          <a:cs typeface="+mn-cs"/>
                        </a:rPr>
                        <a:t>, respectiv tratamentul regenerărilor progresive cu perioadă mărită de regenerare, tratamentul codrului </a:t>
                      </a:r>
                      <a:r>
                        <a:rPr lang="ro-RO" sz="1600" b="1" kern="1200" dirty="0" err="1">
                          <a:solidFill>
                            <a:schemeClr val="dk1"/>
                          </a:solidFill>
                          <a:effectLst/>
                          <a:latin typeface="+mn-lt"/>
                          <a:ea typeface="+mn-ea"/>
                          <a:cs typeface="+mn-cs"/>
                        </a:rPr>
                        <a:t>cvasigrădinărit</a:t>
                      </a:r>
                      <a:r>
                        <a:rPr lang="ro-RO" sz="1600" b="1" kern="1200" dirty="0">
                          <a:solidFill>
                            <a:schemeClr val="dk1"/>
                          </a:solidFill>
                          <a:effectLst/>
                          <a:latin typeface="+mn-lt"/>
                          <a:ea typeface="+mn-ea"/>
                          <a:cs typeface="+mn-cs"/>
                        </a:rPr>
                        <a:t>, tratamentul codrului grădinărit</a:t>
                      </a:r>
                      <a:endParaRPr lang="ro-RO" sz="16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just">
                        <a:lnSpc>
                          <a:spcPct val="107000"/>
                        </a:lnSpc>
                        <a:spcBef>
                          <a:spcPts val="0"/>
                        </a:spcBef>
                        <a:spcAft>
                          <a:spcPts val="0"/>
                        </a:spcAft>
                      </a:pPr>
                      <a:r>
                        <a:rPr lang="ro-RO" sz="1600" b="1" kern="1200" dirty="0">
                          <a:solidFill>
                            <a:schemeClr val="dk1"/>
                          </a:solidFill>
                          <a:effectLst/>
                          <a:latin typeface="+mn-lt"/>
                          <a:ea typeface="+mn-ea"/>
                          <a:cs typeface="+mn-cs"/>
                        </a:rPr>
                        <a:t>Rezultatele cercetărilor </a:t>
                      </a:r>
                      <a:r>
                        <a:rPr lang="ro-RO" sz="1600" b="1" kern="1200" dirty="0" err="1">
                          <a:solidFill>
                            <a:schemeClr val="dk1"/>
                          </a:solidFill>
                          <a:effectLst/>
                          <a:latin typeface="+mn-lt"/>
                          <a:ea typeface="+mn-ea"/>
                          <a:cs typeface="+mn-cs"/>
                        </a:rPr>
                        <a:t>desfăşurate</a:t>
                      </a:r>
                      <a:r>
                        <a:rPr lang="ro-RO" sz="1600" b="1" kern="1200" dirty="0">
                          <a:solidFill>
                            <a:schemeClr val="dk1"/>
                          </a:solidFill>
                          <a:effectLst/>
                          <a:latin typeface="+mn-lt"/>
                          <a:ea typeface="+mn-ea"/>
                          <a:cs typeface="+mn-cs"/>
                        </a:rPr>
                        <a:t> în ultimii 20 de ani privind alegerea și aplicarea tratamentelor intensive:</a:t>
                      </a:r>
                    </a:p>
                    <a:p>
                      <a:pPr marL="0" marR="0" algn="just">
                        <a:lnSpc>
                          <a:spcPct val="107000"/>
                        </a:lnSpc>
                        <a:spcBef>
                          <a:spcPts val="0"/>
                        </a:spcBef>
                        <a:spcAft>
                          <a:spcPts val="0"/>
                        </a:spcAft>
                      </a:pPr>
                      <a:r>
                        <a:rPr lang="ro-RO" sz="1600" b="1" kern="1200" dirty="0">
                          <a:solidFill>
                            <a:schemeClr val="dk1"/>
                          </a:solidFill>
                          <a:effectLst/>
                          <a:latin typeface="+mn-lt"/>
                          <a:ea typeface="+mn-ea"/>
                          <a:cs typeface="+mn-cs"/>
                        </a:rPr>
                        <a:t>-codru grădinărit: cercetările și experimentările au dovedit că obiectivele sunt realizate prin extragerea arborilor pe buchete (2-3 exemplare la speciile de umbră) și grupe sau pâlcuri în cazul speciilor cu temperament de lumină (șleauri, </a:t>
                      </a:r>
                      <a:r>
                        <a:rPr lang="ro-RO" sz="1600" b="1" kern="1200" dirty="0" err="1">
                          <a:solidFill>
                            <a:schemeClr val="dk1"/>
                          </a:solidFill>
                          <a:effectLst/>
                          <a:latin typeface="+mn-lt"/>
                          <a:ea typeface="+mn-ea"/>
                          <a:cs typeface="+mn-cs"/>
                        </a:rPr>
                        <a:t>goruneto</a:t>
                      </a:r>
                      <a:r>
                        <a:rPr lang="ro-RO" sz="1600" b="1" kern="1200" dirty="0">
                          <a:solidFill>
                            <a:schemeClr val="dk1"/>
                          </a:solidFill>
                          <a:effectLst/>
                          <a:latin typeface="+mn-lt"/>
                          <a:ea typeface="+mn-ea"/>
                          <a:cs typeface="+mn-cs"/>
                        </a:rPr>
                        <a:t>-făgete)</a:t>
                      </a:r>
                      <a:endParaRPr lang="en-US" sz="1600" dirty="0">
                        <a:effectLst/>
                        <a:latin typeface="+mn-lt"/>
                        <a:ea typeface="Calibri" panose="020F0502020204030204" pitchFamily="34" charset="0"/>
                        <a:cs typeface="Times New Roman" panose="02020603050405020304" pitchFamily="18" charset="0"/>
                      </a:endParaRPr>
                    </a:p>
                    <a:p>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32095865"/>
                  </a:ext>
                </a:extLst>
              </a:tr>
            </a:tbl>
          </a:graphicData>
        </a:graphic>
      </p:graphicFrame>
      <p:sp>
        <p:nvSpPr>
          <p:cNvPr id="6" name="Rectangle 1">
            <a:extLst>
              <a:ext uri="{FF2B5EF4-FFF2-40B4-BE49-F238E27FC236}">
                <a16:creationId xmlns:a16="http://schemas.microsoft.com/office/drawing/2014/main" id="{C4FE5B0C-BADA-4585-B0ED-F6E67BD0D616}"/>
              </a:ext>
            </a:extLst>
          </p:cNvPr>
          <p:cNvSpPr>
            <a:spLocks noChangeArrowheads="1"/>
          </p:cNvSpPr>
          <p:nvPr/>
        </p:nvSpPr>
        <p:spPr bwMode="auto">
          <a:xfrm>
            <a:off x="3071813" y="3458634"/>
            <a:ext cx="631325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ro-RO" altLang="ro-RO" sz="1800" b="0" i="0" u="none" strike="noStrike" cap="none" normalizeH="0" baseline="0">
                <a:ln>
                  <a:noFill/>
                </a:ln>
                <a:solidFill>
                  <a:schemeClr val="tx1"/>
                </a:solidFill>
                <a:effectLst/>
                <a:latin typeface="Arial" panose="020B0604020202020204" pitchFamily="34" charset="0"/>
              </a:rPr>
            </a:br>
            <a:endParaRPr kumimoji="0" lang="ro-RO" altLang="ro-RO" sz="1800" b="0" i="0" u="none" strike="noStrike" cap="none" normalizeH="0" baseline="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E570C5A6-3D2B-4F1C-ABAC-AD0C544D498B}"/>
              </a:ext>
            </a:extLst>
          </p:cNvPr>
          <p:cNvSpPr txBox="1"/>
          <p:nvPr/>
        </p:nvSpPr>
        <p:spPr>
          <a:xfrm>
            <a:off x="1097280" y="1747397"/>
            <a:ext cx="10469409" cy="430887"/>
          </a:xfrm>
          <a:prstGeom prst="rect">
            <a:avLst/>
          </a:prstGeom>
          <a:noFill/>
        </p:spPr>
        <p:txBody>
          <a:bodyPr wrap="square" rtlCol="0">
            <a:spAutoFit/>
          </a:bodyPr>
          <a:lstStyle/>
          <a:p>
            <a:r>
              <a:rPr lang="ro-RO" sz="2200" b="1" dirty="0"/>
              <a:t>4</a:t>
            </a:r>
            <a:r>
              <a:rPr lang="en-US" sz="2200" b="1" dirty="0"/>
              <a:t>. ASPECTE CARE </a:t>
            </a:r>
            <a:r>
              <a:rPr lang="ro-RO" sz="2200" b="1" dirty="0"/>
              <a:t>AU </a:t>
            </a:r>
            <a:r>
              <a:rPr lang="en-US" sz="2200" b="1" dirty="0"/>
              <a:t>STA</a:t>
            </a:r>
            <a:r>
              <a:rPr lang="ro-RO" sz="2200" b="1" dirty="0"/>
              <a:t>T</a:t>
            </a:r>
            <a:r>
              <a:rPr lang="en-US" sz="2200" b="1" dirty="0"/>
              <a:t> LA BAZA ELABOR</a:t>
            </a:r>
            <a:r>
              <a:rPr lang="ro-RO" sz="2200" b="1" dirty="0"/>
              <a:t>Ă</a:t>
            </a:r>
            <a:r>
              <a:rPr lang="en-US" sz="2200" b="1" dirty="0"/>
              <a:t>RII PROCEDURII </a:t>
            </a:r>
            <a:r>
              <a:rPr lang="ro-RO" sz="2200" b="1" dirty="0"/>
              <a:t> SIMPLIFICATE </a:t>
            </a:r>
            <a:r>
              <a:rPr lang="en-US" sz="2200" b="1" dirty="0"/>
              <a:t> </a:t>
            </a:r>
          </a:p>
        </p:txBody>
      </p:sp>
    </p:spTree>
    <p:extLst>
      <p:ext uri="{BB962C8B-B14F-4D97-AF65-F5344CB8AC3E}">
        <p14:creationId xmlns:p14="http://schemas.microsoft.com/office/powerpoint/2010/main" val="5745675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FA68F-A67C-462C-8B9E-2D30D4B4095E}"/>
              </a:ext>
            </a:extLst>
          </p:cNvPr>
          <p:cNvSpPr>
            <a:spLocks noGrp="1"/>
          </p:cNvSpPr>
          <p:nvPr>
            <p:ph type="ctrTitle"/>
          </p:nvPr>
        </p:nvSpPr>
        <p:spPr>
          <a:xfrm>
            <a:off x="1524000" y="1122363"/>
            <a:ext cx="9144000" cy="612169"/>
          </a:xfrm>
        </p:spPr>
        <p:txBody>
          <a:bodyPr>
            <a:normAutofit fontScale="90000"/>
          </a:bodyPr>
          <a:lstStyle/>
          <a:p>
            <a:endParaRPr lang="en-US" dirty="0"/>
          </a:p>
        </p:txBody>
      </p:sp>
      <p:pic>
        <p:nvPicPr>
          <p:cNvPr id="4" name="Picture 3" descr="Imagini pentru sigla fondul social european">
            <a:extLst>
              <a:ext uri="{FF2B5EF4-FFF2-40B4-BE49-F238E27FC236}">
                <a16:creationId xmlns:a16="http://schemas.microsoft.com/office/drawing/2014/main" id="{899E0957-79FE-40BE-A0BD-6A8F36584C3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1658" y="319177"/>
            <a:ext cx="11265031" cy="1255624"/>
          </a:xfrm>
          <a:prstGeom prst="rect">
            <a:avLst/>
          </a:prstGeom>
          <a:noFill/>
          <a:ln>
            <a:noFill/>
          </a:ln>
        </p:spPr>
      </p:pic>
      <p:graphicFrame>
        <p:nvGraphicFramePr>
          <p:cNvPr id="3" name="Table 2">
            <a:extLst>
              <a:ext uri="{FF2B5EF4-FFF2-40B4-BE49-F238E27FC236}">
                <a16:creationId xmlns:a16="http://schemas.microsoft.com/office/drawing/2014/main" id="{D1BCDD2B-4CEE-4BC2-AEFC-93C43FD67DDC}"/>
              </a:ext>
            </a:extLst>
          </p:cNvPr>
          <p:cNvGraphicFramePr>
            <a:graphicFrameLocks noGrp="1"/>
          </p:cNvGraphicFramePr>
          <p:nvPr>
            <p:extLst>
              <p:ext uri="{D42A27DB-BD31-4B8C-83A1-F6EECF244321}">
                <p14:modId xmlns:p14="http://schemas.microsoft.com/office/powerpoint/2010/main" val="52552381"/>
              </p:ext>
            </p:extLst>
          </p:nvPr>
        </p:nvGraphicFramePr>
        <p:xfrm>
          <a:off x="699468" y="2537719"/>
          <a:ext cx="11265032" cy="4283550"/>
        </p:xfrm>
        <a:graphic>
          <a:graphicData uri="http://schemas.openxmlformats.org/drawingml/2006/table">
            <a:tbl>
              <a:tblPr/>
              <a:tblGrid>
                <a:gridCol w="2502532">
                  <a:extLst>
                    <a:ext uri="{9D8B030D-6E8A-4147-A177-3AD203B41FA5}">
                      <a16:colId xmlns:a16="http://schemas.microsoft.com/office/drawing/2014/main" val="3335916655"/>
                    </a:ext>
                  </a:extLst>
                </a:gridCol>
                <a:gridCol w="1846556">
                  <a:extLst>
                    <a:ext uri="{9D8B030D-6E8A-4147-A177-3AD203B41FA5}">
                      <a16:colId xmlns:a16="http://schemas.microsoft.com/office/drawing/2014/main" val="1087958437"/>
                    </a:ext>
                  </a:extLst>
                </a:gridCol>
                <a:gridCol w="3755254">
                  <a:extLst>
                    <a:ext uri="{9D8B030D-6E8A-4147-A177-3AD203B41FA5}">
                      <a16:colId xmlns:a16="http://schemas.microsoft.com/office/drawing/2014/main" val="3455479907"/>
                    </a:ext>
                  </a:extLst>
                </a:gridCol>
                <a:gridCol w="3160690">
                  <a:extLst>
                    <a:ext uri="{9D8B030D-6E8A-4147-A177-3AD203B41FA5}">
                      <a16:colId xmlns:a16="http://schemas.microsoft.com/office/drawing/2014/main" val="388506526"/>
                    </a:ext>
                  </a:extLst>
                </a:gridCol>
              </a:tblGrid>
              <a:tr h="501034">
                <a:tc>
                  <a:txBody>
                    <a:bodyPr/>
                    <a:lstStyle/>
                    <a:p>
                      <a:pPr algn="ctr"/>
                      <a:r>
                        <a:rPr lang="ro-RO" sz="1800" b="1" dirty="0">
                          <a:effectLst/>
                          <a:latin typeface="Calibri" panose="020F0502020204030204" pitchFamily="34" charset="0"/>
                        </a:rPr>
                        <a:t>Capitol/Subcapitol Norma tehnică existentă</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eliminate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modificate/nou introduse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Observații/Argumente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50006506"/>
                  </a:ext>
                </a:extLst>
              </a:tr>
              <a:tr h="3734910">
                <a:tc>
                  <a:txBody>
                    <a:bodyPr/>
                    <a:lstStyle/>
                    <a:p>
                      <a:r>
                        <a:rPr lang="ro-RO" sz="1800" b="1" kern="1200" dirty="0">
                          <a:solidFill>
                            <a:schemeClr val="tx1"/>
                          </a:solidFill>
                          <a:effectLst/>
                          <a:latin typeface="Calibri" panose="020F0502020204030204" pitchFamily="34" charset="0"/>
                          <a:ea typeface="+mn-ea"/>
                          <a:cs typeface="+mn-cs"/>
                        </a:rPr>
                        <a:t> </a:t>
                      </a:r>
                      <a:r>
                        <a:rPr lang="ro-RO" sz="1600" b="1" kern="1200" dirty="0">
                          <a:solidFill>
                            <a:schemeClr val="tx1"/>
                          </a:solidFill>
                          <a:effectLst/>
                          <a:latin typeface="Calibri" panose="020F0502020204030204" pitchFamily="34" charset="0"/>
                          <a:ea typeface="+mn-ea"/>
                          <a:cs typeface="+mn-cs"/>
                        </a:rPr>
                        <a:t>Cap.: 1.1.1,</a:t>
                      </a:r>
                    </a:p>
                    <a:p>
                      <a:r>
                        <a:rPr lang="ro-RO" sz="1600" b="1" kern="1200" dirty="0">
                          <a:solidFill>
                            <a:schemeClr val="tx1"/>
                          </a:solidFill>
                          <a:effectLst/>
                          <a:latin typeface="Calibri" panose="020F0502020204030204" pitchFamily="34" charset="0"/>
                          <a:ea typeface="+mn-ea"/>
                          <a:cs typeface="+mn-cs"/>
                        </a:rPr>
                        <a:t>           1.1.2,</a:t>
                      </a:r>
                    </a:p>
                    <a:p>
                      <a:r>
                        <a:rPr lang="ro-RO" sz="1600" b="1" kern="1200" dirty="0">
                          <a:solidFill>
                            <a:schemeClr val="tx1"/>
                          </a:solidFill>
                          <a:effectLst/>
                          <a:latin typeface="Calibri" panose="020F0502020204030204" pitchFamily="34" charset="0"/>
                          <a:ea typeface="+mn-ea"/>
                          <a:cs typeface="+mn-cs"/>
                        </a:rPr>
                        <a:t>           1.1.3.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ro-RO" sz="800" dirty="0">
                          <a:effectLst/>
                        </a:rPr>
                        <a:t> </a:t>
                      </a:r>
                      <a:r>
                        <a:rPr lang="ro-RO" sz="1600" b="1" kern="1200" dirty="0">
                          <a:solidFill>
                            <a:schemeClr val="dk1"/>
                          </a:solidFill>
                          <a:effectLst/>
                          <a:latin typeface="+mn-lt"/>
                          <a:ea typeface="+mn-ea"/>
                          <a:cs typeface="+mn-cs"/>
                        </a:rPr>
                        <a:t>Particularități ale regenerării </a:t>
                      </a:r>
                      <a:r>
                        <a:rPr lang="ro-RO" sz="1600" b="1" kern="1200" dirty="0" err="1">
                          <a:solidFill>
                            <a:schemeClr val="dk1"/>
                          </a:solidFill>
                          <a:effectLst/>
                          <a:latin typeface="+mn-lt"/>
                          <a:ea typeface="+mn-ea"/>
                          <a:cs typeface="+mn-cs"/>
                        </a:rPr>
                        <a:t>arboretelor</a:t>
                      </a:r>
                      <a:r>
                        <a:rPr lang="ro-RO" sz="1600" b="1" kern="1200" dirty="0">
                          <a:solidFill>
                            <a:schemeClr val="dk1"/>
                          </a:solidFill>
                          <a:effectLst/>
                          <a:latin typeface="+mn-lt"/>
                          <a:ea typeface="+mn-ea"/>
                          <a:cs typeface="+mn-cs"/>
                        </a:rPr>
                        <a:t> din principalele formații forestiere.</a:t>
                      </a:r>
                      <a:endParaRPr lang="ro-RO" sz="16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just">
                        <a:lnSpc>
                          <a:spcPct val="107000"/>
                        </a:lnSpc>
                        <a:spcBef>
                          <a:spcPts val="0"/>
                        </a:spcBef>
                        <a:spcAft>
                          <a:spcPts val="0"/>
                        </a:spcAft>
                      </a:pPr>
                      <a:r>
                        <a:rPr lang="ro-RO" sz="1600" b="1" kern="1200" dirty="0">
                          <a:solidFill>
                            <a:schemeClr val="dk1"/>
                          </a:solidFill>
                          <a:effectLst/>
                          <a:latin typeface="+mn-lt"/>
                          <a:ea typeface="+mn-ea"/>
                          <a:cs typeface="+mn-cs"/>
                        </a:rPr>
                        <a:t>Descrierea distinctă a aplicării tratamentelor pentru </a:t>
                      </a:r>
                      <a:r>
                        <a:rPr lang="ro-RO" sz="1600" b="1" kern="1200" dirty="0" err="1">
                          <a:solidFill>
                            <a:schemeClr val="dk1"/>
                          </a:solidFill>
                          <a:effectLst/>
                          <a:latin typeface="+mn-lt"/>
                          <a:ea typeface="+mn-ea"/>
                          <a:cs typeface="+mn-cs"/>
                        </a:rPr>
                        <a:t>arboretele</a:t>
                      </a:r>
                      <a:r>
                        <a:rPr lang="ro-RO" sz="1600" b="1" kern="1200" dirty="0">
                          <a:solidFill>
                            <a:schemeClr val="dk1"/>
                          </a:solidFill>
                          <a:effectLst/>
                          <a:latin typeface="+mn-lt"/>
                          <a:ea typeface="+mn-ea"/>
                          <a:cs typeface="+mn-cs"/>
                        </a:rPr>
                        <a:t> din principalele formații forestiere:</a:t>
                      </a:r>
                    </a:p>
                    <a:p>
                      <a:pPr marL="0" marR="0" algn="just">
                        <a:lnSpc>
                          <a:spcPct val="107000"/>
                        </a:lnSpc>
                        <a:spcBef>
                          <a:spcPts val="0"/>
                        </a:spcBef>
                        <a:spcAft>
                          <a:spcPts val="0"/>
                        </a:spcAft>
                      </a:pPr>
                      <a:r>
                        <a:rPr lang="ro-RO" sz="1600" b="1" kern="1200" dirty="0">
                          <a:solidFill>
                            <a:schemeClr val="dk1"/>
                          </a:solidFill>
                          <a:effectLst/>
                          <a:latin typeface="+mn-lt"/>
                          <a:ea typeface="+mn-ea"/>
                          <a:cs typeface="+mn-cs"/>
                        </a:rPr>
                        <a:t>-molidișuri;</a:t>
                      </a:r>
                    </a:p>
                    <a:p>
                      <a:pPr marL="0" marR="0" algn="just">
                        <a:lnSpc>
                          <a:spcPct val="107000"/>
                        </a:lnSpc>
                        <a:spcBef>
                          <a:spcPts val="0"/>
                        </a:spcBef>
                        <a:spcAft>
                          <a:spcPts val="0"/>
                        </a:spcAft>
                      </a:pPr>
                      <a:r>
                        <a:rPr lang="ro-RO" sz="1600" b="1" kern="1200" dirty="0">
                          <a:solidFill>
                            <a:schemeClr val="dk1"/>
                          </a:solidFill>
                          <a:effectLst/>
                          <a:latin typeface="+mn-lt"/>
                          <a:ea typeface="+mn-ea"/>
                          <a:cs typeface="+mn-cs"/>
                        </a:rPr>
                        <a:t>-</a:t>
                      </a:r>
                      <a:r>
                        <a:rPr lang="ro-RO" sz="1600" b="1" kern="1200" dirty="0" err="1">
                          <a:solidFill>
                            <a:schemeClr val="dk1"/>
                          </a:solidFill>
                          <a:effectLst/>
                          <a:latin typeface="+mn-lt"/>
                          <a:ea typeface="+mn-ea"/>
                          <a:cs typeface="+mn-cs"/>
                        </a:rPr>
                        <a:t>brădete</a:t>
                      </a:r>
                      <a:r>
                        <a:rPr lang="ro-RO" sz="1600" b="1" kern="1200" dirty="0">
                          <a:solidFill>
                            <a:schemeClr val="dk1"/>
                          </a:solidFill>
                          <a:effectLst/>
                          <a:latin typeface="+mn-lt"/>
                          <a:ea typeface="+mn-ea"/>
                          <a:cs typeface="+mn-cs"/>
                        </a:rPr>
                        <a:t>;</a:t>
                      </a:r>
                    </a:p>
                    <a:p>
                      <a:pPr marL="0" marR="0" algn="just">
                        <a:lnSpc>
                          <a:spcPct val="107000"/>
                        </a:lnSpc>
                        <a:spcBef>
                          <a:spcPts val="0"/>
                        </a:spcBef>
                        <a:spcAft>
                          <a:spcPts val="0"/>
                        </a:spcAft>
                      </a:pPr>
                      <a:r>
                        <a:rPr lang="ro-RO" sz="1600" b="1" kern="1200" dirty="0">
                          <a:solidFill>
                            <a:schemeClr val="dk1"/>
                          </a:solidFill>
                          <a:effectLst/>
                          <a:latin typeface="+mn-lt"/>
                          <a:ea typeface="+mn-ea"/>
                          <a:cs typeface="+mn-cs"/>
                        </a:rPr>
                        <a:t>-</a:t>
                      </a:r>
                      <a:r>
                        <a:rPr lang="ro-RO" sz="1600" b="1" kern="1200" dirty="0" err="1">
                          <a:solidFill>
                            <a:schemeClr val="dk1"/>
                          </a:solidFill>
                          <a:effectLst/>
                          <a:latin typeface="+mn-lt"/>
                          <a:ea typeface="+mn-ea"/>
                          <a:cs typeface="+mn-cs"/>
                        </a:rPr>
                        <a:t>pinete</a:t>
                      </a:r>
                      <a:r>
                        <a:rPr lang="ro-RO" sz="1600" b="1" kern="1200" dirty="0">
                          <a:solidFill>
                            <a:schemeClr val="dk1"/>
                          </a:solidFill>
                          <a:effectLst/>
                          <a:latin typeface="+mn-lt"/>
                          <a:ea typeface="+mn-ea"/>
                          <a:cs typeface="+mn-cs"/>
                        </a:rPr>
                        <a:t>, </a:t>
                      </a:r>
                      <a:r>
                        <a:rPr lang="ro-RO" sz="1600" b="1" kern="1200" dirty="0" err="1">
                          <a:solidFill>
                            <a:schemeClr val="dk1"/>
                          </a:solidFill>
                          <a:effectLst/>
                          <a:latin typeface="+mn-lt"/>
                          <a:ea typeface="+mn-ea"/>
                          <a:cs typeface="+mn-cs"/>
                        </a:rPr>
                        <a:t>laricete</a:t>
                      </a:r>
                      <a:r>
                        <a:rPr lang="ro-RO" sz="1600" b="1" kern="1200" dirty="0">
                          <a:solidFill>
                            <a:schemeClr val="dk1"/>
                          </a:solidFill>
                          <a:effectLst/>
                          <a:latin typeface="+mn-lt"/>
                          <a:ea typeface="+mn-ea"/>
                          <a:cs typeface="+mn-cs"/>
                        </a:rPr>
                        <a:t>, diverse rășinoase;</a:t>
                      </a:r>
                    </a:p>
                    <a:p>
                      <a:pPr marL="0" marR="0" algn="just">
                        <a:lnSpc>
                          <a:spcPct val="107000"/>
                        </a:lnSpc>
                        <a:spcBef>
                          <a:spcPts val="0"/>
                        </a:spcBef>
                        <a:spcAft>
                          <a:spcPts val="0"/>
                        </a:spcAft>
                      </a:pPr>
                      <a:r>
                        <a:rPr lang="ro-RO" sz="1600" b="1" kern="1200" dirty="0">
                          <a:solidFill>
                            <a:schemeClr val="dk1"/>
                          </a:solidFill>
                          <a:effectLst/>
                          <a:latin typeface="+mn-lt"/>
                          <a:ea typeface="+mn-ea"/>
                          <a:cs typeface="+mn-cs"/>
                        </a:rPr>
                        <a:t>-amestecuri MO,BR,FA;</a:t>
                      </a:r>
                    </a:p>
                    <a:p>
                      <a:pPr marL="0" marR="0" algn="just">
                        <a:lnSpc>
                          <a:spcPct val="107000"/>
                        </a:lnSpc>
                        <a:spcBef>
                          <a:spcPts val="0"/>
                        </a:spcBef>
                        <a:spcAft>
                          <a:spcPts val="0"/>
                        </a:spcAft>
                      </a:pPr>
                      <a:r>
                        <a:rPr lang="ro-RO" sz="1600" b="1" kern="1200" dirty="0">
                          <a:solidFill>
                            <a:schemeClr val="dk1"/>
                          </a:solidFill>
                          <a:effectLst/>
                          <a:latin typeface="+mn-lt"/>
                          <a:ea typeface="+mn-ea"/>
                          <a:cs typeface="+mn-cs"/>
                        </a:rPr>
                        <a:t>-făgete;</a:t>
                      </a:r>
                    </a:p>
                    <a:p>
                      <a:pPr marL="0" marR="0" algn="just">
                        <a:lnSpc>
                          <a:spcPct val="107000"/>
                        </a:lnSpc>
                        <a:spcBef>
                          <a:spcPts val="0"/>
                        </a:spcBef>
                        <a:spcAft>
                          <a:spcPts val="0"/>
                        </a:spcAft>
                      </a:pPr>
                      <a:r>
                        <a:rPr lang="ro-RO" sz="1600" b="1" kern="1200" dirty="0">
                          <a:solidFill>
                            <a:schemeClr val="dk1"/>
                          </a:solidFill>
                          <a:effectLst/>
                          <a:latin typeface="+mn-lt"/>
                          <a:ea typeface="+mn-ea"/>
                          <a:cs typeface="+mn-cs"/>
                        </a:rPr>
                        <a:t>-formații forestiere cu stejari;</a:t>
                      </a:r>
                    </a:p>
                    <a:p>
                      <a:pPr marL="0" marR="0" algn="just">
                        <a:lnSpc>
                          <a:spcPct val="107000"/>
                        </a:lnSpc>
                        <a:spcBef>
                          <a:spcPts val="0"/>
                        </a:spcBef>
                        <a:spcAft>
                          <a:spcPts val="0"/>
                        </a:spcAft>
                      </a:pPr>
                      <a:r>
                        <a:rPr lang="ro-RO" sz="1600" b="1" kern="1200" dirty="0">
                          <a:solidFill>
                            <a:schemeClr val="dk1"/>
                          </a:solidFill>
                          <a:effectLst/>
                          <a:latin typeface="+mn-lt"/>
                          <a:ea typeface="+mn-ea"/>
                          <a:cs typeface="+mn-cs"/>
                        </a:rPr>
                        <a:t>-gârnițete, </a:t>
                      </a:r>
                      <a:r>
                        <a:rPr lang="ro-RO" sz="1600" b="1" kern="1200" dirty="0" err="1">
                          <a:solidFill>
                            <a:schemeClr val="dk1"/>
                          </a:solidFill>
                          <a:effectLst/>
                          <a:latin typeface="+mn-lt"/>
                          <a:ea typeface="+mn-ea"/>
                          <a:cs typeface="+mn-cs"/>
                        </a:rPr>
                        <a:t>cerete</a:t>
                      </a:r>
                      <a:r>
                        <a:rPr lang="ro-RO" sz="1600" b="1" kern="1200" dirty="0">
                          <a:solidFill>
                            <a:schemeClr val="dk1"/>
                          </a:solidFill>
                          <a:effectLst/>
                          <a:latin typeface="+mn-lt"/>
                          <a:ea typeface="+mn-ea"/>
                          <a:cs typeface="+mn-cs"/>
                        </a:rPr>
                        <a:t>;</a:t>
                      </a:r>
                    </a:p>
                    <a:p>
                      <a:pPr marL="0" marR="0" algn="just">
                        <a:lnSpc>
                          <a:spcPct val="107000"/>
                        </a:lnSpc>
                        <a:spcBef>
                          <a:spcPts val="0"/>
                        </a:spcBef>
                        <a:spcAft>
                          <a:spcPts val="0"/>
                        </a:spcAft>
                      </a:pPr>
                      <a:r>
                        <a:rPr lang="ro-RO" sz="1600" b="1" kern="1200" dirty="0">
                          <a:solidFill>
                            <a:schemeClr val="dk1"/>
                          </a:solidFill>
                          <a:effectLst/>
                          <a:latin typeface="+mn-lt"/>
                          <a:ea typeface="+mn-ea"/>
                          <a:cs typeface="+mn-cs"/>
                        </a:rPr>
                        <a:t>-</a:t>
                      </a:r>
                      <a:r>
                        <a:rPr lang="ro-RO" sz="1600" b="1" kern="1200" dirty="0" err="1">
                          <a:solidFill>
                            <a:schemeClr val="dk1"/>
                          </a:solidFill>
                          <a:effectLst/>
                          <a:latin typeface="+mn-lt"/>
                          <a:ea typeface="+mn-ea"/>
                          <a:cs typeface="+mn-cs"/>
                        </a:rPr>
                        <a:t>salcâmete</a:t>
                      </a:r>
                      <a:r>
                        <a:rPr lang="ro-RO" sz="1600" b="1" kern="1200" dirty="0">
                          <a:solidFill>
                            <a:schemeClr val="dk1"/>
                          </a:solidFill>
                          <a:effectLst/>
                          <a:latin typeface="+mn-lt"/>
                          <a:ea typeface="+mn-ea"/>
                          <a:cs typeface="+mn-cs"/>
                        </a:rPr>
                        <a:t>;</a:t>
                      </a:r>
                    </a:p>
                    <a:p>
                      <a:pPr marL="0" marR="0" algn="just">
                        <a:lnSpc>
                          <a:spcPct val="107000"/>
                        </a:lnSpc>
                        <a:spcBef>
                          <a:spcPts val="0"/>
                        </a:spcBef>
                        <a:spcAft>
                          <a:spcPts val="0"/>
                        </a:spcAft>
                      </a:pPr>
                      <a:r>
                        <a:rPr lang="ro-RO" sz="1600" b="1" kern="1200" dirty="0">
                          <a:solidFill>
                            <a:schemeClr val="dk1"/>
                          </a:solidFill>
                          <a:effectLst/>
                          <a:latin typeface="+mn-lt"/>
                          <a:ea typeface="+mn-ea"/>
                          <a:cs typeface="+mn-cs"/>
                        </a:rPr>
                        <a:t>-zăvoaie (</a:t>
                      </a:r>
                      <a:r>
                        <a:rPr lang="ro-RO" sz="1600" b="1" kern="1200" dirty="0" err="1">
                          <a:solidFill>
                            <a:schemeClr val="dk1"/>
                          </a:solidFill>
                          <a:effectLst/>
                          <a:latin typeface="+mn-lt"/>
                          <a:ea typeface="+mn-ea"/>
                          <a:cs typeface="+mn-cs"/>
                        </a:rPr>
                        <a:t>plop,salcie,anin</a:t>
                      </a:r>
                      <a:r>
                        <a:rPr lang="ro-RO" sz="1600" b="1" kern="1200" dirty="0">
                          <a:solidFill>
                            <a:schemeClr val="dk1"/>
                          </a:solidFill>
                          <a:effectLst/>
                          <a:latin typeface="+mn-lt"/>
                          <a:ea typeface="+mn-ea"/>
                          <a:cs typeface="+mn-cs"/>
                        </a:rPr>
                        <a:t>)</a:t>
                      </a:r>
                    </a:p>
                    <a:p>
                      <a:pPr marL="0" marR="0" algn="just">
                        <a:lnSpc>
                          <a:spcPct val="107000"/>
                        </a:lnSpc>
                        <a:spcBef>
                          <a:spcPts val="0"/>
                        </a:spcBef>
                        <a:spcAft>
                          <a:spcPts val="0"/>
                        </a:spcAft>
                      </a:pPr>
                      <a:r>
                        <a:rPr lang="ro-RO" sz="1600" b="1" kern="1200" dirty="0">
                          <a:solidFill>
                            <a:schemeClr val="dk1"/>
                          </a:solidFill>
                          <a:effectLst/>
                          <a:latin typeface="+mn-lt"/>
                          <a:ea typeface="+mn-ea"/>
                          <a:cs typeface="+mn-cs"/>
                        </a:rPr>
                        <a:t>-plopi </a:t>
                      </a:r>
                      <a:r>
                        <a:rPr lang="ro-RO" sz="1600" b="1" kern="1200" dirty="0" err="1">
                          <a:solidFill>
                            <a:schemeClr val="dk1"/>
                          </a:solidFill>
                          <a:effectLst/>
                          <a:latin typeface="+mn-lt"/>
                          <a:ea typeface="+mn-ea"/>
                          <a:cs typeface="+mn-cs"/>
                        </a:rPr>
                        <a:t>euramericani</a:t>
                      </a:r>
                      <a:r>
                        <a:rPr lang="ro-RO" sz="1600" b="1" kern="1200" dirty="0">
                          <a:solidFill>
                            <a:schemeClr val="dk1"/>
                          </a:solidFill>
                          <a:effectLst/>
                          <a:latin typeface="+mn-lt"/>
                          <a:ea typeface="+mn-ea"/>
                          <a:cs typeface="+mn-cs"/>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32095865"/>
                  </a:ext>
                </a:extLst>
              </a:tr>
            </a:tbl>
          </a:graphicData>
        </a:graphic>
      </p:graphicFrame>
      <p:sp>
        <p:nvSpPr>
          <p:cNvPr id="6" name="Rectangle 1">
            <a:extLst>
              <a:ext uri="{FF2B5EF4-FFF2-40B4-BE49-F238E27FC236}">
                <a16:creationId xmlns:a16="http://schemas.microsoft.com/office/drawing/2014/main" id="{C4FE5B0C-BADA-4585-B0ED-F6E67BD0D616}"/>
              </a:ext>
            </a:extLst>
          </p:cNvPr>
          <p:cNvSpPr>
            <a:spLocks noChangeArrowheads="1"/>
          </p:cNvSpPr>
          <p:nvPr/>
        </p:nvSpPr>
        <p:spPr bwMode="auto">
          <a:xfrm>
            <a:off x="3071813" y="3458634"/>
            <a:ext cx="631325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ro-RO" altLang="ro-RO" sz="1800" b="0" i="0" u="none" strike="noStrike" cap="none" normalizeH="0" baseline="0">
                <a:ln>
                  <a:noFill/>
                </a:ln>
                <a:solidFill>
                  <a:schemeClr val="tx1"/>
                </a:solidFill>
                <a:effectLst/>
                <a:latin typeface="Arial" panose="020B0604020202020204" pitchFamily="34" charset="0"/>
              </a:rPr>
            </a:br>
            <a:endParaRPr kumimoji="0" lang="ro-RO" altLang="ro-RO" sz="1800" b="0" i="0" u="none" strike="noStrike" cap="none" normalizeH="0" baseline="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E570C5A6-3D2B-4F1C-ABAC-AD0C544D498B}"/>
              </a:ext>
            </a:extLst>
          </p:cNvPr>
          <p:cNvSpPr txBox="1"/>
          <p:nvPr/>
        </p:nvSpPr>
        <p:spPr>
          <a:xfrm>
            <a:off x="1097280" y="1747397"/>
            <a:ext cx="10469409" cy="430887"/>
          </a:xfrm>
          <a:prstGeom prst="rect">
            <a:avLst/>
          </a:prstGeom>
          <a:noFill/>
        </p:spPr>
        <p:txBody>
          <a:bodyPr wrap="square" rtlCol="0">
            <a:spAutoFit/>
          </a:bodyPr>
          <a:lstStyle/>
          <a:p>
            <a:r>
              <a:rPr lang="ro-RO" sz="2200" b="1" dirty="0"/>
              <a:t>4</a:t>
            </a:r>
            <a:r>
              <a:rPr lang="en-US" sz="2200" b="1" dirty="0"/>
              <a:t>. ASPECTE CARE </a:t>
            </a:r>
            <a:r>
              <a:rPr lang="ro-RO" sz="2200" b="1" dirty="0"/>
              <a:t>AU </a:t>
            </a:r>
            <a:r>
              <a:rPr lang="en-US" sz="2200" b="1" dirty="0"/>
              <a:t>STA</a:t>
            </a:r>
            <a:r>
              <a:rPr lang="ro-RO" sz="2200" b="1" dirty="0"/>
              <a:t>T</a:t>
            </a:r>
            <a:r>
              <a:rPr lang="en-US" sz="2200" b="1" dirty="0"/>
              <a:t> LA BAZA ELABOR</a:t>
            </a:r>
            <a:r>
              <a:rPr lang="ro-RO" sz="2200" b="1" dirty="0"/>
              <a:t>Ă</a:t>
            </a:r>
            <a:r>
              <a:rPr lang="en-US" sz="2200" b="1" dirty="0"/>
              <a:t>RII PROCEDURII </a:t>
            </a:r>
            <a:r>
              <a:rPr lang="ro-RO" sz="2200" b="1" dirty="0"/>
              <a:t> SIMPLIFICATE </a:t>
            </a:r>
            <a:r>
              <a:rPr lang="en-US" sz="2200" b="1" dirty="0"/>
              <a:t> </a:t>
            </a:r>
          </a:p>
        </p:txBody>
      </p:sp>
    </p:spTree>
    <p:extLst>
      <p:ext uri="{BB962C8B-B14F-4D97-AF65-F5344CB8AC3E}">
        <p14:creationId xmlns:p14="http://schemas.microsoft.com/office/powerpoint/2010/main" val="23720977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FA68F-A67C-462C-8B9E-2D30D4B4095E}"/>
              </a:ext>
            </a:extLst>
          </p:cNvPr>
          <p:cNvSpPr>
            <a:spLocks noGrp="1"/>
          </p:cNvSpPr>
          <p:nvPr>
            <p:ph type="ctrTitle"/>
          </p:nvPr>
        </p:nvSpPr>
        <p:spPr>
          <a:xfrm>
            <a:off x="1524000" y="1122363"/>
            <a:ext cx="9144000" cy="612169"/>
          </a:xfrm>
        </p:spPr>
        <p:txBody>
          <a:bodyPr>
            <a:normAutofit fontScale="90000"/>
          </a:bodyPr>
          <a:lstStyle/>
          <a:p>
            <a:endParaRPr lang="en-US" dirty="0"/>
          </a:p>
        </p:txBody>
      </p:sp>
      <p:pic>
        <p:nvPicPr>
          <p:cNvPr id="4" name="Picture 3" descr="Imagini pentru sigla fondul social european">
            <a:extLst>
              <a:ext uri="{FF2B5EF4-FFF2-40B4-BE49-F238E27FC236}">
                <a16:creationId xmlns:a16="http://schemas.microsoft.com/office/drawing/2014/main" id="{899E0957-79FE-40BE-A0BD-6A8F36584C3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1658" y="319177"/>
            <a:ext cx="11265031" cy="1255624"/>
          </a:xfrm>
          <a:prstGeom prst="rect">
            <a:avLst/>
          </a:prstGeom>
          <a:noFill/>
          <a:ln>
            <a:noFill/>
          </a:ln>
        </p:spPr>
      </p:pic>
      <p:graphicFrame>
        <p:nvGraphicFramePr>
          <p:cNvPr id="3" name="Table 2">
            <a:extLst>
              <a:ext uri="{FF2B5EF4-FFF2-40B4-BE49-F238E27FC236}">
                <a16:creationId xmlns:a16="http://schemas.microsoft.com/office/drawing/2014/main" id="{D1BCDD2B-4CEE-4BC2-AEFC-93C43FD67DDC}"/>
              </a:ext>
            </a:extLst>
          </p:cNvPr>
          <p:cNvGraphicFramePr>
            <a:graphicFrameLocks noGrp="1"/>
          </p:cNvGraphicFramePr>
          <p:nvPr>
            <p:extLst>
              <p:ext uri="{D42A27DB-BD31-4B8C-83A1-F6EECF244321}">
                <p14:modId xmlns:p14="http://schemas.microsoft.com/office/powerpoint/2010/main" val="3480999967"/>
              </p:ext>
            </p:extLst>
          </p:nvPr>
        </p:nvGraphicFramePr>
        <p:xfrm>
          <a:off x="699468" y="2537719"/>
          <a:ext cx="11265032" cy="4283550"/>
        </p:xfrm>
        <a:graphic>
          <a:graphicData uri="http://schemas.openxmlformats.org/drawingml/2006/table">
            <a:tbl>
              <a:tblPr/>
              <a:tblGrid>
                <a:gridCol w="2502532">
                  <a:extLst>
                    <a:ext uri="{9D8B030D-6E8A-4147-A177-3AD203B41FA5}">
                      <a16:colId xmlns:a16="http://schemas.microsoft.com/office/drawing/2014/main" val="3335916655"/>
                    </a:ext>
                  </a:extLst>
                </a:gridCol>
                <a:gridCol w="1846556">
                  <a:extLst>
                    <a:ext uri="{9D8B030D-6E8A-4147-A177-3AD203B41FA5}">
                      <a16:colId xmlns:a16="http://schemas.microsoft.com/office/drawing/2014/main" val="1087958437"/>
                    </a:ext>
                  </a:extLst>
                </a:gridCol>
                <a:gridCol w="3755254">
                  <a:extLst>
                    <a:ext uri="{9D8B030D-6E8A-4147-A177-3AD203B41FA5}">
                      <a16:colId xmlns:a16="http://schemas.microsoft.com/office/drawing/2014/main" val="3455479907"/>
                    </a:ext>
                  </a:extLst>
                </a:gridCol>
                <a:gridCol w="3160690">
                  <a:extLst>
                    <a:ext uri="{9D8B030D-6E8A-4147-A177-3AD203B41FA5}">
                      <a16:colId xmlns:a16="http://schemas.microsoft.com/office/drawing/2014/main" val="388506526"/>
                    </a:ext>
                  </a:extLst>
                </a:gridCol>
              </a:tblGrid>
              <a:tr h="501034">
                <a:tc>
                  <a:txBody>
                    <a:bodyPr/>
                    <a:lstStyle/>
                    <a:p>
                      <a:pPr algn="ctr"/>
                      <a:r>
                        <a:rPr lang="ro-RO" sz="1800" b="1" dirty="0">
                          <a:effectLst/>
                          <a:latin typeface="Calibri" panose="020F0502020204030204" pitchFamily="34" charset="0"/>
                        </a:rPr>
                        <a:t>Capitol/Subcapitol Norma tehnică existentă</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eliminate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modificate/nou introduse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Observații/Argumente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50006506"/>
                  </a:ext>
                </a:extLst>
              </a:tr>
              <a:tr h="3734910">
                <a:tc>
                  <a:txBody>
                    <a:bodyPr/>
                    <a:lstStyle/>
                    <a:p>
                      <a:r>
                        <a:rPr lang="ro-RO" sz="1800" b="1" kern="1200" dirty="0">
                          <a:solidFill>
                            <a:schemeClr val="tx1"/>
                          </a:solidFill>
                          <a:effectLst/>
                          <a:latin typeface="Calibri" panose="020F0502020204030204" pitchFamily="34" charset="0"/>
                          <a:ea typeface="+mn-ea"/>
                          <a:cs typeface="+mn-cs"/>
                        </a:rPr>
                        <a:t> </a:t>
                      </a:r>
                      <a:r>
                        <a:rPr lang="ro-RO" sz="1600" b="1" kern="1200" dirty="0">
                          <a:solidFill>
                            <a:schemeClr val="tx1"/>
                          </a:solidFill>
                          <a:effectLst/>
                          <a:latin typeface="Calibri" panose="020F0502020204030204" pitchFamily="34" charset="0"/>
                          <a:ea typeface="+mn-ea"/>
                          <a:cs typeface="+mn-cs"/>
                        </a:rPr>
                        <a:t>Cap.: 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ro-RO" sz="800" dirty="0">
                          <a:effectLst/>
                        </a:rPr>
                        <a:t> </a:t>
                      </a:r>
                      <a:r>
                        <a:rPr lang="ro-RO" sz="1600" b="1" kern="1200" dirty="0">
                          <a:solidFill>
                            <a:schemeClr val="dk1"/>
                          </a:solidFill>
                          <a:effectLst/>
                          <a:latin typeface="+mn-lt"/>
                          <a:ea typeface="+mn-ea"/>
                          <a:cs typeface="+mn-cs"/>
                        </a:rPr>
                        <a:t>Completarea descrierii tehnicii de aplicare a lucrărilor speciale de conservare, cu precizări referitoare la </a:t>
                      </a:r>
                      <a:r>
                        <a:rPr lang="ro-RO" sz="1600" b="1" kern="1200" dirty="0" err="1">
                          <a:solidFill>
                            <a:schemeClr val="dk1"/>
                          </a:solidFill>
                          <a:effectLst/>
                          <a:latin typeface="+mn-lt"/>
                          <a:ea typeface="+mn-ea"/>
                          <a:cs typeface="+mn-cs"/>
                        </a:rPr>
                        <a:t>arboretele</a:t>
                      </a:r>
                      <a:r>
                        <a:rPr lang="ro-RO" sz="1600" b="1" kern="1200" dirty="0">
                          <a:solidFill>
                            <a:schemeClr val="dk1"/>
                          </a:solidFill>
                          <a:effectLst/>
                          <a:latin typeface="+mn-lt"/>
                          <a:ea typeface="+mn-ea"/>
                          <a:cs typeface="+mn-cs"/>
                        </a:rPr>
                        <a:t> constituite din specii care se regenerează din lăstari/drajoni ( salcâm, plopi indigeni, sălcii) sau pe cale artificială, prin plantații ( plopi </a:t>
                      </a:r>
                      <a:r>
                        <a:rPr lang="ro-RO" sz="1600" b="1" kern="1200" dirty="0" err="1">
                          <a:solidFill>
                            <a:schemeClr val="dk1"/>
                          </a:solidFill>
                          <a:effectLst/>
                          <a:latin typeface="+mn-lt"/>
                          <a:ea typeface="+mn-ea"/>
                          <a:cs typeface="+mn-cs"/>
                        </a:rPr>
                        <a:t>euramericani</a:t>
                      </a:r>
                      <a:r>
                        <a:rPr lang="ro-RO" sz="1600" b="1" kern="1200" dirty="0">
                          <a:solidFill>
                            <a:schemeClr val="dk1"/>
                          </a:solidFill>
                          <a:effectLst/>
                          <a:latin typeface="+mn-lt"/>
                          <a:ea typeface="+mn-ea"/>
                          <a:cs typeface="+mn-cs"/>
                        </a:rPr>
                        <a:t>).</a:t>
                      </a:r>
                      <a:endParaRPr lang="ro-RO" sz="16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just">
                        <a:lnSpc>
                          <a:spcPct val="107000"/>
                        </a:lnSpc>
                        <a:spcBef>
                          <a:spcPts val="0"/>
                        </a:spcBef>
                        <a:spcAft>
                          <a:spcPts val="0"/>
                        </a:spcAft>
                      </a:pPr>
                      <a:r>
                        <a:rPr lang="ro-RO" sz="1600" b="1" kern="1200" dirty="0">
                          <a:solidFill>
                            <a:schemeClr val="dk1"/>
                          </a:solidFill>
                          <a:effectLst/>
                          <a:latin typeface="+mn-lt"/>
                          <a:ea typeface="+mn-ea"/>
                          <a:cs typeface="+mn-cs"/>
                        </a:rPr>
                        <a:t>Aspecte abordate succint de normele aflate în vigoare:</a:t>
                      </a:r>
                    </a:p>
                    <a:p>
                      <a:pPr marL="0" marR="0" algn="just">
                        <a:lnSpc>
                          <a:spcPct val="107000"/>
                        </a:lnSpc>
                        <a:spcBef>
                          <a:spcPts val="0"/>
                        </a:spcBef>
                        <a:spcAft>
                          <a:spcPts val="0"/>
                        </a:spcAft>
                      </a:pPr>
                      <a:r>
                        <a:rPr lang="ro-RO" sz="1600" b="1" kern="1200" dirty="0">
                          <a:solidFill>
                            <a:schemeClr val="dk1"/>
                          </a:solidFill>
                          <a:effectLst/>
                          <a:latin typeface="+mn-lt"/>
                          <a:ea typeface="+mn-ea"/>
                          <a:cs typeface="+mn-cs"/>
                        </a:rPr>
                        <a:t>-pentru </a:t>
                      </a:r>
                      <a:r>
                        <a:rPr lang="ro-RO" sz="1600" b="1" kern="1200" dirty="0" err="1">
                          <a:solidFill>
                            <a:schemeClr val="dk1"/>
                          </a:solidFill>
                          <a:effectLst/>
                          <a:latin typeface="+mn-lt"/>
                          <a:ea typeface="+mn-ea"/>
                          <a:cs typeface="+mn-cs"/>
                        </a:rPr>
                        <a:t>arboretele</a:t>
                      </a:r>
                      <a:r>
                        <a:rPr lang="ro-RO" sz="1600" b="1" kern="1200" dirty="0">
                          <a:solidFill>
                            <a:schemeClr val="dk1"/>
                          </a:solidFill>
                          <a:effectLst/>
                          <a:latin typeface="+mn-lt"/>
                          <a:ea typeface="+mn-ea"/>
                          <a:cs typeface="+mn-cs"/>
                        </a:rPr>
                        <a:t> tratate în crâng și pentru cele de plop </a:t>
                      </a:r>
                      <a:r>
                        <a:rPr lang="ro-RO" sz="1600" b="1" kern="1200" dirty="0" err="1">
                          <a:solidFill>
                            <a:schemeClr val="dk1"/>
                          </a:solidFill>
                          <a:effectLst/>
                          <a:latin typeface="+mn-lt"/>
                          <a:ea typeface="+mn-ea"/>
                          <a:cs typeface="+mn-cs"/>
                        </a:rPr>
                        <a:t>euramerican</a:t>
                      </a:r>
                      <a:r>
                        <a:rPr lang="ro-RO" sz="1600" b="1" kern="1200" dirty="0">
                          <a:solidFill>
                            <a:schemeClr val="dk1"/>
                          </a:solidFill>
                          <a:effectLst/>
                          <a:latin typeface="+mn-lt"/>
                          <a:ea typeface="+mn-ea"/>
                          <a:cs typeface="+mn-cs"/>
                        </a:rPr>
                        <a:t>, intensitatea intervenției ajunge la 100%, cu extragerea integrală a arboretului matur;</a:t>
                      </a:r>
                    </a:p>
                    <a:p>
                      <a:pPr marL="0" marR="0" algn="just">
                        <a:lnSpc>
                          <a:spcPct val="107000"/>
                        </a:lnSpc>
                        <a:spcBef>
                          <a:spcPts val="0"/>
                        </a:spcBef>
                        <a:spcAft>
                          <a:spcPts val="0"/>
                        </a:spcAft>
                      </a:pPr>
                      <a:r>
                        <a:rPr lang="ro-RO" sz="1600" b="1" kern="1200" dirty="0">
                          <a:solidFill>
                            <a:schemeClr val="dk1"/>
                          </a:solidFill>
                          <a:effectLst/>
                          <a:latin typeface="+mn-lt"/>
                          <a:ea typeface="+mn-ea"/>
                          <a:cs typeface="+mn-cs"/>
                        </a:rPr>
                        <a:t>-tehnica de aplicare a tăierilor de conservare este similară cu cea a tăierilor în crâng, respectiv cu cea a tăierilor rase pentru plopi </a:t>
                      </a:r>
                      <a:r>
                        <a:rPr lang="ro-RO" sz="1600" b="1" kern="1200" dirty="0" err="1">
                          <a:solidFill>
                            <a:schemeClr val="dk1"/>
                          </a:solidFill>
                          <a:effectLst/>
                          <a:latin typeface="+mn-lt"/>
                          <a:ea typeface="+mn-ea"/>
                          <a:cs typeface="+mn-cs"/>
                        </a:rPr>
                        <a:t>euramericani</a:t>
                      </a:r>
                      <a:r>
                        <a:rPr lang="ro-RO" sz="1600" b="1" kern="1200" dirty="0">
                          <a:solidFill>
                            <a:schemeClr val="dk1"/>
                          </a:solidFill>
                          <a:effectLst/>
                          <a:latin typeface="+mn-lt"/>
                          <a:ea typeface="+mn-ea"/>
                          <a:cs typeface="+mn-cs"/>
                        </a:rPr>
                        <a:t> și sălcii selecționate;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32095865"/>
                  </a:ext>
                </a:extLst>
              </a:tr>
            </a:tbl>
          </a:graphicData>
        </a:graphic>
      </p:graphicFrame>
      <p:sp>
        <p:nvSpPr>
          <p:cNvPr id="6" name="Rectangle 1">
            <a:extLst>
              <a:ext uri="{FF2B5EF4-FFF2-40B4-BE49-F238E27FC236}">
                <a16:creationId xmlns:a16="http://schemas.microsoft.com/office/drawing/2014/main" id="{C4FE5B0C-BADA-4585-B0ED-F6E67BD0D616}"/>
              </a:ext>
            </a:extLst>
          </p:cNvPr>
          <p:cNvSpPr>
            <a:spLocks noChangeArrowheads="1"/>
          </p:cNvSpPr>
          <p:nvPr/>
        </p:nvSpPr>
        <p:spPr bwMode="auto">
          <a:xfrm>
            <a:off x="3071813" y="3458634"/>
            <a:ext cx="631325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ro-RO" altLang="ro-RO" sz="1800" b="0" i="0" u="none" strike="noStrike" cap="none" normalizeH="0" baseline="0">
                <a:ln>
                  <a:noFill/>
                </a:ln>
                <a:solidFill>
                  <a:schemeClr val="tx1"/>
                </a:solidFill>
                <a:effectLst/>
                <a:latin typeface="Arial" panose="020B0604020202020204" pitchFamily="34" charset="0"/>
              </a:rPr>
            </a:br>
            <a:endParaRPr kumimoji="0" lang="ro-RO" altLang="ro-RO" sz="1800" b="0" i="0" u="none" strike="noStrike" cap="none" normalizeH="0" baseline="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E570C5A6-3D2B-4F1C-ABAC-AD0C544D498B}"/>
              </a:ext>
            </a:extLst>
          </p:cNvPr>
          <p:cNvSpPr txBox="1"/>
          <p:nvPr/>
        </p:nvSpPr>
        <p:spPr>
          <a:xfrm>
            <a:off x="1097280" y="1747397"/>
            <a:ext cx="10469409" cy="430887"/>
          </a:xfrm>
          <a:prstGeom prst="rect">
            <a:avLst/>
          </a:prstGeom>
          <a:noFill/>
        </p:spPr>
        <p:txBody>
          <a:bodyPr wrap="square" rtlCol="0">
            <a:spAutoFit/>
          </a:bodyPr>
          <a:lstStyle/>
          <a:p>
            <a:r>
              <a:rPr lang="ro-RO" sz="2200" b="1" dirty="0"/>
              <a:t>4</a:t>
            </a:r>
            <a:r>
              <a:rPr lang="en-US" sz="2200" b="1" dirty="0"/>
              <a:t>. ASPECTE CARE </a:t>
            </a:r>
            <a:r>
              <a:rPr lang="ro-RO" sz="2200" b="1" dirty="0"/>
              <a:t>AU </a:t>
            </a:r>
            <a:r>
              <a:rPr lang="en-US" sz="2200" b="1" dirty="0"/>
              <a:t>STA</a:t>
            </a:r>
            <a:r>
              <a:rPr lang="ro-RO" sz="2200" b="1" dirty="0"/>
              <a:t>T</a:t>
            </a:r>
            <a:r>
              <a:rPr lang="en-US" sz="2200" b="1" dirty="0"/>
              <a:t> LA BAZA ELABOR</a:t>
            </a:r>
            <a:r>
              <a:rPr lang="ro-RO" sz="2200" b="1" dirty="0"/>
              <a:t>Ă</a:t>
            </a:r>
            <a:r>
              <a:rPr lang="en-US" sz="2200" b="1" dirty="0"/>
              <a:t>RII PROCEDURII </a:t>
            </a:r>
            <a:r>
              <a:rPr lang="ro-RO" sz="2200" b="1" dirty="0"/>
              <a:t> SIMPLIFICATE </a:t>
            </a:r>
            <a:r>
              <a:rPr lang="en-US" sz="2200" b="1" dirty="0"/>
              <a:t> </a:t>
            </a:r>
          </a:p>
        </p:txBody>
      </p:sp>
    </p:spTree>
    <p:extLst>
      <p:ext uri="{BB962C8B-B14F-4D97-AF65-F5344CB8AC3E}">
        <p14:creationId xmlns:p14="http://schemas.microsoft.com/office/powerpoint/2010/main" val="38038780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FA68F-A67C-462C-8B9E-2D30D4B4095E}"/>
              </a:ext>
            </a:extLst>
          </p:cNvPr>
          <p:cNvSpPr>
            <a:spLocks noGrp="1"/>
          </p:cNvSpPr>
          <p:nvPr>
            <p:ph type="ctrTitle"/>
          </p:nvPr>
        </p:nvSpPr>
        <p:spPr>
          <a:xfrm>
            <a:off x="1524000" y="1122363"/>
            <a:ext cx="9144000" cy="612169"/>
          </a:xfrm>
        </p:spPr>
        <p:txBody>
          <a:bodyPr>
            <a:normAutofit fontScale="90000"/>
          </a:bodyPr>
          <a:lstStyle/>
          <a:p>
            <a:endParaRPr lang="en-US" dirty="0"/>
          </a:p>
        </p:txBody>
      </p:sp>
      <p:pic>
        <p:nvPicPr>
          <p:cNvPr id="4" name="Picture 3" descr="Imagini pentru sigla fondul social european">
            <a:extLst>
              <a:ext uri="{FF2B5EF4-FFF2-40B4-BE49-F238E27FC236}">
                <a16:creationId xmlns:a16="http://schemas.microsoft.com/office/drawing/2014/main" id="{899E0957-79FE-40BE-A0BD-6A8F36584C3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1658" y="319177"/>
            <a:ext cx="11265031" cy="1255624"/>
          </a:xfrm>
          <a:prstGeom prst="rect">
            <a:avLst/>
          </a:prstGeom>
          <a:noFill/>
          <a:ln>
            <a:noFill/>
          </a:ln>
        </p:spPr>
      </p:pic>
      <p:graphicFrame>
        <p:nvGraphicFramePr>
          <p:cNvPr id="3" name="Table 2">
            <a:extLst>
              <a:ext uri="{FF2B5EF4-FFF2-40B4-BE49-F238E27FC236}">
                <a16:creationId xmlns:a16="http://schemas.microsoft.com/office/drawing/2014/main" id="{D1BCDD2B-4CEE-4BC2-AEFC-93C43FD67DDC}"/>
              </a:ext>
            </a:extLst>
          </p:cNvPr>
          <p:cNvGraphicFramePr>
            <a:graphicFrameLocks noGrp="1"/>
          </p:cNvGraphicFramePr>
          <p:nvPr>
            <p:extLst>
              <p:ext uri="{D42A27DB-BD31-4B8C-83A1-F6EECF244321}">
                <p14:modId xmlns:p14="http://schemas.microsoft.com/office/powerpoint/2010/main" val="1389721779"/>
              </p:ext>
            </p:extLst>
          </p:nvPr>
        </p:nvGraphicFramePr>
        <p:xfrm>
          <a:off x="699468" y="2537719"/>
          <a:ext cx="11265032" cy="4283550"/>
        </p:xfrm>
        <a:graphic>
          <a:graphicData uri="http://schemas.openxmlformats.org/drawingml/2006/table">
            <a:tbl>
              <a:tblPr/>
              <a:tblGrid>
                <a:gridCol w="2502532">
                  <a:extLst>
                    <a:ext uri="{9D8B030D-6E8A-4147-A177-3AD203B41FA5}">
                      <a16:colId xmlns:a16="http://schemas.microsoft.com/office/drawing/2014/main" val="3335916655"/>
                    </a:ext>
                  </a:extLst>
                </a:gridCol>
                <a:gridCol w="1846556">
                  <a:extLst>
                    <a:ext uri="{9D8B030D-6E8A-4147-A177-3AD203B41FA5}">
                      <a16:colId xmlns:a16="http://schemas.microsoft.com/office/drawing/2014/main" val="1087958437"/>
                    </a:ext>
                  </a:extLst>
                </a:gridCol>
                <a:gridCol w="3755254">
                  <a:extLst>
                    <a:ext uri="{9D8B030D-6E8A-4147-A177-3AD203B41FA5}">
                      <a16:colId xmlns:a16="http://schemas.microsoft.com/office/drawing/2014/main" val="3455479907"/>
                    </a:ext>
                  </a:extLst>
                </a:gridCol>
                <a:gridCol w="3160690">
                  <a:extLst>
                    <a:ext uri="{9D8B030D-6E8A-4147-A177-3AD203B41FA5}">
                      <a16:colId xmlns:a16="http://schemas.microsoft.com/office/drawing/2014/main" val="388506526"/>
                    </a:ext>
                  </a:extLst>
                </a:gridCol>
              </a:tblGrid>
              <a:tr h="501034">
                <a:tc>
                  <a:txBody>
                    <a:bodyPr/>
                    <a:lstStyle/>
                    <a:p>
                      <a:pPr algn="ctr"/>
                      <a:r>
                        <a:rPr lang="ro-RO" sz="1800" b="1" dirty="0">
                          <a:effectLst/>
                          <a:latin typeface="Calibri" panose="020F0502020204030204" pitchFamily="34" charset="0"/>
                        </a:rPr>
                        <a:t>Capitol/Subcapitol Norma tehnică existentă</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eliminate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modificate/nou introduse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Observații/Argumente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50006506"/>
                  </a:ext>
                </a:extLst>
              </a:tr>
              <a:tr h="3734910">
                <a:tc>
                  <a:txBody>
                    <a:bodyPr/>
                    <a:lstStyle/>
                    <a:p>
                      <a:r>
                        <a:rPr lang="ro-RO" sz="1800" b="1" kern="1200" dirty="0">
                          <a:solidFill>
                            <a:schemeClr val="tx1"/>
                          </a:solidFill>
                          <a:effectLst/>
                          <a:latin typeface="Calibri" panose="020F0502020204030204" pitchFamily="34" charset="0"/>
                          <a:ea typeface="+mn-ea"/>
                          <a:cs typeface="+mn-cs"/>
                        </a:rPr>
                        <a:t> </a:t>
                      </a:r>
                      <a:r>
                        <a:rPr lang="ro-RO" sz="1600" b="1" kern="1200" dirty="0">
                          <a:solidFill>
                            <a:schemeClr val="tx1"/>
                          </a:solidFill>
                          <a:effectLst/>
                          <a:latin typeface="Calibri" panose="020F0502020204030204" pitchFamily="34" charset="0"/>
                          <a:ea typeface="+mn-ea"/>
                          <a:cs typeface="+mn-cs"/>
                        </a:rPr>
                        <a:t>Cap.: 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800" dirty="0">
                          <a:effectLst/>
                        </a:rPr>
                        <a:t> </a:t>
                      </a:r>
                      <a:r>
                        <a:rPr lang="ro-RO" sz="1050" dirty="0">
                          <a:effectLst/>
                        </a:rPr>
                        <a:t> </a:t>
                      </a:r>
                      <a:r>
                        <a:rPr lang="ro-RO" sz="1600" b="1" kern="1200" dirty="0">
                          <a:solidFill>
                            <a:schemeClr val="dk1"/>
                          </a:solidFill>
                          <a:effectLst/>
                          <a:latin typeface="+mn-lt"/>
                          <a:ea typeface="+mn-ea"/>
                          <a:cs typeface="+mn-cs"/>
                        </a:rPr>
                        <a:t>Actualizarea subgrupelor </a:t>
                      </a:r>
                      <a:r>
                        <a:rPr lang="ro-RO" sz="1600" b="1" kern="1200" dirty="0" err="1">
                          <a:solidFill>
                            <a:schemeClr val="dk1"/>
                          </a:solidFill>
                          <a:effectLst/>
                          <a:latin typeface="+mn-lt"/>
                          <a:ea typeface="+mn-ea"/>
                          <a:cs typeface="+mn-cs"/>
                        </a:rPr>
                        <a:t>şi</a:t>
                      </a:r>
                      <a:r>
                        <a:rPr lang="ro-RO" sz="1600" b="1" kern="1200" dirty="0">
                          <a:solidFill>
                            <a:schemeClr val="dk1"/>
                          </a:solidFill>
                          <a:effectLst/>
                          <a:latin typeface="+mn-lt"/>
                          <a:ea typeface="+mn-ea"/>
                          <a:cs typeface="+mn-cs"/>
                        </a:rPr>
                        <a:t>  categoriilor </a:t>
                      </a:r>
                      <a:r>
                        <a:rPr lang="ro-RO" sz="1600" b="1" kern="1200" dirty="0" err="1">
                          <a:solidFill>
                            <a:schemeClr val="dk1"/>
                          </a:solidFill>
                          <a:effectLst/>
                          <a:latin typeface="+mn-lt"/>
                          <a:ea typeface="+mn-ea"/>
                          <a:cs typeface="+mn-cs"/>
                        </a:rPr>
                        <a:t>functionale</a:t>
                      </a:r>
                      <a:r>
                        <a:rPr lang="ro-RO" sz="1600" b="1" kern="1200" dirty="0">
                          <a:solidFill>
                            <a:schemeClr val="dk1"/>
                          </a:solidFill>
                          <a:effectLst/>
                          <a:latin typeface="+mn-lt"/>
                          <a:ea typeface="+mn-ea"/>
                          <a:cs typeface="+mn-cs"/>
                        </a:rPr>
                        <a:t> atribuite </a:t>
                      </a:r>
                      <a:r>
                        <a:rPr lang="ro-RO" sz="1600" b="1" kern="1200" dirty="0" err="1">
                          <a:solidFill>
                            <a:schemeClr val="dk1"/>
                          </a:solidFill>
                          <a:effectLst/>
                          <a:latin typeface="+mn-lt"/>
                          <a:ea typeface="+mn-ea"/>
                          <a:cs typeface="+mn-cs"/>
                        </a:rPr>
                        <a:t>arboretelor</a:t>
                      </a:r>
                      <a:r>
                        <a:rPr lang="ro-RO" sz="1600" b="1" kern="1200" dirty="0">
                          <a:solidFill>
                            <a:schemeClr val="dk1"/>
                          </a:solidFill>
                          <a:effectLst/>
                          <a:latin typeface="+mn-lt"/>
                          <a:ea typeface="+mn-ea"/>
                          <a:cs typeface="+mn-cs"/>
                        </a:rPr>
                        <a:t>. Corelarea lor cu tipurile structural – </a:t>
                      </a:r>
                      <a:r>
                        <a:rPr lang="ro-RO" sz="1600" b="1" kern="1200" dirty="0" err="1">
                          <a:solidFill>
                            <a:schemeClr val="dk1"/>
                          </a:solidFill>
                          <a:effectLst/>
                          <a:latin typeface="+mn-lt"/>
                          <a:ea typeface="+mn-ea"/>
                          <a:cs typeface="+mn-cs"/>
                        </a:rPr>
                        <a:t>funcţionale</a:t>
                      </a:r>
                      <a:r>
                        <a:rPr lang="ro-RO" sz="1600" b="1" kern="1200" dirty="0">
                          <a:solidFill>
                            <a:schemeClr val="dk1"/>
                          </a:solidFill>
                          <a:effectLst/>
                          <a:latin typeface="+mn-lt"/>
                          <a:ea typeface="+mn-ea"/>
                          <a:cs typeface="+mn-cs"/>
                        </a:rPr>
                        <a:t> (TI –TVI),  fapt care conduce la alegerea tratamentelor.</a:t>
                      </a:r>
                      <a:endParaRPr lang="en-US" sz="1600"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ro-RO" sz="16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just">
                        <a:lnSpc>
                          <a:spcPct val="107000"/>
                        </a:lnSpc>
                        <a:spcBef>
                          <a:spcPts val="0"/>
                        </a:spcBef>
                        <a:spcAft>
                          <a:spcPts val="0"/>
                        </a:spcAft>
                      </a:pPr>
                      <a:r>
                        <a:rPr lang="ro-RO" sz="1600" b="1" kern="1200" dirty="0">
                          <a:solidFill>
                            <a:schemeClr val="dk1"/>
                          </a:solidFill>
                          <a:effectLst/>
                          <a:latin typeface="+mn-lt"/>
                          <a:ea typeface="+mn-ea"/>
                          <a:cs typeface="+mn-cs"/>
                        </a:rPr>
                        <a:t>Actualizarea încadrării pădurilor în grupe, subgrupe și categorii funcționale, prin O.M. 766/2018 cu modificările și completările ulterioare.</a:t>
                      </a:r>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32095865"/>
                  </a:ext>
                </a:extLst>
              </a:tr>
            </a:tbl>
          </a:graphicData>
        </a:graphic>
      </p:graphicFrame>
      <p:sp>
        <p:nvSpPr>
          <p:cNvPr id="6" name="Rectangle 1">
            <a:extLst>
              <a:ext uri="{FF2B5EF4-FFF2-40B4-BE49-F238E27FC236}">
                <a16:creationId xmlns:a16="http://schemas.microsoft.com/office/drawing/2014/main" id="{C4FE5B0C-BADA-4585-B0ED-F6E67BD0D616}"/>
              </a:ext>
            </a:extLst>
          </p:cNvPr>
          <p:cNvSpPr>
            <a:spLocks noChangeArrowheads="1"/>
          </p:cNvSpPr>
          <p:nvPr/>
        </p:nvSpPr>
        <p:spPr bwMode="auto">
          <a:xfrm>
            <a:off x="3071813" y="3458634"/>
            <a:ext cx="631325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ro-RO" altLang="ro-RO" sz="1800" b="0" i="0" u="none" strike="noStrike" cap="none" normalizeH="0" baseline="0">
                <a:ln>
                  <a:noFill/>
                </a:ln>
                <a:solidFill>
                  <a:schemeClr val="tx1"/>
                </a:solidFill>
                <a:effectLst/>
                <a:latin typeface="Arial" panose="020B0604020202020204" pitchFamily="34" charset="0"/>
              </a:rPr>
            </a:br>
            <a:endParaRPr kumimoji="0" lang="ro-RO" altLang="ro-RO" sz="1800" b="0" i="0" u="none" strike="noStrike" cap="none" normalizeH="0" baseline="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E570C5A6-3D2B-4F1C-ABAC-AD0C544D498B}"/>
              </a:ext>
            </a:extLst>
          </p:cNvPr>
          <p:cNvSpPr txBox="1"/>
          <p:nvPr/>
        </p:nvSpPr>
        <p:spPr>
          <a:xfrm>
            <a:off x="1097280" y="1747397"/>
            <a:ext cx="10469409" cy="430887"/>
          </a:xfrm>
          <a:prstGeom prst="rect">
            <a:avLst/>
          </a:prstGeom>
          <a:noFill/>
        </p:spPr>
        <p:txBody>
          <a:bodyPr wrap="square" rtlCol="0">
            <a:spAutoFit/>
          </a:bodyPr>
          <a:lstStyle/>
          <a:p>
            <a:r>
              <a:rPr lang="ro-RO" sz="2200" b="1" dirty="0"/>
              <a:t>4</a:t>
            </a:r>
            <a:r>
              <a:rPr lang="en-US" sz="2200" b="1" dirty="0"/>
              <a:t>. ASPECTE CARE </a:t>
            </a:r>
            <a:r>
              <a:rPr lang="ro-RO" sz="2200" b="1" dirty="0"/>
              <a:t>AU </a:t>
            </a:r>
            <a:r>
              <a:rPr lang="en-US" sz="2200" b="1" dirty="0"/>
              <a:t>STA</a:t>
            </a:r>
            <a:r>
              <a:rPr lang="ro-RO" sz="2200" b="1" dirty="0"/>
              <a:t>T</a:t>
            </a:r>
            <a:r>
              <a:rPr lang="en-US" sz="2200" b="1" dirty="0"/>
              <a:t> LA BAZA ELABOR</a:t>
            </a:r>
            <a:r>
              <a:rPr lang="ro-RO" sz="2200" b="1" dirty="0"/>
              <a:t>Ă</a:t>
            </a:r>
            <a:r>
              <a:rPr lang="en-US" sz="2200" b="1" dirty="0"/>
              <a:t>RII PROCEDURII </a:t>
            </a:r>
            <a:r>
              <a:rPr lang="ro-RO" sz="2200" b="1" dirty="0"/>
              <a:t> SIMPLIFICATE </a:t>
            </a:r>
            <a:r>
              <a:rPr lang="en-US" sz="2200" b="1" dirty="0"/>
              <a:t> </a:t>
            </a:r>
          </a:p>
        </p:txBody>
      </p:sp>
    </p:spTree>
    <p:extLst>
      <p:ext uri="{BB962C8B-B14F-4D97-AF65-F5344CB8AC3E}">
        <p14:creationId xmlns:p14="http://schemas.microsoft.com/office/powerpoint/2010/main" val="39266904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FA68F-A67C-462C-8B9E-2D30D4B4095E}"/>
              </a:ext>
            </a:extLst>
          </p:cNvPr>
          <p:cNvSpPr>
            <a:spLocks noGrp="1"/>
          </p:cNvSpPr>
          <p:nvPr>
            <p:ph type="ctrTitle"/>
          </p:nvPr>
        </p:nvSpPr>
        <p:spPr>
          <a:xfrm>
            <a:off x="1524000" y="1122363"/>
            <a:ext cx="9144000" cy="612169"/>
          </a:xfrm>
        </p:spPr>
        <p:txBody>
          <a:bodyPr>
            <a:normAutofit fontScale="90000"/>
          </a:bodyPr>
          <a:lstStyle/>
          <a:p>
            <a:endParaRPr lang="en-US" dirty="0"/>
          </a:p>
        </p:txBody>
      </p:sp>
      <p:pic>
        <p:nvPicPr>
          <p:cNvPr id="4" name="Picture 3" descr="Imagini pentru sigla fondul social european">
            <a:extLst>
              <a:ext uri="{FF2B5EF4-FFF2-40B4-BE49-F238E27FC236}">
                <a16:creationId xmlns:a16="http://schemas.microsoft.com/office/drawing/2014/main" id="{899E0957-79FE-40BE-A0BD-6A8F36584C3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1658" y="319177"/>
            <a:ext cx="11265031" cy="1255624"/>
          </a:xfrm>
          <a:prstGeom prst="rect">
            <a:avLst/>
          </a:prstGeom>
          <a:noFill/>
          <a:ln>
            <a:noFill/>
          </a:ln>
        </p:spPr>
      </p:pic>
      <p:graphicFrame>
        <p:nvGraphicFramePr>
          <p:cNvPr id="3" name="Table 2">
            <a:extLst>
              <a:ext uri="{FF2B5EF4-FFF2-40B4-BE49-F238E27FC236}">
                <a16:creationId xmlns:a16="http://schemas.microsoft.com/office/drawing/2014/main" id="{D1BCDD2B-4CEE-4BC2-AEFC-93C43FD67DDC}"/>
              </a:ext>
            </a:extLst>
          </p:cNvPr>
          <p:cNvGraphicFramePr>
            <a:graphicFrameLocks noGrp="1"/>
          </p:cNvGraphicFramePr>
          <p:nvPr>
            <p:extLst>
              <p:ext uri="{D42A27DB-BD31-4B8C-83A1-F6EECF244321}">
                <p14:modId xmlns:p14="http://schemas.microsoft.com/office/powerpoint/2010/main" val="1619830699"/>
              </p:ext>
            </p:extLst>
          </p:nvPr>
        </p:nvGraphicFramePr>
        <p:xfrm>
          <a:off x="699468" y="2537719"/>
          <a:ext cx="11265032" cy="4283550"/>
        </p:xfrm>
        <a:graphic>
          <a:graphicData uri="http://schemas.openxmlformats.org/drawingml/2006/table">
            <a:tbl>
              <a:tblPr/>
              <a:tblGrid>
                <a:gridCol w="2502532">
                  <a:extLst>
                    <a:ext uri="{9D8B030D-6E8A-4147-A177-3AD203B41FA5}">
                      <a16:colId xmlns:a16="http://schemas.microsoft.com/office/drawing/2014/main" val="3335916655"/>
                    </a:ext>
                  </a:extLst>
                </a:gridCol>
                <a:gridCol w="1846556">
                  <a:extLst>
                    <a:ext uri="{9D8B030D-6E8A-4147-A177-3AD203B41FA5}">
                      <a16:colId xmlns:a16="http://schemas.microsoft.com/office/drawing/2014/main" val="1087958437"/>
                    </a:ext>
                  </a:extLst>
                </a:gridCol>
                <a:gridCol w="3755254">
                  <a:extLst>
                    <a:ext uri="{9D8B030D-6E8A-4147-A177-3AD203B41FA5}">
                      <a16:colId xmlns:a16="http://schemas.microsoft.com/office/drawing/2014/main" val="3455479907"/>
                    </a:ext>
                  </a:extLst>
                </a:gridCol>
                <a:gridCol w="3160690">
                  <a:extLst>
                    <a:ext uri="{9D8B030D-6E8A-4147-A177-3AD203B41FA5}">
                      <a16:colId xmlns:a16="http://schemas.microsoft.com/office/drawing/2014/main" val="388506526"/>
                    </a:ext>
                  </a:extLst>
                </a:gridCol>
              </a:tblGrid>
              <a:tr h="501034">
                <a:tc>
                  <a:txBody>
                    <a:bodyPr/>
                    <a:lstStyle/>
                    <a:p>
                      <a:pPr algn="ctr"/>
                      <a:r>
                        <a:rPr lang="ro-RO" sz="1800" b="1" dirty="0">
                          <a:effectLst/>
                          <a:latin typeface="Calibri" panose="020F0502020204030204" pitchFamily="34" charset="0"/>
                        </a:rPr>
                        <a:t>Capitol/Subcapitol Norma tehnică existentă</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eliminate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modificate/nou introduse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Observații/Argumente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50006506"/>
                  </a:ext>
                </a:extLst>
              </a:tr>
              <a:tr h="3734910">
                <a:tc>
                  <a:txBody>
                    <a:bodyPr/>
                    <a:lstStyle/>
                    <a:p>
                      <a:r>
                        <a:rPr lang="ro-RO" sz="1800" b="1" kern="1200" dirty="0">
                          <a:solidFill>
                            <a:schemeClr val="tx1"/>
                          </a:solidFill>
                          <a:effectLst/>
                          <a:latin typeface="Calibri" panose="020F0502020204030204" pitchFamily="34" charset="0"/>
                          <a:ea typeface="+mn-ea"/>
                          <a:cs typeface="+mn-cs"/>
                        </a:rPr>
                        <a:t> </a:t>
                      </a:r>
                      <a:endParaRPr lang="ro-RO" sz="16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r>
                        <a:rPr lang="ro-RO" sz="800" dirty="0">
                          <a:effectLst/>
                        </a:rPr>
                        <a:t> </a:t>
                      </a:r>
                      <a:r>
                        <a:rPr lang="ro-RO" sz="1050" dirty="0">
                          <a:effectLst/>
                        </a:rPr>
                        <a:t> </a:t>
                      </a:r>
                      <a:r>
                        <a:rPr lang="ro-RO" sz="1600" b="1" kern="1200" dirty="0">
                          <a:solidFill>
                            <a:schemeClr val="dk1"/>
                          </a:solidFill>
                          <a:effectLst/>
                          <a:latin typeface="+mn-lt"/>
                          <a:ea typeface="+mn-ea"/>
                          <a:cs typeface="+mn-cs"/>
                        </a:rPr>
                        <a:t>Precizări și recomandări privind alegerea și aplicarea tratamentelor în </a:t>
                      </a:r>
                      <a:r>
                        <a:rPr lang="ro-RO" sz="1600" b="1" kern="1200" dirty="0" err="1">
                          <a:solidFill>
                            <a:schemeClr val="dk1"/>
                          </a:solidFill>
                          <a:effectLst/>
                          <a:latin typeface="+mn-lt"/>
                          <a:ea typeface="+mn-ea"/>
                          <a:cs typeface="+mn-cs"/>
                        </a:rPr>
                        <a:t>arboretele</a:t>
                      </a:r>
                      <a:r>
                        <a:rPr lang="ro-RO" sz="1600" b="1" kern="1200" dirty="0">
                          <a:solidFill>
                            <a:schemeClr val="dk1"/>
                          </a:solidFill>
                          <a:effectLst/>
                          <a:latin typeface="+mn-lt"/>
                          <a:ea typeface="+mn-ea"/>
                          <a:cs typeface="+mn-cs"/>
                        </a:rPr>
                        <a:t> din proprietățile forestiere mici.</a:t>
                      </a:r>
                      <a:endParaRPr lang="en-US" sz="1600"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ro-RO" sz="16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just">
                        <a:lnSpc>
                          <a:spcPct val="107000"/>
                        </a:lnSpc>
                        <a:spcBef>
                          <a:spcPts val="0"/>
                        </a:spcBef>
                        <a:spcAft>
                          <a:spcPts val="0"/>
                        </a:spcAft>
                      </a:pPr>
                      <a:r>
                        <a:rPr lang="ro-RO" sz="1050" dirty="0">
                          <a:effectLst/>
                        </a:rPr>
                        <a:t> </a:t>
                      </a:r>
                      <a:r>
                        <a:rPr lang="ro-RO" sz="1600" b="1" kern="1200" dirty="0">
                          <a:solidFill>
                            <a:schemeClr val="dk1"/>
                          </a:solidFill>
                          <a:effectLst/>
                          <a:latin typeface="+mn-lt"/>
                          <a:ea typeface="+mn-ea"/>
                          <a:cs typeface="+mn-cs"/>
                        </a:rPr>
                        <a:t>Modificările și dinamica din ultimii 20 de ani, privind regimul juridic al terenurilor forestiere. Aceste aspecte nu au fost tratate de normele aflate în vigoare:</a:t>
                      </a:r>
                    </a:p>
                    <a:p>
                      <a:pPr marL="0" marR="0" algn="just">
                        <a:lnSpc>
                          <a:spcPct val="107000"/>
                        </a:lnSpc>
                        <a:spcBef>
                          <a:spcPts val="0"/>
                        </a:spcBef>
                        <a:spcAft>
                          <a:spcPts val="0"/>
                        </a:spcAft>
                      </a:pPr>
                      <a:r>
                        <a:rPr lang="ro-RO" sz="1600" b="1" kern="1200" dirty="0">
                          <a:solidFill>
                            <a:schemeClr val="dk1"/>
                          </a:solidFill>
                          <a:effectLst/>
                          <a:latin typeface="+mn-lt"/>
                          <a:ea typeface="+mn-ea"/>
                          <a:cs typeface="+mn-cs"/>
                        </a:rPr>
                        <a:t>-în </a:t>
                      </a:r>
                      <a:r>
                        <a:rPr lang="ro-RO" sz="1600" b="1" kern="1200" dirty="0" err="1">
                          <a:solidFill>
                            <a:schemeClr val="dk1"/>
                          </a:solidFill>
                          <a:effectLst/>
                          <a:latin typeface="+mn-lt"/>
                          <a:ea typeface="+mn-ea"/>
                          <a:cs typeface="+mn-cs"/>
                        </a:rPr>
                        <a:t>arboretele</a:t>
                      </a:r>
                      <a:r>
                        <a:rPr lang="ro-RO" sz="1600" b="1" kern="1200" dirty="0">
                          <a:solidFill>
                            <a:schemeClr val="dk1"/>
                          </a:solidFill>
                          <a:effectLst/>
                          <a:latin typeface="+mn-lt"/>
                          <a:ea typeface="+mn-ea"/>
                          <a:cs typeface="+mn-cs"/>
                        </a:rPr>
                        <a:t> din proprietățile fără amenajament, aplicarea lucrărilor de conservare, atunci când nu pot fi aplicate tratamente clasice;</a:t>
                      </a:r>
                    </a:p>
                    <a:p>
                      <a:pPr marL="0" marR="0" algn="just">
                        <a:lnSpc>
                          <a:spcPct val="107000"/>
                        </a:lnSpc>
                        <a:spcBef>
                          <a:spcPts val="0"/>
                        </a:spcBef>
                        <a:spcAft>
                          <a:spcPts val="0"/>
                        </a:spcAft>
                      </a:pPr>
                      <a:r>
                        <a:rPr lang="ro-RO" sz="1600" dirty="0">
                          <a:effectLst/>
                          <a:latin typeface="Calibri" panose="020F0502020204030204" pitchFamily="34" charset="0"/>
                          <a:ea typeface="Calibri" panose="020F0502020204030204" pitchFamily="34" charset="0"/>
                          <a:cs typeface="Times New Roman" panose="02020603050405020304" pitchFamily="18" charset="0"/>
                        </a:rPr>
                        <a:t>-</a:t>
                      </a:r>
                      <a:r>
                        <a:rPr lang="ro-RO" sz="1600" b="1" dirty="0">
                          <a:effectLst/>
                          <a:latin typeface="Calibri" panose="020F0502020204030204" pitchFamily="34" charset="0"/>
                          <a:ea typeface="Calibri" panose="020F0502020204030204" pitchFamily="34" charset="0"/>
                          <a:cs typeface="Times New Roman" panose="02020603050405020304" pitchFamily="18" charset="0"/>
                        </a:rPr>
                        <a:t>necesitatea acordării compensațiilor, în cazul </a:t>
                      </a:r>
                      <a:r>
                        <a:rPr lang="ro-RO" sz="1600" b="1" dirty="0" err="1">
                          <a:effectLst/>
                          <a:latin typeface="Calibri" panose="020F0502020204030204" pitchFamily="34" charset="0"/>
                          <a:ea typeface="Calibri" panose="020F0502020204030204" pitchFamily="34" charset="0"/>
                          <a:cs typeface="Times New Roman" panose="02020603050405020304" pitchFamily="18" charset="0"/>
                        </a:rPr>
                        <a:t>arboretelor</a:t>
                      </a:r>
                      <a:r>
                        <a:rPr lang="ro-RO" sz="1600" b="1" dirty="0">
                          <a:effectLst/>
                          <a:latin typeface="Calibri" panose="020F0502020204030204" pitchFamily="34" charset="0"/>
                          <a:ea typeface="Calibri" panose="020F0502020204030204" pitchFamily="34" charset="0"/>
                          <a:cs typeface="Times New Roman" panose="02020603050405020304" pitchFamily="18" charset="0"/>
                        </a:rPr>
                        <a:t> exceptate de la tăieri;</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32095865"/>
                  </a:ext>
                </a:extLst>
              </a:tr>
            </a:tbl>
          </a:graphicData>
        </a:graphic>
      </p:graphicFrame>
      <p:sp>
        <p:nvSpPr>
          <p:cNvPr id="6" name="Rectangle 1">
            <a:extLst>
              <a:ext uri="{FF2B5EF4-FFF2-40B4-BE49-F238E27FC236}">
                <a16:creationId xmlns:a16="http://schemas.microsoft.com/office/drawing/2014/main" id="{C4FE5B0C-BADA-4585-B0ED-F6E67BD0D616}"/>
              </a:ext>
            </a:extLst>
          </p:cNvPr>
          <p:cNvSpPr>
            <a:spLocks noChangeArrowheads="1"/>
          </p:cNvSpPr>
          <p:nvPr/>
        </p:nvSpPr>
        <p:spPr bwMode="auto">
          <a:xfrm>
            <a:off x="3071813" y="3458634"/>
            <a:ext cx="631325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ro-RO" altLang="ro-RO" sz="1800" b="0" i="0" u="none" strike="noStrike" cap="none" normalizeH="0" baseline="0">
                <a:ln>
                  <a:noFill/>
                </a:ln>
                <a:solidFill>
                  <a:schemeClr val="tx1"/>
                </a:solidFill>
                <a:effectLst/>
                <a:latin typeface="Arial" panose="020B0604020202020204" pitchFamily="34" charset="0"/>
              </a:rPr>
            </a:br>
            <a:endParaRPr kumimoji="0" lang="ro-RO" altLang="ro-RO" sz="1800" b="0" i="0" u="none" strike="noStrike" cap="none" normalizeH="0" baseline="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E570C5A6-3D2B-4F1C-ABAC-AD0C544D498B}"/>
              </a:ext>
            </a:extLst>
          </p:cNvPr>
          <p:cNvSpPr txBox="1"/>
          <p:nvPr/>
        </p:nvSpPr>
        <p:spPr>
          <a:xfrm>
            <a:off x="1097280" y="1747397"/>
            <a:ext cx="10469409" cy="430887"/>
          </a:xfrm>
          <a:prstGeom prst="rect">
            <a:avLst/>
          </a:prstGeom>
          <a:noFill/>
        </p:spPr>
        <p:txBody>
          <a:bodyPr wrap="square" rtlCol="0">
            <a:spAutoFit/>
          </a:bodyPr>
          <a:lstStyle/>
          <a:p>
            <a:r>
              <a:rPr lang="ro-RO" sz="2200" b="1" dirty="0"/>
              <a:t>4</a:t>
            </a:r>
            <a:r>
              <a:rPr lang="en-US" sz="2200" b="1" dirty="0"/>
              <a:t>. ASPECTE CARE </a:t>
            </a:r>
            <a:r>
              <a:rPr lang="ro-RO" sz="2200" b="1" dirty="0"/>
              <a:t>AU </a:t>
            </a:r>
            <a:r>
              <a:rPr lang="en-US" sz="2200" b="1" dirty="0"/>
              <a:t>STA</a:t>
            </a:r>
            <a:r>
              <a:rPr lang="ro-RO" sz="2200" b="1" dirty="0"/>
              <a:t>T</a:t>
            </a:r>
            <a:r>
              <a:rPr lang="en-US" sz="2200" b="1" dirty="0"/>
              <a:t> LA BAZA ELABOR</a:t>
            </a:r>
            <a:r>
              <a:rPr lang="ro-RO" sz="2200" b="1" dirty="0"/>
              <a:t>Ă</a:t>
            </a:r>
            <a:r>
              <a:rPr lang="en-US" sz="2200" b="1" dirty="0"/>
              <a:t>RII PROCEDURII </a:t>
            </a:r>
            <a:r>
              <a:rPr lang="ro-RO" sz="2200" b="1" dirty="0"/>
              <a:t> SIMPLIFICATE </a:t>
            </a:r>
            <a:r>
              <a:rPr lang="en-US" sz="2200" b="1" dirty="0"/>
              <a:t> </a:t>
            </a:r>
          </a:p>
        </p:txBody>
      </p:sp>
    </p:spTree>
    <p:extLst>
      <p:ext uri="{BB962C8B-B14F-4D97-AF65-F5344CB8AC3E}">
        <p14:creationId xmlns:p14="http://schemas.microsoft.com/office/powerpoint/2010/main" val="31993029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7554</TotalTime>
  <Words>1318</Words>
  <Application>Microsoft Office PowerPoint</Application>
  <PresentationFormat>Widescreen</PresentationFormat>
  <Paragraphs>139</Paragraphs>
  <Slides>11</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Calibri Light</vt:lpstr>
      <vt:lpstr>Times New Roman</vt:lpstr>
      <vt:lpstr>Trebuchet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Kalium.</dc:title>
  <dc:creator>Mejakita Dev</dc:creator>
  <cp:lastModifiedBy>Silviu Păunescu</cp:lastModifiedBy>
  <cp:revision>435</cp:revision>
  <cp:lastPrinted>2018-07-14T08:03:41Z</cp:lastPrinted>
  <dcterms:created xsi:type="dcterms:W3CDTF">2018-05-13T00:15:53Z</dcterms:created>
  <dcterms:modified xsi:type="dcterms:W3CDTF">2021-06-22T04:46:08Z</dcterms:modified>
</cp:coreProperties>
</file>