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729" r:id="rId2"/>
    <p:sldId id="695" r:id="rId3"/>
    <p:sldId id="730" r:id="rId4"/>
    <p:sldId id="731" r:id="rId5"/>
    <p:sldId id="732" r:id="rId6"/>
    <p:sldId id="740" r:id="rId7"/>
    <p:sldId id="733" r:id="rId8"/>
    <p:sldId id="734" r:id="rId9"/>
    <p:sldId id="737" r:id="rId10"/>
    <p:sldId id="738" r:id="rId11"/>
    <p:sldId id="739" r:id="rId12"/>
    <p:sldId id="256" r:id="rId13"/>
    <p:sldId id="294" r:id="rId14"/>
    <p:sldId id="699" r:id="rId15"/>
    <p:sldId id="700" r:id="rId16"/>
    <p:sldId id="701" r:id="rId17"/>
    <p:sldId id="702" r:id="rId18"/>
    <p:sldId id="703" r:id="rId19"/>
    <p:sldId id="704" r:id="rId20"/>
    <p:sldId id="705" r:id="rId21"/>
    <p:sldId id="706" r:id="rId22"/>
    <p:sldId id="707" r:id="rId23"/>
    <p:sldId id="681" r:id="rId24"/>
    <p:sldId id="679" r:id="rId25"/>
    <p:sldId id="708" r:id="rId26"/>
    <p:sldId id="709" r:id="rId27"/>
    <p:sldId id="710" r:id="rId28"/>
    <p:sldId id="711" r:id="rId29"/>
    <p:sldId id="712" r:id="rId30"/>
    <p:sldId id="713" r:id="rId31"/>
    <p:sldId id="714" r:id="rId32"/>
    <p:sldId id="715" r:id="rId33"/>
    <p:sldId id="716" r:id="rId34"/>
    <p:sldId id="717" r:id="rId35"/>
    <p:sldId id="718" r:id="rId36"/>
    <p:sldId id="719" r:id="rId37"/>
    <p:sldId id="720" r:id="rId38"/>
    <p:sldId id="284" r:id="rId39"/>
    <p:sldId id="721" r:id="rId40"/>
    <p:sldId id="722" r:id="rId41"/>
    <p:sldId id="723" r:id="rId42"/>
    <p:sldId id="724" r:id="rId43"/>
    <p:sldId id="725" r:id="rId44"/>
    <p:sldId id="726" r:id="rId45"/>
    <p:sldId id="727" r:id="rId4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6433" autoAdjust="0"/>
  </p:normalViewPr>
  <p:slideViewPr>
    <p:cSldViewPr snapToGrid="0" snapToObjects="1">
      <p:cViewPr varScale="1">
        <p:scale>
          <a:sx n="97" d="100"/>
          <a:sy n="97" d="100"/>
        </p:scale>
        <p:origin x="3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8F738B-8BE4-4477-BD2D-8B719507C442}"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E713F-1E78-4E6F-A319-6D2B111781A2}" type="slidenum">
              <a:rPr lang="en-US" smtClean="0"/>
              <a:t>‹#›</a:t>
            </a:fld>
            <a:endParaRPr lang="en-US"/>
          </a:p>
        </p:txBody>
      </p:sp>
    </p:spTree>
    <p:extLst>
      <p:ext uri="{BB962C8B-B14F-4D97-AF65-F5344CB8AC3E}">
        <p14:creationId xmlns:p14="http://schemas.microsoft.com/office/powerpoint/2010/main" val="4152218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334F7-07C0-904B-8D66-B9964575A1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AC6812DC-363A-4241-B6A2-38D85F52EB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575F8789-90E7-994C-A8AE-4C7B187856ED}"/>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5" name="Footer Placeholder 4">
            <a:extLst>
              <a:ext uri="{FF2B5EF4-FFF2-40B4-BE49-F238E27FC236}">
                <a16:creationId xmlns:a16="http://schemas.microsoft.com/office/drawing/2014/main" id="{39391FBC-AC2F-B14D-A111-1021C0100CBC}"/>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0966C45D-9353-C745-B639-B74BA6CD9BD0}"/>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1348671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70642-E0C7-A54C-9501-2A7FE810B5D9}"/>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0E41A13A-A476-6745-9F46-0C4CE1CEE0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8D8C908D-517A-D947-ABB9-EE16D929396A}"/>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5" name="Footer Placeholder 4">
            <a:extLst>
              <a:ext uri="{FF2B5EF4-FFF2-40B4-BE49-F238E27FC236}">
                <a16:creationId xmlns:a16="http://schemas.microsoft.com/office/drawing/2014/main" id="{741C8E72-01FB-6244-A117-B8A9EAF08FE3}"/>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67C3B350-D984-E84C-9351-02FE3C90D5E8}"/>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408733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1FC983-D11B-9F43-BF03-C66FC05C711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188021F0-C5C4-FE4D-A7A5-76B7FD76EF0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BE716D61-164B-BB40-A3BB-350C6D83DF4E}"/>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5" name="Footer Placeholder 4">
            <a:extLst>
              <a:ext uri="{FF2B5EF4-FFF2-40B4-BE49-F238E27FC236}">
                <a16:creationId xmlns:a16="http://schemas.microsoft.com/office/drawing/2014/main" id="{402EBD20-FE7B-044B-AA34-51794148704E}"/>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0E8AD587-F054-AB47-A305-2FEC1E38C19B}"/>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268443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17FF4-98EB-AB44-BEAE-47772EEE46D7}"/>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377537F5-3090-BA49-ACE1-A328115EFA1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3654519F-7600-8C48-B45D-AAB1262275FD}"/>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5" name="Footer Placeholder 4">
            <a:extLst>
              <a:ext uri="{FF2B5EF4-FFF2-40B4-BE49-F238E27FC236}">
                <a16:creationId xmlns:a16="http://schemas.microsoft.com/office/drawing/2014/main" id="{F4E4073B-8B86-1240-90E4-CE6A793F2C4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C5395181-27CD-254C-83BA-618D9A358F28}"/>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103749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A3B4F-731F-114E-83B0-D0C655179E5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7D2DAF19-F675-5E41-9044-4C2785824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EF82EE7-F37D-5741-B3FA-482FF6CBC75C}"/>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5" name="Footer Placeholder 4">
            <a:extLst>
              <a:ext uri="{FF2B5EF4-FFF2-40B4-BE49-F238E27FC236}">
                <a16:creationId xmlns:a16="http://schemas.microsoft.com/office/drawing/2014/main" id="{F84B0B2A-7378-CE4B-BCF7-91242470EE6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E4D6FBA2-2608-A445-9DDE-175447D351D1}"/>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218365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BC95B-CA09-5749-B331-45BEE4C0B7FA}"/>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76DB6F88-A508-1846-8CA7-CC98940B5EB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DD998AF9-22CD-724E-900D-0493BC316D9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308F0BC0-DA17-D848-8681-A9EBCB86BBD6}"/>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6" name="Footer Placeholder 5">
            <a:extLst>
              <a:ext uri="{FF2B5EF4-FFF2-40B4-BE49-F238E27FC236}">
                <a16:creationId xmlns:a16="http://schemas.microsoft.com/office/drawing/2014/main" id="{B90F6E71-EC73-5547-B752-C846B0AEF19B}"/>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7F6C9EEF-B6A5-AC48-86D7-B1253DF74951}"/>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336230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249A3-DE48-884B-B093-E392E7B929C6}"/>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8713C611-DBF9-5A4C-9E7B-2F2C2A355B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0132EB-15A8-5C44-87BC-748F7B71BDE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E7815B52-8CA8-CF45-BD6D-C23740F96D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3330E27-0841-5546-9713-6550FCB6BB5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D7865878-850B-4C49-B3F5-F87E4DB79451}"/>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8" name="Footer Placeholder 7">
            <a:extLst>
              <a:ext uri="{FF2B5EF4-FFF2-40B4-BE49-F238E27FC236}">
                <a16:creationId xmlns:a16="http://schemas.microsoft.com/office/drawing/2014/main" id="{B9A60B1B-E65A-8645-8FBF-CC7E67DCADC7}"/>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9733D595-5A8B-684D-92F6-5B776E3EA82C}"/>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2569248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5B867-BD48-8E40-8107-729D416EC4B1}"/>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76E715C6-D696-8344-A582-7B8F41B4EB50}"/>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4" name="Footer Placeholder 3">
            <a:extLst>
              <a:ext uri="{FF2B5EF4-FFF2-40B4-BE49-F238E27FC236}">
                <a16:creationId xmlns:a16="http://schemas.microsoft.com/office/drawing/2014/main" id="{E6B800EF-70BD-0645-A59C-314256E90513}"/>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C1C84213-5C69-FF47-8575-A0386563ED62}"/>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3713995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4F4AED-9633-D447-BFF2-B2BD0B26881E}"/>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3" name="Footer Placeholder 2">
            <a:extLst>
              <a:ext uri="{FF2B5EF4-FFF2-40B4-BE49-F238E27FC236}">
                <a16:creationId xmlns:a16="http://schemas.microsoft.com/office/drawing/2014/main" id="{AE810F35-DEF3-5047-9A3B-61639674C8AD}"/>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265946E7-7BBC-F84D-8AA2-8D6B8B2A04E5}"/>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169671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94E9A-E39A-9A49-8286-5CB41F55CE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E57756FE-7186-9648-A9F4-9D8F31A5E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67597FB7-A673-844C-92D2-90D08AAC2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62EF03B-124F-FF48-9180-A3FEB9A2E665}"/>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6" name="Footer Placeholder 5">
            <a:extLst>
              <a:ext uri="{FF2B5EF4-FFF2-40B4-BE49-F238E27FC236}">
                <a16:creationId xmlns:a16="http://schemas.microsoft.com/office/drawing/2014/main" id="{CA881B68-1C68-FC47-B7F5-A7CD9347D605}"/>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49754F4B-548F-E846-964E-5C6DBE7A6AEA}"/>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2105347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A066C-BBCB-4949-9DB5-C006C95B5F8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809F508F-6A70-7D43-8EFD-149393DB0B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F1CEC421-E25F-CA41-BF58-EAD456BB9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E4DE905-559A-914F-9ADD-EB2CBD6A685E}"/>
              </a:ext>
            </a:extLst>
          </p:cNvPr>
          <p:cNvSpPr>
            <a:spLocks noGrp="1"/>
          </p:cNvSpPr>
          <p:nvPr>
            <p:ph type="dt" sz="half" idx="10"/>
          </p:nvPr>
        </p:nvSpPr>
        <p:spPr/>
        <p:txBody>
          <a:bodyPr/>
          <a:lstStyle/>
          <a:p>
            <a:fld id="{9475D56C-E059-624F-8976-87E95F7BF583}" type="datetimeFigureOut">
              <a:rPr lang="x-none" smtClean="0"/>
              <a:t>6/22/2021</a:t>
            </a:fld>
            <a:endParaRPr lang="x-none"/>
          </a:p>
        </p:txBody>
      </p:sp>
      <p:sp>
        <p:nvSpPr>
          <p:cNvPr id="6" name="Footer Placeholder 5">
            <a:extLst>
              <a:ext uri="{FF2B5EF4-FFF2-40B4-BE49-F238E27FC236}">
                <a16:creationId xmlns:a16="http://schemas.microsoft.com/office/drawing/2014/main" id="{0CAB34AF-6B0E-C145-8E2C-719CE40C691D}"/>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7F412C92-3D7E-E74E-8666-776F666EC566}"/>
              </a:ext>
            </a:extLst>
          </p:cNvPr>
          <p:cNvSpPr>
            <a:spLocks noGrp="1"/>
          </p:cNvSpPr>
          <p:nvPr>
            <p:ph type="sldNum" sz="quarter" idx="12"/>
          </p:nvPr>
        </p:nvSpPr>
        <p:spPr/>
        <p:txBody>
          <a:bodyPr/>
          <a:lstStyle/>
          <a:p>
            <a:fld id="{F6532989-BB91-6244-B633-FBACCEEE1D9C}" type="slidenum">
              <a:rPr lang="x-none" smtClean="0"/>
              <a:t>‹#›</a:t>
            </a:fld>
            <a:endParaRPr lang="x-none"/>
          </a:p>
        </p:txBody>
      </p:sp>
    </p:spTree>
    <p:extLst>
      <p:ext uri="{BB962C8B-B14F-4D97-AF65-F5344CB8AC3E}">
        <p14:creationId xmlns:p14="http://schemas.microsoft.com/office/powerpoint/2010/main" val="194647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5424E8-43E3-644F-846C-20E8EFD0A7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B07BB54A-8145-A146-B70C-F0F2ABD923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F4AC7853-CBE2-0246-BFA0-B0D0225F3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5D56C-E059-624F-8976-87E95F7BF583}" type="datetimeFigureOut">
              <a:rPr lang="x-none" smtClean="0"/>
              <a:t>6/22/2021</a:t>
            </a:fld>
            <a:endParaRPr lang="x-none"/>
          </a:p>
        </p:txBody>
      </p:sp>
      <p:sp>
        <p:nvSpPr>
          <p:cNvPr id="5" name="Footer Placeholder 4">
            <a:extLst>
              <a:ext uri="{FF2B5EF4-FFF2-40B4-BE49-F238E27FC236}">
                <a16:creationId xmlns:a16="http://schemas.microsoft.com/office/drawing/2014/main" id="{09714534-227D-BA4D-96DE-BCD37CDF66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561E0AC4-1DC3-1F4E-8233-B4A92B9396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32989-BB91-6244-B633-FBACCEEE1D9C}" type="slidenum">
              <a:rPr lang="x-none" smtClean="0"/>
              <a:t>‹#›</a:t>
            </a:fld>
            <a:endParaRPr lang="x-none"/>
          </a:p>
        </p:txBody>
      </p:sp>
    </p:spTree>
    <p:extLst>
      <p:ext uri="{BB962C8B-B14F-4D97-AF65-F5344CB8AC3E}">
        <p14:creationId xmlns:p14="http://schemas.microsoft.com/office/powerpoint/2010/main" val="1347887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4" y="971550"/>
            <a:ext cx="11870529" cy="5772149"/>
          </a:xfrm>
          <a:blipFill>
            <a:blip r:embed="rId2"/>
            <a:tile tx="0" ty="0" sx="100000" sy="100000" flip="none" algn="tl"/>
          </a:blipFill>
        </p:spPr>
        <p:txBody>
          <a:bodyPr/>
          <a:lstStyle/>
          <a:p>
            <a:endParaRPr lang="en-US" b="1" dirty="0"/>
          </a:p>
          <a:p>
            <a:r>
              <a:rPr lang="ro-RO" b="1" dirty="0"/>
              <a:t>”Implementarea si dezvoltarea  de sisteme si standarde comune pentru optimizarea proceselor decizionale in domeniul apelor și pădurilor, aplicarea sistemului de politici bazate pe dovezi in Ministerul Apelor si Pădurilor pentru sistematizarea si simplificarea legislației din domeniul apelor si realizarea unor proceduri simplificate pentru reducerea poverii administrative pentru mediul de afaceri in domeniul silviculturii</a:t>
            </a:r>
            <a:r>
              <a:rPr lang="en-US" b="1" dirty="0"/>
              <a:t>”</a:t>
            </a:r>
            <a:endParaRPr lang="en-US" dirty="0"/>
          </a:p>
          <a:p>
            <a:r>
              <a:rPr lang="en-US" b="1" i="1" dirty="0" err="1"/>
              <a:t>Activitatea</a:t>
            </a:r>
            <a:r>
              <a:rPr lang="en-US" b="1" i="1" dirty="0"/>
              <a:t> A 18.2 - </a:t>
            </a:r>
            <a:r>
              <a:rPr lang="en-US" b="1" i="1" dirty="0" err="1"/>
              <a:t>Proceduri</a:t>
            </a:r>
            <a:r>
              <a:rPr lang="en-US" b="1" i="1" dirty="0"/>
              <a:t>  </a:t>
            </a:r>
            <a:r>
              <a:rPr lang="en-US" b="1" i="1" dirty="0" err="1"/>
              <a:t>simplificate</a:t>
            </a:r>
            <a:r>
              <a:rPr lang="en-US" b="1" i="1" dirty="0"/>
              <a:t> </a:t>
            </a:r>
            <a:r>
              <a:rPr lang="en-US" b="1" i="1" dirty="0" err="1"/>
              <a:t>și</a:t>
            </a:r>
            <a:r>
              <a:rPr lang="en-US" b="1" i="1" dirty="0"/>
              <a:t> </a:t>
            </a:r>
            <a:r>
              <a:rPr lang="en-US" b="1" i="1" dirty="0" err="1"/>
              <a:t>regulamente</a:t>
            </a:r>
            <a:r>
              <a:rPr lang="en-US" b="1" i="1" dirty="0"/>
              <a:t>  </a:t>
            </a:r>
            <a:r>
              <a:rPr lang="en-US" b="1" i="1" dirty="0" err="1"/>
              <a:t>destinate</a:t>
            </a:r>
            <a:r>
              <a:rPr lang="en-US" b="1" i="1" dirty="0"/>
              <a:t> </a:t>
            </a:r>
            <a:r>
              <a:rPr lang="en-US" b="1" i="1" dirty="0" err="1"/>
              <a:t>agenților</a:t>
            </a:r>
            <a:r>
              <a:rPr lang="en-US" b="1" i="1" dirty="0"/>
              <a:t> </a:t>
            </a:r>
            <a:r>
              <a:rPr lang="en-US" b="1" i="1" dirty="0" err="1"/>
              <a:t>economici</a:t>
            </a:r>
            <a:r>
              <a:rPr lang="en-US" b="1" i="1" dirty="0"/>
              <a:t> </a:t>
            </a:r>
            <a:r>
              <a:rPr lang="en-US" b="1" i="1" dirty="0" err="1"/>
              <a:t>pentru</a:t>
            </a:r>
            <a:r>
              <a:rPr lang="en-US" b="1" i="1" dirty="0"/>
              <a:t> </a:t>
            </a:r>
            <a:r>
              <a:rPr lang="en-US" b="1" i="1" dirty="0" err="1"/>
              <a:t>reducerea</a:t>
            </a:r>
            <a:r>
              <a:rPr lang="en-US" b="1" i="1" dirty="0"/>
              <a:t> </a:t>
            </a:r>
            <a:r>
              <a:rPr lang="en-US" b="1" i="1" dirty="0" err="1"/>
              <a:t>birocrației</a:t>
            </a:r>
            <a:r>
              <a:rPr lang="en-US" b="1" i="1" dirty="0"/>
              <a:t> </a:t>
            </a:r>
            <a:r>
              <a:rPr lang="en-US" b="1" i="1" dirty="0" err="1"/>
              <a:t>în</a:t>
            </a:r>
            <a:r>
              <a:rPr lang="en-US" b="1" i="1" dirty="0"/>
              <a:t> </a:t>
            </a:r>
            <a:r>
              <a:rPr lang="en-US" b="1" i="1" dirty="0" err="1"/>
              <a:t>domeniul</a:t>
            </a:r>
            <a:r>
              <a:rPr lang="en-US" b="1" i="1" dirty="0"/>
              <a:t> </a:t>
            </a:r>
            <a:r>
              <a:rPr lang="en-US" b="1" i="1" dirty="0" err="1"/>
              <a:t>silviculturii</a:t>
            </a:r>
            <a:r>
              <a:rPr lang="en-US" b="1" i="1" dirty="0"/>
              <a:t> </a:t>
            </a:r>
            <a:endParaRPr lang="en-US" dirty="0"/>
          </a:p>
          <a:p>
            <a:endParaRPr lang="en-US" dirty="0"/>
          </a:p>
        </p:txBody>
      </p:sp>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3"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2"/>
            <a:tile tx="0" ty="0" sx="100000" sy="100000" flip="none" algn="tl"/>
          </a:blipFill>
          <a:ln>
            <a:noFill/>
          </a:ln>
        </p:spPr>
      </p:pic>
      <p:pic>
        <p:nvPicPr>
          <p:cNvPr id="7" name="Picture 6"/>
          <p:cNvPicPr/>
          <p:nvPr/>
        </p:nvPicPr>
        <p:blipFill rotWithShape="1">
          <a:blip r:embed="rId4" cstate="print">
            <a:extLst>
              <a:ext uri="{28A0092B-C50C-407E-A947-70E740481C1C}">
                <a14:useLocalDpi xmlns:a14="http://schemas.microsoft.com/office/drawing/2010/main" val="0"/>
              </a:ext>
            </a:extLst>
          </a:blip>
          <a:srcRect t="87811"/>
          <a:stretch/>
        </p:blipFill>
        <p:spPr>
          <a:xfrm>
            <a:off x="1195387" y="4911802"/>
            <a:ext cx="9801224" cy="487045"/>
          </a:xfrm>
          <a:prstGeom prst="rect">
            <a:avLst/>
          </a:prstGeom>
        </p:spPr>
      </p:pic>
      <p:sp>
        <p:nvSpPr>
          <p:cNvPr id="8" name="Text Box 2"/>
          <p:cNvSpPr txBox="1">
            <a:spLocks noChangeArrowheads="1"/>
          </p:cNvSpPr>
          <p:nvPr/>
        </p:nvSpPr>
        <p:spPr bwMode="auto">
          <a:xfrm>
            <a:off x="514350" y="5576409"/>
            <a:ext cx="11415713" cy="1167290"/>
          </a:xfrm>
          <a:prstGeom prst="rect">
            <a:avLst/>
          </a:prstGeom>
          <a:blipFill>
            <a:blip r:embed="rId2"/>
            <a:tile tx="0" ty="0" sx="100000" sy="100000" flip="none" algn="tl"/>
          </a:blipFill>
          <a:ln w="9525">
            <a:noFill/>
            <a:miter lim="800000"/>
            <a:headEnd/>
            <a:tailEnd/>
          </a:ln>
        </p:spPr>
        <p:txBody>
          <a:bodyPr rot="0" vert="horz" wrap="square" lIns="91440" tIns="45720" rIns="91440" bIns="45720" anchor="t" anchorCtr="0">
            <a:noAutofit/>
          </a:bodyPr>
          <a:lstStyle/>
          <a:p>
            <a:pPr marL="0" marR="0" algn="ctr">
              <a:spcBef>
                <a:spcPts val="0"/>
              </a:spcBef>
              <a:spcAft>
                <a:spcPts val="575"/>
              </a:spcAft>
            </a:pPr>
            <a:r>
              <a:rPr lang="ro-RO" sz="2000" b="1" i="1" kern="1200" dirty="0">
                <a:solidFill>
                  <a:srgbClr val="003399"/>
                </a:solidFill>
                <a:effectLst/>
                <a:latin typeface="Times New Roman" panose="02020603050405020304" pitchFamily="18" charset="0"/>
                <a:ea typeface="Times New Roman" panose="02020603050405020304" pitchFamily="18" charset="0"/>
              </a:rPr>
              <a:t>Proiect cofinanţat din Fondul Social European prin</a:t>
            </a:r>
            <a:endParaRPr lang="en-US" sz="2000" dirty="0">
              <a:effectLst/>
              <a:latin typeface="Times New Roman" panose="02020603050405020304" pitchFamily="18" charset="0"/>
              <a:ea typeface="Times New Roman" panose="02020603050405020304" pitchFamily="18" charset="0"/>
            </a:endParaRPr>
          </a:p>
          <a:p>
            <a:pPr marL="0" marR="0" algn="ctr">
              <a:spcBef>
                <a:spcPts val="0"/>
              </a:spcBef>
              <a:spcAft>
                <a:spcPts val="575"/>
              </a:spcAft>
            </a:pPr>
            <a:r>
              <a:rPr lang="ro-RO" sz="2000" b="1" i="1" kern="1200" dirty="0">
                <a:solidFill>
                  <a:srgbClr val="003399"/>
                </a:solidFill>
                <a:effectLst/>
                <a:latin typeface="Times New Roman" panose="02020603050405020304" pitchFamily="18" charset="0"/>
                <a:ea typeface="Times New Roman" panose="02020603050405020304" pitchFamily="18" charset="0"/>
              </a:rPr>
              <a:t>                           </a:t>
            </a:r>
            <a:r>
              <a:rPr lang="en-US" sz="2000" b="1" i="1" kern="1200" dirty="0">
                <a:solidFill>
                  <a:srgbClr val="003399"/>
                </a:solidFill>
                <a:effectLst/>
                <a:latin typeface="Times New Roman" panose="02020603050405020304" pitchFamily="18" charset="0"/>
                <a:ea typeface="Times New Roman" panose="02020603050405020304" pitchFamily="18" charset="0"/>
              </a:rPr>
              <a:t>    </a:t>
            </a:r>
            <a:r>
              <a:rPr lang="ro-RO" sz="2000" b="1" i="1" kern="1200" dirty="0">
                <a:solidFill>
                  <a:srgbClr val="003399"/>
                </a:solidFill>
                <a:effectLst/>
                <a:latin typeface="Times New Roman" panose="02020603050405020304" pitchFamily="18" charset="0"/>
                <a:ea typeface="Times New Roman" panose="02020603050405020304" pitchFamily="18" charset="0"/>
              </a:rPr>
              <a:t>Programul Operaţional Capacitate Administrativă 2014-2020!												</a:t>
            </a:r>
            <a:r>
              <a:rPr lang="ro-RO" sz="1200" b="1" i="1" kern="1200" dirty="0">
                <a:solidFill>
                  <a:srgbClr val="003399"/>
                </a:solidFill>
                <a:effectLst/>
                <a:latin typeface="Times New Roman" panose="02020603050405020304" pitchFamily="18" charset="0"/>
                <a:ea typeface="Times New Roman" panose="02020603050405020304" pitchFamily="18" charset="0"/>
                <a:cs typeface="+mn-cs"/>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1054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3"/>
            <a:tile tx="0" ty="0" sx="100000" sy="100000" flip="none" algn="tl"/>
          </a:blipFill>
          <a:ln>
            <a:noFill/>
          </a:ln>
        </p:spPr>
      </p:pic>
      <p:sp>
        <p:nvSpPr>
          <p:cNvPr id="13" name="TextBox 12"/>
          <p:cNvSpPr txBox="1"/>
          <p:nvPr/>
        </p:nvSpPr>
        <p:spPr>
          <a:xfrm>
            <a:off x="228603" y="971550"/>
            <a:ext cx="11856240" cy="5848781"/>
          </a:xfrm>
          <a:prstGeom prst="rect">
            <a:avLst/>
          </a:prstGeom>
          <a:blipFill>
            <a:blip r:embed="rId3"/>
            <a:tile tx="0" ty="0" sx="100000" sy="100000" flip="none" algn="tl"/>
          </a:blipFill>
        </p:spPr>
        <p:txBody>
          <a:bodyPr wrap="square" rtlCol="0">
            <a:spAutoFit/>
          </a:bodyPr>
          <a:lstStyle/>
          <a:p>
            <a:r>
              <a:rPr lang="ro-RO" sz="2000" b="1" dirty="0">
                <a:solidFill>
                  <a:srgbClr val="1D2228"/>
                </a:solidFill>
                <a:latin typeface="Arial" panose="020B0604020202020204" pitchFamily="34" charset="0"/>
                <a:ea typeface="Times New Roman" panose="02020603050405020304" pitchFamily="18" charset="0"/>
              </a:rPr>
              <a:t>3</a:t>
            </a:r>
            <a:r>
              <a:rPr lang="it-IT" sz="2000" b="1" dirty="0">
                <a:solidFill>
                  <a:srgbClr val="1D2228"/>
                </a:solidFill>
                <a:latin typeface="Arial" panose="020B0604020202020204" pitchFamily="34" charset="0"/>
                <a:ea typeface="Times New Roman" panose="02020603050405020304" pitchFamily="18" charset="0"/>
              </a:rPr>
              <a:t>.   </a:t>
            </a:r>
            <a:r>
              <a:rPr lang="ro-RO" b="1" dirty="0">
                <a:solidFill>
                  <a:srgbClr val="1D2228"/>
                </a:solidFill>
                <a:latin typeface="Arial" panose="020B0604020202020204" pitchFamily="34" charset="0"/>
                <a:ea typeface="Times New Roman" panose="02020603050405020304" pitchFamily="18" charset="0"/>
              </a:rPr>
              <a:t>MASURI PENTRU SIMPLIFICAREA OPERATIONALIZĂRII REGULAMENTULUI </a:t>
            </a:r>
            <a:r>
              <a:rPr lang="en-US" b="1" dirty="0">
                <a:solidFill>
                  <a:srgbClr val="1D2228"/>
                </a:solidFill>
                <a:latin typeface="Arial" panose="020B0604020202020204" pitchFamily="34" charset="0"/>
                <a:ea typeface="Times New Roman" panose="02020603050405020304" pitchFamily="18" charset="0"/>
              </a:rPr>
              <a:t> (…….</a:t>
            </a:r>
            <a:r>
              <a:rPr lang="en-US" b="1" dirty="0" err="1">
                <a:solidFill>
                  <a:srgbClr val="1D2228"/>
                </a:solidFill>
                <a:latin typeface="Arial" panose="020B0604020202020204" pitchFamily="34" charset="0"/>
                <a:ea typeface="Times New Roman" panose="02020603050405020304" pitchFamily="18" charset="0"/>
              </a:rPr>
              <a:t>continuare</a:t>
            </a:r>
            <a:r>
              <a:rPr lang="en-US" b="1" dirty="0">
                <a:solidFill>
                  <a:srgbClr val="1D2228"/>
                </a:solidFill>
                <a:latin typeface="Arial" panose="020B0604020202020204" pitchFamily="34" charset="0"/>
                <a:ea typeface="Times New Roman" panose="02020603050405020304" pitchFamily="18" charset="0"/>
              </a:rPr>
              <a:t>)</a:t>
            </a:r>
          </a:p>
          <a:p>
            <a:endParaRPr lang="en-US" b="1" dirty="0">
              <a:solidFill>
                <a:srgbClr val="1D2228"/>
              </a:solidFill>
              <a:latin typeface="Arial" panose="020B0604020202020204" pitchFamily="34" charset="0"/>
              <a:ea typeface="Times New Roman" panose="02020603050405020304" pitchFamily="18" charset="0"/>
            </a:endParaRPr>
          </a:p>
          <a:p>
            <a:pPr marL="342900" marR="0" lvl="0" indent="-342900" algn="just">
              <a:lnSpc>
                <a:spcPct val="115000"/>
              </a:lnSpc>
              <a:spcBef>
                <a:spcPts val="0"/>
              </a:spcBef>
              <a:spcAft>
                <a:spcPts val="1000"/>
              </a:spcAft>
              <a:buFont typeface="Wingdings" panose="05000000000000000000" pitchFamily="2" charset="2"/>
              <a:buChar char=""/>
            </a:pPr>
            <a:r>
              <a:rPr lang="ro-RO" sz="1600" dirty="0">
                <a:latin typeface="Arial" panose="020B0604020202020204" pitchFamily="34" charset="0"/>
                <a:ea typeface="Calibri" panose="020F0502020204030204" pitchFamily="34" charset="0"/>
                <a:cs typeface="Arial" panose="020B0604020202020204" pitchFamily="34" charset="0"/>
              </a:rPr>
              <a:t>adaptarea la evoluția piaței lemnului, care cel puțin în ultimii ani s-a manifestat exterm de diferit determină adoptarea unor </a:t>
            </a:r>
            <a:r>
              <a:rPr lang="ro-RO" sz="1600" b="1" dirty="0">
                <a:latin typeface="Arial" panose="020B0604020202020204" pitchFamily="34" charset="0"/>
                <a:ea typeface="Calibri" panose="020F0502020204030204" pitchFamily="34" charset="0"/>
                <a:cs typeface="Arial" panose="020B0604020202020204" pitchFamily="34" charset="0"/>
              </a:rPr>
              <a:t>noi proceduri de licitare</a:t>
            </a:r>
            <a:r>
              <a:rPr lang="ro-RO" sz="1600" dirty="0">
                <a:latin typeface="Arial" panose="020B0604020202020204" pitchFamily="34" charset="0"/>
                <a:ea typeface="Calibri" panose="020F0502020204030204" pitchFamily="34" charset="0"/>
                <a:cs typeface="Arial" panose="020B0604020202020204" pitchFamily="34" charset="0"/>
              </a:rPr>
              <a:t> pe care organizatorii trebuie să le aibă la îndemână pentru realizarea strategiilor optime de valorificarea a masei lemnoase: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0"/>
              </a:spcAft>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 </a:t>
            </a:r>
            <a:r>
              <a:rPr lang="ro-RO" sz="1600" b="1" dirty="0">
                <a:latin typeface="Arial" panose="020B0604020202020204" pitchFamily="34" charset="0"/>
                <a:ea typeface="Calibri" panose="020F0502020204030204" pitchFamily="34" charset="0"/>
                <a:cs typeface="Arial" panose="020B0604020202020204" pitchFamily="34" charset="0"/>
              </a:rPr>
              <a:t>licitație  mixtă în trei etape</a:t>
            </a:r>
            <a:r>
              <a:rPr lang="ro-RO" sz="1600" dirty="0">
                <a:latin typeface="Arial" panose="020B0604020202020204" pitchFamily="34" charset="0"/>
                <a:ea typeface="Calibri" panose="020F0502020204030204" pitchFamily="34" charset="0"/>
                <a:cs typeface="Arial" panose="020B0604020202020204" pitchFamily="34" charset="0"/>
              </a:rPr>
              <a:t> (etapa I - licitație cu strigare; etapa II – “pune-i pret”; etapa III – licitație în plic închis);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1000"/>
              </a:spcAft>
              <a:buFont typeface="Symbol" panose="05050102010706020507" pitchFamily="18" charset="2"/>
              <a:buChar char=""/>
            </a:pPr>
            <a:r>
              <a:rPr lang="ro-RO" sz="1600" b="1" dirty="0">
                <a:latin typeface="Arial" panose="020B0604020202020204" pitchFamily="34" charset="0"/>
                <a:ea typeface="Calibri" panose="020F0502020204030204" pitchFamily="34" charset="0"/>
                <a:cs typeface="Arial" panose="020B0604020202020204" pitchFamily="34" charset="0"/>
              </a:rPr>
              <a:t>  licitație de tip olandez </a:t>
            </a:r>
            <a:r>
              <a:rPr lang="ro-RO" sz="1600" dirty="0">
                <a:latin typeface="Arial" panose="020B0604020202020204" pitchFamily="34" charset="0"/>
                <a:ea typeface="Calibri" panose="020F0502020204030204" pitchFamily="34" charset="0"/>
                <a:cs typeface="Arial" panose="020B0604020202020204" pitchFamily="34" charset="0"/>
              </a:rPr>
              <a:t>(cu pret in urcare sau in coborare, in functie de cerere si oferta)</a:t>
            </a:r>
            <a:r>
              <a:rPr lang="ro-RO" sz="1600" b="1" dirty="0">
                <a:latin typeface="Arial" panose="020B0604020202020204" pitchFamily="34" charset="0"/>
                <a:ea typeface="Calibri" panose="020F0502020204030204" pitchFamily="34" charset="0"/>
                <a:cs typeface="Arial" panose="020B0604020202020204" pitchFamily="34" charset="0"/>
              </a:rPr>
              <a:t>;</a:t>
            </a:r>
            <a:endParaRPr lang="en-US" sz="16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Wingdings" panose="05000000000000000000" pitchFamily="2" charset="2"/>
              <a:buChar char=""/>
            </a:pPr>
            <a:r>
              <a:rPr lang="ro-RO" sz="1600" dirty="0">
                <a:latin typeface="Arial" panose="020B0604020202020204" pitchFamily="34" charset="0"/>
                <a:cs typeface="Arial" panose="020B0604020202020204" pitchFamily="34" charset="0"/>
              </a:rPr>
              <a:t>crearea posibilității operatorilor economici </a:t>
            </a:r>
            <a:r>
              <a:rPr lang="ro-RO" sz="1600" b="1" dirty="0">
                <a:latin typeface="Arial" panose="020B0604020202020204" pitchFamily="34" charset="0"/>
                <a:cs typeface="Arial" panose="020B0604020202020204" pitchFamily="34" charset="0"/>
              </a:rPr>
              <a:t>de a participa la licitație</a:t>
            </a:r>
            <a:r>
              <a:rPr lang="ro-RO" sz="1600" dirty="0">
                <a:latin typeface="Arial" panose="020B0604020202020204" pitchFamily="34" charset="0"/>
                <a:cs typeface="Arial" panose="020B0604020202020204" pitchFamily="34" charset="0"/>
              </a:rPr>
              <a:t>, fizic și de la distanță, prin intermediul </a:t>
            </a:r>
            <a:r>
              <a:rPr lang="ro-RO" sz="1600" b="1" dirty="0">
                <a:latin typeface="Arial" panose="020B0604020202020204" pitchFamily="34" charset="0"/>
                <a:cs typeface="Arial" panose="020B0604020202020204" pitchFamily="34" charset="0"/>
              </a:rPr>
              <a:t>aplicațiilor informatice</a:t>
            </a:r>
            <a:r>
              <a:rPr lang="ro-RO" sz="1600" dirty="0">
                <a:latin typeface="Arial" panose="020B0604020202020204" pitchFamily="34" charset="0"/>
                <a:cs typeface="Arial" panose="020B0604020202020204" pitchFamily="34" charset="0"/>
              </a:rPr>
              <a:t> menționate de organizator în anunțul de licitație; </a:t>
            </a:r>
            <a:endParaRPr lang="en-US" sz="1600" dirty="0">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1000"/>
              </a:spcAft>
              <a:buFont typeface="Wingdings" panose="05000000000000000000" pitchFamily="2" charset="2"/>
              <a:buChar char=""/>
            </a:pPr>
            <a:r>
              <a:rPr lang="ro-RO" sz="1600" dirty="0">
                <a:latin typeface="Arial" panose="020B0604020202020204" pitchFamily="34" charset="0"/>
                <a:cs typeface="Arial" panose="020B0604020202020204" pitchFamily="34" charset="0"/>
              </a:rPr>
              <a:t>asigurarea f</a:t>
            </a:r>
            <a:r>
              <a:rPr lang="ro-RO" sz="1600" b="1" dirty="0">
                <a:latin typeface="Arial" panose="020B0604020202020204" pitchFamily="34" charset="0"/>
                <a:cs typeface="Arial" panose="020B0604020202020204" pitchFamily="34" charset="0"/>
              </a:rPr>
              <a:t>lexibilității</a:t>
            </a:r>
            <a:r>
              <a:rPr lang="ro-RO" sz="1600" dirty="0">
                <a:latin typeface="Arial" panose="020B0604020202020204" pitchFamily="34" charset="0"/>
                <a:cs typeface="Arial" panose="020B0604020202020204" pitchFamily="34" charset="0"/>
              </a:rPr>
              <a:t> organizării licitațiilor în ceea ce privește </a:t>
            </a:r>
            <a:r>
              <a:rPr lang="ro-RO" sz="1600" b="1" dirty="0">
                <a:latin typeface="Arial" panose="020B0604020202020204" pitchFamily="34" charset="0"/>
                <a:cs typeface="Arial" panose="020B0604020202020204" pitchFamily="34" charset="0"/>
              </a:rPr>
              <a:t>parametrii de inițiere (definire) a unei licitații</a:t>
            </a:r>
            <a:r>
              <a:rPr lang="ro-RO" sz="1600" dirty="0">
                <a:latin typeface="Arial" panose="020B0604020202020204" pitchFamily="34" charset="0"/>
                <a:cs typeface="Arial" panose="020B0604020202020204" pitchFamily="34" charset="0"/>
              </a:rPr>
              <a:t>, respectiv: </a:t>
            </a:r>
            <a:endParaRPr lang="en-US" sz="1600" dirty="0">
              <a:latin typeface="Arial" panose="020B0604020202020204" pitchFamily="34" charset="0"/>
              <a:cs typeface="Arial" panose="020B0604020202020204" pitchFamily="34" charset="0"/>
            </a:endParaRPr>
          </a:p>
          <a:p>
            <a:pPr marL="742950" marR="0" lvl="1" indent="-285750" algn="just">
              <a:lnSpc>
                <a:spcPct val="115000"/>
              </a:lnSpc>
              <a:spcBef>
                <a:spcPts val="0"/>
              </a:spcBef>
              <a:spcAft>
                <a:spcPts val="0"/>
              </a:spcAft>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pasul de licitare;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0"/>
              </a:spcAft>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garanție de contractare;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0"/>
              </a:spcAft>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restricțiile privind interzicerea participării la licitații;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0"/>
              </a:spcAft>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termenele și condițiile de plată; </a:t>
            </a:r>
            <a:endParaRPr lang="en-US" sz="16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1000"/>
              </a:spcAft>
              <a:buFont typeface="Wingdings" panose="05000000000000000000" pitchFamily="2" charset="2"/>
              <a:buChar char=""/>
            </a:pPr>
            <a:r>
              <a:rPr lang="ro-RO" sz="1600" dirty="0">
                <a:latin typeface="Arial" panose="020B0604020202020204" pitchFamily="34" charset="0"/>
                <a:cs typeface="Arial" panose="020B0604020202020204" pitchFamily="34" charset="0"/>
              </a:rPr>
              <a:t>asigurarea posibilității de </a:t>
            </a:r>
            <a:r>
              <a:rPr lang="ro-RO" sz="1600" b="1" dirty="0">
                <a:latin typeface="Arial" panose="020B0604020202020204" pitchFamily="34" charset="0"/>
                <a:cs typeface="Arial" panose="020B0604020202020204" pitchFamily="34" charset="0"/>
              </a:rPr>
              <a:t>adjudecare și în cazul existenței unei singure oferte</a:t>
            </a:r>
            <a:r>
              <a:rPr lang="ro-RO" sz="1600" dirty="0">
                <a:latin typeface="Arial" panose="020B0604020202020204" pitchFamily="34" charset="0"/>
                <a:cs typeface="Arial" panose="020B0604020202020204" pitchFamily="34" charset="0"/>
              </a:rPr>
              <a:t>, dacă în caietul de sarcini este stipulată o astfel de prevedere;</a:t>
            </a:r>
            <a:r>
              <a:rPr lang="ro-RO" sz="1600" b="1"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1000"/>
              </a:spcAft>
              <a:buFont typeface="Wingdings" panose="05000000000000000000" pitchFamily="2" charset="2"/>
              <a:buChar char=""/>
            </a:pPr>
            <a:r>
              <a:rPr lang="ro-RO" sz="1600" b="1" dirty="0">
                <a:latin typeface="Arial" panose="020B0604020202020204" pitchFamily="34" charset="0"/>
                <a:cs typeface="Arial" panose="020B0604020202020204" pitchFamily="34" charset="0"/>
              </a:rPr>
              <a:t>crearea accesului la resursă pentru societatile comerciale de interes local care furnizează bunuri si servicii esentiale</a:t>
            </a:r>
            <a:r>
              <a:rPr lang="ro-RO" sz="1600" dirty="0">
                <a:latin typeface="Arial" panose="020B0604020202020204" pitchFamily="34" charset="0"/>
                <a:cs typeface="Arial" panose="020B0604020202020204" pitchFamily="34" charset="0"/>
              </a:rPr>
              <a:t> (brutarii, centre de prelucrare a cărnii și a laptelui, dispensare, farmacii, etc.);</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305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3"/>
            <a:tile tx="0" ty="0" sx="100000" sy="100000" flip="none" algn="tl"/>
          </a:blipFill>
          <a:ln>
            <a:noFill/>
          </a:ln>
        </p:spPr>
      </p:pic>
      <p:sp>
        <p:nvSpPr>
          <p:cNvPr id="13" name="TextBox 12"/>
          <p:cNvSpPr txBox="1"/>
          <p:nvPr/>
        </p:nvSpPr>
        <p:spPr>
          <a:xfrm>
            <a:off x="228603" y="971550"/>
            <a:ext cx="11856240" cy="5734903"/>
          </a:xfrm>
          <a:prstGeom prst="rect">
            <a:avLst/>
          </a:prstGeom>
          <a:blipFill>
            <a:blip r:embed="rId3"/>
            <a:tile tx="0" ty="0" sx="100000" sy="100000" flip="none" algn="tl"/>
          </a:blipFill>
        </p:spPr>
        <p:txBody>
          <a:bodyPr wrap="square" rtlCol="0">
            <a:spAutoFit/>
          </a:bodyPr>
          <a:lstStyle/>
          <a:p>
            <a:r>
              <a:rPr lang="en-US" sz="2000" b="1" dirty="0">
                <a:solidFill>
                  <a:srgbClr val="1D2228"/>
                </a:solidFill>
                <a:latin typeface="Arial" panose="020B0604020202020204" pitchFamily="34" charset="0"/>
                <a:ea typeface="Times New Roman" panose="02020603050405020304" pitchFamily="18" charset="0"/>
              </a:rPr>
              <a:t>  </a:t>
            </a:r>
            <a:r>
              <a:rPr lang="ro-RO" sz="2000" b="1" dirty="0">
                <a:solidFill>
                  <a:srgbClr val="1D2228"/>
                </a:solidFill>
                <a:latin typeface="Arial" panose="020B0604020202020204" pitchFamily="34" charset="0"/>
                <a:ea typeface="Times New Roman" panose="02020603050405020304" pitchFamily="18" charset="0"/>
              </a:rPr>
              <a:t>3</a:t>
            </a:r>
            <a:r>
              <a:rPr lang="it-IT" sz="2000" b="1" dirty="0">
                <a:solidFill>
                  <a:srgbClr val="1D2228"/>
                </a:solidFill>
                <a:latin typeface="Arial" panose="020B0604020202020204" pitchFamily="34" charset="0"/>
                <a:ea typeface="Times New Roman" panose="02020603050405020304" pitchFamily="18" charset="0"/>
              </a:rPr>
              <a:t>.   </a:t>
            </a:r>
            <a:r>
              <a:rPr lang="ro-RO" b="1" dirty="0">
                <a:solidFill>
                  <a:srgbClr val="1D2228"/>
                </a:solidFill>
                <a:latin typeface="Arial" panose="020B0604020202020204" pitchFamily="34" charset="0"/>
                <a:ea typeface="Times New Roman" panose="02020603050405020304" pitchFamily="18" charset="0"/>
              </a:rPr>
              <a:t>MASURI PENTRU SIMPLIFICAREA OPERATIONALIZĂRII REGULAMENTULUI </a:t>
            </a:r>
            <a:r>
              <a:rPr lang="en-US" b="1" dirty="0">
                <a:solidFill>
                  <a:srgbClr val="1D2228"/>
                </a:solidFill>
                <a:latin typeface="Arial" panose="020B0604020202020204" pitchFamily="34" charset="0"/>
                <a:ea typeface="Times New Roman" panose="02020603050405020304" pitchFamily="18" charset="0"/>
              </a:rPr>
              <a:t> (…….</a:t>
            </a:r>
            <a:r>
              <a:rPr lang="en-US" b="1" dirty="0" err="1">
                <a:solidFill>
                  <a:srgbClr val="1D2228"/>
                </a:solidFill>
                <a:latin typeface="Arial" panose="020B0604020202020204" pitchFamily="34" charset="0"/>
                <a:ea typeface="Times New Roman" panose="02020603050405020304" pitchFamily="18" charset="0"/>
              </a:rPr>
              <a:t>continuare</a:t>
            </a:r>
            <a:r>
              <a:rPr lang="en-US" b="1" dirty="0">
                <a:solidFill>
                  <a:srgbClr val="1D2228"/>
                </a:solidFill>
                <a:latin typeface="Arial" panose="020B0604020202020204" pitchFamily="34" charset="0"/>
                <a:ea typeface="Times New Roman" panose="02020603050405020304" pitchFamily="18" charset="0"/>
              </a:rPr>
              <a:t>)</a:t>
            </a:r>
          </a:p>
          <a:p>
            <a:endParaRPr lang="en-US" b="1" dirty="0">
              <a:solidFill>
                <a:srgbClr val="1D2228"/>
              </a:solidFill>
              <a:latin typeface="Arial" panose="020B0604020202020204" pitchFamily="34" charset="0"/>
              <a:ea typeface="Times New Roman" panose="02020603050405020304" pitchFamily="18" charset="0"/>
            </a:endParaRPr>
          </a:p>
          <a:p>
            <a:pPr marL="342900" marR="0" lvl="0" indent="-342900" algn="just">
              <a:lnSpc>
                <a:spcPct val="115000"/>
              </a:lnSpc>
              <a:spcBef>
                <a:spcPts val="0"/>
              </a:spcBef>
              <a:spcAft>
                <a:spcPts val="1000"/>
              </a:spcAft>
              <a:buFont typeface="Wingdings" panose="05000000000000000000" pitchFamily="2" charset="2"/>
              <a:buChar char=""/>
            </a:pPr>
            <a:r>
              <a:rPr lang="ro-RO" sz="1600" b="1" dirty="0">
                <a:latin typeface="Arial" panose="020B0604020202020204" pitchFamily="34" charset="0"/>
                <a:ea typeface="Calibri" panose="020F0502020204030204" pitchFamily="34" charset="0"/>
                <a:cs typeface="Arial" panose="020B0604020202020204" pitchFamily="34" charset="0"/>
              </a:rPr>
              <a:t>eliminarea unor prevederi abuzive, sau inutile, cum ar fi</a:t>
            </a:r>
            <a:r>
              <a:rPr lang="ro-RO" sz="1600" dirty="0">
                <a:latin typeface="Arial" panose="020B0604020202020204" pitchFamily="34" charset="0"/>
                <a:ea typeface="Calibri" panose="020F0502020204030204" pitchFamily="34"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lvl="1" indent="-285750" algn="just">
              <a:spcAft>
                <a:spcPts val="1000"/>
              </a:spcAft>
              <a:buFont typeface="Arial" panose="020B0604020202020204" pitchFamily="34" charset="0"/>
              <a:buChar char="•"/>
            </a:pPr>
            <a:r>
              <a:rPr lang="en-US" sz="2000" dirty="0">
                <a:latin typeface="Arial" panose="020B0604020202020204" pitchFamily="34" charset="0"/>
                <a:ea typeface="Calibri" panose="020F0502020204030204" pitchFamily="34" charset="0"/>
                <a:cs typeface="Arial" panose="020B0604020202020204" pitchFamily="34" charset="0"/>
              </a:rPr>
              <a:t> </a:t>
            </a:r>
            <a:r>
              <a:rPr lang="ro-RO" sz="1600" b="1" dirty="0">
                <a:latin typeface="Arial" panose="020B0604020202020204" pitchFamily="34" charset="0"/>
                <a:ea typeface="Calibri" panose="020F0502020204030204" pitchFamily="34" charset="0"/>
                <a:cs typeface="Arial" panose="020B0604020202020204" pitchFamily="34" charset="0"/>
              </a:rPr>
              <a:t>modul de stabilire si facturare a volumului cojii</a:t>
            </a:r>
            <a:r>
              <a:rPr lang="ro-RO" sz="1600" dirty="0">
                <a:latin typeface="Arial" panose="020B0604020202020204" pitchFamily="34" charset="0"/>
                <a:ea typeface="Calibri" panose="020F0502020204030204" pitchFamily="34"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Symbol" panose="05050102010706020507" pitchFamily="18" charset="2"/>
              <a:buChar char=""/>
            </a:pPr>
            <a:r>
              <a:rPr lang="ro-RO" sz="1600" b="1" dirty="0">
                <a:latin typeface="Arial" panose="020B0604020202020204" pitchFamily="34" charset="0"/>
                <a:ea typeface="Calibri" panose="020F0502020204030204" pitchFamily="34" charset="0"/>
                <a:cs typeface="Arial" panose="020B0604020202020204" pitchFamily="34" charset="0"/>
              </a:rPr>
              <a:t>modul de stabilire a necesarului anual estimat </a:t>
            </a:r>
            <a:r>
              <a:rPr lang="ro-RO" sz="1600" dirty="0">
                <a:latin typeface="Arial" panose="020B0604020202020204" pitchFamily="34" charset="0"/>
                <a:ea typeface="Calibri" panose="020F0502020204030204" pitchFamily="34" charset="0"/>
                <a:cs typeface="Arial" panose="020B0604020202020204" pitchFamily="34" charset="0"/>
              </a:rPr>
              <a:t>de materiale lemnoase, pe specii, sub formă de lemn fasonat;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15000"/>
              </a:lnSpc>
              <a:buFont typeface="Symbol" panose="05050102010706020507" pitchFamily="18" charset="2"/>
              <a:buChar char=""/>
            </a:pPr>
            <a:r>
              <a:rPr lang="ro-RO" sz="1600" b="1" dirty="0">
                <a:latin typeface="Arial" panose="020B0604020202020204" pitchFamily="34" charset="0"/>
                <a:ea typeface="Calibri" panose="020F0502020204030204" pitchFamily="34" charset="0"/>
                <a:cs typeface="Arial" panose="020B0604020202020204" pitchFamily="34" charset="0"/>
              </a:rPr>
              <a:t>termenul</a:t>
            </a:r>
            <a:r>
              <a:rPr lang="ro-RO" sz="1600" dirty="0">
                <a:latin typeface="Arial" panose="020B0604020202020204" pitchFamily="34" charset="0"/>
                <a:ea typeface="Calibri" panose="020F0502020204030204" pitchFamily="34" charset="0"/>
                <a:cs typeface="Arial" panose="020B0604020202020204" pitchFamily="34" charset="0"/>
              </a:rPr>
              <a:t> privind demararea de către administratori a </a:t>
            </a:r>
            <a:r>
              <a:rPr lang="ro-RO" sz="1600" b="1" dirty="0">
                <a:latin typeface="Arial" panose="020B0604020202020204" pitchFamily="34" charset="0"/>
                <a:ea typeface="Calibri" panose="020F0502020204030204" pitchFamily="34" charset="0"/>
                <a:cs typeface="Arial" panose="020B0604020202020204" pitchFamily="34" charset="0"/>
              </a:rPr>
              <a:t>procedurilor de contractare </a:t>
            </a:r>
            <a:r>
              <a:rPr lang="ro-RO" sz="1600" dirty="0">
                <a:latin typeface="Arial" panose="020B0604020202020204" pitchFamily="34" charset="0"/>
                <a:ea typeface="Calibri" panose="020F0502020204030204" pitchFamily="34" charset="0"/>
                <a:cs typeface="Arial" panose="020B0604020202020204" pitchFamily="34" charset="0"/>
              </a:rPr>
              <a:t>a lucrărilor de prestări servicii exploatare</a:t>
            </a:r>
            <a:r>
              <a:rPr lang="en-US" sz="1600" dirty="0">
                <a:latin typeface="Arial" panose="020B0604020202020204" pitchFamily="34" charset="0"/>
                <a:ea typeface="Calibri" panose="020F0502020204030204" pitchFamily="34" charset="0"/>
                <a:cs typeface="Arial" panose="020B0604020202020204" pitchFamily="34" charset="0"/>
              </a:rPr>
              <a:t>; </a:t>
            </a:r>
            <a:r>
              <a:rPr lang="ro-RO" sz="1600" dirty="0">
                <a:solidFill>
                  <a:prstClr val="black"/>
                </a:solidFill>
                <a:latin typeface="Arial" panose="020B0604020202020204" pitchFamily="34" charset="0"/>
                <a:ea typeface="Calibri" panose="020F0502020204030204" pitchFamily="34" charset="0"/>
                <a:cs typeface="Arial" panose="020B0604020202020204" pitchFamily="34" charset="0"/>
              </a:rPr>
              <a:t>stabilirea </a:t>
            </a:r>
            <a:r>
              <a:rPr lang="ro-RO" sz="1600" b="1" dirty="0">
                <a:solidFill>
                  <a:prstClr val="black"/>
                </a:solidFill>
                <a:latin typeface="Arial" panose="020B0604020202020204" pitchFamily="34" charset="0"/>
                <a:ea typeface="Calibri" panose="020F0502020204030204" pitchFamily="34" charset="0"/>
                <a:cs typeface="Arial" panose="020B0604020202020204" pitchFamily="34" charset="0"/>
              </a:rPr>
              <a:t>nivelului maxim al tarifelor </a:t>
            </a:r>
            <a:r>
              <a:rPr lang="en-US" sz="1600" dirty="0" err="1">
                <a:solidFill>
                  <a:prstClr val="black"/>
                </a:solidFill>
                <a:latin typeface="Arial" panose="020B0604020202020204" pitchFamily="34" charset="0"/>
                <a:ea typeface="Calibri" panose="020F0502020204030204" pitchFamily="34" charset="0"/>
                <a:cs typeface="Arial" panose="020B0604020202020204" pitchFamily="34" charset="0"/>
              </a:rPr>
              <a:t>pentru</a:t>
            </a:r>
            <a:r>
              <a:rPr lang="en-US" sz="16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prstClr val="black"/>
                </a:solidFill>
                <a:latin typeface="Arial" panose="020B0604020202020204" pitchFamily="34" charset="0"/>
                <a:ea typeface="Calibri" panose="020F0502020204030204" pitchFamily="34" charset="0"/>
                <a:cs typeface="Arial" panose="020B0604020202020204" pitchFamily="34" charset="0"/>
              </a:rPr>
              <a:t>aceste</a:t>
            </a:r>
            <a:r>
              <a:rPr lang="en-US" sz="16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prstClr val="black"/>
                </a:solidFill>
                <a:latin typeface="Arial" panose="020B0604020202020204" pitchFamily="34" charset="0"/>
                <a:ea typeface="Calibri" panose="020F0502020204030204" pitchFamily="34" charset="0"/>
                <a:cs typeface="Arial" panose="020B0604020202020204" pitchFamily="34" charset="0"/>
              </a:rPr>
              <a:t>servicii</a:t>
            </a:r>
            <a:r>
              <a:rPr lang="en-US" sz="1600" dirty="0">
                <a:solidFill>
                  <a:prstClr val="black"/>
                </a:solidFill>
                <a:latin typeface="Arial" panose="020B0604020202020204" pitchFamily="34" charset="0"/>
                <a:ea typeface="Calibri" panose="020F0502020204030204" pitchFamily="34" charset="0"/>
                <a:cs typeface="Arial" panose="020B0604020202020204" pitchFamily="34" charset="0"/>
              </a:rPr>
              <a:t>;</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15000"/>
              </a:lnSpc>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 posibilitatea de adjudecare a masei lemnoase prin exercitarea </a:t>
            </a:r>
            <a:r>
              <a:rPr lang="ro-RO" sz="1600" b="1" dirty="0">
                <a:latin typeface="Arial" panose="020B0604020202020204" pitchFamily="34" charset="0"/>
                <a:ea typeface="Calibri" panose="020F0502020204030204" pitchFamily="34" charset="0"/>
                <a:cs typeface="Arial" panose="020B0604020202020204" pitchFamily="34" charset="0"/>
              </a:rPr>
              <a:t>dreptului de preemțiune</a:t>
            </a:r>
            <a:r>
              <a:rPr lang="ro-RO" sz="1600" dirty="0">
                <a:latin typeface="Arial" panose="020B0604020202020204" pitchFamily="34" charset="0"/>
                <a:ea typeface="Calibri" panose="020F0502020204030204" pitchFamily="34" charset="0"/>
                <a:cs typeface="Arial" panose="020B0604020202020204" pitchFamily="34" charset="0"/>
              </a:rPr>
              <a:t>;</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15000"/>
              </a:lnSpc>
              <a:buFont typeface="Symbol" panose="05050102010706020507" pitchFamily="18" charset="2"/>
              <a:buChar char=""/>
            </a:pPr>
            <a:r>
              <a:rPr lang="ro-RO" sz="1600" b="1" dirty="0">
                <a:latin typeface="Arial" panose="020B0604020202020204" pitchFamily="34" charset="0"/>
                <a:ea typeface="Calibri" panose="020F0502020204030204" pitchFamily="34" charset="0"/>
                <a:cs typeface="Arial" panose="020B0604020202020204" pitchFamily="34" charset="0"/>
              </a:rPr>
              <a:t>stabilirea preţului de pornire la licitaţie la nivelul pretului de APV </a:t>
            </a:r>
            <a:r>
              <a:rPr lang="ro-RO" sz="1600" dirty="0">
                <a:latin typeface="Arial" panose="020B0604020202020204" pitchFamily="34" charset="0"/>
                <a:ea typeface="Calibri" panose="020F0502020204030204" pitchFamily="34" charset="0"/>
                <a:cs typeface="Arial" panose="020B0604020202020204" pitchFamily="34" charset="0"/>
              </a:rPr>
              <a:t>pentru  partizile prevăzute a se exploata cu </a:t>
            </a:r>
            <a:r>
              <a:rPr lang="ro-RO" sz="1600" b="1" dirty="0">
                <a:latin typeface="Arial" panose="020B0604020202020204" pitchFamily="34" charset="0"/>
                <a:ea typeface="Calibri" panose="020F0502020204030204" pitchFamily="34" charset="0"/>
                <a:cs typeface="Arial" panose="020B0604020202020204" pitchFamily="34" charset="0"/>
              </a:rPr>
              <a:t>funiculare</a:t>
            </a:r>
            <a:r>
              <a:rPr lang="ro-RO" sz="1600" dirty="0">
                <a:latin typeface="Arial" panose="020B0604020202020204" pitchFamily="34" charset="0"/>
                <a:ea typeface="Calibri" panose="020F0502020204030204" pitchFamily="34" charset="0"/>
                <a:cs typeface="Arial" panose="020B0604020202020204" pitchFamily="34" charset="0"/>
              </a:rPr>
              <a:t>;</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15000"/>
              </a:lnSpc>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impunerea unui </a:t>
            </a:r>
            <a:r>
              <a:rPr lang="ro-RO" sz="1600" b="1" dirty="0">
                <a:latin typeface="Arial" panose="020B0604020202020204" pitchFamily="34" charset="0"/>
                <a:ea typeface="Calibri" panose="020F0502020204030204" pitchFamily="34" charset="0"/>
                <a:cs typeface="Arial" panose="020B0604020202020204" pitchFamily="34" charset="0"/>
              </a:rPr>
              <a:t>procent minim al volumului care trebuie obligatoriu procesat </a:t>
            </a:r>
            <a:r>
              <a:rPr lang="ro-RO" sz="1600" dirty="0">
                <a:latin typeface="Arial" panose="020B0604020202020204" pitchFamily="34" charset="0"/>
                <a:ea typeface="Calibri" panose="020F0502020204030204" pitchFamily="34" charset="0"/>
                <a:cs typeface="Arial" panose="020B0604020202020204" pitchFamily="34" charset="0"/>
              </a:rPr>
              <a:t>de operatorii economici care pot cumpara la licitatie/negociere, material lemnos fasonat la drum auto;</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15000"/>
              </a:lnSpc>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stabilirea în sarcina organizatorului a </a:t>
            </a:r>
            <a:r>
              <a:rPr lang="ro-RO" sz="1600" b="1" dirty="0">
                <a:latin typeface="Arial" panose="020B0604020202020204" pitchFamily="34" charset="0"/>
                <a:ea typeface="Calibri" panose="020F0502020204030204" pitchFamily="34" charset="0"/>
                <a:cs typeface="Arial" panose="020B0604020202020204" pitchFamily="34" charset="0"/>
              </a:rPr>
              <a:t>obligației de a respinge participarea la licitație a operatorilor economici care au depășit procentul de  30% din volumul dintr-un sortiment industrial de masă lemnoasă din fiecare specie</a:t>
            </a:r>
            <a:r>
              <a:rPr lang="ro-RO" sz="1600" dirty="0">
                <a:latin typeface="Arial" panose="020B0604020202020204" pitchFamily="34" charset="0"/>
                <a:ea typeface="Calibri" panose="020F0502020204030204" pitchFamily="34" charset="0"/>
                <a:cs typeface="Arial" panose="020B0604020202020204" pitchFamily="34" charset="0"/>
              </a:rPr>
              <a:t>, stabilit ca medie a ultimilor 3 ani în baza actelor de punere în valoare autorizate la exploatare și exploatate la nivel național, indiferent de forma de proprietate;</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15000"/>
              </a:lnSpc>
              <a:buFont typeface="Symbol" panose="05050102010706020507" pitchFamily="18" charset="2"/>
              <a:buChar char=""/>
            </a:pPr>
            <a:r>
              <a:rPr lang="ro-RO" sz="1600" dirty="0">
                <a:latin typeface="Arial" panose="020B0604020202020204" pitchFamily="34" charset="0"/>
                <a:ea typeface="Calibri" panose="020F0502020204030204" pitchFamily="34" charset="0"/>
                <a:cs typeface="Arial" panose="020B0604020202020204" pitchFamily="34" charset="0"/>
              </a:rPr>
              <a:t>obligativitatea incheierii de </a:t>
            </a:r>
            <a:r>
              <a:rPr lang="ro-RO" sz="1600" b="1" dirty="0">
                <a:latin typeface="Arial" panose="020B0604020202020204" pitchFamily="34" charset="0"/>
                <a:ea typeface="Calibri" panose="020F0502020204030204" pitchFamily="34" charset="0"/>
                <a:cs typeface="Arial" panose="020B0604020202020204" pitchFamily="34" charset="0"/>
              </a:rPr>
              <a:t>parteneriate</a:t>
            </a:r>
            <a:r>
              <a:rPr lang="ro-RO" sz="1600" dirty="0">
                <a:latin typeface="Arial" panose="020B0604020202020204" pitchFamily="34" charset="0"/>
                <a:ea typeface="Calibri" panose="020F0502020204030204" pitchFamily="34" charset="0"/>
                <a:cs typeface="Arial" panose="020B0604020202020204" pitchFamily="34" charset="0"/>
              </a:rPr>
              <a:t> între unitățile administrativ teritoriale și ocoalele silvice care administrează sau prestează servicii silvice pentru fondul forestier proprietate publică pe suprafața acestora; </a:t>
            </a:r>
            <a:endParaRPr lang="en-US"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15000"/>
              </a:lnSpc>
            </a:pPr>
            <a:endParaRPr lang="en-US"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569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200025" y="0"/>
            <a:ext cx="11887200" cy="885825"/>
          </a:xfrm>
          <a:prstGeom prst="rect">
            <a:avLst/>
          </a:prstGeom>
          <a:noFill/>
          <a:ln>
            <a:noFill/>
          </a:ln>
        </p:spPr>
      </p:pic>
      <p:sp>
        <p:nvSpPr>
          <p:cNvPr id="7" name="TextBox 6">
            <a:extLst>
              <a:ext uri="{FF2B5EF4-FFF2-40B4-BE49-F238E27FC236}">
                <a16:creationId xmlns:a16="http://schemas.microsoft.com/office/drawing/2014/main" id="{C92EE7CA-CF24-304C-BABA-0DB25A3C3CB7}"/>
              </a:ext>
            </a:extLst>
          </p:cNvPr>
          <p:cNvSpPr txBox="1"/>
          <p:nvPr/>
        </p:nvSpPr>
        <p:spPr>
          <a:xfrm>
            <a:off x="200025" y="1743075"/>
            <a:ext cx="11887200" cy="5047536"/>
          </a:xfrm>
          <a:prstGeom prst="rect">
            <a:avLst/>
          </a:prstGeom>
          <a:blipFill>
            <a:blip r:embed="rId3"/>
            <a:tile tx="0" ty="0" sx="100000" sy="100000" flip="none" algn="tl"/>
          </a:blipFill>
        </p:spPr>
        <p:txBody>
          <a:bodyPr wrap="square" rtlCol="0">
            <a:spAutoFit/>
          </a:bodyPr>
          <a:lstStyle/>
          <a:p>
            <a:endParaRPr lang="en-US" sz="1700" b="1" dirty="0"/>
          </a:p>
          <a:p>
            <a:r>
              <a:rPr lang="x-none" b="1" dirty="0">
                <a:latin typeface="Arial" panose="020B0604020202020204" pitchFamily="34" charset="0"/>
                <a:cs typeface="Arial" panose="020B0604020202020204" pitchFamily="34" charset="0"/>
              </a:rPr>
              <a:t>Structura </a:t>
            </a:r>
            <a:r>
              <a:rPr lang="en-US" b="1" dirty="0" err="1">
                <a:latin typeface="Arial" panose="020B0604020202020204" pitchFamily="34" charset="0"/>
                <a:cs typeface="Arial" panose="020B0604020202020204" pitchFamily="34" charset="0"/>
              </a:rPr>
              <a:t>Regulamentului</a:t>
            </a:r>
            <a:r>
              <a:rPr lang="x-none" b="1" dirty="0">
                <a:latin typeface="Arial" panose="020B0604020202020204" pitchFamily="34" charset="0"/>
                <a:cs typeface="Arial" panose="020B0604020202020204" pitchFamily="34" charset="0"/>
              </a:rPr>
              <a:t> pe capitole și subcapitole este următoarea:</a:t>
            </a:r>
            <a:r>
              <a:rPr lang="en-US" b="1" dirty="0">
                <a:latin typeface="Arial" panose="020B0604020202020204" pitchFamily="34" charset="0"/>
                <a:cs typeface="Arial" panose="020B0604020202020204" pitchFamily="34" charset="0"/>
              </a:rPr>
              <a:t>                      </a:t>
            </a:r>
            <a:endParaRPr lang="x-none"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x-none" b="1" dirty="0">
                <a:latin typeface="Arial" panose="020B0604020202020204" pitchFamily="34" charset="0"/>
                <a:cs typeface="Arial" panose="020B0604020202020204" pitchFamily="34" charset="0"/>
              </a:rPr>
              <a:t>CAPITOLUL I</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Dispoziții generale</a:t>
            </a:r>
          </a:p>
          <a:p>
            <a:endParaRPr lang="en-US" b="1" dirty="0">
              <a:latin typeface="Arial" panose="020B0604020202020204" pitchFamily="34" charset="0"/>
              <a:cs typeface="Arial" panose="020B0604020202020204" pitchFamily="34" charset="0"/>
            </a:endParaRPr>
          </a:p>
          <a:p>
            <a:r>
              <a:rPr lang="x-none" b="1" dirty="0">
                <a:latin typeface="Arial" panose="020B0604020202020204" pitchFamily="34" charset="0"/>
                <a:cs typeface="Arial" panose="020B0604020202020204" pitchFamily="34" charset="0"/>
              </a:rPr>
              <a:t>CAPITOLUL II</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Valorificarea masei lemnoase din fondul forestier proprietate publică</a:t>
            </a:r>
          </a:p>
          <a:p>
            <a:endParaRPr lang="en-US" b="1" dirty="0">
              <a:latin typeface="Arial" panose="020B0604020202020204" pitchFamily="34" charset="0"/>
              <a:cs typeface="Arial" panose="020B0604020202020204" pitchFamily="34" charset="0"/>
            </a:endParaRPr>
          </a:p>
          <a:p>
            <a:r>
              <a:rPr lang="x-none"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SECȚIUNEA 1</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Organizarea licitațiilor și preselecția solicitanților</a:t>
            </a:r>
          </a:p>
          <a:p>
            <a:r>
              <a:rPr lang="x-none"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SECȚIUNEA a 2-a</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Licitația publică cu strigare, licitația publică în plic închis, licitație</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publică mixtă, licitație publică</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mixtă în 3</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etape și licitație de tip olandez</a:t>
            </a:r>
          </a:p>
          <a:p>
            <a:r>
              <a:rPr lang="x-none"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SECȚIUNEA a 3-a</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Licitația electronică</a:t>
            </a:r>
          </a:p>
          <a:p>
            <a:r>
              <a:rPr lang="x-none"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SECȚIUNEA a 4-a</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Vânzarea masei lemnoase prin negociere</a:t>
            </a:r>
          </a:p>
          <a:p>
            <a:r>
              <a:rPr lang="x-none"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SECȚIUNEA a 5-a</a:t>
            </a:r>
            <a:r>
              <a:rPr lang="en-US" b="1" dirty="0">
                <a:latin typeface="Arial" panose="020B0604020202020204" pitchFamily="34" charset="0"/>
                <a:cs typeface="Arial" panose="020B0604020202020204" pitchFamily="34" charset="0"/>
              </a:rPr>
              <a:t>       </a:t>
            </a:r>
            <a:r>
              <a:rPr lang="x-none" b="1" dirty="0">
                <a:latin typeface="Arial" panose="020B0604020202020204" pitchFamily="34" charset="0"/>
                <a:cs typeface="Arial" panose="020B0604020202020204" pitchFamily="34" charset="0"/>
              </a:rPr>
              <a:t>Vânzarea direct</a:t>
            </a:r>
            <a:r>
              <a:rPr lang="en-US" b="1" dirty="0">
                <a:latin typeface="Arial" panose="020B0604020202020204" pitchFamily="34" charset="0"/>
                <a:cs typeface="Arial" panose="020B0604020202020204" pitchFamily="34" charset="0"/>
              </a:rPr>
              <a:t>a</a:t>
            </a:r>
            <a:r>
              <a:rPr lang="x-none" b="1" dirty="0">
                <a:latin typeface="Arial" panose="020B0604020202020204" pitchFamily="34" charset="0"/>
                <a:cs typeface="Arial" panose="020B0604020202020204" pitchFamily="34" charset="0"/>
              </a:rPr>
              <a:t> a lemnului fasonat</a:t>
            </a:r>
          </a:p>
          <a:p>
            <a:endParaRPr lang="en-US" b="1" dirty="0">
              <a:latin typeface="Arial" panose="020B0604020202020204" pitchFamily="34" charset="0"/>
              <a:cs typeface="Arial" panose="020B0604020202020204" pitchFamily="34" charset="0"/>
            </a:endParaRPr>
          </a:p>
          <a:p>
            <a:r>
              <a:rPr lang="x-none" b="1" dirty="0">
                <a:latin typeface="Arial" panose="020B0604020202020204" pitchFamily="34" charset="0"/>
                <a:cs typeface="Arial" panose="020B0604020202020204" pitchFamily="34" charset="0"/>
              </a:rPr>
              <a:t>CAPITOLUL II</a:t>
            </a:r>
            <a:r>
              <a:rPr lang="en-US" b="1" dirty="0">
                <a:latin typeface="Arial" panose="020B0604020202020204" pitchFamily="34" charset="0"/>
                <a:cs typeface="Arial" panose="020B0604020202020204" pitchFamily="34" charset="0"/>
              </a:rPr>
              <a:t>I      </a:t>
            </a:r>
            <a:r>
              <a:rPr lang="x-none" b="1" dirty="0">
                <a:latin typeface="Arial" panose="020B0604020202020204" pitchFamily="34" charset="0"/>
                <a:cs typeface="Arial" panose="020B0604020202020204" pitchFamily="34" charset="0"/>
              </a:rPr>
              <a:t>Dispoziții tranz</a:t>
            </a:r>
            <a:r>
              <a:rPr lang="en-US" b="1" dirty="0" err="1">
                <a:latin typeface="Arial" panose="020B0604020202020204" pitchFamily="34" charset="0"/>
                <a:cs typeface="Arial" panose="020B0604020202020204" pitchFamily="34" charset="0"/>
              </a:rPr>
              <a:t>i</a:t>
            </a:r>
            <a:r>
              <a:rPr lang="x-none" b="1" dirty="0">
                <a:latin typeface="Arial" panose="020B0604020202020204" pitchFamily="34" charset="0"/>
                <a:cs typeface="Arial" panose="020B0604020202020204" pitchFamily="34" charset="0"/>
              </a:rPr>
              <a:t>torii și finale</a:t>
            </a:r>
          </a:p>
          <a:p>
            <a:r>
              <a:rPr lang="x-none" sz="1700" dirty="0"/>
              <a:t>		</a:t>
            </a:r>
          </a:p>
          <a:p>
            <a:endParaRPr lang="en-US" dirty="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07371846"/>
              </p:ext>
            </p:extLst>
          </p:nvPr>
        </p:nvGraphicFramePr>
        <p:xfrm>
          <a:off x="200025" y="885825"/>
          <a:ext cx="11887200" cy="857250"/>
        </p:xfrm>
        <a:graphic>
          <a:graphicData uri="http://schemas.openxmlformats.org/drawingml/2006/table">
            <a:tbl>
              <a:tblPr firstRow="1" bandRow="1">
                <a:tableStyleId>{5C22544A-7EE6-4342-B048-85BDC9FD1C3A}</a:tableStyleId>
              </a:tblPr>
              <a:tblGrid>
                <a:gridCol w="11887200">
                  <a:extLst>
                    <a:ext uri="{9D8B030D-6E8A-4147-A177-3AD203B41FA5}">
                      <a16:colId xmlns:a16="http://schemas.microsoft.com/office/drawing/2014/main" val="20000"/>
                    </a:ext>
                  </a:extLst>
                </a:gridCol>
              </a:tblGrid>
              <a:tr h="857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o-RO"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Regulamentul</a:t>
                      </a:r>
                      <a:r>
                        <a:rPr kumimoji="0" lang="x-none"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privind valorificarea masei lemnoase </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x-none"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din fondul forestier proprietate publică</a:t>
                      </a:r>
                    </a:p>
                  </a:txBody>
                  <a:tcPr>
                    <a:blipFill>
                      <a:blip r:embed="rId4"/>
                      <a:tile tx="0" ty="0" sx="100000" sy="100000" flip="none" algn="tl"/>
                    </a:blip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63029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475555260"/>
              </p:ext>
            </p:extLst>
          </p:nvPr>
        </p:nvGraphicFramePr>
        <p:xfrm>
          <a:off x="122828" y="1265997"/>
          <a:ext cx="11764372" cy="5474166"/>
        </p:xfrm>
        <a:graphic>
          <a:graphicData uri="http://schemas.openxmlformats.org/drawingml/2006/table">
            <a:tbl>
              <a:tblPr firstRow="1" bandRow="1">
                <a:tableStyleId>{93296810-A885-4BE3-A3E7-6D5BEEA58F35}</a:tableStyleId>
              </a:tblPr>
              <a:tblGrid>
                <a:gridCol w="341619">
                  <a:extLst>
                    <a:ext uri="{9D8B030D-6E8A-4147-A177-3AD203B41FA5}">
                      <a16:colId xmlns:a16="http://schemas.microsoft.com/office/drawing/2014/main" val="443018147"/>
                    </a:ext>
                  </a:extLst>
                </a:gridCol>
                <a:gridCol w="284769">
                  <a:extLst>
                    <a:ext uri="{9D8B030D-6E8A-4147-A177-3AD203B41FA5}">
                      <a16:colId xmlns:a16="http://schemas.microsoft.com/office/drawing/2014/main" val="20001"/>
                    </a:ext>
                  </a:extLst>
                </a:gridCol>
                <a:gridCol w="344097">
                  <a:extLst>
                    <a:ext uri="{9D8B030D-6E8A-4147-A177-3AD203B41FA5}">
                      <a16:colId xmlns:a16="http://schemas.microsoft.com/office/drawing/2014/main" val="20002"/>
                    </a:ext>
                  </a:extLst>
                </a:gridCol>
                <a:gridCol w="367828">
                  <a:extLst>
                    <a:ext uri="{9D8B030D-6E8A-4147-A177-3AD203B41FA5}">
                      <a16:colId xmlns:a16="http://schemas.microsoft.com/office/drawing/2014/main" val="20003"/>
                    </a:ext>
                  </a:extLst>
                </a:gridCol>
                <a:gridCol w="3613968">
                  <a:extLst>
                    <a:ext uri="{9D8B030D-6E8A-4147-A177-3AD203B41FA5}">
                      <a16:colId xmlns:a16="http://schemas.microsoft.com/office/drawing/2014/main" val="1936576000"/>
                    </a:ext>
                  </a:extLst>
                </a:gridCol>
                <a:gridCol w="4248705">
                  <a:extLst>
                    <a:ext uri="{9D8B030D-6E8A-4147-A177-3AD203B41FA5}">
                      <a16:colId xmlns:a16="http://schemas.microsoft.com/office/drawing/2014/main" val="3002839380"/>
                    </a:ext>
                  </a:extLst>
                </a:gridCol>
                <a:gridCol w="2563386">
                  <a:extLst>
                    <a:ext uri="{9D8B030D-6E8A-4147-A177-3AD203B41FA5}">
                      <a16:colId xmlns:a16="http://schemas.microsoft.com/office/drawing/2014/main" val="2335696064"/>
                    </a:ext>
                  </a:extLst>
                </a:gridCol>
              </a:tblGrid>
              <a:tr h="835761">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OBSERVATII/</a:t>
                      </a:r>
                      <a:r>
                        <a:rPr lang="x-none" sz="1400" dirty="0">
                          <a:solidFill>
                            <a:schemeClr val="tx1"/>
                          </a:solidFill>
                        </a:rPr>
                        <a:t> ARGUMENTE</a:t>
                      </a:r>
                    </a:p>
                  </a:txBody>
                  <a:tcPr>
                    <a:blipFill>
                      <a:blip r:embed="rId2"/>
                      <a:tile tx="0" ty="0" sx="100000" sy="100000" flip="none" algn="tl"/>
                    </a:blipFill>
                  </a:tcPr>
                </a:tc>
                <a:extLst>
                  <a:ext uri="{0D108BD9-81ED-4DB2-BD59-A6C34878D82A}">
                    <a16:rowId xmlns:a16="http://schemas.microsoft.com/office/drawing/2014/main" val="3493749900"/>
                  </a:ext>
                </a:extLst>
              </a:tr>
              <a:tr h="4529286">
                <a:tc>
                  <a:txBody>
                    <a:bodyPr/>
                    <a:lstStyle/>
                    <a:p>
                      <a:r>
                        <a:rPr lang="en-US" sz="1600" b="1" dirty="0">
                          <a:latin typeface="+mn-lt"/>
                        </a:rPr>
                        <a:t>I</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1</a:t>
                      </a:r>
                      <a:endParaRPr lang="x-none" sz="1600" b="1" dirty="0">
                        <a:latin typeface="+mn-lt"/>
                      </a:endParaRPr>
                    </a:p>
                  </a:txBody>
                  <a:tcPr>
                    <a:blipFill>
                      <a:blip r:embed="rId3"/>
                      <a:tile tx="0" ty="0" sx="100000" sy="100000" flip="none" algn="tl"/>
                    </a:blipFill>
                  </a:tcPr>
                </a:tc>
                <a:tc>
                  <a:txBody>
                    <a:bodyPr/>
                    <a:lstStyle/>
                    <a:p>
                      <a:endParaRPr lang="x-none" sz="1600" b="1" dirty="0">
                        <a:latin typeface="+mn-lt"/>
                      </a:endParaRPr>
                    </a:p>
                  </a:txBody>
                  <a:tcPr>
                    <a:blipFill>
                      <a:blip r:embed="rId3"/>
                      <a:tile tx="0" ty="0" sx="100000" sy="100000" flip="none" algn="tl"/>
                    </a:blipFill>
                  </a:tcPr>
                </a:tc>
                <a:tc>
                  <a:txBody>
                    <a:bodyPr/>
                    <a:lstStyle/>
                    <a:p>
                      <a:r>
                        <a:rPr lang="en-US" sz="1600" b="1" dirty="0">
                          <a:latin typeface="+mn-lt"/>
                        </a:rPr>
                        <a:t>f)</a:t>
                      </a:r>
                      <a:endParaRPr lang="x-none" sz="1600" b="1" dirty="0">
                        <a:latin typeface="+mn-lt"/>
                      </a:endParaRPr>
                    </a:p>
                  </a:txBody>
                  <a:tcPr>
                    <a:blipFill>
                      <a:blip r:embed="rId3"/>
                      <a:tile tx="0" ty="0" sx="100000" sy="100000" flip="none" algn="tl"/>
                    </a:blipFill>
                  </a:tcPr>
                </a:tc>
                <a:tc>
                  <a:txBody>
                    <a:bodyPr/>
                    <a:lstStyle/>
                    <a:p>
                      <a:pPr marL="0" marR="0">
                        <a:lnSpc>
                          <a:spcPct val="100000"/>
                        </a:lnSpc>
                        <a:spcBef>
                          <a:spcPts val="0"/>
                        </a:spcBef>
                        <a:spcAft>
                          <a:spcPts val="800"/>
                        </a:spcAft>
                      </a:pPr>
                      <a:r>
                        <a:rPr lang="en-US" sz="1400" b="1" kern="1200" dirty="0">
                          <a:solidFill>
                            <a:schemeClr val="dk1"/>
                          </a:solidFill>
                          <a:effectLst/>
                          <a:latin typeface="+mn-lt"/>
                          <a:ea typeface="+mn-ea"/>
                          <a:cs typeface="+mn-cs"/>
                        </a:rPr>
                        <a:t>Art. 1 lit. f) </a:t>
                      </a:r>
                      <a:r>
                        <a:rPr lang="en-US" sz="1400" b="1" dirty="0" err="1">
                          <a:effectLst/>
                          <a:latin typeface="+mn-lt"/>
                          <a:ea typeface="Calibri" panose="020F0502020204030204" pitchFamily="34" charset="0"/>
                          <a:cs typeface="Calibri" panose="020F0502020204030204" pitchFamily="34" charset="0"/>
                        </a:rPr>
                        <a:t>garanţie</a:t>
                      </a:r>
                      <a:r>
                        <a:rPr lang="en-US" sz="1400" b="1" dirty="0">
                          <a:effectLst/>
                          <a:latin typeface="+mn-lt"/>
                          <a:ea typeface="Calibri" panose="020F0502020204030204" pitchFamily="34" charset="0"/>
                          <a:cs typeface="Calibri" panose="020F0502020204030204" pitchFamily="34" charset="0"/>
                        </a:rPr>
                        <a:t> de </a:t>
                      </a:r>
                      <a:r>
                        <a:rPr lang="en-US" sz="1400" b="1" dirty="0" err="1">
                          <a:effectLst/>
                          <a:latin typeface="+mn-lt"/>
                          <a:ea typeface="Calibri" panose="020F0502020204030204" pitchFamily="34" charset="0"/>
                          <a:cs typeface="Calibri" panose="020F0502020204030204" pitchFamily="34" charset="0"/>
                        </a:rPr>
                        <a:t>contractare</a:t>
                      </a:r>
                      <a:r>
                        <a:rPr lang="en-US" sz="1400" b="1" dirty="0">
                          <a:effectLst/>
                          <a:latin typeface="+mn-lt"/>
                          <a:ea typeface="Calibri" panose="020F0502020204030204" pitchFamily="34" charset="0"/>
                          <a:cs typeface="Calibri" panose="020F0502020204030204" pitchFamily="34" charset="0"/>
                        </a:rPr>
                        <a:t> - </a:t>
                      </a:r>
                      <a:r>
                        <a:rPr lang="en-US" sz="1400" dirty="0" err="1">
                          <a:effectLst/>
                          <a:latin typeface="+mn-lt"/>
                          <a:ea typeface="Calibri" panose="020F0502020204030204" pitchFamily="34" charset="0"/>
                          <a:cs typeface="Calibri" panose="020F0502020204030204" pitchFamily="34" charset="0"/>
                        </a:rPr>
                        <a:t>garanţia</a:t>
                      </a:r>
                      <a:r>
                        <a:rPr lang="en-US" sz="1400" dirty="0">
                          <a:effectLst/>
                          <a:latin typeface="+mn-lt"/>
                          <a:ea typeface="Calibri" panose="020F0502020204030204" pitchFamily="34" charset="0"/>
                          <a:cs typeface="Calibri" panose="020F0502020204030204" pitchFamily="34" charset="0"/>
                        </a:rPr>
                        <a:t> care se </a:t>
                      </a:r>
                      <a:r>
                        <a:rPr lang="en-US" sz="1400" dirty="0" err="1">
                          <a:effectLst/>
                          <a:latin typeface="+mn-lt"/>
                          <a:ea typeface="Calibri" panose="020F0502020204030204" pitchFamily="34" charset="0"/>
                          <a:cs typeface="Calibri" panose="020F0502020204030204" pitchFamily="34" charset="0"/>
                        </a:rPr>
                        <a:t>constituie</a:t>
                      </a:r>
                      <a:r>
                        <a:rPr lang="en-US" sz="1400" dirty="0">
                          <a:effectLst/>
                          <a:latin typeface="+mn-lt"/>
                          <a:ea typeface="Calibri" panose="020F0502020204030204" pitchFamily="34" charset="0"/>
                          <a:cs typeface="Calibri" panose="020F0502020204030204" pitchFamily="34" charset="0"/>
                        </a:rPr>
                        <a:t> de </a:t>
                      </a:r>
                      <a:r>
                        <a:rPr lang="en-US" sz="1400" dirty="0" err="1">
                          <a:effectLst/>
                          <a:latin typeface="+mn-lt"/>
                          <a:ea typeface="Calibri" panose="020F0502020204030204" pitchFamily="34" charset="0"/>
                          <a:cs typeface="Calibri" panose="020F0502020204030204" pitchFamily="34" charset="0"/>
                        </a:rPr>
                        <a:t>operatorul</a:t>
                      </a:r>
                      <a:r>
                        <a:rPr lang="en-US" sz="1400" dirty="0">
                          <a:effectLst/>
                          <a:latin typeface="+mn-lt"/>
                          <a:ea typeface="Calibri" panose="020F0502020204030204" pitchFamily="34" charset="0"/>
                          <a:cs typeface="Calibri" panose="020F0502020204030204" pitchFamily="34" charset="0"/>
                        </a:rPr>
                        <a:t> economic la </a:t>
                      </a:r>
                      <a:r>
                        <a:rPr lang="en-US" sz="1400" dirty="0" err="1">
                          <a:effectLst/>
                          <a:latin typeface="+mn-lt"/>
                          <a:ea typeface="Calibri" panose="020F0502020204030204" pitchFamily="34" charset="0"/>
                          <a:cs typeface="Calibri" panose="020F0502020204030204" pitchFamily="34" charset="0"/>
                        </a:rPr>
                        <a:t>înscrierea</a:t>
                      </a:r>
                      <a:r>
                        <a:rPr lang="en-US" sz="1400" dirty="0">
                          <a:effectLst/>
                          <a:latin typeface="+mn-lt"/>
                          <a:ea typeface="Calibri" panose="020F0502020204030204" pitchFamily="34" charset="0"/>
                          <a:cs typeface="Calibri" panose="020F0502020204030204" pitchFamily="34" charset="0"/>
                        </a:rPr>
                        <a:t> la </a:t>
                      </a:r>
                      <a:r>
                        <a:rPr lang="en-US" sz="1400" dirty="0" err="1">
                          <a:effectLst/>
                          <a:latin typeface="+mn-lt"/>
                          <a:ea typeface="Calibri" panose="020F0502020204030204" pitchFamily="34" charset="0"/>
                          <a:cs typeface="Calibri" panose="020F0502020204030204" pitchFamily="34" charset="0"/>
                        </a:rPr>
                        <a:t>licitaţie</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în</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scopul</a:t>
                      </a:r>
                      <a:r>
                        <a:rPr lang="en-US" sz="1400" dirty="0">
                          <a:effectLst/>
                          <a:latin typeface="+mn-lt"/>
                          <a:ea typeface="Calibri" panose="020F0502020204030204" pitchFamily="34" charset="0"/>
                          <a:cs typeface="Calibri" panose="020F0502020204030204" pitchFamily="34" charset="0"/>
                        </a:rPr>
                        <a:t> de a </a:t>
                      </a:r>
                      <a:r>
                        <a:rPr lang="en-US" sz="1400" dirty="0" err="1">
                          <a:effectLst/>
                          <a:latin typeface="+mn-lt"/>
                          <a:ea typeface="Calibri" panose="020F0502020204030204" pitchFamily="34" charset="0"/>
                          <a:cs typeface="Calibri" panose="020F0502020204030204" pitchFamily="34" charset="0"/>
                        </a:rPr>
                        <a:t>garanta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organizatorul</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că</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va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încheia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contractul</a:t>
                      </a:r>
                      <a:r>
                        <a:rPr lang="en-US" sz="1400" dirty="0">
                          <a:effectLst/>
                          <a:latin typeface="+mn-lt"/>
                          <a:ea typeface="Calibri" panose="020F0502020204030204" pitchFamily="34" charset="0"/>
                          <a:cs typeface="Calibri" panose="020F0502020204030204" pitchFamily="34" charset="0"/>
                        </a:rPr>
                        <a:t> de </a:t>
                      </a:r>
                      <a:r>
                        <a:rPr lang="en-US" sz="1400" dirty="0" err="1">
                          <a:effectLst/>
                          <a:latin typeface="+mn-lt"/>
                          <a:ea typeface="Calibri" panose="020F0502020204030204" pitchFamily="34" charset="0"/>
                          <a:cs typeface="Calibri" panose="020F0502020204030204" pitchFamily="34" charset="0"/>
                        </a:rPr>
                        <a:t>vânzare</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pentru</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volumul</a:t>
                      </a:r>
                      <a:r>
                        <a:rPr lang="en-US" sz="1400" dirty="0">
                          <a:effectLst/>
                          <a:latin typeface="+mn-lt"/>
                          <a:ea typeface="Calibri" panose="020F0502020204030204" pitchFamily="34" charset="0"/>
                          <a:cs typeface="Calibri" panose="020F0502020204030204" pitchFamily="34" charset="0"/>
                        </a:rPr>
                        <a:t> de </a:t>
                      </a:r>
                      <a:r>
                        <a:rPr lang="en-US" sz="1400" dirty="0" err="1">
                          <a:effectLst/>
                          <a:latin typeface="+mn-lt"/>
                          <a:ea typeface="Calibri" panose="020F0502020204030204" pitchFamily="34" charset="0"/>
                          <a:cs typeface="Calibri" panose="020F0502020204030204" pitchFamily="34" charset="0"/>
                        </a:rPr>
                        <a:t>masă</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lemnoasă</a:t>
                      </a:r>
                      <a:r>
                        <a:rPr lang="en-US" sz="1400" dirty="0">
                          <a:effectLst/>
                          <a:latin typeface="+mn-lt"/>
                          <a:ea typeface="Calibri" panose="020F0502020204030204" pitchFamily="34" charset="0"/>
                          <a:cs typeface="Calibri" panose="020F0502020204030204" pitchFamily="34" charset="0"/>
                        </a:rPr>
                        <a:t>/</a:t>
                      </a:r>
                      <a:r>
                        <a:rPr lang="en-US" sz="1400" dirty="0" err="1">
                          <a:effectLst/>
                          <a:latin typeface="+mn-lt"/>
                          <a:ea typeface="Calibri" panose="020F0502020204030204" pitchFamily="34" charset="0"/>
                          <a:cs typeface="Calibri" panose="020F0502020204030204" pitchFamily="34" charset="0"/>
                        </a:rPr>
                        <a:t>lemn</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fasonat</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pe</a:t>
                      </a:r>
                      <a:r>
                        <a:rPr lang="en-US" sz="1400" dirty="0">
                          <a:effectLst/>
                          <a:latin typeface="+mn-lt"/>
                          <a:ea typeface="Calibri" panose="020F0502020204030204" pitchFamily="34" charset="0"/>
                          <a:cs typeface="Calibri" panose="020F0502020204030204" pitchFamily="34" charset="0"/>
                        </a:rPr>
                        <a:t> care </a:t>
                      </a:r>
                      <a:r>
                        <a:rPr lang="en-US" sz="1400" dirty="0" err="1">
                          <a:effectLst/>
                          <a:latin typeface="+mn-lt"/>
                          <a:ea typeface="Calibri" panose="020F0502020204030204" pitchFamily="34" charset="0"/>
                          <a:cs typeface="Calibri" panose="020F0502020204030204" pitchFamily="34" charset="0"/>
                        </a:rPr>
                        <a:t>îl</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va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adjudeca</a:t>
                      </a:r>
                      <a:r>
                        <a:rPr lang="en-US" sz="1400" dirty="0">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că</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va</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plăti</a:t>
                      </a:r>
                      <a:r>
                        <a:rPr lang="en-US" sz="1400" strike="sngStrike" dirty="0">
                          <a:solidFill>
                            <a:srgbClr val="FF0000"/>
                          </a:solidFill>
                          <a:effectLst/>
                          <a:latin typeface="+mn-lt"/>
                          <a:ea typeface="Calibri" panose="020F0502020204030204" pitchFamily="34" charset="0"/>
                          <a:cs typeface="Calibri" panose="020F0502020204030204" pitchFamily="34" charset="0"/>
                        </a:rPr>
                        <a:t> şi </a:t>
                      </a:r>
                      <a:r>
                        <a:rPr lang="en-US" sz="1400" strike="sngStrike" dirty="0" err="1">
                          <a:solidFill>
                            <a:srgbClr val="FF0000"/>
                          </a:solidFill>
                          <a:effectLst/>
                          <a:latin typeface="+mn-lt"/>
                          <a:ea typeface="Calibri" panose="020F0502020204030204" pitchFamily="34" charset="0"/>
                          <a:cs typeface="Calibri" panose="020F0502020204030204" pitchFamily="34" charset="0"/>
                        </a:rPr>
                        <a:t>va</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prelua</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spre</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exploatare</a:t>
                      </a:r>
                      <a:r>
                        <a:rPr lang="en-US" sz="1400" strike="sngStrike" dirty="0">
                          <a:solidFill>
                            <a:srgbClr val="FF0000"/>
                          </a:solidFill>
                          <a:effectLst/>
                          <a:latin typeface="+mn-lt"/>
                          <a:ea typeface="Calibri" panose="020F0502020204030204" pitchFamily="34" charset="0"/>
                          <a:cs typeface="Calibri" panose="020F0502020204030204" pitchFamily="34" charset="0"/>
                        </a:rPr>
                        <a:t> masa </a:t>
                      </a:r>
                      <a:r>
                        <a:rPr lang="en-US" sz="1400" strike="sngStrike" dirty="0" err="1">
                          <a:solidFill>
                            <a:srgbClr val="FF0000"/>
                          </a:solidFill>
                          <a:effectLst/>
                          <a:latin typeface="+mn-lt"/>
                          <a:ea typeface="Calibri" panose="020F0502020204030204" pitchFamily="34" charset="0"/>
                          <a:cs typeface="Calibri" panose="020F0502020204030204" pitchFamily="34" charset="0"/>
                        </a:rPr>
                        <a:t>lemnoasă</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respectiv</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că</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va</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plăti</a:t>
                      </a:r>
                      <a:r>
                        <a:rPr lang="en-US" sz="1400" strike="sngStrike" dirty="0">
                          <a:solidFill>
                            <a:srgbClr val="FF0000"/>
                          </a:solidFill>
                          <a:effectLst/>
                          <a:latin typeface="+mn-lt"/>
                          <a:ea typeface="Calibri" panose="020F0502020204030204" pitchFamily="34" charset="0"/>
                          <a:cs typeface="Calibri" panose="020F0502020204030204" pitchFamily="34" charset="0"/>
                        </a:rPr>
                        <a:t> şi </a:t>
                      </a:r>
                      <a:r>
                        <a:rPr lang="en-US" sz="1400" strike="sngStrike" dirty="0" err="1">
                          <a:solidFill>
                            <a:srgbClr val="FF0000"/>
                          </a:solidFill>
                          <a:effectLst/>
                          <a:latin typeface="+mn-lt"/>
                          <a:ea typeface="Calibri" panose="020F0502020204030204" pitchFamily="34" charset="0"/>
                          <a:cs typeface="Calibri" panose="020F0502020204030204" pitchFamily="34" charset="0"/>
                        </a:rPr>
                        <a:t>va</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prelua</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lemnul</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fasonat</a:t>
                      </a:r>
                      <a:r>
                        <a:rPr lang="en-US" sz="1400" strike="sngStrike" dirty="0">
                          <a:solidFill>
                            <a:srgbClr val="FF0000"/>
                          </a:solidFill>
                          <a:effectLst/>
                          <a:latin typeface="+mn-lt"/>
                          <a:ea typeface="Calibri" panose="020F0502020204030204" pitchFamily="34" charset="0"/>
                          <a:cs typeface="Calibri" panose="020F0502020204030204" pitchFamily="34" charset="0"/>
                        </a:rPr>
                        <a:t> conform </a:t>
                      </a:r>
                      <a:r>
                        <a:rPr lang="en-US" sz="1400" strike="sngStrike" dirty="0" err="1">
                          <a:solidFill>
                            <a:srgbClr val="FF0000"/>
                          </a:solidFill>
                          <a:effectLst/>
                          <a:latin typeface="+mn-lt"/>
                          <a:ea typeface="Calibri" panose="020F0502020204030204" pitchFamily="34" charset="0"/>
                          <a:cs typeface="Calibri" panose="020F0502020204030204" pitchFamily="34" charset="0"/>
                        </a:rPr>
                        <a:t>contractului</a:t>
                      </a:r>
                      <a:r>
                        <a:rPr lang="en-US" sz="1400" strike="sngStrike" dirty="0">
                          <a:solidFill>
                            <a:srgbClr val="FF0000"/>
                          </a:solidFill>
                          <a:effectLst/>
                          <a:latin typeface="+mn-lt"/>
                          <a:ea typeface="Calibri" panose="020F0502020204030204" pitchFamily="34" charset="0"/>
                          <a:cs typeface="Calibri" panose="020F0502020204030204" pitchFamily="34" charset="0"/>
                        </a:rPr>
                        <a:t> care se </a:t>
                      </a:r>
                      <a:r>
                        <a:rPr lang="en-US" sz="1400" strike="sngStrike" dirty="0" err="1">
                          <a:solidFill>
                            <a:srgbClr val="FF0000"/>
                          </a:solidFill>
                          <a:effectLst/>
                          <a:latin typeface="+mn-lt"/>
                          <a:ea typeface="Calibri" panose="020F0502020204030204" pitchFamily="34" charset="0"/>
                          <a:cs typeface="Calibri" panose="020F0502020204030204" pitchFamily="34" charset="0"/>
                        </a:rPr>
                        <a:t>va</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încheia</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între</a:t>
                      </a:r>
                      <a:r>
                        <a:rPr lang="en-US" sz="1400" strike="sngStrike" dirty="0">
                          <a:solidFill>
                            <a:srgbClr val="FF0000"/>
                          </a:solidFill>
                          <a:effectLst/>
                          <a:latin typeface="+mn-lt"/>
                          <a:ea typeface="Calibri" panose="020F0502020204030204" pitchFamily="34" charset="0"/>
                          <a:cs typeface="Calibri" panose="020F0502020204030204" pitchFamily="34" charset="0"/>
                        </a:rPr>
                        <a:t> </a:t>
                      </a:r>
                      <a:r>
                        <a:rPr lang="en-US" sz="1400" strike="sngStrike" dirty="0" err="1">
                          <a:solidFill>
                            <a:srgbClr val="FF0000"/>
                          </a:solidFill>
                          <a:effectLst/>
                          <a:latin typeface="+mn-lt"/>
                          <a:ea typeface="Calibri" panose="020F0502020204030204" pitchFamily="34" charset="0"/>
                          <a:cs typeface="Calibri" panose="020F0502020204030204" pitchFamily="34" charset="0"/>
                        </a:rPr>
                        <a:t>părţi</a:t>
                      </a:r>
                      <a:r>
                        <a:rPr lang="en-US" sz="1400" strike="sngStrike" dirty="0">
                          <a:solidFill>
                            <a:srgbClr val="FF0000"/>
                          </a:solidFill>
                          <a:effectLst/>
                          <a:latin typeface="+mn-lt"/>
                          <a:ea typeface="Calibri" panose="020F0502020204030204" pitchFamily="34" charset="0"/>
                          <a:cs typeface="Calibri" panose="020F0502020204030204" pitchFamily="34" charset="0"/>
                        </a:rPr>
                        <a:t>;</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garanţia</a:t>
                      </a:r>
                      <a:r>
                        <a:rPr lang="en-US" sz="1400" dirty="0">
                          <a:effectLst/>
                          <a:latin typeface="+mn-lt"/>
                          <a:ea typeface="Calibri" panose="020F0502020204030204" pitchFamily="34" charset="0"/>
                          <a:cs typeface="Calibri" panose="020F0502020204030204" pitchFamily="34" charset="0"/>
                        </a:rPr>
                        <a:t> de </a:t>
                      </a:r>
                      <a:r>
                        <a:rPr lang="en-US" sz="1400" dirty="0" err="1">
                          <a:effectLst/>
                          <a:latin typeface="+mn-lt"/>
                          <a:ea typeface="Calibri" panose="020F0502020204030204" pitchFamily="34" charset="0"/>
                          <a:cs typeface="Calibri" panose="020F0502020204030204" pitchFamily="34" charset="0"/>
                        </a:rPr>
                        <a:t>contractare</a:t>
                      </a:r>
                      <a:r>
                        <a:rPr lang="en-US" sz="1400" dirty="0">
                          <a:effectLst/>
                          <a:latin typeface="+mn-lt"/>
                          <a:ea typeface="Calibri" panose="020F0502020204030204" pitchFamily="34" charset="0"/>
                          <a:cs typeface="Calibri" panose="020F0502020204030204" pitchFamily="34" charset="0"/>
                        </a:rPr>
                        <a:t> se </a:t>
                      </a:r>
                      <a:r>
                        <a:rPr lang="en-US" sz="1400" dirty="0" err="1">
                          <a:effectLst/>
                          <a:latin typeface="+mn-lt"/>
                          <a:ea typeface="Calibri" panose="020F0502020204030204" pitchFamily="34" charset="0"/>
                          <a:cs typeface="Calibri" panose="020F0502020204030204" pitchFamily="34" charset="0"/>
                        </a:rPr>
                        <a:t>constituie</a:t>
                      </a:r>
                      <a:r>
                        <a:rPr lang="en-US" sz="1400" dirty="0">
                          <a:effectLst/>
                          <a:latin typeface="+mn-lt"/>
                          <a:ea typeface="Calibri" panose="020F0502020204030204" pitchFamily="34" charset="0"/>
                          <a:cs typeface="Calibri" panose="020F0502020204030204" pitchFamily="34" charset="0"/>
                        </a:rPr>
                        <a:t>, la </a:t>
                      </a:r>
                      <a:r>
                        <a:rPr lang="en-US" sz="1400" dirty="0" err="1">
                          <a:effectLst/>
                          <a:latin typeface="+mn-lt"/>
                          <a:ea typeface="Calibri" panose="020F0502020204030204" pitchFamily="34" charset="0"/>
                          <a:cs typeface="Calibri" panose="020F0502020204030204" pitchFamily="34" charset="0"/>
                        </a:rPr>
                        <a:t>dispoziţia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vânzătorului</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în</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cuantum</a:t>
                      </a:r>
                      <a:r>
                        <a:rPr lang="en-US" sz="1400" dirty="0">
                          <a:effectLst/>
                          <a:latin typeface="+mn-lt"/>
                          <a:ea typeface="Calibri" panose="020F0502020204030204" pitchFamily="34" charset="0"/>
                          <a:cs typeface="Calibri" panose="020F0502020204030204" pitchFamily="34" charset="0"/>
                        </a:rPr>
                        <a:t> de 5% din </a:t>
                      </a:r>
                      <a:r>
                        <a:rPr lang="en-US" sz="1400" dirty="0" err="1">
                          <a:effectLst/>
                          <a:latin typeface="+mn-lt"/>
                          <a:ea typeface="Calibri" panose="020F0502020204030204" pitchFamily="34" charset="0"/>
                          <a:cs typeface="Calibri" panose="020F0502020204030204" pitchFamily="34" charset="0"/>
                        </a:rPr>
                        <a:t>valoarea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fără</a:t>
                      </a:r>
                      <a:r>
                        <a:rPr lang="en-US" sz="1400" dirty="0">
                          <a:effectLst/>
                          <a:latin typeface="+mn-lt"/>
                          <a:ea typeface="Calibri" panose="020F0502020204030204" pitchFamily="34" charset="0"/>
                          <a:cs typeface="Calibri" panose="020F0502020204030204" pitchFamily="34" charset="0"/>
                        </a:rPr>
                        <a:t> TVA, a </a:t>
                      </a:r>
                      <a:r>
                        <a:rPr lang="en-US" sz="1400" dirty="0" err="1">
                          <a:effectLst/>
                          <a:latin typeface="+mn-lt"/>
                          <a:ea typeface="Calibri" panose="020F0502020204030204" pitchFamily="34" charset="0"/>
                          <a:cs typeface="Calibri" panose="020F0502020204030204" pitchFamily="34" charset="0"/>
                        </a:rPr>
                        <a:t>volumului</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pentru</a:t>
                      </a:r>
                      <a:r>
                        <a:rPr lang="en-US" sz="1400" dirty="0">
                          <a:effectLst/>
                          <a:latin typeface="+mn-lt"/>
                          <a:ea typeface="Calibri" panose="020F0502020204030204" pitchFamily="34" charset="0"/>
                          <a:cs typeface="Calibri" panose="020F0502020204030204" pitchFamily="34" charset="0"/>
                        </a:rPr>
                        <a:t> care se </a:t>
                      </a:r>
                      <a:r>
                        <a:rPr lang="en-US" sz="1400" dirty="0" err="1">
                          <a:effectLst/>
                          <a:latin typeface="+mn-lt"/>
                          <a:ea typeface="Calibri" panose="020F0502020204030204" pitchFamily="34" charset="0"/>
                          <a:cs typeface="Calibri" panose="020F0502020204030204" pitchFamily="34" charset="0"/>
                        </a:rPr>
                        <a:t>înscrie</a:t>
                      </a:r>
                      <a:r>
                        <a:rPr lang="en-US" sz="1400" dirty="0">
                          <a:effectLst/>
                          <a:latin typeface="+mn-lt"/>
                          <a:ea typeface="Calibri" panose="020F0502020204030204" pitchFamily="34" charset="0"/>
                          <a:cs typeface="Calibri" panose="020F0502020204030204" pitchFamily="34" charset="0"/>
                        </a:rPr>
                        <a:t> la </a:t>
                      </a:r>
                      <a:r>
                        <a:rPr lang="en-US" sz="1400" dirty="0" err="1">
                          <a:effectLst/>
                          <a:latin typeface="+mn-lt"/>
                          <a:ea typeface="Calibri" panose="020F0502020204030204" pitchFamily="34" charset="0"/>
                          <a:cs typeface="Calibri" panose="020F0502020204030204" pitchFamily="34" charset="0"/>
                        </a:rPr>
                        <a:t>licitaţie</a:t>
                      </a:r>
                      <a:r>
                        <a:rPr lang="en-US" sz="1400" dirty="0">
                          <a:effectLst/>
                          <a:latin typeface="+mn-lt"/>
                          <a:ea typeface="Calibri" panose="020F0502020204030204" pitchFamily="34" charset="0"/>
                          <a:cs typeface="Calibri" panose="020F0502020204030204" pitchFamily="34" charset="0"/>
                        </a:rPr>
                        <a:t>;</a:t>
                      </a:r>
                      <a:endParaRPr lang="en-US" sz="14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mn-lt"/>
                        <a:ea typeface="+mn-ea"/>
                        <a:cs typeface="+mn-cs"/>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400" b="1" dirty="0" err="1">
                          <a:effectLst/>
                          <a:latin typeface="+mn-lt"/>
                          <a:ea typeface="Calibri" panose="020F0502020204030204" pitchFamily="34" charset="0"/>
                          <a:cs typeface="Calibri" panose="020F0502020204030204" pitchFamily="34" charset="0"/>
                        </a:rPr>
                        <a:t>garantie</a:t>
                      </a:r>
                      <a:r>
                        <a:rPr lang="en-US" sz="1400" b="1" dirty="0">
                          <a:effectLst/>
                          <a:latin typeface="+mn-lt"/>
                          <a:ea typeface="Calibri" panose="020F0502020204030204" pitchFamily="34" charset="0"/>
                          <a:cs typeface="Calibri" panose="020F0502020204030204" pitchFamily="34" charset="0"/>
                        </a:rPr>
                        <a:t> de </a:t>
                      </a:r>
                      <a:r>
                        <a:rPr lang="en-US" sz="1400" b="1" dirty="0" err="1">
                          <a:effectLst/>
                          <a:latin typeface="+mn-lt"/>
                          <a:ea typeface="Calibri" panose="020F0502020204030204" pitchFamily="34" charset="0"/>
                          <a:cs typeface="Calibri" panose="020F0502020204030204" pitchFamily="34" charset="0"/>
                        </a:rPr>
                        <a:t>contractare</a:t>
                      </a:r>
                      <a:r>
                        <a:rPr lang="en-US" sz="1400" dirty="0">
                          <a:effectLst/>
                          <a:latin typeface="+mn-lt"/>
                          <a:ea typeface="Calibri" panose="020F0502020204030204" pitchFamily="34" charset="0"/>
                          <a:cs typeface="Calibri" panose="020F0502020204030204" pitchFamily="34" charset="0"/>
                        </a:rPr>
                        <a:t> - </a:t>
                      </a:r>
                      <a:r>
                        <a:rPr lang="en-US" sz="1400" dirty="0" err="1">
                          <a:effectLst/>
                          <a:latin typeface="+mn-lt"/>
                          <a:ea typeface="Calibri" panose="020F0502020204030204" pitchFamily="34" charset="0"/>
                          <a:cs typeface="Calibri" panose="020F0502020204030204" pitchFamily="34" charset="0"/>
                        </a:rPr>
                        <a:t>garantia</a:t>
                      </a:r>
                      <a:r>
                        <a:rPr lang="en-US" sz="1400" dirty="0">
                          <a:effectLst/>
                          <a:latin typeface="+mn-lt"/>
                          <a:ea typeface="Calibri" panose="020F0502020204030204" pitchFamily="34" charset="0"/>
                          <a:cs typeface="Calibri" panose="020F0502020204030204" pitchFamily="34" charset="0"/>
                        </a:rPr>
                        <a:t> care se </a:t>
                      </a:r>
                      <a:r>
                        <a:rPr lang="en-US" sz="1400" dirty="0" err="1">
                          <a:effectLst/>
                          <a:latin typeface="+mn-lt"/>
                          <a:ea typeface="Calibri" panose="020F0502020204030204" pitchFamily="34" charset="0"/>
                          <a:cs typeface="Calibri" panose="020F0502020204030204" pitchFamily="34" charset="0"/>
                        </a:rPr>
                        <a:t>constituie</a:t>
                      </a:r>
                      <a:r>
                        <a:rPr lang="en-US" sz="1400" dirty="0">
                          <a:effectLst/>
                          <a:latin typeface="+mn-lt"/>
                          <a:ea typeface="Calibri" panose="020F0502020204030204" pitchFamily="34" charset="0"/>
                          <a:cs typeface="Calibri" panose="020F0502020204030204" pitchFamily="34" charset="0"/>
                        </a:rPr>
                        <a:t> de </a:t>
                      </a:r>
                      <a:r>
                        <a:rPr lang="en-US" sz="1400" dirty="0" err="1">
                          <a:effectLst/>
                          <a:latin typeface="+mn-lt"/>
                          <a:ea typeface="Calibri" panose="020F0502020204030204" pitchFamily="34" charset="0"/>
                          <a:cs typeface="Calibri" panose="020F0502020204030204" pitchFamily="34" charset="0"/>
                        </a:rPr>
                        <a:t>operatorul</a:t>
                      </a:r>
                      <a:r>
                        <a:rPr lang="en-US" sz="1400" dirty="0">
                          <a:effectLst/>
                          <a:latin typeface="+mn-lt"/>
                          <a:ea typeface="Calibri" panose="020F0502020204030204" pitchFamily="34" charset="0"/>
                          <a:cs typeface="Calibri" panose="020F0502020204030204" pitchFamily="34" charset="0"/>
                        </a:rPr>
                        <a:t> economic la </a:t>
                      </a:r>
                      <a:r>
                        <a:rPr lang="en-US" sz="1400" dirty="0" err="1">
                          <a:effectLst/>
                          <a:latin typeface="+mn-lt"/>
                          <a:ea typeface="Calibri" panose="020F0502020204030204" pitchFamily="34" charset="0"/>
                          <a:cs typeface="Calibri" panose="020F0502020204030204" pitchFamily="34" charset="0"/>
                        </a:rPr>
                        <a:t>inscrierea</a:t>
                      </a:r>
                      <a:r>
                        <a:rPr lang="en-US" sz="1400" dirty="0">
                          <a:effectLst/>
                          <a:latin typeface="+mn-lt"/>
                          <a:ea typeface="Calibri" panose="020F0502020204030204" pitchFamily="34" charset="0"/>
                          <a:cs typeface="Calibri" panose="020F0502020204030204" pitchFamily="34" charset="0"/>
                        </a:rPr>
                        <a:t> la </a:t>
                      </a:r>
                      <a:r>
                        <a:rPr lang="en-US" sz="1400" dirty="0" err="1">
                          <a:effectLst/>
                          <a:latin typeface="+mn-lt"/>
                          <a:ea typeface="Calibri" panose="020F0502020204030204" pitchFamily="34" charset="0"/>
                          <a:cs typeface="Calibri" panose="020F0502020204030204" pitchFamily="34" charset="0"/>
                        </a:rPr>
                        <a:t>licitatie</a:t>
                      </a:r>
                      <a:r>
                        <a:rPr lang="en-US" sz="1400" dirty="0">
                          <a:effectLst/>
                          <a:latin typeface="+mn-lt"/>
                          <a:ea typeface="Calibri" panose="020F0502020204030204" pitchFamily="34" charset="0"/>
                          <a:cs typeface="Calibri" panose="020F0502020204030204" pitchFamily="34" charset="0"/>
                        </a:rPr>
                        <a:t> in </a:t>
                      </a:r>
                      <a:r>
                        <a:rPr lang="en-US" sz="1400" dirty="0" err="1">
                          <a:effectLst/>
                          <a:latin typeface="+mn-lt"/>
                          <a:ea typeface="Calibri" panose="020F0502020204030204" pitchFamily="34" charset="0"/>
                          <a:cs typeface="Calibri" panose="020F0502020204030204" pitchFamily="34" charset="0"/>
                        </a:rPr>
                        <a:t>scopul</a:t>
                      </a:r>
                      <a:r>
                        <a:rPr lang="en-US" sz="1400" dirty="0">
                          <a:effectLst/>
                          <a:latin typeface="+mn-lt"/>
                          <a:ea typeface="Calibri" panose="020F0502020204030204" pitchFamily="34" charset="0"/>
                          <a:cs typeface="Calibri" panose="020F0502020204030204" pitchFamily="34" charset="0"/>
                        </a:rPr>
                        <a:t> de a </a:t>
                      </a:r>
                      <a:r>
                        <a:rPr lang="en-US" sz="1400" dirty="0" err="1">
                          <a:effectLst/>
                          <a:latin typeface="+mn-lt"/>
                          <a:ea typeface="Calibri" panose="020F0502020204030204" pitchFamily="34" charset="0"/>
                          <a:cs typeface="Calibri" panose="020F0502020204030204" pitchFamily="34" charset="0"/>
                        </a:rPr>
                        <a:t>garanta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organizatorul</a:t>
                      </a:r>
                      <a:r>
                        <a:rPr lang="en-US" sz="1400" dirty="0">
                          <a:effectLst/>
                          <a:latin typeface="+mn-lt"/>
                          <a:ea typeface="Calibri" panose="020F0502020204030204" pitchFamily="34" charset="0"/>
                          <a:cs typeface="Calibri" panose="020F0502020204030204" pitchFamily="34" charset="0"/>
                        </a:rPr>
                        <a:t> ca </a:t>
                      </a:r>
                      <a:r>
                        <a:rPr lang="en-US" sz="1400" dirty="0" err="1">
                          <a:effectLst/>
                          <a:latin typeface="+mn-lt"/>
                          <a:ea typeface="Calibri" panose="020F0502020204030204" pitchFamily="34" charset="0"/>
                          <a:cs typeface="Calibri" panose="020F0502020204030204" pitchFamily="34" charset="0"/>
                        </a:rPr>
                        <a:t>va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incheia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contractul</a:t>
                      </a:r>
                      <a:r>
                        <a:rPr lang="en-US" sz="1400" dirty="0">
                          <a:effectLst/>
                          <a:latin typeface="+mn-lt"/>
                          <a:ea typeface="Calibri" panose="020F0502020204030204" pitchFamily="34" charset="0"/>
                          <a:cs typeface="Calibri" panose="020F0502020204030204" pitchFamily="34" charset="0"/>
                        </a:rPr>
                        <a:t> de </a:t>
                      </a:r>
                      <a:r>
                        <a:rPr lang="en-US" sz="1400" dirty="0" err="1">
                          <a:effectLst/>
                          <a:latin typeface="+mn-lt"/>
                          <a:ea typeface="Calibri" panose="020F0502020204030204" pitchFamily="34" charset="0"/>
                          <a:cs typeface="Calibri" panose="020F0502020204030204" pitchFamily="34" charset="0"/>
                        </a:rPr>
                        <a:t>vanzare</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pentru</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volumul</a:t>
                      </a:r>
                      <a:r>
                        <a:rPr lang="en-US" sz="1400" dirty="0">
                          <a:effectLst/>
                          <a:latin typeface="+mn-lt"/>
                          <a:ea typeface="Calibri" panose="020F0502020204030204" pitchFamily="34" charset="0"/>
                          <a:cs typeface="Calibri" panose="020F0502020204030204" pitchFamily="34" charset="0"/>
                        </a:rPr>
                        <a:t> de masa </a:t>
                      </a:r>
                      <a:r>
                        <a:rPr lang="en-US" sz="1400" dirty="0" err="1">
                          <a:effectLst/>
                          <a:latin typeface="+mn-lt"/>
                          <a:ea typeface="Calibri" panose="020F0502020204030204" pitchFamily="34" charset="0"/>
                          <a:cs typeface="Calibri" panose="020F0502020204030204" pitchFamily="34" charset="0"/>
                        </a:rPr>
                        <a:t>lemnoasa</a:t>
                      </a:r>
                      <a:r>
                        <a:rPr lang="en-US" sz="1400" dirty="0">
                          <a:effectLst/>
                          <a:latin typeface="+mn-lt"/>
                          <a:ea typeface="Calibri" panose="020F0502020204030204" pitchFamily="34" charset="0"/>
                          <a:cs typeface="Calibri" panose="020F0502020204030204" pitchFamily="34" charset="0"/>
                        </a:rPr>
                        <a:t>/</a:t>
                      </a:r>
                      <a:r>
                        <a:rPr lang="en-US" sz="1400" dirty="0" err="1">
                          <a:effectLst/>
                          <a:latin typeface="+mn-lt"/>
                          <a:ea typeface="Calibri" panose="020F0502020204030204" pitchFamily="34" charset="0"/>
                          <a:cs typeface="Calibri" panose="020F0502020204030204" pitchFamily="34" charset="0"/>
                        </a:rPr>
                        <a:t>lemn</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fasonat</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pe</a:t>
                      </a:r>
                      <a:r>
                        <a:rPr lang="en-US" sz="1400" dirty="0">
                          <a:effectLst/>
                          <a:latin typeface="+mn-lt"/>
                          <a:ea typeface="Calibri" panose="020F0502020204030204" pitchFamily="34" charset="0"/>
                          <a:cs typeface="Calibri" panose="020F0502020204030204" pitchFamily="34" charset="0"/>
                        </a:rPr>
                        <a:t> care </a:t>
                      </a:r>
                      <a:r>
                        <a:rPr lang="en-US" sz="1400" dirty="0" err="1">
                          <a:effectLst/>
                          <a:latin typeface="+mn-lt"/>
                          <a:ea typeface="Calibri" panose="020F0502020204030204" pitchFamily="34" charset="0"/>
                          <a:cs typeface="Calibri" panose="020F0502020204030204" pitchFamily="34" charset="0"/>
                        </a:rPr>
                        <a:t>il</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va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adjudeca</a:t>
                      </a:r>
                      <a:r>
                        <a:rPr lang="en-US" sz="1400" dirty="0">
                          <a:effectLst/>
                          <a:latin typeface="+mn-lt"/>
                          <a:ea typeface="Calibri" panose="020F0502020204030204" pitchFamily="34" charset="0"/>
                          <a:cs typeface="Calibri" panose="020F0502020204030204" pitchFamily="34" charset="0"/>
                        </a:rPr>
                        <a:t>. </a:t>
                      </a:r>
                      <a:endParaRPr lang="en-US" sz="1400" dirty="0">
                        <a:effectLst/>
                        <a:latin typeface="+mn-lt"/>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400" dirty="0">
                          <a:solidFill>
                            <a:srgbClr val="0070C0"/>
                          </a:solidFill>
                          <a:effectLst/>
                          <a:latin typeface="+mn-lt"/>
                          <a:ea typeface="Calibri" panose="020F0502020204030204" pitchFamily="34" charset="0"/>
                          <a:cs typeface="Calibri" panose="020F0502020204030204" pitchFamily="34" charset="0"/>
                        </a:rPr>
                        <a:t>In </a:t>
                      </a:r>
                      <a:r>
                        <a:rPr lang="en-US" sz="1400" dirty="0" err="1">
                          <a:solidFill>
                            <a:srgbClr val="0070C0"/>
                          </a:solidFill>
                          <a:effectLst/>
                          <a:latin typeface="+mn-lt"/>
                          <a:ea typeface="Calibri" panose="020F0502020204030204" pitchFamily="34" charset="0"/>
                          <a:cs typeface="Calibri" panose="020F0502020204030204" pitchFamily="34" charset="0"/>
                        </a:rPr>
                        <a:t>cazul</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contractelor</a:t>
                      </a:r>
                      <a:r>
                        <a:rPr lang="en-US" sz="1400" dirty="0">
                          <a:solidFill>
                            <a:srgbClr val="0070C0"/>
                          </a:solidFill>
                          <a:effectLst/>
                          <a:latin typeface="+mn-lt"/>
                          <a:ea typeface="Calibri" panose="020F0502020204030204" pitchFamily="34" charset="0"/>
                          <a:cs typeface="Calibri" panose="020F0502020204030204" pitchFamily="34" charset="0"/>
                        </a:rPr>
                        <a:t> de masa </a:t>
                      </a:r>
                      <a:r>
                        <a:rPr lang="en-US" sz="1400" dirty="0" err="1">
                          <a:solidFill>
                            <a:srgbClr val="0070C0"/>
                          </a:solidFill>
                          <a:effectLst/>
                          <a:latin typeface="+mn-lt"/>
                          <a:ea typeface="Calibri" panose="020F0502020204030204" pitchFamily="34" charset="0"/>
                          <a:cs typeface="Calibri" panose="020F0502020204030204" pitchFamily="34" charset="0"/>
                        </a:rPr>
                        <a:t>lemnoasa</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pe</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picior</a:t>
                      </a:r>
                      <a:r>
                        <a:rPr lang="en-US" sz="1400" dirty="0">
                          <a:solidFill>
                            <a:srgbClr val="0070C0"/>
                          </a:solidFill>
                          <a:effectLst/>
                          <a:latin typeface="+mn-lt"/>
                          <a:ea typeface="Calibri" panose="020F0502020204030204" pitchFamily="34" charset="0"/>
                          <a:cs typeface="Calibri" panose="020F0502020204030204" pitchFamily="34" charset="0"/>
                        </a:rPr>
                        <a:t>/</a:t>
                      </a:r>
                      <a:r>
                        <a:rPr lang="en-US" sz="1400" dirty="0" err="1">
                          <a:solidFill>
                            <a:srgbClr val="0070C0"/>
                          </a:solidFill>
                          <a:effectLst/>
                          <a:latin typeface="+mn-lt"/>
                          <a:ea typeface="Calibri" panose="020F0502020204030204" pitchFamily="34" charset="0"/>
                          <a:cs typeface="Calibri" panose="020F0502020204030204" pitchFamily="34" charset="0"/>
                        </a:rPr>
                        <a:t>lemn</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fasonat</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garantia</a:t>
                      </a:r>
                      <a:r>
                        <a:rPr lang="en-US" sz="1400" dirty="0">
                          <a:solidFill>
                            <a:srgbClr val="0070C0"/>
                          </a:solidFill>
                          <a:effectLst/>
                          <a:latin typeface="+mn-lt"/>
                          <a:ea typeface="Calibri" panose="020F0502020204030204" pitchFamily="34" charset="0"/>
                          <a:cs typeface="Calibri" panose="020F0502020204030204" pitchFamily="34" charset="0"/>
                        </a:rPr>
                        <a:t> de </a:t>
                      </a:r>
                      <a:r>
                        <a:rPr lang="en-US" sz="1400" dirty="0" err="1">
                          <a:solidFill>
                            <a:srgbClr val="0070C0"/>
                          </a:solidFill>
                          <a:effectLst/>
                          <a:latin typeface="+mn-lt"/>
                          <a:ea typeface="Calibri" panose="020F0502020204030204" pitchFamily="34" charset="0"/>
                          <a:cs typeface="Calibri" panose="020F0502020204030204" pitchFamily="34" charset="0"/>
                        </a:rPr>
                        <a:t>contractare</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ramane</a:t>
                      </a:r>
                      <a:r>
                        <a:rPr lang="en-US" sz="1400" dirty="0">
                          <a:solidFill>
                            <a:srgbClr val="0070C0"/>
                          </a:solidFill>
                          <a:effectLst/>
                          <a:latin typeface="+mn-lt"/>
                          <a:ea typeface="Calibri" panose="020F0502020204030204" pitchFamily="34" charset="0"/>
                          <a:cs typeface="Calibri" panose="020F0502020204030204" pitchFamily="34" charset="0"/>
                        </a:rPr>
                        <a:t> la </a:t>
                      </a:r>
                      <a:r>
                        <a:rPr lang="en-US" sz="1400" dirty="0" err="1">
                          <a:solidFill>
                            <a:srgbClr val="0070C0"/>
                          </a:solidFill>
                          <a:effectLst/>
                          <a:latin typeface="+mn-lt"/>
                          <a:ea typeface="Calibri" panose="020F0502020204030204" pitchFamily="34" charset="0"/>
                          <a:cs typeface="Calibri" panose="020F0502020204030204" pitchFamily="34" charset="0"/>
                        </a:rPr>
                        <a:t>dispozitia</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vanzatorului</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pana</a:t>
                      </a:r>
                      <a:r>
                        <a:rPr lang="en-US" sz="1400" dirty="0">
                          <a:solidFill>
                            <a:srgbClr val="0070C0"/>
                          </a:solidFill>
                          <a:effectLst/>
                          <a:latin typeface="+mn-lt"/>
                          <a:ea typeface="Calibri" panose="020F0502020204030204" pitchFamily="34" charset="0"/>
                          <a:cs typeface="Calibri" panose="020F0502020204030204" pitchFamily="34" charset="0"/>
                        </a:rPr>
                        <a:t> la </a:t>
                      </a:r>
                      <a:r>
                        <a:rPr lang="en-US" sz="1400" dirty="0" err="1">
                          <a:solidFill>
                            <a:srgbClr val="0070C0"/>
                          </a:solidFill>
                          <a:effectLst/>
                          <a:latin typeface="+mn-lt"/>
                          <a:ea typeface="Calibri" panose="020F0502020204030204" pitchFamily="34" charset="0"/>
                          <a:cs typeface="Calibri" panose="020F0502020204030204" pitchFamily="34" charset="0"/>
                        </a:rPr>
                        <a:t>finalizarea</a:t>
                      </a:r>
                      <a:r>
                        <a:rPr lang="en-US" sz="1400" dirty="0">
                          <a:solidFill>
                            <a:srgbClr val="0070C0"/>
                          </a:solidFill>
                          <a:effectLst/>
                          <a:latin typeface="+mn-lt"/>
                          <a:ea typeface="Calibri" panose="020F0502020204030204" pitchFamily="34" charset="0"/>
                          <a:cs typeface="Calibri" panose="020F0502020204030204" pitchFamily="34" charset="0"/>
                        </a:rPr>
                        <a:t> </a:t>
                      </a:r>
                      <a:r>
                        <a:rPr lang="en-US" sz="1400" dirty="0" err="1">
                          <a:solidFill>
                            <a:srgbClr val="0070C0"/>
                          </a:solidFill>
                          <a:effectLst/>
                          <a:latin typeface="+mn-lt"/>
                          <a:ea typeface="Calibri" panose="020F0502020204030204" pitchFamily="34" charset="0"/>
                          <a:cs typeface="Calibri" panose="020F0502020204030204" pitchFamily="34" charset="0"/>
                        </a:rPr>
                        <a:t>contractului</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garantia</a:t>
                      </a:r>
                      <a:r>
                        <a:rPr lang="en-US" sz="1400" dirty="0">
                          <a:effectLst/>
                          <a:latin typeface="+mn-lt"/>
                          <a:ea typeface="Calibri" panose="020F0502020204030204" pitchFamily="34" charset="0"/>
                          <a:cs typeface="Calibri" panose="020F0502020204030204" pitchFamily="34" charset="0"/>
                        </a:rPr>
                        <a:t> de </a:t>
                      </a:r>
                      <a:r>
                        <a:rPr lang="en-US" sz="1400" dirty="0" err="1">
                          <a:effectLst/>
                          <a:latin typeface="+mn-lt"/>
                          <a:ea typeface="Calibri" panose="020F0502020204030204" pitchFamily="34" charset="0"/>
                          <a:cs typeface="Calibri" panose="020F0502020204030204" pitchFamily="34" charset="0"/>
                        </a:rPr>
                        <a:t>contractare</a:t>
                      </a:r>
                      <a:r>
                        <a:rPr lang="en-US" sz="1400" dirty="0">
                          <a:effectLst/>
                          <a:latin typeface="+mn-lt"/>
                          <a:ea typeface="Calibri" panose="020F0502020204030204" pitchFamily="34" charset="0"/>
                          <a:cs typeface="Calibri" panose="020F0502020204030204" pitchFamily="34" charset="0"/>
                        </a:rPr>
                        <a:t> se </a:t>
                      </a:r>
                      <a:r>
                        <a:rPr lang="en-US" sz="1400" dirty="0" err="1">
                          <a:effectLst/>
                          <a:latin typeface="+mn-lt"/>
                          <a:ea typeface="Calibri" panose="020F0502020204030204" pitchFamily="34" charset="0"/>
                          <a:cs typeface="Calibri" panose="020F0502020204030204" pitchFamily="34" charset="0"/>
                        </a:rPr>
                        <a:t>constituie</a:t>
                      </a:r>
                      <a:r>
                        <a:rPr lang="en-US" sz="1400" dirty="0">
                          <a:effectLst/>
                          <a:latin typeface="+mn-lt"/>
                          <a:ea typeface="Calibri" panose="020F0502020204030204" pitchFamily="34" charset="0"/>
                          <a:cs typeface="Calibri" panose="020F0502020204030204" pitchFamily="34" charset="0"/>
                        </a:rPr>
                        <a:t>, la </a:t>
                      </a:r>
                      <a:r>
                        <a:rPr lang="en-US" sz="1400" dirty="0" err="1">
                          <a:effectLst/>
                          <a:latin typeface="+mn-lt"/>
                          <a:ea typeface="Calibri" panose="020F0502020204030204" pitchFamily="34" charset="0"/>
                          <a:cs typeface="Calibri" panose="020F0502020204030204" pitchFamily="34" charset="0"/>
                        </a:rPr>
                        <a:t>dispozitia</a:t>
                      </a:r>
                      <a:r>
                        <a:rPr lang="en-US" sz="1400" dirty="0">
                          <a:effectLst/>
                          <a:latin typeface="+mn-lt"/>
                          <a:ea typeface="Calibri" panose="020F0502020204030204" pitchFamily="34" charset="0"/>
                          <a:cs typeface="Calibri" panose="020F0502020204030204" pitchFamily="34" charset="0"/>
                        </a:rPr>
                        <a:t> </a:t>
                      </a:r>
                      <a:r>
                        <a:rPr lang="en-US" sz="1400" dirty="0" err="1">
                          <a:effectLst/>
                          <a:latin typeface="+mn-lt"/>
                          <a:ea typeface="Calibri" panose="020F0502020204030204" pitchFamily="34" charset="0"/>
                          <a:cs typeface="Calibri" panose="020F0502020204030204" pitchFamily="34" charset="0"/>
                        </a:rPr>
                        <a:t>vanzatorului</a:t>
                      </a:r>
                      <a:r>
                        <a:rPr lang="en-US" sz="1400" dirty="0">
                          <a:effectLst/>
                          <a:latin typeface="+mn-lt"/>
                          <a:ea typeface="Calibri" panose="020F0502020204030204" pitchFamily="34" charset="0"/>
                          <a:cs typeface="Calibri" panose="020F0502020204030204" pitchFamily="34" charset="0"/>
                        </a:rPr>
                        <a:t>, </a:t>
                      </a:r>
                      <a:r>
                        <a:rPr lang="en-US" sz="1400" b="1" u="sng" dirty="0">
                          <a:solidFill>
                            <a:srgbClr val="0070C0"/>
                          </a:solidFill>
                          <a:effectLst/>
                          <a:latin typeface="+mn-lt"/>
                          <a:ea typeface="Calibri" panose="020F0502020204030204" pitchFamily="34" charset="0"/>
                          <a:cs typeface="Calibri" panose="020F0502020204030204" pitchFamily="34" charset="0"/>
                        </a:rPr>
                        <a:t>in </a:t>
                      </a:r>
                      <a:r>
                        <a:rPr lang="en-US" sz="1400" b="1" u="sng" dirty="0" err="1">
                          <a:solidFill>
                            <a:srgbClr val="0070C0"/>
                          </a:solidFill>
                          <a:effectLst/>
                          <a:latin typeface="+mn-lt"/>
                          <a:ea typeface="Calibri" panose="020F0502020204030204" pitchFamily="34" charset="0"/>
                          <a:cs typeface="Calibri" panose="020F0502020204030204" pitchFamily="34" charset="0"/>
                        </a:rPr>
                        <a:t>cuantum</a:t>
                      </a:r>
                      <a:r>
                        <a:rPr lang="en-US" sz="1400" b="1" u="sng" dirty="0">
                          <a:solidFill>
                            <a:srgbClr val="0070C0"/>
                          </a:solidFill>
                          <a:effectLst/>
                          <a:latin typeface="+mn-lt"/>
                          <a:ea typeface="Calibri" panose="020F0502020204030204" pitchFamily="34" charset="0"/>
                          <a:cs typeface="Calibri" panose="020F0502020204030204" pitchFamily="34" charset="0"/>
                        </a:rPr>
                        <a:t> de maxim 5%</a:t>
                      </a:r>
                      <a:r>
                        <a:rPr lang="en-US" sz="1400" b="1" dirty="0">
                          <a:effectLst/>
                          <a:latin typeface="+mn-lt"/>
                          <a:ea typeface="Calibri" panose="020F0502020204030204" pitchFamily="34" charset="0"/>
                          <a:cs typeface="Calibri" panose="020F0502020204030204" pitchFamily="34" charset="0"/>
                        </a:rPr>
                        <a:t> din </a:t>
                      </a:r>
                      <a:r>
                        <a:rPr lang="en-US" sz="1400" b="1" dirty="0" err="1">
                          <a:effectLst/>
                          <a:latin typeface="+mn-lt"/>
                          <a:ea typeface="Calibri" panose="020F0502020204030204" pitchFamily="34" charset="0"/>
                          <a:cs typeface="Calibri" panose="020F0502020204030204" pitchFamily="34" charset="0"/>
                        </a:rPr>
                        <a:t>valoarea</a:t>
                      </a:r>
                      <a:r>
                        <a:rPr lang="en-US" sz="1400" b="1" dirty="0">
                          <a:effectLst/>
                          <a:latin typeface="+mn-lt"/>
                          <a:ea typeface="Calibri" panose="020F0502020204030204" pitchFamily="34" charset="0"/>
                          <a:cs typeface="Calibri" panose="020F0502020204030204" pitchFamily="34" charset="0"/>
                        </a:rPr>
                        <a:t>, </a:t>
                      </a:r>
                      <a:r>
                        <a:rPr lang="en-US" sz="1400" b="1" dirty="0" err="1">
                          <a:effectLst/>
                          <a:latin typeface="+mn-lt"/>
                          <a:ea typeface="Calibri" panose="020F0502020204030204" pitchFamily="34" charset="0"/>
                          <a:cs typeface="Calibri" panose="020F0502020204030204" pitchFamily="34" charset="0"/>
                        </a:rPr>
                        <a:t>fara</a:t>
                      </a:r>
                      <a:r>
                        <a:rPr lang="en-US" sz="1400" b="1" dirty="0">
                          <a:effectLst/>
                          <a:latin typeface="+mn-lt"/>
                          <a:ea typeface="Calibri" panose="020F0502020204030204" pitchFamily="34" charset="0"/>
                          <a:cs typeface="Calibri" panose="020F0502020204030204" pitchFamily="34" charset="0"/>
                        </a:rPr>
                        <a:t> TVA, a </a:t>
                      </a:r>
                      <a:r>
                        <a:rPr lang="en-US" sz="1400" b="1" dirty="0" err="1">
                          <a:effectLst/>
                          <a:latin typeface="+mn-lt"/>
                          <a:ea typeface="Calibri" panose="020F0502020204030204" pitchFamily="34" charset="0"/>
                          <a:cs typeface="Calibri" panose="020F0502020204030204" pitchFamily="34" charset="0"/>
                        </a:rPr>
                        <a:t>volumului</a:t>
                      </a:r>
                      <a:r>
                        <a:rPr lang="en-US" sz="1400" b="1" dirty="0">
                          <a:effectLst/>
                          <a:latin typeface="+mn-lt"/>
                          <a:ea typeface="Calibri" panose="020F0502020204030204" pitchFamily="34" charset="0"/>
                          <a:cs typeface="Calibri" panose="020F0502020204030204" pitchFamily="34" charset="0"/>
                        </a:rPr>
                        <a:t> </a:t>
                      </a:r>
                      <a:r>
                        <a:rPr lang="en-US" sz="1400" b="1" dirty="0" err="1">
                          <a:effectLst/>
                          <a:latin typeface="+mn-lt"/>
                          <a:ea typeface="Calibri" panose="020F0502020204030204" pitchFamily="34" charset="0"/>
                          <a:cs typeface="Calibri" panose="020F0502020204030204" pitchFamily="34" charset="0"/>
                        </a:rPr>
                        <a:t>pentru</a:t>
                      </a:r>
                      <a:r>
                        <a:rPr lang="en-US" sz="1400" b="1" dirty="0">
                          <a:effectLst/>
                          <a:latin typeface="+mn-lt"/>
                          <a:ea typeface="Calibri" panose="020F0502020204030204" pitchFamily="34" charset="0"/>
                          <a:cs typeface="Calibri" panose="020F0502020204030204" pitchFamily="34" charset="0"/>
                        </a:rPr>
                        <a:t> care se </a:t>
                      </a:r>
                      <a:r>
                        <a:rPr lang="en-US" sz="1400" b="1" dirty="0" err="1">
                          <a:effectLst/>
                          <a:latin typeface="+mn-lt"/>
                          <a:ea typeface="Calibri" panose="020F0502020204030204" pitchFamily="34" charset="0"/>
                          <a:cs typeface="Calibri" panose="020F0502020204030204" pitchFamily="34" charset="0"/>
                        </a:rPr>
                        <a:t>inscrie</a:t>
                      </a:r>
                      <a:r>
                        <a:rPr lang="en-US" sz="1400" b="1" dirty="0">
                          <a:effectLst/>
                          <a:latin typeface="+mn-lt"/>
                          <a:ea typeface="Calibri" panose="020F0502020204030204" pitchFamily="34" charset="0"/>
                          <a:cs typeface="Calibri" panose="020F0502020204030204" pitchFamily="34" charset="0"/>
                        </a:rPr>
                        <a:t> la </a:t>
                      </a:r>
                      <a:r>
                        <a:rPr lang="en-US" sz="1400" b="1" dirty="0" err="1">
                          <a:effectLst/>
                          <a:latin typeface="+mn-lt"/>
                          <a:ea typeface="Calibri" panose="020F0502020204030204" pitchFamily="34" charset="0"/>
                          <a:cs typeface="Calibri" panose="020F0502020204030204" pitchFamily="34" charset="0"/>
                        </a:rPr>
                        <a:t>licitatie</a:t>
                      </a:r>
                      <a:r>
                        <a:rPr lang="en-US" sz="1400" b="1" dirty="0">
                          <a:effectLst/>
                          <a:latin typeface="+mn-lt"/>
                          <a:ea typeface="Calibri" panose="020F0502020204030204" pitchFamily="34" charset="0"/>
                          <a:cs typeface="Calibri" panose="020F0502020204030204" pitchFamily="34" charset="0"/>
                        </a:rPr>
                        <a:t>;</a:t>
                      </a:r>
                      <a:endParaRPr lang="en-US" sz="1400" dirty="0">
                        <a:effectLst/>
                        <a:latin typeface="+mn-lt"/>
                        <a:ea typeface="Calibri" panose="020F0502020204030204" pitchFamily="34" charset="0"/>
                        <a:cs typeface="Times New Roman" panose="02020603050405020304" pitchFamily="18" charset="0"/>
                      </a:endParaRPr>
                    </a:p>
                    <a:p>
                      <a:pPr>
                        <a:lnSpc>
                          <a:spcPct val="100000"/>
                        </a:lnSpc>
                      </a:pP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cuantumul</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garantiei</a:t>
                      </a:r>
                      <a:r>
                        <a:rPr lang="en-US" sz="1400" b="1" dirty="0">
                          <a:solidFill>
                            <a:srgbClr val="7030A0"/>
                          </a:solidFill>
                          <a:effectLst/>
                          <a:latin typeface="+mn-lt"/>
                          <a:ea typeface="Calibri" panose="020F0502020204030204" pitchFamily="34" charset="0"/>
                          <a:cs typeface="Calibri" panose="020F0502020204030204" pitchFamily="34" charset="0"/>
                        </a:rPr>
                        <a:t> de </a:t>
                      </a:r>
                      <a:r>
                        <a:rPr lang="en-US" sz="1400" b="1" dirty="0" err="1">
                          <a:solidFill>
                            <a:srgbClr val="7030A0"/>
                          </a:solidFill>
                          <a:effectLst/>
                          <a:latin typeface="+mn-lt"/>
                          <a:ea typeface="Calibri" panose="020F0502020204030204" pitchFamily="34" charset="0"/>
                          <a:cs typeface="Calibri" panose="020F0502020204030204" pitchFamily="34" charset="0"/>
                        </a:rPr>
                        <a:t>contractare</a:t>
                      </a:r>
                      <a:r>
                        <a:rPr lang="en-US" sz="1400" b="1" dirty="0">
                          <a:solidFill>
                            <a:srgbClr val="7030A0"/>
                          </a:solidFill>
                          <a:effectLst/>
                          <a:latin typeface="+mn-lt"/>
                          <a:ea typeface="Calibri" panose="020F0502020204030204" pitchFamily="34" charset="0"/>
                          <a:cs typeface="Calibri" panose="020F0502020204030204" pitchFamily="34" charset="0"/>
                        </a:rPr>
                        <a:t> se </a:t>
                      </a:r>
                      <a:r>
                        <a:rPr lang="en-US" sz="1400" b="1" dirty="0" err="1">
                          <a:solidFill>
                            <a:srgbClr val="7030A0"/>
                          </a:solidFill>
                          <a:effectLst/>
                          <a:latin typeface="+mn-lt"/>
                          <a:ea typeface="Calibri" panose="020F0502020204030204" pitchFamily="34" charset="0"/>
                          <a:cs typeface="Calibri" panose="020F0502020204030204" pitchFamily="34" charset="0"/>
                        </a:rPr>
                        <a:t>poate</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stabili</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diferentiat</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pentru</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fiecare</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partida</a:t>
                      </a:r>
                      <a:r>
                        <a:rPr lang="en-US" sz="1400" b="1" dirty="0">
                          <a:solidFill>
                            <a:srgbClr val="7030A0"/>
                          </a:solidFill>
                          <a:effectLst/>
                          <a:latin typeface="+mn-lt"/>
                          <a:ea typeface="Calibri" panose="020F0502020204030204" pitchFamily="34" charset="0"/>
                          <a:cs typeface="Calibri" panose="020F0502020204030204" pitchFamily="34" charset="0"/>
                        </a:rPr>
                        <a:t>/lot in parte – in </a:t>
                      </a:r>
                      <a:r>
                        <a:rPr lang="en-US" sz="1400" b="1" dirty="0" err="1">
                          <a:solidFill>
                            <a:srgbClr val="7030A0"/>
                          </a:solidFill>
                          <a:effectLst/>
                          <a:latin typeface="+mn-lt"/>
                          <a:ea typeface="Calibri" panose="020F0502020204030204" pitchFamily="34" charset="0"/>
                          <a:cs typeface="Calibri" panose="020F0502020204030204" pitchFamily="34" charset="0"/>
                        </a:rPr>
                        <a:t>functie</a:t>
                      </a:r>
                      <a:r>
                        <a:rPr lang="en-US" sz="1400" b="1" dirty="0">
                          <a:solidFill>
                            <a:srgbClr val="7030A0"/>
                          </a:solidFill>
                          <a:effectLst/>
                          <a:latin typeface="+mn-lt"/>
                          <a:ea typeface="Calibri" panose="020F0502020204030204" pitchFamily="34" charset="0"/>
                          <a:cs typeface="Calibri" panose="020F0502020204030204" pitchFamily="34" charset="0"/>
                        </a:rPr>
                        <a:t> de </a:t>
                      </a:r>
                      <a:r>
                        <a:rPr lang="en-US" sz="1400" b="1" dirty="0" err="1">
                          <a:solidFill>
                            <a:srgbClr val="7030A0"/>
                          </a:solidFill>
                          <a:effectLst/>
                          <a:latin typeface="+mn-lt"/>
                          <a:ea typeface="Calibri" panose="020F0502020204030204" pitchFamily="34" charset="0"/>
                          <a:cs typeface="Calibri" panose="020F0502020204030204" pitchFamily="34" charset="0"/>
                        </a:rPr>
                        <a:t>structura</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si</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conditiile</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specifice</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fiecarei</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partizi</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respectiv</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fiecarui</a:t>
                      </a:r>
                      <a:r>
                        <a:rPr lang="en-US" sz="1400" b="1" dirty="0">
                          <a:solidFill>
                            <a:srgbClr val="7030A0"/>
                          </a:solidFill>
                          <a:effectLst/>
                          <a:latin typeface="+mn-lt"/>
                          <a:ea typeface="Calibri" panose="020F0502020204030204" pitchFamily="34" charset="0"/>
                          <a:cs typeface="Calibri" panose="020F0502020204030204" pitchFamily="34" charset="0"/>
                        </a:rPr>
                        <a:t> lot de material </a:t>
                      </a:r>
                      <a:r>
                        <a:rPr lang="en-US" sz="1400" b="1" dirty="0" err="1">
                          <a:solidFill>
                            <a:srgbClr val="7030A0"/>
                          </a:solidFill>
                          <a:effectLst/>
                          <a:latin typeface="+mn-lt"/>
                          <a:ea typeface="Calibri" panose="020F0502020204030204" pitchFamily="34" charset="0"/>
                          <a:cs typeface="Calibri" panose="020F0502020204030204" pitchFamily="34" charset="0"/>
                        </a:rPr>
                        <a:t>lemnos</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Garantiile</a:t>
                      </a:r>
                      <a:r>
                        <a:rPr lang="en-US" sz="1400" b="1" dirty="0">
                          <a:solidFill>
                            <a:srgbClr val="7030A0"/>
                          </a:solidFill>
                          <a:effectLst/>
                          <a:latin typeface="+mn-lt"/>
                          <a:ea typeface="Calibri" panose="020F0502020204030204" pitchFamily="34" charset="0"/>
                          <a:cs typeface="Calibri" panose="020F0502020204030204" pitchFamily="34" charset="0"/>
                        </a:rPr>
                        <a:t> de </a:t>
                      </a:r>
                      <a:r>
                        <a:rPr lang="en-US" sz="1400" b="1" dirty="0" err="1">
                          <a:solidFill>
                            <a:srgbClr val="7030A0"/>
                          </a:solidFill>
                          <a:effectLst/>
                          <a:latin typeface="+mn-lt"/>
                          <a:ea typeface="Calibri" panose="020F0502020204030204" pitchFamily="34" charset="0"/>
                          <a:cs typeface="Calibri" panose="020F0502020204030204" pitchFamily="34" charset="0"/>
                        </a:rPr>
                        <a:t>contractare</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pe</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partizi</a:t>
                      </a:r>
                      <a:r>
                        <a:rPr lang="en-US" sz="1400" b="1" dirty="0">
                          <a:solidFill>
                            <a:srgbClr val="7030A0"/>
                          </a:solidFill>
                          <a:effectLst/>
                          <a:latin typeface="+mn-lt"/>
                          <a:ea typeface="Calibri" panose="020F0502020204030204" pitchFamily="34" charset="0"/>
                          <a:cs typeface="Calibri" panose="020F0502020204030204" pitchFamily="34" charset="0"/>
                        </a:rPr>
                        <a:t>/</a:t>
                      </a:r>
                      <a:r>
                        <a:rPr lang="en-US" sz="1400" b="1" dirty="0" err="1">
                          <a:solidFill>
                            <a:srgbClr val="7030A0"/>
                          </a:solidFill>
                          <a:effectLst/>
                          <a:latin typeface="+mn-lt"/>
                          <a:ea typeface="Calibri" panose="020F0502020204030204" pitchFamily="34" charset="0"/>
                          <a:cs typeface="Calibri" panose="020F0502020204030204" pitchFamily="34" charset="0"/>
                        </a:rPr>
                        <a:t>loturi</a:t>
                      </a:r>
                      <a:r>
                        <a:rPr lang="en-US" sz="1400" b="1" dirty="0">
                          <a:solidFill>
                            <a:srgbClr val="7030A0"/>
                          </a:solidFill>
                          <a:effectLst/>
                          <a:latin typeface="+mn-lt"/>
                          <a:ea typeface="Calibri" panose="020F0502020204030204" pitchFamily="34" charset="0"/>
                          <a:cs typeface="Calibri" panose="020F0502020204030204" pitchFamily="34" charset="0"/>
                        </a:rPr>
                        <a:t> </a:t>
                      </a:r>
                      <a:r>
                        <a:rPr lang="en-US" sz="1400" b="1" dirty="0" err="1">
                          <a:solidFill>
                            <a:srgbClr val="7030A0"/>
                          </a:solidFill>
                          <a:effectLst/>
                          <a:latin typeface="+mn-lt"/>
                          <a:ea typeface="Calibri" panose="020F0502020204030204" pitchFamily="34" charset="0"/>
                          <a:cs typeface="Calibri" panose="020F0502020204030204" pitchFamily="34" charset="0"/>
                        </a:rPr>
                        <a:t>vor</a:t>
                      </a:r>
                      <a:r>
                        <a:rPr lang="en-US" sz="1400" b="1" dirty="0">
                          <a:solidFill>
                            <a:srgbClr val="7030A0"/>
                          </a:solidFill>
                          <a:effectLst/>
                          <a:latin typeface="+mn-lt"/>
                          <a:ea typeface="Calibri" panose="020F0502020204030204" pitchFamily="34" charset="0"/>
                          <a:cs typeface="Calibri" panose="020F0502020204030204" pitchFamily="34" charset="0"/>
                        </a:rPr>
                        <a:t> fi </a:t>
                      </a:r>
                      <a:r>
                        <a:rPr lang="en-US" sz="1400" b="1" dirty="0" err="1">
                          <a:solidFill>
                            <a:srgbClr val="7030A0"/>
                          </a:solidFill>
                          <a:effectLst/>
                          <a:latin typeface="+mn-lt"/>
                          <a:ea typeface="Calibri" panose="020F0502020204030204" pitchFamily="34" charset="0"/>
                          <a:cs typeface="Calibri" panose="020F0502020204030204" pitchFamily="34" charset="0"/>
                        </a:rPr>
                        <a:t>specificate</a:t>
                      </a:r>
                      <a:r>
                        <a:rPr lang="en-US" sz="1400" b="1" dirty="0">
                          <a:solidFill>
                            <a:srgbClr val="7030A0"/>
                          </a:solidFill>
                          <a:effectLst/>
                          <a:latin typeface="+mn-lt"/>
                          <a:ea typeface="Calibri" panose="020F0502020204030204" pitchFamily="34" charset="0"/>
                          <a:cs typeface="Calibri" panose="020F0502020204030204" pitchFamily="34" charset="0"/>
                        </a:rPr>
                        <a:t> in </a:t>
                      </a:r>
                      <a:r>
                        <a:rPr lang="en-US" sz="1400" b="1" dirty="0" err="1">
                          <a:solidFill>
                            <a:srgbClr val="7030A0"/>
                          </a:solidFill>
                          <a:effectLst/>
                          <a:latin typeface="+mn-lt"/>
                          <a:ea typeface="Calibri" panose="020F0502020204030204" pitchFamily="34" charset="0"/>
                          <a:cs typeface="Calibri" panose="020F0502020204030204" pitchFamily="34" charset="0"/>
                        </a:rPr>
                        <a:t>Caietul</a:t>
                      </a:r>
                      <a:r>
                        <a:rPr lang="en-US" sz="1400" b="1" dirty="0">
                          <a:solidFill>
                            <a:srgbClr val="7030A0"/>
                          </a:solidFill>
                          <a:effectLst/>
                          <a:latin typeface="+mn-lt"/>
                          <a:ea typeface="Calibri" panose="020F0502020204030204" pitchFamily="34" charset="0"/>
                          <a:cs typeface="Calibri" panose="020F0502020204030204" pitchFamily="34" charset="0"/>
                        </a:rPr>
                        <a:t> de </a:t>
                      </a:r>
                      <a:r>
                        <a:rPr lang="en-US" sz="1400" b="1" dirty="0" err="1">
                          <a:solidFill>
                            <a:srgbClr val="7030A0"/>
                          </a:solidFill>
                          <a:effectLst/>
                          <a:latin typeface="+mn-lt"/>
                          <a:ea typeface="Calibri" panose="020F0502020204030204" pitchFamily="34" charset="0"/>
                          <a:cs typeface="Calibri" panose="020F0502020204030204" pitchFamily="34" charset="0"/>
                        </a:rPr>
                        <a:t>sarcini</a:t>
                      </a:r>
                      <a:r>
                        <a:rPr lang="en-US" sz="1400" b="1" dirty="0">
                          <a:solidFill>
                            <a:srgbClr val="7030A0"/>
                          </a:solidFill>
                          <a:effectLst/>
                          <a:latin typeface="+mn-lt"/>
                          <a:ea typeface="Calibri" panose="020F0502020204030204" pitchFamily="34" charset="0"/>
                          <a:cs typeface="Calibri" panose="020F0502020204030204" pitchFamily="34" charset="0"/>
                        </a:rPr>
                        <a:t> al </a:t>
                      </a:r>
                      <a:r>
                        <a:rPr lang="en-US" sz="1400" b="1" dirty="0" err="1">
                          <a:solidFill>
                            <a:srgbClr val="7030A0"/>
                          </a:solidFill>
                          <a:effectLst/>
                          <a:latin typeface="+mn-lt"/>
                          <a:ea typeface="Calibri" panose="020F0502020204030204" pitchFamily="34" charset="0"/>
                          <a:cs typeface="Calibri" panose="020F0502020204030204" pitchFamily="34" charset="0"/>
                        </a:rPr>
                        <a:t>licitatiei</a:t>
                      </a:r>
                      <a:r>
                        <a:rPr lang="en-US" sz="1400" b="1" dirty="0">
                          <a:solidFill>
                            <a:srgbClr val="7030A0"/>
                          </a:solidFill>
                          <a:effectLst/>
                          <a:latin typeface="+mn-lt"/>
                          <a:ea typeface="Calibri" panose="020F0502020204030204" pitchFamily="34" charset="0"/>
                          <a:cs typeface="Calibri" panose="020F0502020204030204" pitchFamily="34" charset="0"/>
                        </a:rPr>
                        <a:t>;</a:t>
                      </a:r>
                      <a:endParaRPr lang="en-US" sz="1400" b="1" kern="1200" dirty="0">
                        <a:solidFill>
                          <a:srgbClr val="7030A0"/>
                        </a:solidFill>
                        <a:effectLst/>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400" b="1" i="0" u="sng" strike="noStrike" kern="1200" cap="none" spc="0" normalizeH="0" baseline="0" noProof="0" dirty="0">
                          <a:ln>
                            <a:noFill/>
                          </a:ln>
                          <a:solidFill>
                            <a:srgbClr val="0070C0"/>
                          </a:solidFill>
                          <a:effectLst/>
                          <a:uLnTx/>
                          <a:uFillTx/>
                          <a:latin typeface="+mn-lt"/>
                          <a:ea typeface="+mn-ea"/>
                          <a:cs typeface="+mn-cs"/>
                        </a:rPr>
                        <a:t>Garanția de contractare </a:t>
                      </a:r>
                      <a:r>
                        <a:rPr kumimoji="0" lang="ro-RO" sz="1400" b="1" i="0" u="none" strike="noStrike" kern="1200" cap="none" spc="0" normalizeH="0" baseline="0" noProof="0" dirty="0">
                          <a:ln>
                            <a:noFill/>
                          </a:ln>
                          <a:solidFill>
                            <a:prstClr val="black"/>
                          </a:solidFill>
                          <a:effectLst/>
                          <a:uLnTx/>
                          <a:uFillTx/>
                          <a:latin typeface="+mn-lt"/>
                          <a:ea typeface="+mn-ea"/>
                          <a:cs typeface="+mn-cs"/>
                        </a:rPr>
                        <a:t>să se poată stabili de către organizator </a:t>
                      </a:r>
                      <a:r>
                        <a:rPr kumimoji="0" lang="ro-RO" sz="1400" b="1" i="0" u="none" strike="noStrike" kern="1200" cap="none" spc="0" normalizeH="0" baseline="0" noProof="0" dirty="0">
                          <a:ln>
                            <a:noFill/>
                          </a:ln>
                          <a:solidFill>
                            <a:srgbClr val="0070C0"/>
                          </a:solidFill>
                          <a:effectLst/>
                          <a:uLnTx/>
                          <a:uFillTx/>
                          <a:latin typeface="+mn-lt"/>
                          <a:ea typeface="+mn-ea"/>
                          <a:cs typeface="+mn-cs"/>
                        </a:rPr>
                        <a:t>până la un procent de </a:t>
                      </a:r>
                      <a:r>
                        <a:rPr kumimoji="0" lang="ro-RO" sz="1400" b="1" i="0" u="sng" strike="noStrike" kern="1200" cap="none" spc="0" normalizeH="0" baseline="0" noProof="0" dirty="0">
                          <a:ln>
                            <a:noFill/>
                          </a:ln>
                          <a:solidFill>
                            <a:srgbClr val="0070C0"/>
                          </a:solidFill>
                          <a:effectLst/>
                          <a:uLnTx/>
                          <a:uFillTx/>
                          <a:latin typeface="+mn-lt"/>
                          <a:ea typeface="+mn-ea"/>
                          <a:cs typeface="+mn-cs"/>
                        </a:rPr>
                        <a:t>maxim 5%</a:t>
                      </a:r>
                      <a:r>
                        <a:rPr kumimoji="0" lang="ro-RO" sz="1400" b="1" i="0" u="none" strike="noStrike" kern="1200" cap="none" spc="0" normalizeH="0" baseline="0" noProof="0" dirty="0">
                          <a:ln>
                            <a:noFill/>
                          </a:ln>
                          <a:solidFill>
                            <a:prstClr val="black"/>
                          </a:solidFill>
                          <a:effectLst/>
                          <a:uLnTx/>
                          <a:uFillTx/>
                          <a:latin typeface="+mn-lt"/>
                          <a:ea typeface="+mn-ea"/>
                          <a:cs typeface="+mn-cs"/>
                        </a:rPr>
                        <a:t> din valoarea de pornire </a:t>
                      </a:r>
                      <a:r>
                        <a:rPr kumimoji="0" lang="en-US" sz="1400" b="1" i="0" u="none" strike="noStrike" kern="1200" cap="none" spc="0" normalizeH="0" baseline="0" noProof="0" dirty="0">
                          <a:ln>
                            <a:noFill/>
                          </a:ln>
                          <a:solidFill>
                            <a:prstClr val="black"/>
                          </a:solidFill>
                          <a:effectLst/>
                          <a:uLnTx/>
                          <a:uFillTx/>
                          <a:latin typeface="+mn-lt"/>
                          <a:ea typeface="+mn-ea"/>
                          <a:cs typeface="+mn-cs"/>
                        </a:rPr>
                        <a:t>la</a:t>
                      </a:r>
                      <a:r>
                        <a:rPr kumimoji="0" lang="ro-RO" sz="1400" b="1" i="0" u="none" strike="noStrike" kern="1200" cap="none" spc="0" normalizeH="0" baseline="0" noProof="0" dirty="0">
                          <a:ln>
                            <a:noFill/>
                          </a:ln>
                          <a:solidFill>
                            <a:prstClr val="black"/>
                          </a:solidFill>
                          <a:effectLst/>
                          <a:uLnTx/>
                          <a:uFillTx/>
                          <a:latin typeface="+mn-lt"/>
                          <a:ea typeface="+mn-ea"/>
                          <a:cs typeface="+mn-cs"/>
                        </a:rPr>
                        <a:t> licitație în </a:t>
                      </a:r>
                      <a:r>
                        <a:rPr kumimoji="0" lang="ro-RO" sz="1400" b="1" i="0" u="sng" strike="noStrike" kern="1200" cap="none" spc="0" normalizeH="0" baseline="0" noProof="0" dirty="0">
                          <a:ln>
                            <a:noFill/>
                          </a:ln>
                          <a:solidFill>
                            <a:srgbClr val="0070C0"/>
                          </a:solidFill>
                          <a:effectLst/>
                          <a:uLnTx/>
                          <a:uFillTx/>
                          <a:latin typeface="+mn-lt"/>
                          <a:ea typeface="+mn-ea"/>
                          <a:cs typeface="+mn-cs"/>
                        </a:rPr>
                        <a:t>funcție de</a:t>
                      </a:r>
                      <a:r>
                        <a:rPr kumimoji="0" lang="en-US" sz="1400" b="1" i="0" u="sng" strike="noStrike" kern="1200" cap="none" spc="0" normalizeH="0" baseline="0" noProof="0" dirty="0">
                          <a:ln>
                            <a:noFill/>
                          </a:ln>
                          <a:solidFill>
                            <a:srgbClr val="0070C0"/>
                          </a:solidFill>
                          <a:effectLst/>
                          <a:uLnTx/>
                          <a:uFillTx/>
                          <a:latin typeface="+mn-lt"/>
                          <a:ea typeface="+mn-ea"/>
                          <a:cs typeface="+mn-cs"/>
                        </a:rPr>
                        <a:t> </a:t>
                      </a:r>
                      <a:r>
                        <a:rPr kumimoji="0" lang="en-US" sz="1400" b="1" i="0" u="sng" strike="noStrike" kern="1200" cap="none" spc="0" normalizeH="0" baseline="0" noProof="0" dirty="0" err="1">
                          <a:ln>
                            <a:noFill/>
                          </a:ln>
                          <a:solidFill>
                            <a:srgbClr val="0070C0"/>
                          </a:solidFill>
                          <a:effectLst/>
                          <a:uLnTx/>
                          <a:uFillTx/>
                          <a:latin typeface="+mn-lt"/>
                          <a:ea typeface="+mn-ea"/>
                          <a:cs typeface="+mn-cs"/>
                        </a:rPr>
                        <a:t>cuantificarea</a:t>
                      </a:r>
                      <a:r>
                        <a:rPr kumimoji="0" lang="en-US" sz="1400" b="1" i="0" u="sng" strike="noStrike" kern="1200" cap="none" spc="0" normalizeH="0" baseline="0" noProof="0" dirty="0">
                          <a:ln>
                            <a:noFill/>
                          </a:ln>
                          <a:solidFill>
                            <a:srgbClr val="0070C0"/>
                          </a:solidFill>
                          <a:effectLst/>
                          <a:uLnTx/>
                          <a:uFillTx/>
                          <a:latin typeface="+mn-lt"/>
                          <a:ea typeface="+mn-ea"/>
                          <a:cs typeface="+mn-cs"/>
                        </a:rPr>
                        <a:t> </a:t>
                      </a:r>
                      <a:r>
                        <a:rPr kumimoji="0" lang="en-US" sz="1400" b="1" i="0" u="sng" strike="noStrike" kern="1200" cap="none" spc="0" normalizeH="0" baseline="0" noProof="0" dirty="0" err="1">
                          <a:ln>
                            <a:noFill/>
                          </a:ln>
                          <a:solidFill>
                            <a:srgbClr val="0070C0"/>
                          </a:solidFill>
                          <a:effectLst/>
                          <a:uLnTx/>
                          <a:uFillTx/>
                          <a:latin typeface="+mn-lt"/>
                          <a:ea typeface="+mn-ea"/>
                          <a:cs typeface="+mn-cs"/>
                        </a:rPr>
                        <a:t>riscului</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ro-RO" sz="1400" b="1" i="0" u="none" strike="noStrike" kern="1200" cap="none" spc="0" normalizeH="0" baseline="0" noProof="0" dirty="0">
                          <a:ln>
                            <a:noFill/>
                          </a:ln>
                          <a:solidFill>
                            <a:prstClr val="black"/>
                          </a:solidFill>
                          <a:effectLst/>
                          <a:uLnTx/>
                          <a:uFillTx/>
                          <a:latin typeface="+mn-lt"/>
                          <a:ea typeface="+mn-ea"/>
                          <a:cs typeface="+mn-cs"/>
                        </a:rPr>
                        <a:t> conjunctura de pe piață la un moment dat precum și de istoricul derulării contractelor.</a:t>
                      </a:r>
                      <a:r>
                        <a:rPr kumimoji="0" lang="x-none" sz="1400" b="1" i="0" u="none" strike="noStrike" kern="1200" cap="none" spc="0" normalizeH="0" baseline="0" noProof="0" dirty="0">
                          <a:ln>
                            <a:noFill/>
                          </a:ln>
                          <a:solidFill>
                            <a:prstClr val="black"/>
                          </a:solidFill>
                          <a:effectLst/>
                          <a:uLnTx/>
                          <a:uFillTx/>
                          <a:latin typeface="+mn-lt"/>
                          <a:ea typeface="+mn-ea"/>
                          <a:cs typeface="+mn-cs"/>
                        </a:rPr>
                        <a:t> </a:t>
                      </a:r>
                      <a:endParaRPr kumimoji="0" lang="en-US"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Ex: ...</a:t>
                      </a:r>
                      <a:r>
                        <a:rPr kumimoji="0" lang="en-US" sz="1400" b="1" i="0" u="none" strike="noStrike" kern="1200" cap="none" spc="0" normalizeH="0" baseline="0" noProof="0" dirty="0" err="1">
                          <a:ln>
                            <a:noFill/>
                          </a:ln>
                          <a:solidFill>
                            <a:prstClr val="black"/>
                          </a:solidFill>
                          <a:effectLst/>
                          <a:uLnTx/>
                          <a:uFillTx/>
                          <a:latin typeface="+mn-lt"/>
                          <a:ea typeface="+mn-ea"/>
                          <a:cs typeface="+mn-cs"/>
                        </a:rPr>
                        <a:t>partida</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pe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picior</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sau</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doboratura</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vant</a:t>
                      </a:r>
                      <a:r>
                        <a:rPr kumimoji="0" lang="en-US" sz="1400" b="1"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 ● </a:t>
                      </a:r>
                      <a:r>
                        <a:rPr kumimoji="0" lang="en-US" sz="1400" b="1" i="0" u="none" strike="noStrike" kern="1200" cap="none" spc="0" normalizeH="0" baseline="0" noProof="0" dirty="0" err="1">
                          <a:ln>
                            <a:noFill/>
                          </a:ln>
                          <a:solidFill>
                            <a:prstClr val="black"/>
                          </a:solidFill>
                          <a:effectLst/>
                          <a:uLnTx/>
                          <a:uFillTx/>
                          <a:latin typeface="+mn-lt"/>
                          <a:ea typeface="+mn-ea"/>
                          <a:cs typeface="+mn-cs"/>
                        </a:rPr>
                        <a:t>riscul</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degradare</a:t>
                      </a:r>
                      <a:r>
                        <a:rPr kumimoji="0" lang="en-US" sz="1400" b="1" i="0" u="none" strike="noStrike" kern="1200" cap="none" spc="0" normalizeH="0" baseline="0" noProof="0" dirty="0">
                          <a:ln>
                            <a:noFill/>
                          </a:ln>
                          <a:solidFill>
                            <a:prstClr val="black"/>
                          </a:solidFill>
                          <a:effectLst/>
                          <a:uLnTx/>
                          <a:uFillTx/>
                          <a:latin typeface="+mn-lt"/>
                          <a:ea typeface="+mn-ea"/>
                          <a:cs typeface="+mn-cs"/>
                        </a:rPr>
                        <a:t> a </a:t>
                      </a:r>
                      <a:r>
                        <a:rPr kumimoji="0" lang="en-US" sz="1400" b="1" i="0" u="none" strike="noStrike" kern="1200" cap="none" spc="0" normalizeH="0" baseline="0" noProof="0" dirty="0" err="1">
                          <a:ln>
                            <a:noFill/>
                          </a:ln>
                          <a:solidFill>
                            <a:prstClr val="black"/>
                          </a:solidFill>
                          <a:effectLst/>
                          <a:uLnTx/>
                          <a:uFillTx/>
                          <a:latin typeface="+mn-lt"/>
                          <a:ea typeface="+mn-ea"/>
                          <a:cs typeface="+mn-cs"/>
                        </a:rPr>
                        <a:t>marfii</a:t>
                      </a:r>
                      <a:r>
                        <a:rPr kumimoji="0" lang="en-US" sz="1400" b="1" i="0" u="none" strike="noStrike" kern="1200" cap="none" spc="0" normalizeH="0" baseline="0" noProof="0" dirty="0">
                          <a:ln>
                            <a:noFill/>
                          </a:ln>
                          <a:solidFill>
                            <a:prstClr val="black"/>
                          </a:solidFill>
                          <a:effectLst/>
                          <a:uLnTx/>
                          <a:uFillTx/>
                          <a:latin typeface="+mn-lt"/>
                          <a:ea typeface="+mn-ea"/>
                          <a:cs typeface="+mn-cs"/>
                        </a:rPr>
                        <a:t> in </a:t>
                      </a:r>
                      <a:r>
                        <a:rPr kumimoji="0" lang="en-US" sz="1400" b="1" i="0" u="none" strike="noStrike" kern="1200" cap="none" spc="0" normalizeH="0" baseline="0" noProof="0" dirty="0" err="1">
                          <a:ln>
                            <a:noFill/>
                          </a:ln>
                          <a:solidFill>
                            <a:prstClr val="black"/>
                          </a:solidFill>
                          <a:effectLst/>
                          <a:uLnTx/>
                          <a:uFillTx/>
                          <a:latin typeface="+mn-lt"/>
                          <a:ea typeface="+mn-ea"/>
                          <a:cs typeface="+mn-cs"/>
                        </a:rPr>
                        <a:t>caz</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neincheiere</a:t>
                      </a:r>
                      <a:r>
                        <a:rPr kumimoji="0" lang="en-US" sz="1400" b="1" i="0" u="none" strike="noStrike" kern="1200" cap="none" spc="0" normalizeH="0" baseline="0" noProof="0" dirty="0">
                          <a:ln>
                            <a:noFill/>
                          </a:ln>
                          <a:solidFill>
                            <a:prstClr val="black"/>
                          </a:solidFill>
                          <a:effectLst/>
                          <a:uLnTx/>
                          <a:uFillTx/>
                          <a:latin typeface="+mn-lt"/>
                          <a:ea typeface="+mn-ea"/>
                          <a:cs typeface="+mn-cs"/>
                        </a:rPr>
                        <a:t> al </a:t>
                      </a:r>
                      <a:r>
                        <a:rPr kumimoji="0" lang="en-US" sz="1400" b="1" i="0" u="none" strike="noStrike" kern="1200" cap="none" spc="0" normalizeH="0" baseline="0" noProof="0" dirty="0" err="1">
                          <a:ln>
                            <a:noFill/>
                          </a:ln>
                          <a:solidFill>
                            <a:prstClr val="black"/>
                          </a:solidFill>
                          <a:effectLst/>
                          <a:uLnTx/>
                          <a:uFillTx/>
                          <a:latin typeface="+mn-lt"/>
                          <a:ea typeface="+mn-ea"/>
                          <a:cs typeface="+mn-cs"/>
                        </a:rPr>
                        <a:t>contractului</a:t>
                      </a:r>
                      <a:r>
                        <a:rPr kumimoji="0" lang="en-US" sz="1400" b="1" i="0" u="none" strike="noStrike" kern="1200" cap="none" spc="0" normalizeH="0" baseline="0" noProof="0" dirty="0">
                          <a:ln>
                            <a:noFill/>
                          </a:ln>
                          <a:solidFill>
                            <a:prstClr val="black"/>
                          </a:solidFill>
                          <a:effectLst/>
                          <a:uLnTx/>
                          <a:uFillTx/>
                          <a:latin typeface="+mn-lt"/>
                          <a:ea typeface="+mn-ea"/>
                          <a:cs typeface="+mn-cs"/>
                        </a:rPr>
                        <a:t> de V-C este </a:t>
                      </a:r>
                      <a:r>
                        <a:rPr kumimoji="0" lang="en-US" sz="1400" b="1" i="0" u="none" strike="noStrike" kern="1200" cap="none" spc="0" normalizeH="0" baseline="0" noProof="0" dirty="0" err="1">
                          <a:ln>
                            <a:noFill/>
                          </a:ln>
                          <a:solidFill>
                            <a:prstClr val="black"/>
                          </a:solidFill>
                          <a:effectLst/>
                          <a:uLnTx/>
                          <a:uFillTx/>
                          <a:latin typeface="+mn-lt"/>
                          <a:ea typeface="+mn-ea"/>
                          <a:cs typeface="+mn-cs"/>
                        </a:rPr>
                        <a:t>diferit</a:t>
                      </a:r>
                      <a:r>
                        <a:rPr kumimoji="0" lang="en-US" sz="1400" b="1"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riscul</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privind</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infestarea</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padurilor</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limitrofe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este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diferit</a:t>
                      </a:r>
                      <a:r>
                        <a:rPr kumimoji="0" lang="en-US" sz="1400" b="1" i="0" u="none" strike="noStrike" kern="1200" cap="none" spc="0" normalizeH="0" baseline="0" noProof="0" dirty="0">
                          <a:ln>
                            <a:noFill/>
                          </a:ln>
                          <a:solidFill>
                            <a:prstClr val="black"/>
                          </a:solidFill>
                          <a:effectLst/>
                          <a:uLnTx/>
                          <a:uFillTx/>
                          <a:latin typeface="+mn-lt"/>
                          <a:ea typeface="+mn-ea"/>
                          <a:cs typeface="+mn-cs"/>
                        </a:rPr>
                        <a:t>!</a:t>
                      </a:r>
                      <a:endPar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29255"/>
            <a:ext cx="8381859" cy="605389"/>
          </a:xfrm>
          <a:prstGeom prst="rect">
            <a:avLst/>
          </a:prstGeom>
          <a:noFill/>
          <a:ln>
            <a:noFill/>
          </a:ln>
        </p:spPr>
      </p:pic>
      <p:sp>
        <p:nvSpPr>
          <p:cNvPr id="7" name="TextBox 6">
            <a:extLst>
              <a:ext uri="{FF2B5EF4-FFF2-40B4-BE49-F238E27FC236}">
                <a16:creationId xmlns:a16="http://schemas.microsoft.com/office/drawing/2014/main" id="{4D90A721-545E-43FE-B5B2-F4CD210A36A6}"/>
              </a:ext>
            </a:extLst>
          </p:cNvPr>
          <p:cNvSpPr txBox="1"/>
          <p:nvPr/>
        </p:nvSpPr>
        <p:spPr>
          <a:xfrm>
            <a:off x="2676151" y="709472"/>
            <a:ext cx="6657726" cy="369332"/>
          </a:xfrm>
          <a:prstGeom prst="rect">
            <a:avLst/>
          </a:prstGeom>
          <a:noFill/>
        </p:spPr>
        <p:txBody>
          <a:bodyPr wrap="square">
            <a:spAutoFit/>
          </a:bodyPr>
          <a:lstStyle/>
          <a:p>
            <a:r>
              <a:rPr lang="ro-RO" sz="1800" b="1" dirty="0"/>
              <a:t>4</a:t>
            </a:r>
            <a:r>
              <a:rPr lang="en-US" sz="1800" b="1" dirty="0"/>
              <a:t>. ASPECTE CARE </a:t>
            </a:r>
            <a:r>
              <a:rPr lang="ro-RO" sz="1800" b="1" dirty="0"/>
              <a:t>AU </a:t>
            </a:r>
            <a:r>
              <a:rPr lang="en-US" sz="1800" b="1" dirty="0"/>
              <a:t>STA</a:t>
            </a:r>
            <a:r>
              <a:rPr lang="ro-RO" sz="1800" b="1" dirty="0"/>
              <a:t>T</a:t>
            </a:r>
            <a:r>
              <a:rPr lang="en-US" sz="1800" b="1" dirty="0"/>
              <a:t> LA BAZA ELABOR</a:t>
            </a:r>
            <a:r>
              <a:rPr lang="ro-RO" sz="1800" b="1" dirty="0"/>
              <a:t>Ă</a:t>
            </a:r>
            <a:r>
              <a:rPr lang="en-US" sz="1800" b="1" dirty="0"/>
              <a:t>RII REGULAMENTULUI</a:t>
            </a:r>
          </a:p>
        </p:txBody>
      </p:sp>
    </p:spTree>
    <p:extLst>
      <p:ext uri="{BB962C8B-B14F-4D97-AF65-F5344CB8AC3E}">
        <p14:creationId xmlns:p14="http://schemas.microsoft.com/office/powerpoint/2010/main" val="1714666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134040299"/>
              </p:ext>
            </p:extLst>
          </p:nvPr>
        </p:nvGraphicFramePr>
        <p:xfrm>
          <a:off x="122829" y="601580"/>
          <a:ext cx="11929126" cy="5965038"/>
        </p:xfrm>
        <a:graphic>
          <a:graphicData uri="http://schemas.openxmlformats.org/drawingml/2006/table">
            <a:tbl>
              <a:tblPr firstRow="1" bandRow="1">
                <a:tableStyleId>{93296810-A885-4BE3-A3E7-6D5BEEA58F35}</a:tableStyleId>
              </a:tblPr>
              <a:tblGrid>
                <a:gridCol w="346403">
                  <a:extLst>
                    <a:ext uri="{9D8B030D-6E8A-4147-A177-3AD203B41FA5}">
                      <a16:colId xmlns:a16="http://schemas.microsoft.com/office/drawing/2014/main" val="443018147"/>
                    </a:ext>
                  </a:extLst>
                </a:gridCol>
                <a:gridCol w="288757">
                  <a:extLst>
                    <a:ext uri="{9D8B030D-6E8A-4147-A177-3AD203B41FA5}">
                      <a16:colId xmlns:a16="http://schemas.microsoft.com/office/drawing/2014/main" val="20001"/>
                    </a:ext>
                  </a:extLst>
                </a:gridCol>
                <a:gridCol w="348916">
                  <a:extLst>
                    <a:ext uri="{9D8B030D-6E8A-4147-A177-3AD203B41FA5}">
                      <a16:colId xmlns:a16="http://schemas.microsoft.com/office/drawing/2014/main" val="20002"/>
                    </a:ext>
                  </a:extLst>
                </a:gridCol>
                <a:gridCol w="372979">
                  <a:extLst>
                    <a:ext uri="{9D8B030D-6E8A-4147-A177-3AD203B41FA5}">
                      <a16:colId xmlns:a16="http://schemas.microsoft.com/office/drawing/2014/main" val="20003"/>
                    </a:ext>
                  </a:extLst>
                </a:gridCol>
                <a:gridCol w="2338354">
                  <a:extLst>
                    <a:ext uri="{9D8B030D-6E8A-4147-A177-3AD203B41FA5}">
                      <a16:colId xmlns:a16="http://schemas.microsoft.com/office/drawing/2014/main" val="1936576000"/>
                    </a:ext>
                  </a:extLst>
                </a:gridCol>
                <a:gridCol w="4683211">
                  <a:extLst>
                    <a:ext uri="{9D8B030D-6E8A-4147-A177-3AD203B41FA5}">
                      <a16:colId xmlns:a16="http://schemas.microsoft.com/office/drawing/2014/main" val="3002839380"/>
                    </a:ext>
                  </a:extLst>
                </a:gridCol>
                <a:gridCol w="3550506">
                  <a:extLst>
                    <a:ext uri="{9D8B030D-6E8A-4147-A177-3AD203B41FA5}">
                      <a16:colId xmlns:a16="http://schemas.microsoft.com/office/drawing/2014/main" val="2335696064"/>
                    </a:ext>
                  </a:extLst>
                </a:gridCol>
              </a:tblGrid>
              <a:tr h="1103634">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OBSERVATII/</a:t>
                      </a:r>
                      <a:r>
                        <a:rPr lang="x-none" sz="1400" dirty="0">
                          <a:solidFill>
                            <a:schemeClr val="tx1"/>
                          </a:solidFill>
                        </a:rPr>
                        <a:t> ARGUMENTE</a:t>
                      </a:r>
                    </a:p>
                  </a:txBody>
                  <a:tcPr>
                    <a:blipFill>
                      <a:blip r:embed="rId2"/>
                      <a:tile tx="0" ty="0" sx="100000" sy="100000" flip="none" algn="tl"/>
                    </a:blipFill>
                  </a:tcPr>
                </a:tc>
                <a:extLst>
                  <a:ext uri="{0D108BD9-81ED-4DB2-BD59-A6C34878D82A}">
                    <a16:rowId xmlns:a16="http://schemas.microsoft.com/office/drawing/2014/main" val="3493749900"/>
                  </a:ext>
                </a:extLst>
              </a:tr>
              <a:tr h="4806798">
                <a:tc>
                  <a:txBody>
                    <a:bodyPr/>
                    <a:lstStyle/>
                    <a:p>
                      <a:r>
                        <a:rPr lang="en-US" sz="1600" b="1" dirty="0">
                          <a:latin typeface="+mn-lt"/>
                        </a:rPr>
                        <a:t>I</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1</a:t>
                      </a:r>
                      <a:endParaRPr lang="x-none" sz="1600" b="1" dirty="0">
                        <a:latin typeface="+mn-lt"/>
                      </a:endParaRPr>
                    </a:p>
                  </a:txBody>
                  <a:tcPr>
                    <a:blipFill>
                      <a:blip r:embed="rId3"/>
                      <a:tile tx="0" ty="0" sx="100000" sy="100000" flip="none" algn="tl"/>
                    </a:blipFill>
                  </a:tcPr>
                </a:tc>
                <a:tc>
                  <a:txBody>
                    <a:bodyPr/>
                    <a:lstStyle/>
                    <a:p>
                      <a:endParaRPr lang="x-none" sz="1600" b="1" dirty="0">
                        <a:latin typeface="+mn-lt"/>
                      </a:endParaRPr>
                    </a:p>
                  </a:txBody>
                  <a:tcPr>
                    <a:blipFill>
                      <a:blip r:embed="rId3"/>
                      <a:tile tx="0" ty="0" sx="100000" sy="100000" flip="none" algn="tl"/>
                    </a:blipFill>
                  </a:tcPr>
                </a:tc>
                <a:tc>
                  <a:txBody>
                    <a:bodyPr/>
                    <a:lstStyle/>
                    <a:p>
                      <a:r>
                        <a:rPr lang="en-US" sz="1600" b="1" dirty="0">
                          <a:latin typeface="+mn-lt"/>
                        </a:rPr>
                        <a:t>d)</a:t>
                      </a:r>
                      <a:endParaRPr lang="x-none" sz="16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err="1">
                          <a:solidFill>
                            <a:schemeClr val="dk1"/>
                          </a:solidFill>
                          <a:effectLst/>
                          <a:latin typeface="+mn-lt"/>
                          <a:ea typeface="+mn-ea"/>
                          <a:cs typeface="+mn-cs"/>
                        </a:rPr>
                        <a:t>termen</a:t>
                      </a:r>
                      <a:r>
                        <a:rPr lang="en-US" sz="1600" b="1" kern="1200" dirty="0">
                          <a:solidFill>
                            <a:schemeClr val="dk1"/>
                          </a:solidFill>
                          <a:effectLst/>
                          <a:latin typeface="+mn-lt"/>
                          <a:ea typeface="+mn-ea"/>
                          <a:cs typeface="+mn-cs"/>
                        </a:rPr>
                        <a:t> </a:t>
                      </a:r>
                      <a:r>
                        <a:rPr lang="en-US" sz="1600" b="1" kern="1200" dirty="0" err="1">
                          <a:solidFill>
                            <a:schemeClr val="dk1"/>
                          </a:solidFill>
                          <a:effectLst/>
                          <a:latin typeface="+mn-lt"/>
                          <a:ea typeface="+mn-ea"/>
                          <a:cs typeface="+mn-cs"/>
                        </a:rPr>
                        <a:t>nedefinit</a:t>
                      </a:r>
                      <a:endParaRPr lang="en-US" sz="1600" b="1" kern="1200" dirty="0">
                        <a:solidFill>
                          <a:schemeClr val="dk1"/>
                        </a:solidFill>
                        <a:effectLst/>
                        <a:latin typeface="+mn-lt"/>
                        <a:ea typeface="+mn-ea"/>
                        <a:cs typeface="+mn-cs"/>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cautiune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suma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bani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care se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depune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la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ocolul</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silvic,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catre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titularii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autorizaţiilor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exploatare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anticipat</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emiterii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autorizatiei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exploatare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in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cuantum</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minim 5% din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valoarea</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contractului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  in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scopul</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asigurării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fondurilor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necesare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pentru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acoperirea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cheltuielilor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privind</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eventualele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prejudicii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natura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degradarii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solului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drumurilor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forestiere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şi a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malurilor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apelor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distrugerea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sau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vătămarea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seminţişului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utilizabil</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precum</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şi a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arborilor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nedestinaţi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exploatării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peste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limitele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admise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normele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tehnice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inclusiv</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pentru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refacerea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elementelor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drum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forestier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distruse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din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vina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titularilor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autorizaţiilor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exploatare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cautiunea</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poate</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fi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utilizata</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si</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ca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garantie</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buna</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executie</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contractului</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cu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acordul</a:t>
                      </a:r>
                      <a:r>
                        <a:rPr lang="en-US" sz="1600" b="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partilor</a:t>
                      </a:r>
                      <a:endParaRPr lang="en-US"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cuantumul</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cautiunii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se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poate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stabili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pentru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fiecare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partida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in parte – in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functie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structura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conditiile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specifice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fiecarei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partizi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Cautiunile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partizi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vor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fi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specificate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in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Caietul</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sarcini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al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licitatiei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t>
                      </a:r>
                      <a:endParaRPr lang="en-US" sz="1600" b="1" kern="1200" dirty="0">
                        <a:solidFill>
                          <a:srgbClr val="7030A0"/>
                        </a:solidFill>
                        <a:effectLst/>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600" b="1" i="0" u="sng" strike="noStrike" kern="1200" cap="none" spc="0" normalizeH="0" baseline="0" noProof="0" dirty="0">
                          <a:ln>
                            <a:noFill/>
                          </a:ln>
                          <a:solidFill>
                            <a:srgbClr val="0070C0"/>
                          </a:solidFill>
                          <a:effectLst/>
                          <a:uLnTx/>
                          <a:uFillTx/>
                          <a:latin typeface="+mn-lt"/>
                          <a:ea typeface="+mn-ea"/>
                          <a:cs typeface="+mn-cs"/>
                        </a:rPr>
                        <a:t>Cauțiunea de exploatare </a:t>
                      </a:r>
                      <a:r>
                        <a:rPr kumimoji="0" lang="ro-RO" sz="1600" b="0" i="0" u="none" strike="noStrike" kern="1200" cap="none" spc="0" normalizeH="0" baseline="0" noProof="0" dirty="0">
                          <a:ln>
                            <a:noFill/>
                          </a:ln>
                          <a:solidFill>
                            <a:prstClr val="black"/>
                          </a:solidFill>
                          <a:effectLst/>
                          <a:uLnTx/>
                          <a:uFillTx/>
                          <a:latin typeface="+mn-lt"/>
                          <a:ea typeface="+mn-ea"/>
                          <a:cs typeface="+mn-cs"/>
                        </a:rPr>
                        <a:t>să se constituie la nivelul de </a:t>
                      </a:r>
                      <a:r>
                        <a:rPr kumimoji="0" lang="ro-RO" sz="1600" b="1" i="0" u="sng" strike="noStrike" kern="1200" cap="none" spc="0" normalizeH="0" baseline="0" noProof="0" dirty="0">
                          <a:ln>
                            <a:noFill/>
                          </a:ln>
                          <a:solidFill>
                            <a:srgbClr val="0070C0"/>
                          </a:solidFill>
                          <a:effectLst/>
                          <a:uLnTx/>
                          <a:uFillTx/>
                          <a:latin typeface="+mn-lt"/>
                          <a:ea typeface="+mn-ea"/>
                          <a:cs typeface="+mn-cs"/>
                        </a:rPr>
                        <a:t>minim 5%</a:t>
                      </a:r>
                      <a:r>
                        <a:rPr kumimoji="0" lang="ro-RO" sz="1600" b="0" i="0" u="none" strike="noStrike" kern="1200" cap="none" spc="0" normalizeH="0" baseline="0" noProof="0" dirty="0">
                          <a:ln>
                            <a:noFill/>
                          </a:ln>
                          <a:solidFill>
                            <a:prstClr val="black"/>
                          </a:solidFill>
                          <a:effectLst/>
                          <a:uLnTx/>
                          <a:uFillTx/>
                          <a:latin typeface="+mn-lt"/>
                          <a:ea typeface="+mn-ea"/>
                          <a:cs typeface="+mn-cs"/>
                        </a:rPr>
                        <a:t> din valoarea de adjudecare a masei lemnoase, dar  </a:t>
                      </a:r>
                      <a:r>
                        <a:rPr kumimoji="0" lang="ro-RO" sz="1600" b="1" i="0" u="sng" strike="noStrike" kern="1200" cap="none" spc="0" normalizeH="0" baseline="0" noProof="0" dirty="0">
                          <a:ln>
                            <a:noFill/>
                          </a:ln>
                          <a:solidFill>
                            <a:srgbClr val="0070C0"/>
                          </a:solidFill>
                          <a:effectLst/>
                          <a:uLnTx/>
                          <a:uFillTx/>
                          <a:latin typeface="+mn-lt"/>
                          <a:ea typeface="+mn-ea"/>
                          <a:cs typeface="+mn-cs"/>
                        </a:rPr>
                        <a:t>se poat</a:t>
                      </a:r>
                      <a:r>
                        <a:rPr kumimoji="0" lang="en-US" sz="1600" b="1" i="0" u="sng" strike="noStrike" kern="1200" cap="none" spc="0" normalizeH="0" baseline="0" noProof="0" dirty="0">
                          <a:ln>
                            <a:noFill/>
                          </a:ln>
                          <a:solidFill>
                            <a:srgbClr val="0070C0"/>
                          </a:solidFill>
                          <a:effectLst/>
                          <a:uLnTx/>
                          <a:uFillTx/>
                          <a:latin typeface="+mn-lt"/>
                          <a:ea typeface="+mn-ea"/>
                          <a:cs typeface="+mn-cs"/>
                        </a:rPr>
                        <a:t>e</a:t>
                      </a:r>
                      <a:r>
                        <a:rPr kumimoji="0" lang="ro-RO" sz="1600" b="1" i="0" u="sng" strike="noStrike" kern="1200" cap="none" spc="0" normalizeH="0" baseline="0" noProof="0" dirty="0">
                          <a:ln>
                            <a:noFill/>
                          </a:ln>
                          <a:solidFill>
                            <a:srgbClr val="0070C0"/>
                          </a:solidFill>
                          <a:effectLst/>
                          <a:uLnTx/>
                          <a:uFillTx/>
                          <a:latin typeface="+mn-lt"/>
                          <a:ea typeface="+mn-ea"/>
                          <a:cs typeface="+mn-cs"/>
                        </a:rPr>
                        <a:t> majora </a:t>
                      </a:r>
                      <a:r>
                        <a:rPr kumimoji="0" lang="ro-RO" sz="1600" b="1" i="0" u="none" strike="noStrike" kern="1200" cap="none" spc="0" normalizeH="0" baseline="0" noProof="0" dirty="0">
                          <a:ln>
                            <a:noFill/>
                          </a:ln>
                          <a:solidFill>
                            <a:srgbClr val="0070C0"/>
                          </a:solidFill>
                          <a:effectLst/>
                          <a:uLnTx/>
                          <a:uFillTx/>
                          <a:latin typeface="+mn-lt"/>
                          <a:ea typeface="+mn-ea"/>
                          <a:cs typeface="+mn-cs"/>
                        </a:rPr>
                        <a:t>în funcție de analiza unor indicatori de risc </a:t>
                      </a:r>
                      <a:r>
                        <a:rPr kumimoji="0" lang="ro-RO" sz="1600" b="0" i="0" u="none" strike="noStrike" kern="1200" cap="none" spc="0" normalizeH="0" baseline="0" noProof="0" dirty="0">
                          <a:ln>
                            <a:noFill/>
                          </a:ln>
                          <a:solidFill>
                            <a:prstClr val="black"/>
                          </a:solidFill>
                          <a:effectLst/>
                          <a:uLnTx/>
                          <a:uFillTx/>
                          <a:latin typeface="+mn-lt"/>
                          <a:ea typeface="+mn-ea"/>
                          <a:cs typeface="+mn-cs"/>
                        </a:rPr>
                        <a:t>precum:</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sarcinile</a:t>
                      </a:r>
                      <a:r>
                        <a:rPr kumimoji="0" lang="en-US" sz="1600" b="0" i="0" u="none" strike="noStrike" kern="1200" cap="none" spc="0" normalizeH="0" baseline="0" noProof="0" dirty="0">
                          <a:ln>
                            <a:noFill/>
                          </a:ln>
                          <a:solidFill>
                            <a:prstClr val="black"/>
                          </a:solidFill>
                          <a:effectLst/>
                          <a:uLnTx/>
                          <a:uFillTx/>
                          <a:latin typeface="+mn-lt"/>
                          <a:ea typeface="+mn-ea"/>
                          <a:cs typeface="+mn-cs"/>
                        </a:rPr>
                        <a:t> de </a:t>
                      </a:r>
                      <a:r>
                        <a:rPr kumimoji="0" lang="en-US" sz="1600" b="0" i="0" u="none" strike="noStrike" kern="1200" cap="none" spc="0" normalizeH="0" baseline="0" noProof="0" dirty="0" err="1">
                          <a:ln>
                            <a:noFill/>
                          </a:ln>
                          <a:solidFill>
                            <a:prstClr val="black"/>
                          </a:solidFill>
                          <a:effectLst/>
                          <a:uLnTx/>
                          <a:uFillTx/>
                          <a:latin typeface="+mn-lt"/>
                          <a:ea typeface="+mn-ea"/>
                          <a:cs typeface="+mn-cs"/>
                        </a:rPr>
                        <a:t>mediu</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diferentiate</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certificarea</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padurilor</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arii</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naturale</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protejate</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masuri</a:t>
                      </a:r>
                      <a:r>
                        <a:rPr kumimoji="0" lang="en-US" sz="1600" b="0" i="0" u="none" strike="noStrike" kern="1200" cap="none" spc="0" normalizeH="0" baseline="0" noProof="0" dirty="0">
                          <a:ln>
                            <a:noFill/>
                          </a:ln>
                          <a:solidFill>
                            <a:prstClr val="black"/>
                          </a:solidFill>
                          <a:effectLst/>
                          <a:uLnTx/>
                          <a:uFillTx/>
                          <a:latin typeface="+mn-lt"/>
                          <a:ea typeface="+mn-ea"/>
                          <a:cs typeface="+mn-cs"/>
                        </a:rPr>
                        <a:t> de </a:t>
                      </a:r>
                      <a:r>
                        <a:rPr kumimoji="0" lang="en-US" sz="1600" b="0" i="0" u="none" strike="noStrike" kern="1200" cap="none" spc="0" normalizeH="0" baseline="0" noProof="0" dirty="0" err="1">
                          <a:ln>
                            <a:noFill/>
                          </a:ln>
                          <a:solidFill>
                            <a:prstClr val="black"/>
                          </a:solidFill>
                          <a:effectLst/>
                          <a:uLnTx/>
                          <a:uFillTx/>
                          <a:latin typeface="+mn-lt"/>
                          <a:ea typeface="+mn-ea"/>
                          <a:cs typeface="+mn-cs"/>
                        </a:rPr>
                        <a:t>silvomediu</a:t>
                      </a:r>
                      <a:r>
                        <a:rPr kumimoji="0" lang="en-US" sz="1600" b="0" i="0" u="none" strike="noStrike" kern="1200" cap="none" spc="0" normalizeH="0" baseline="0" noProof="0" dirty="0">
                          <a:ln>
                            <a:noFill/>
                          </a:ln>
                          <a:solidFill>
                            <a:prstClr val="black"/>
                          </a:solidFill>
                          <a:effectLst/>
                          <a:uLnTx/>
                          <a:uFillTx/>
                          <a:latin typeface="+mn-lt"/>
                          <a:ea typeface="+mn-ea"/>
                          <a:cs typeface="+mn-cs"/>
                        </a:rPr>
                        <a:t>, etc.) -  </a:t>
                      </a:r>
                      <a:r>
                        <a:rPr kumimoji="0" lang="en-US" sz="1600" b="0" i="0" u="none" strike="noStrike" kern="1200" cap="none" spc="0" normalizeH="0" baseline="0" noProof="0" dirty="0" err="1">
                          <a:ln>
                            <a:noFill/>
                          </a:ln>
                          <a:solidFill>
                            <a:prstClr val="black"/>
                          </a:solidFill>
                          <a:effectLst/>
                          <a:uLnTx/>
                          <a:uFillTx/>
                          <a:latin typeface="+mn-lt"/>
                          <a:ea typeface="+mn-ea"/>
                          <a:cs typeface="+mn-cs"/>
                        </a:rPr>
                        <a:t>impuse</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anumite</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suprafete</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apartinand</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parchetelor</a:t>
                      </a:r>
                      <a:r>
                        <a:rPr kumimoji="0" lang="en-US" sz="1600" b="0" i="0" u="none" strike="noStrike" kern="1200" cap="none" spc="0" normalizeH="0" baseline="0" noProof="0" dirty="0">
                          <a:ln>
                            <a:noFill/>
                          </a:ln>
                          <a:solidFill>
                            <a:prstClr val="black"/>
                          </a:solidFill>
                          <a:effectLst/>
                          <a:uLnTx/>
                          <a:uFillTx/>
                          <a:latin typeface="+mn-lt"/>
                          <a:ea typeface="+mn-ea"/>
                          <a:cs typeface="+mn-cs"/>
                        </a:rPr>
                        <a:t>,</a:t>
                      </a:r>
                      <a:r>
                        <a:rPr kumimoji="0" lang="ro-RO" sz="1600" b="0" i="0" u="none" strike="noStrike" kern="1200" cap="none" spc="0" normalizeH="0" baseline="0" noProof="0" dirty="0">
                          <a:ln>
                            <a:noFill/>
                          </a:ln>
                          <a:solidFill>
                            <a:prstClr val="black"/>
                          </a:solidFill>
                          <a:effectLst/>
                          <a:uLnTx/>
                          <a:uFillTx/>
                          <a:latin typeface="+mn-lt"/>
                          <a:ea typeface="+mn-ea"/>
                          <a:cs typeface="+mn-cs"/>
                        </a:rPr>
                        <a:t> sau alti indicatori nediscriminatorii stabiliti de organizatorul licitatiei.</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extinderea</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0" i="0" u="none" strike="noStrike" kern="1200" cap="none" spc="0" normalizeH="0" baseline="0" noProof="0" dirty="0" err="1">
                          <a:ln>
                            <a:noFill/>
                          </a:ln>
                          <a:solidFill>
                            <a:prstClr val="black"/>
                          </a:solidFill>
                          <a:effectLst/>
                          <a:uLnTx/>
                          <a:uFillTx/>
                          <a:latin typeface="+mn-lt"/>
                          <a:ea typeface="+mn-ea"/>
                          <a:cs typeface="+mn-cs"/>
                        </a:rPr>
                        <a:t>definitiei</a:t>
                      </a:r>
                      <a:r>
                        <a:rPr kumimoji="0" lang="en-US" sz="1600" b="0" i="0" u="none" strike="noStrike" kern="1200" cap="none" spc="0" normalizeH="0" baseline="0" noProof="0" dirty="0">
                          <a:ln>
                            <a:noFill/>
                          </a:ln>
                          <a:solidFill>
                            <a:prstClr val="black"/>
                          </a:solidFill>
                          <a:effectLst/>
                          <a:uLnTx/>
                          <a:uFillTx/>
                          <a:latin typeface="+mn-lt"/>
                          <a:ea typeface="+mn-ea"/>
                          <a:cs typeface="+mn-cs"/>
                        </a:rPr>
                        <a:t> in </a:t>
                      </a:r>
                      <a:r>
                        <a:rPr kumimoji="0" lang="en-US" sz="1600" b="0" i="0" u="none" strike="noStrike" kern="1200" cap="none" spc="0" normalizeH="0" baseline="0" noProof="0" dirty="0" err="1">
                          <a:ln>
                            <a:noFill/>
                          </a:ln>
                          <a:solidFill>
                            <a:prstClr val="black"/>
                          </a:solidFill>
                          <a:effectLst/>
                          <a:uLnTx/>
                          <a:uFillTx/>
                          <a:latin typeface="+mn-lt"/>
                          <a:ea typeface="+mn-ea"/>
                          <a:cs typeface="+mn-cs"/>
                        </a:rPr>
                        <a:t>sensul</a:t>
                      </a:r>
                      <a:r>
                        <a:rPr kumimoji="0" lang="en-US" sz="1600" b="0" i="0" u="none" strike="noStrike" kern="1200" cap="none" spc="0" normalizeH="0" baseline="0" noProof="0" dirty="0">
                          <a:ln>
                            <a:noFill/>
                          </a:ln>
                          <a:solidFill>
                            <a:prstClr val="black"/>
                          </a:solidFill>
                          <a:effectLst/>
                          <a:uLnTx/>
                          <a:uFillTx/>
                          <a:latin typeface="+mn-lt"/>
                          <a:ea typeface="+mn-ea"/>
                          <a:cs typeface="+mn-cs"/>
                        </a:rPr>
                        <a:t> de </a:t>
                      </a:r>
                      <a:r>
                        <a:rPr kumimoji="0" lang="en-US" sz="1600" b="1" i="0" u="none" strike="noStrike" kern="1200" cap="none" spc="0" normalizeH="0" baseline="0" noProof="0" dirty="0">
                          <a:ln>
                            <a:noFill/>
                          </a:ln>
                          <a:solidFill>
                            <a:srgbClr val="0070C0"/>
                          </a:solidFill>
                          <a:effectLst/>
                          <a:uLnTx/>
                          <a:uFillTx/>
                          <a:latin typeface="+mn-lt"/>
                          <a:ea typeface="+mn-ea"/>
                          <a:cs typeface="+mn-cs"/>
                        </a:rPr>
                        <a:t>a </a:t>
                      </a:r>
                      <a:r>
                        <a:rPr kumimoji="0" lang="en-US" sz="1600" b="1" i="0" u="none" strike="noStrike" kern="1200" cap="none" spc="0" normalizeH="0" baseline="0" noProof="0" dirty="0" err="1">
                          <a:ln>
                            <a:noFill/>
                          </a:ln>
                          <a:solidFill>
                            <a:srgbClr val="0070C0"/>
                          </a:solidFill>
                          <a:effectLst/>
                          <a:uLnTx/>
                          <a:uFillTx/>
                          <a:latin typeface="+mn-lt"/>
                          <a:ea typeface="+mn-ea"/>
                          <a:cs typeface="+mn-cs"/>
                        </a:rPr>
                        <a:t>asimila</a:t>
                      </a:r>
                      <a:r>
                        <a:rPr kumimoji="0" lang="en-US" sz="1600" b="1" i="0" u="none" strike="noStrike" kern="1200" cap="none" spc="0" normalizeH="0" baseline="0" noProof="0" dirty="0">
                          <a:ln>
                            <a:noFill/>
                          </a:ln>
                          <a:solidFill>
                            <a:srgbClr val="0070C0"/>
                          </a:solidFill>
                          <a:effectLst/>
                          <a:uLnTx/>
                          <a:uFillTx/>
                          <a:latin typeface="+mn-lt"/>
                          <a:ea typeface="+mn-ea"/>
                          <a:cs typeface="+mn-cs"/>
                        </a:rPr>
                        <a:t> in </a:t>
                      </a:r>
                      <a:r>
                        <a:rPr kumimoji="0" lang="en-US" sz="1600" b="1" i="0" u="none" strike="noStrike" kern="1200" cap="none" spc="0" normalizeH="0" baseline="0" noProof="0" dirty="0" err="1">
                          <a:ln>
                            <a:noFill/>
                          </a:ln>
                          <a:solidFill>
                            <a:srgbClr val="0070C0"/>
                          </a:solidFill>
                          <a:effectLst/>
                          <a:uLnTx/>
                          <a:uFillTx/>
                          <a:latin typeface="+mn-lt"/>
                          <a:ea typeface="+mn-ea"/>
                          <a:cs typeface="+mn-cs"/>
                        </a:rPr>
                        <a:t>cadrul</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cautiunii</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si</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garantia</a:t>
                      </a:r>
                      <a:r>
                        <a:rPr kumimoji="0" lang="en-US" sz="1600" b="1" i="0" u="none" strike="noStrike" kern="1200" cap="none" spc="0" normalizeH="0" baseline="0" noProof="0" dirty="0">
                          <a:ln>
                            <a:noFill/>
                          </a:ln>
                          <a:solidFill>
                            <a:srgbClr val="0070C0"/>
                          </a:solidFill>
                          <a:effectLst/>
                          <a:uLnTx/>
                          <a:uFillTx/>
                          <a:latin typeface="+mn-lt"/>
                          <a:ea typeface="+mn-ea"/>
                          <a:cs typeface="+mn-cs"/>
                        </a:rPr>
                        <a:t> de </a:t>
                      </a:r>
                      <a:r>
                        <a:rPr kumimoji="0" lang="en-US" sz="1600" b="1" i="0" u="none" strike="noStrike" kern="1200" cap="none" spc="0" normalizeH="0" baseline="0" noProof="0" dirty="0" err="1">
                          <a:ln>
                            <a:noFill/>
                          </a:ln>
                          <a:solidFill>
                            <a:srgbClr val="0070C0"/>
                          </a:solidFill>
                          <a:effectLst/>
                          <a:uLnTx/>
                          <a:uFillTx/>
                          <a:latin typeface="+mn-lt"/>
                          <a:ea typeface="+mn-ea"/>
                          <a:cs typeface="+mn-cs"/>
                        </a:rPr>
                        <a:t>buna</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executie</a:t>
                      </a:r>
                      <a:r>
                        <a:rPr kumimoji="0" lang="en-US" sz="1600" b="1" i="0" u="none" strike="noStrike" kern="1200" cap="none" spc="0" normalizeH="0" baseline="0" noProof="0" dirty="0">
                          <a:ln>
                            <a:noFill/>
                          </a:ln>
                          <a:solidFill>
                            <a:srgbClr val="0070C0"/>
                          </a:solidFill>
                          <a:effectLst/>
                          <a:uLnTx/>
                          <a:uFillTx/>
                          <a:latin typeface="+mn-lt"/>
                          <a:ea typeface="+mn-ea"/>
                          <a:cs typeface="+mn-cs"/>
                        </a:rPr>
                        <a:t> a </a:t>
                      </a:r>
                      <a:r>
                        <a:rPr kumimoji="0" lang="en-US" sz="1600" b="1" i="0" u="none" strike="noStrike" kern="1200" cap="none" spc="0" normalizeH="0" baseline="0" noProof="0" dirty="0" err="1">
                          <a:ln>
                            <a:noFill/>
                          </a:ln>
                          <a:solidFill>
                            <a:srgbClr val="0070C0"/>
                          </a:solidFill>
                          <a:effectLst/>
                          <a:uLnTx/>
                          <a:uFillTx/>
                          <a:latin typeface="+mn-lt"/>
                          <a:ea typeface="+mn-ea"/>
                          <a:cs typeface="+mn-cs"/>
                        </a:rPr>
                        <a:t>contractului</a:t>
                      </a:r>
                      <a:endParaRPr kumimoji="0" lang="en-US" sz="1600" b="1"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600" b="0" i="0" u="none" strike="noStrike" kern="1200" cap="none" spc="0" normalizeH="0" baseline="0" noProof="0" dirty="0">
                        <a:ln>
                          <a:noFill/>
                        </a:ln>
                        <a:solidFill>
                          <a:prstClr val="black"/>
                        </a:solidFill>
                        <a:effectLst/>
                        <a:uLnTx/>
                        <a:uFillTx/>
                        <a:latin typeface="+mn-lt"/>
                        <a:ea typeface="+mn-ea"/>
                        <a:cs typeface="+mn-cs"/>
                      </a:endParaRPr>
                    </a:p>
                    <a:p>
                      <a:pPr marL="0" marR="0" algn="l">
                        <a:lnSpc>
                          <a:spcPct val="100000"/>
                        </a:lnSpc>
                        <a:spcBef>
                          <a:spcPts val="0"/>
                        </a:spcBef>
                        <a:spcAft>
                          <a:spcPts val="0"/>
                        </a:spcAft>
                      </a:pPr>
                      <a:r>
                        <a:rPr lang="it-IT" sz="1600" b="1" dirty="0">
                          <a:solidFill>
                            <a:srgbClr val="0070C0"/>
                          </a:solidFill>
                          <a:effectLst/>
                          <a:latin typeface="+mn-lt"/>
                          <a:ea typeface="Calibri" panose="020F0502020204030204" pitchFamily="34" charset="0"/>
                          <a:cs typeface="Times New Roman" panose="02020603050405020304" pitchFamily="18" charset="0"/>
                        </a:rPr>
                        <a:t>Cautiunile pe partizi</a:t>
                      </a:r>
                      <a:r>
                        <a:rPr lang="it-IT" sz="1600" b="1" baseline="0" dirty="0">
                          <a:solidFill>
                            <a:srgbClr val="0070C0"/>
                          </a:solidFill>
                          <a:effectLst/>
                          <a:latin typeface="+mn-lt"/>
                          <a:ea typeface="Calibri" panose="020F0502020204030204" pitchFamily="34" charset="0"/>
                          <a:cs typeface="Times New Roman" panose="02020603050405020304" pitchFamily="18" charset="0"/>
                        </a:rPr>
                        <a:t> sunt</a:t>
                      </a:r>
                      <a:r>
                        <a:rPr lang="it-IT" sz="1600" b="1" dirty="0">
                          <a:solidFill>
                            <a:srgbClr val="0070C0"/>
                          </a:solidFill>
                          <a:effectLst/>
                          <a:latin typeface="+mn-lt"/>
                          <a:ea typeface="Calibri" panose="020F0502020204030204" pitchFamily="34" charset="0"/>
                          <a:cs typeface="Times New Roman" panose="02020603050405020304" pitchFamily="18" charset="0"/>
                        </a:rPr>
                        <a:t> specificate in Caietul de sarcini al licitatiei;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545695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257566007"/>
              </p:ext>
            </p:extLst>
          </p:nvPr>
        </p:nvGraphicFramePr>
        <p:xfrm>
          <a:off x="122829" y="601580"/>
          <a:ext cx="11929126" cy="6096000"/>
        </p:xfrm>
        <a:graphic>
          <a:graphicData uri="http://schemas.openxmlformats.org/drawingml/2006/table">
            <a:tbl>
              <a:tblPr firstRow="1" bandRow="1">
                <a:tableStyleId>{93296810-A885-4BE3-A3E7-6D5BEEA58F35}</a:tableStyleId>
              </a:tblPr>
              <a:tblGrid>
                <a:gridCol w="346403">
                  <a:extLst>
                    <a:ext uri="{9D8B030D-6E8A-4147-A177-3AD203B41FA5}">
                      <a16:colId xmlns:a16="http://schemas.microsoft.com/office/drawing/2014/main" val="443018147"/>
                    </a:ext>
                  </a:extLst>
                </a:gridCol>
                <a:gridCol w="288757">
                  <a:extLst>
                    <a:ext uri="{9D8B030D-6E8A-4147-A177-3AD203B41FA5}">
                      <a16:colId xmlns:a16="http://schemas.microsoft.com/office/drawing/2014/main" val="20001"/>
                    </a:ext>
                  </a:extLst>
                </a:gridCol>
                <a:gridCol w="255265">
                  <a:extLst>
                    <a:ext uri="{9D8B030D-6E8A-4147-A177-3AD203B41FA5}">
                      <a16:colId xmlns:a16="http://schemas.microsoft.com/office/drawing/2014/main" val="20002"/>
                    </a:ext>
                  </a:extLst>
                </a:gridCol>
                <a:gridCol w="580768">
                  <a:extLst>
                    <a:ext uri="{9D8B030D-6E8A-4147-A177-3AD203B41FA5}">
                      <a16:colId xmlns:a16="http://schemas.microsoft.com/office/drawing/2014/main" val="20003"/>
                    </a:ext>
                  </a:extLst>
                </a:gridCol>
                <a:gridCol w="2224216">
                  <a:extLst>
                    <a:ext uri="{9D8B030D-6E8A-4147-A177-3AD203B41FA5}">
                      <a16:colId xmlns:a16="http://schemas.microsoft.com/office/drawing/2014/main" val="1936576000"/>
                    </a:ext>
                  </a:extLst>
                </a:gridCol>
                <a:gridCol w="4683211">
                  <a:extLst>
                    <a:ext uri="{9D8B030D-6E8A-4147-A177-3AD203B41FA5}">
                      <a16:colId xmlns:a16="http://schemas.microsoft.com/office/drawing/2014/main" val="3002839380"/>
                    </a:ext>
                  </a:extLst>
                </a:gridCol>
                <a:gridCol w="3550506">
                  <a:extLst>
                    <a:ext uri="{9D8B030D-6E8A-4147-A177-3AD203B41FA5}">
                      <a16:colId xmlns:a16="http://schemas.microsoft.com/office/drawing/2014/main" val="2335696064"/>
                    </a:ext>
                  </a:extLst>
                </a:gridCol>
              </a:tblGrid>
              <a:tr h="1103634">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806798">
                <a:tc>
                  <a:txBody>
                    <a:bodyPr/>
                    <a:lstStyle/>
                    <a:p>
                      <a:r>
                        <a:rPr lang="en-US" sz="1800" b="1" dirty="0">
                          <a:latin typeface="+mn-lt"/>
                        </a:rPr>
                        <a:t>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1</a:t>
                      </a:r>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r>
                        <a:rPr lang="en-US" sz="1800" b="1" dirty="0">
                          <a:latin typeface="+mn-lt"/>
                        </a:rPr>
                        <a:t>m)</a:t>
                      </a: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r>
                        <a:rPr lang="en-US" sz="1800" b="1" dirty="0">
                          <a:latin typeface="+mn-lt"/>
                        </a:rPr>
                        <a:t>m1)</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 </a:t>
                      </a:r>
                      <a:r>
                        <a:rPr lang="en-US" sz="1800" b="1" kern="1200" dirty="0" err="1">
                          <a:solidFill>
                            <a:schemeClr val="dk1"/>
                          </a:solidFill>
                          <a:effectLst/>
                          <a:latin typeface="+mn-lt"/>
                          <a:ea typeface="+mn-ea"/>
                          <a:cs typeface="+mn-cs"/>
                        </a:rPr>
                        <a:t>termen</a:t>
                      </a:r>
                      <a:r>
                        <a:rPr lang="en-US" sz="1800" b="1" kern="1200" dirty="0">
                          <a:solidFill>
                            <a:schemeClr val="dk1"/>
                          </a:solidFill>
                          <a:effectLst/>
                          <a:latin typeface="+mn-lt"/>
                          <a:ea typeface="+mn-ea"/>
                          <a:cs typeface="+mn-cs"/>
                        </a:rPr>
                        <a:t> </a:t>
                      </a:r>
                      <a:r>
                        <a:rPr lang="en-US" sz="1800" b="1" kern="1200" dirty="0" err="1">
                          <a:solidFill>
                            <a:schemeClr val="dk1"/>
                          </a:solidFill>
                          <a:effectLst/>
                          <a:latin typeface="+mn-lt"/>
                          <a:ea typeface="+mn-ea"/>
                          <a:cs typeface="+mn-cs"/>
                        </a:rPr>
                        <a:t>nedefinit</a:t>
                      </a:r>
                      <a:endParaRPr lang="en-US" sz="18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dk1"/>
                          </a:solidFill>
                          <a:effectLst/>
                          <a:latin typeface="+mn-lt"/>
                          <a:ea typeface="+mn-ea"/>
                          <a:cs typeface="+mn-cs"/>
                        </a:rPr>
                        <a:t>termen</a:t>
                      </a:r>
                      <a:r>
                        <a:rPr lang="en-US" sz="1800" b="1" kern="1200" dirty="0">
                          <a:solidFill>
                            <a:schemeClr val="dk1"/>
                          </a:solidFill>
                          <a:effectLst/>
                          <a:latin typeface="+mn-lt"/>
                          <a:ea typeface="+mn-ea"/>
                          <a:cs typeface="+mn-cs"/>
                        </a:rPr>
                        <a:t> </a:t>
                      </a:r>
                      <a:r>
                        <a:rPr lang="en-US" sz="1800" b="1" kern="1200" dirty="0" err="1">
                          <a:solidFill>
                            <a:schemeClr val="dk1"/>
                          </a:solidFill>
                          <a:effectLst/>
                          <a:latin typeface="+mn-lt"/>
                          <a:ea typeface="+mn-ea"/>
                          <a:cs typeface="+mn-cs"/>
                        </a:rPr>
                        <a:t>nedefinit</a:t>
                      </a:r>
                      <a:endParaRPr lang="en-US" sz="1800" b="1" kern="1200" dirty="0">
                        <a:solidFill>
                          <a:schemeClr val="dk1"/>
                        </a:solidFill>
                        <a:effectLst/>
                        <a:latin typeface="+mn-lt"/>
                        <a:ea typeface="+mn-ea"/>
                        <a:cs typeface="+mn-cs"/>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800" b="1" u="sng" dirty="0">
                          <a:solidFill>
                            <a:srgbClr val="7030A0"/>
                          </a:solidFill>
                          <a:effectLst/>
                          <a:latin typeface="+mn-lt"/>
                          <a:ea typeface="Calibri" panose="020F0502020204030204" pitchFamily="34" charset="0"/>
                          <a:cs typeface="Calibri" panose="020F0502020204030204" pitchFamily="34" charset="0"/>
                        </a:rPr>
                        <a:t>lot</a:t>
                      </a:r>
                      <a:r>
                        <a:rPr lang="en-US" sz="1800" b="1" dirty="0">
                          <a:solidFill>
                            <a:srgbClr val="7030A0"/>
                          </a:solidFill>
                          <a:effectLst/>
                          <a:latin typeface="+mn-lt"/>
                          <a:ea typeface="Calibri" panose="020F0502020204030204" pitchFamily="34" charset="0"/>
                          <a:cs typeface="Calibri" panose="020F0502020204030204" pitchFamily="34" charset="0"/>
                        </a:rPr>
                        <a:t> – un </a:t>
                      </a:r>
                      <a:r>
                        <a:rPr lang="en-US" sz="1800" b="1" dirty="0" err="1">
                          <a:solidFill>
                            <a:srgbClr val="7030A0"/>
                          </a:solidFill>
                          <a:effectLst/>
                          <a:latin typeface="+mn-lt"/>
                          <a:ea typeface="Calibri" panose="020F0502020204030204" pitchFamily="34" charset="0"/>
                          <a:cs typeface="Calibri" panose="020F0502020204030204" pitchFamily="34" charset="0"/>
                        </a:rPr>
                        <a:t>grup</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piese</a:t>
                      </a:r>
                      <a:r>
                        <a:rPr lang="en-US" sz="1800" b="1" dirty="0">
                          <a:solidFill>
                            <a:srgbClr val="7030A0"/>
                          </a:solidFill>
                          <a:effectLst/>
                          <a:latin typeface="+mn-lt"/>
                          <a:ea typeface="Calibri" panose="020F0502020204030204" pitchFamily="34" charset="0"/>
                          <a:cs typeface="Calibri" panose="020F0502020204030204" pitchFamily="34" charset="0"/>
                        </a:rPr>
                        <a:t> de material </a:t>
                      </a:r>
                      <a:r>
                        <a:rPr lang="en-US" sz="1800" b="1" dirty="0" err="1">
                          <a:solidFill>
                            <a:srgbClr val="7030A0"/>
                          </a:solidFill>
                          <a:effectLst/>
                          <a:latin typeface="+mn-lt"/>
                          <a:ea typeface="Calibri" panose="020F0502020204030204" pitchFamily="34" charset="0"/>
                          <a:cs typeface="Calibri" panose="020F0502020204030204" pitchFamily="34" charset="0"/>
                        </a:rPr>
                        <a:t>lemnos</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fasonat</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apartinand</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aceleiasi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specii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aceluiasi</a:t>
                      </a:r>
                      <a:r>
                        <a:rPr lang="en-US" sz="1800" b="1" dirty="0">
                          <a:solidFill>
                            <a:srgbClr val="7030A0"/>
                          </a:solidFill>
                          <a:effectLst/>
                          <a:latin typeface="+mn-lt"/>
                          <a:ea typeface="Calibri" panose="020F0502020204030204" pitchFamily="34" charset="0"/>
                          <a:cs typeface="Calibri" panose="020F0502020204030204" pitchFamily="34" charset="0"/>
                        </a:rPr>
                        <a:t> sortiment, cu </a:t>
                      </a:r>
                      <a:r>
                        <a:rPr lang="en-US" sz="1800" b="1" dirty="0" err="1">
                          <a:solidFill>
                            <a:srgbClr val="7030A0"/>
                          </a:solidFill>
                          <a:effectLst/>
                          <a:latin typeface="+mn-lt"/>
                          <a:ea typeface="Calibri" panose="020F0502020204030204" pitchFamily="34" charset="0"/>
                          <a:cs typeface="Calibri" panose="020F0502020204030204" pitchFamily="34" charset="0"/>
                        </a:rPr>
                        <a:t>exceptia</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lemnului</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foc</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unde</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loturile</a:t>
                      </a:r>
                      <a:r>
                        <a:rPr lang="en-US" sz="1800" b="1" dirty="0">
                          <a:solidFill>
                            <a:srgbClr val="7030A0"/>
                          </a:solidFill>
                          <a:effectLst/>
                          <a:latin typeface="+mn-lt"/>
                          <a:ea typeface="Calibri" panose="020F0502020204030204" pitchFamily="34" charset="0"/>
                          <a:cs typeface="Calibri" panose="020F0502020204030204" pitchFamily="34" charset="0"/>
                        </a:rPr>
                        <a:t> pot fi </a:t>
                      </a:r>
                      <a:r>
                        <a:rPr lang="en-US" sz="1800" b="1" dirty="0" err="1">
                          <a:solidFill>
                            <a:srgbClr val="7030A0"/>
                          </a:solidFill>
                          <a:effectLst/>
                          <a:latin typeface="+mn-lt"/>
                          <a:ea typeface="Calibri" panose="020F0502020204030204" pitchFamily="34" charset="0"/>
                          <a:cs typeface="Calibri" panose="020F0502020204030204" pitchFamily="34" charset="0"/>
                        </a:rPr>
                        <a:t>constituite</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pe</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grupe</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specii</a:t>
                      </a:r>
                      <a:r>
                        <a:rPr lang="en-US" sz="1800" b="1" dirty="0">
                          <a:solidFill>
                            <a:srgbClr val="7030A0"/>
                          </a:solidFill>
                          <a:effectLst/>
                          <a:latin typeface="+mn-lt"/>
                          <a:ea typeface="Calibri" panose="020F0502020204030204" pitchFamily="34" charset="0"/>
                          <a:cs typeface="Calibri" panose="020F0502020204030204" pitchFamily="34" charset="0"/>
                        </a:rPr>
                        <a:t>.</a:t>
                      </a:r>
                      <a:endParaRPr lang="en-US" sz="1800" dirty="0">
                        <a:solidFill>
                          <a:srgbClr val="7030A0"/>
                        </a:solidFill>
                        <a:effectLst/>
                        <a:latin typeface="+mn-lt"/>
                        <a:ea typeface="Calibri" panose="020F0502020204030204" pitchFamily="34" charset="0"/>
                        <a:cs typeface="Times New Roman" panose="02020603050405020304" pitchFamily="18" charset="0"/>
                      </a:endParaRPr>
                    </a:p>
                    <a:p>
                      <a:pPr>
                        <a:lnSpc>
                          <a:spcPct val="100000"/>
                        </a:lnSpc>
                      </a:pP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Prin</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excepţie</a:t>
                      </a:r>
                      <a:r>
                        <a:rPr lang="en-US" sz="1800" b="1" dirty="0">
                          <a:solidFill>
                            <a:srgbClr val="7030A0"/>
                          </a:solidFill>
                          <a:effectLst/>
                          <a:latin typeface="+mn-lt"/>
                          <a:ea typeface="Calibri" panose="020F0502020204030204" pitchFamily="34" charset="0"/>
                          <a:cs typeface="Calibri" panose="020F0502020204030204" pitchFamily="34" charset="0"/>
                        </a:rPr>
                        <a:t>, la </a:t>
                      </a:r>
                      <a:r>
                        <a:rPr lang="en-US" sz="1800" b="1" dirty="0" err="1">
                          <a:solidFill>
                            <a:srgbClr val="7030A0"/>
                          </a:solidFill>
                          <a:effectLst/>
                          <a:latin typeface="+mn-lt"/>
                          <a:ea typeface="Calibri" panose="020F0502020204030204" pitchFamily="34" charset="0"/>
                          <a:cs typeface="Calibri" panose="020F0502020204030204" pitchFamily="34" charset="0"/>
                        </a:rPr>
                        <a:t>răşinoase</a:t>
                      </a:r>
                      <a:r>
                        <a:rPr lang="en-US" sz="1800" b="1" dirty="0">
                          <a:solidFill>
                            <a:srgbClr val="7030A0"/>
                          </a:solidFill>
                          <a:effectLst/>
                          <a:latin typeface="+mn-lt"/>
                          <a:ea typeface="Calibri" panose="020F0502020204030204" pitchFamily="34" charset="0"/>
                          <a:cs typeface="Calibri" panose="020F0502020204030204" pitchFamily="34" charset="0"/>
                        </a:rPr>
                        <a:t> se pot </a:t>
                      </a:r>
                      <a:r>
                        <a:rPr lang="en-US" sz="1800" b="1" dirty="0" err="1">
                          <a:solidFill>
                            <a:srgbClr val="7030A0"/>
                          </a:solidFill>
                          <a:effectLst/>
                          <a:latin typeface="+mn-lt"/>
                          <a:ea typeface="Calibri" panose="020F0502020204030204" pitchFamily="34" charset="0"/>
                          <a:cs typeface="Calibri" panose="020F0502020204030204" pitchFamily="34" charset="0"/>
                        </a:rPr>
                        <a:t>grupa</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sortimente</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lemn</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lucru</a:t>
                      </a:r>
                      <a:r>
                        <a:rPr lang="en-US" sz="1800" b="1" dirty="0">
                          <a:solidFill>
                            <a:srgbClr val="7030A0"/>
                          </a:solidFill>
                          <a:effectLst/>
                          <a:latin typeface="+mn-lt"/>
                          <a:ea typeface="Calibri" panose="020F0502020204030204" pitchFamily="34" charset="0"/>
                          <a:cs typeface="Calibri" panose="020F0502020204030204" pitchFamily="34" charset="0"/>
                        </a:rPr>
                        <a:t> din </a:t>
                      </a:r>
                      <a:r>
                        <a:rPr lang="en-US" sz="1800" b="1" dirty="0" err="1">
                          <a:solidFill>
                            <a:srgbClr val="7030A0"/>
                          </a:solidFill>
                          <a:effectLst/>
                          <a:latin typeface="+mn-lt"/>
                          <a:ea typeface="Calibri" panose="020F0502020204030204" pitchFamily="34" charset="0"/>
                          <a:cs typeface="Calibri" panose="020F0502020204030204" pitchFamily="34" charset="0"/>
                        </a:rPr>
                        <a:t>specia</a:t>
                      </a:r>
                      <a:r>
                        <a:rPr lang="en-US" sz="1800" b="1" dirty="0">
                          <a:solidFill>
                            <a:srgbClr val="7030A0"/>
                          </a:solidFill>
                          <a:effectLst/>
                          <a:latin typeface="+mn-lt"/>
                          <a:ea typeface="Calibri" panose="020F0502020204030204" pitchFamily="34" charset="0"/>
                          <a:cs typeface="Calibri" panose="020F0502020204030204" pitchFamily="34" charset="0"/>
                        </a:rPr>
                        <a:t> brad cu </a:t>
                      </a:r>
                      <a:r>
                        <a:rPr lang="en-US" sz="1800" b="1" dirty="0" err="1">
                          <a:solidFill>
                            <a:srgbClr val="7030A0"/>
                          </a:solidFill>
                          <a:effectLst/>
                          <a:latin typeface="+mn-lt"/>
                          <a:ea typeface="Calibri" panose="020F0502020204030204" pitchFamily="34" charset="0"/>
                          <a:cs typeface="Calibri" panose="020F0502020204030204" pitchFamily="34" charset="0"/>
                        </a:rPr>
                        <a:t>molid</a:t>
                      </a:r>
                      <a:r>
                        <a:rPr lang="en-US" sz="1800" b="1" dirty="0">
                          <a:solidFill>
                            <a:srgbClr val="7030A0"/>
                          </a:solidFill>
                          <a:effectLst/>
                          <a:latin typeface="+mn-lt"/>
                          <a:ea typeface="Calibri" panose="020F0502020204030204" pitchFamily="34" charset="0"/>
                          <a:cs typeface="Calibri" panose="020F0502020204030204" pitchFamily="34" charset="0"/>
                        </a:rPr>
                        <a:t>.</a:t>
                      </a:r>
                    </a:p>
                    <a:p>
                      <a:endParaRPr lang="en-US" sz="1800" b="1" kern="1200" dirty="0">
                        <a:solidFill>
                          <a:srgbClr val="7030A0"/>
                        </a:solidFill>
                        <a:effectLst/>
                        <a:latin typeface="+mn-lt"/>
                        <a:ea typeface="+mn-ea"/>
                        <a:cs typeface="+mn-cs"/>
                      </a:endParaRPr>
                    </a:p>
                    <a:p>
                      <a:pPr marL="0" marR="0">
                        <a:lnSpc>
                          <a:spcPct val="100000"/>
                        </a:lnSpc>
                        <a:spcBef>
                          <a:spcPts val="0"/>
                        </a:spcBef>
                        <a:spcAft>
                          <a:spcPts val="0"/>
                        </a:spcAft>
                      </a:pPr>
                      <a:r>
                        <a:rPr lang="en-US" sz="1800" b="1" u="sng" dirty="0">
                          <a:solidFill>
                            <a:srgbClr val="7030A0"/>
                          </a:solidFill>
                          <a:effectLst/>
                          <a:latin typeface="+mn-lt"/>
                          <a:ea typeface="Calibri" panose="020F0502020204030204" pitchFamily="34" charset="0"/>
                          <a:cs typeface="Calibri" panose="020F0502020204030204" pitchFamily="34" charset="0"/>
                        </a:rPr>
                        <a:t>lot </a:t>
                      </a:r>
                      <a:r>
                        <a:rPr lang="en-US" sz="1800" b="1" u="sng" dirty="0" err="1">
                          <a:solidFill>
                            <a:srgbClr val="7030A0"/>
                          </a:solidFill>
                          <a:effectLst/>
                          <a:latin typeface="+mn-lt"/>
                          <a:ea typeface="Calibri" panose="020F0502020204030204" pitchFamily="34" charset="0"/>
                          <a:cs typeface="Calibri" panose="020F0502020204030204" pitchFamily="34" charset="0"/>
                        </a:rPr>
                        <a:t>previzionat</a:t>
                      </a:r>
                      <a:r>
                        <a:rPr lang="en-US" sz="1800" b="1" dirty="0">
                          <a:solidFill>
                            <a:srgbClr val="7030A0"/>
                          </a:solidFill>
                          <a:effectLst/>
                          <a:latin typeface="+mn-lt"/>
                          <a:ea typeface="Calibri" panose="020F0502020204030204" pitchFamily="34" charset="0"/>
                          <a:cs typeface="Calibri" panose="020F0502020204030204" pitchFamily="34" charset="0"/>
                        </a:rPr>
                        <a:t> - un </a:t>
                      </a:r>
                      <a:r>
                        <a:rPr lang="en-US" sz="1800" b="1" dirty="0" err="1">
                          <a:solidFill>
                            <a:srgbClr val="7030A0"/>
                          </a:solidFill>
                          <a:effectLst/>
                          <a:latin typeface="+mn-lt"/>
                          <a:ea typeface="Calibri" panose="020F0502020204030204" pitchFamily="34" charset="0"/>
                          <a:cs typeface="Calibri" panose="020F0502020204030204" pitchFamily="34" charset="0"/>
                        </a:rPr>
                        <a:t>grup</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piese</a:t>
                      </a:r>
                      <a:r>
                        <a:rPr lang="en-US" sz="1800" b="1" dirty="0">
                          <a:solidFill>
                            <a:srgbClr val="7030A0"/>
                          </a:solidFill>
                          <a:effectLst/>
                          <a:latin typeface="+mn-lt"/>
                          <a:ea typeface="Calibri" panose="020F0502020204030204" pitchFamily="34" charset="0"/>
                          <a:cs typeface="Calibri" panose="020F0502020204030204" pitchFamily="34" charset="0"/>
                        </a:rPr>
                        <a:t> de material </a:t>
                      </a:r>
                      <a:r>
                        <a:rPr lang="en-US" sz="1800" b="1" dirty="0" err="1">
                          <a:solidFill>
                            <a:srgbClr val="7030A0"/>
                          </a:solidFill>
                          <a:effectLst/>
                          <a:latin typeface="+mn-lt"/>
                          <a:ea typeface="Calibri" panose="020F0502020204030204" pitchFamily="34" charset="0"/>
                          <a:cs typeface="Calibri" panose="020F0502020204030204" pitchFamily="34" charset="0"/>
                        </a:rPr>
                        <a:t>lemnos</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estimat</a:t>
                      </a:r>
                      <a:r>
                        <a:rPr lang="en-US" sz="1800" b="1" dirty="0">
                          <a:solidFill>
                            <a:srgbClr val="7030A0"/>
                          </a:solidFill>
                          <a:effectLst/>
                          <a:latin typeface="+mn-lt"/>
                          <a:ea typeface="Calibri" panose="020F0502020204030204" pitchFamily="34" charset="0"/>
                          <a:cs typeface="Calibri" panose="020F0502020204030204" pitchFamily="34" charset="0"/>
                        </a:rPr>
                        <a:t> a fi </a:t>
                      </a:r>
                      <a:r>
                        <a:rPr lang="en-US" sz="1800" b="1" dirty="0" err="1">
                          <a:solidFill>
                            <a:srgbClr val="7030A0"/>
                          </a:solidFill>
                          <a:effectLst/>
                          <a:latin typeface="+mn-lt"/>
                          <a:ea typeface="Calibri" panose="020F0502020204030204" pitchFamily="34" charset="0"/>
                          <a:cs typeface="Calibri" panose="020F0502020204030204" pitchFamily="34" charset="0"/>
                        </a:rPr>
                        <a:t>obtinut</a:t>
                      </a:r>
                      <a:r>
                        <a:rPr lang="en-US" sz="1800" b="1" dirty="0">
                          <a:solidFill>
                            <a:srgbClr val="7030A0"/>
                          </a:solidFill>
                          <a:effectLst/>
                          <a:latin typeface="+mn-lt"/>
                          <a:ea typeface="Calibri" panose="020F0502020204030204" pitchFamily="34" charset="0"/>
                          <a:cs typeface="Calibri" panose="020F0502020204030204" pitchFamily="34" charset="0"/>
                        </a:rPr>
                        <a:t> conform </a:t>
                      </a:r>
                      <a:r>
                        <a:rPr lang="en-US" sz="1800" b="1" dirty="0" err="1">
                          <a:solidFill>
                            <a:srgbClr val="7030A0"/>
                          </a:solidFill>
                          <a:effectLst/>
                          <a:latin typeface="+mn-lt"/>
                          <a:ea typeface="Calibri" panose="020F0502020204030204" pitchFamily="34" charset="0"/>
                          <a:cs typeface="Calibri" panose="020F0502020204030204" pitchFamily="34" charset="0"/>
                        </a:rPr>
                        <a:t>sortarii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primare</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dimensionale</a:t>
                      </a:r>
                      <a:r>
                        <a:rPr lang="en-US" sz="1800" b="1" dirty="0">
                          <a:solidFill>
                            <a:srgbClr val="7030A0"/>
                          </a:solidFill>
                          <a:effectLst/>
                          <a:latin typeface="+mn-lt"/>
                          <a:ea typeface="Calibri" panose="020F0502020204030204" pitchFamily="34" charset="0"/>
                          <a:cs typeface="Calibri" panose="020F0502020204030204" pitchFamily="34" charset="0"/>
                        </a:rPr>
                        <a:t> din APV, </a:t>
                      </a:r>
                      <a:r>
                        <a:rPr lang="en-US" sz="1800" b="1" dirty="0" err="1">
                          <a:solidFill>
                            <a:srgbClr val="7030A0"/>
                          </a:solidFill>
                          <a:effectLst/>
                          <a:latin typeface="+mn-lt"/>
                          <a:ea typeface="Calibri" panose="020F0502020204030204" pitchFamily="34" charset="0"/>
                          <a:cs typeface="Calibri" panose="020F0502020204030204" pitchFamily="34" charset="0"/>
                        </a:rPr>
                        <a:t>apartinand</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aceleiasi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specii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aceluiasi</a:t>
                      </a:r>
                      <a:r>
                        <a:rPr lang="en-US" sz="1800" b="1" dirty="0">
                          <a:solidFill>
                            <a:srgbClr val="7030A0"/>
                          </a:solidFill>
                          <a:effectLst/>
                          <a:latin typeface="+mn-lt"/>
                          <a:ea typeface="Calibri" panose="020F0502020204030204" pitchFamily="34" charset="0"/>
                          <a:cs typeface="Calibri" panose="020F0502020204030204" pitchFamily="34" charset="0"/>
                        </a:rPr>
                        <a:t> sortiment, cu </a:t>
                      </a:r>
                      <a:r>
                        <a:rPr lang="en-US" sz="1800" b="1" dirty="0" err="1">
                          <a:solidFill>
                            <a:srgbClr val="7030A0"/>
                          </a:solidFill>
                          <a:effectLst/>
                          <a:latin typeface="+mn-lt"/>
                          <a:ea typeface="Calibri" panose="020F0502020204030204" pitchFamily="34" charset="0"/>
                          <a:cs typeface="Calibri" panose="020F0502020204030204" pitchFamily="34" charset="0"/>
                        </a:rPr>
                        <a:t>exceptia</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lemnului</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foc</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unde</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loturile</a:t>
                      </a:r>
                      <a:r>
                        <a:rPr lang="en-US" sz="1800" b="1" dirty="0">
                          <a:solidFill>
                            <a:srgbClr val="7030A0"/>
                          </a:solidFill>
                          <a:effectLst/>
                          <a:latin typeface="+mn-lt"/>
                          <a:ea typeface="Calibri" panose="020F0502020204030204" pitchFamily="34" charset="0"/>
                          <a:cs typeface="Calibri" panose="020F0502020204030204" pitchFamily="34" charset="0"/>
                        </a:rPr>
                        <a:t> pot fi </a:t>
                      </a:r>
                      <a:r>
                        <a:rPr lang="en-US" sz="1800" b="1" dirty="0" err="1">
                          <a:solidFill>
                            <a:srgbClr val="7030A0"/>
                          </a:solidFill>
                          <a:effectLst/>
                          <a:latin typeface="+mn-lt"/>
                          <a:ea typeface="Calibri" panose="020F0502020204030204" pitchFamily="34" charset="0"/>
                          <a:cs typeface="Calibri" panose="020F0502020204030204" pitchFamily="34" charset="0"/>
                        </a:rPr>
                        <a:t>constituite</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si</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pe</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grupe</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specii</a:t>
                      </a:r>
                      <a:r>
                        <a:rPr lang="en-US" sz="1800" b="1" dirty="0">
                          <a:solidFill>
                            <a:srgbClr val="7030A0"/>
                          </a:solidFill>
                          <a:effectLst/>
                          <a:latin typeface="+mn-lt"/>
                          <a:ea typeface="Calibri" panose="020F0502020204030204" pitchFamily="34" charset="0"/>
                          <a:cs typeface="Calibri" panose="020F0502020204030204" pitchFamily="34" charset="0"/>
                        </a:rPr>
                        <a:t>.</a:t>
                      </a:r>
                      <a:endParaRPr lang="en-US" sz="1800" dirty="0">
                        <a:solidFill>
                          <a:srgbClr val="7030A0"/>
                        </a:solidFill>
                        <a:effectLst/>
                        <a:latin typeface="+mn-lt"/>
                        <a:ea typeface="Calibri" panose="020F0502020204030204" pitchFamily="34" charset="0"/>
                        <a:cs typeface="Times New Roman" panose="02020603050405020304" pitchFamily="18" charset="0"/>
                      </a:endParaRPr>
                    </a:p>
                    <a:p>
                      <a:pPr>
                        <a:lnSpc>
                          <a:spcPct val="100000"/>
                        </a:lnSpc>
                      </a:pP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Prin</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excepţie</a:t>
                      </a:r>
                      <a:r>
                        <a:rPr lang="en-US" sz="1800" b="1" dirty="0">
                          <a:solidFill>
                            <a:srgbClr val="7030A0"/>
                          </a:solidFill>
                          <a:effectLst/>
                          <a:latin typeface="+mn-lt"/>
                          <a:ea typeface="Calibri" panose="020F0502020204030204" pitchFamily="34" charset="0"/>
                          <a:cs typeface="Calibri" panose="020F0502020204030204" pitchFamily="34" charset="0"/>
                        </a:rPr>
                        <a:t>, la </a:t>
                      </a:r>
                      <a:r>
                        <a:rPr lang="en-US" sz="1800" b="1" dirty="0" err="1">
                          <a:solidFill>
                            <a:srgbClr val="7030A0"/>
                          </a:solidFill>
                          <a:effectLst/>
                          <a:latin typeface="+mn-lt"/>
                          <a:ea typeface="Calibri" panose="020F0502020204030204" pitchFamily="34" charset="0"/>
                          <a:cs typeface="Calibri" panose="020F0502020204030204" pitchFamily="34" charset="0"/>
                        </a:rPr>
                        <a:t>răşinoase</a:t>
                      </a:r>
                      <a:r>
                        <a:rPr lang="en-US" sz="1800" b="1" dirty="0">
                          <a:solidFill>
                            <a:srgbClr val="7030A0"/>
                          </a:solidFill>
                          <a:effectLst/>
                          <a:latin typeface="+mn-lt"/>
                          <a:ea typeface="Calibri" panose="020F0502020204030204" pitchFamily="34" charset="0"/>
                          <a:cs typeface="Calibri" panose="020F0502020204030204" pitchFamily="34" charset="0"/>
                        </a:rPr>
                        <a:t> se pot </a:t>
                      </a:r>
                      <a:r>
                        <a:rPr lang="en-US" sz="1800" b="1" dirty="0" err="1">
                          <a:solidFill>
                            <a:srgbClr val="7030A0"/>
                          </a:solidFill>
                          <a:effectLst/>
                          <a:latin typeface="+mn-lt"/>
                          <a:ea typeface="Calibri" panose="020F0502020204030204" pitchFamily="34" charset="0"/>
                          <a:cs typeface="Calibri" panose="020F0502020204030204" pitchFamily="34" charset="0"/>
                        </a:rPr>
                        <a:t>grupa</a:t>
                      </a:r>
                      <a:r>
                        <a:rPr lang="en-US" sz="1800" b="1" dirty="0">
                          <a:solidFill>
                            <a:srgbClr val="7030A0"/>
                          </a:solidFill>
                          <a:effectLst/>
                          <a:latin typeface="+mn-lt"/>
                          <a:ea typeface="Calibri" panose="020F0502020204030204" pitchFamily="34" charset="0"/>
                          <a:cs typeface="Calibri" panose="020F0502020204030204" pitchFamily="34" charset="0"/>
                        </a:rPr>
                        <a:t> </a:t>
                      </a:r>
                      <a:r>
                        <a:rPr lang="en-US" sz="1800" b="1" dirty="0" err="1">
                          <a:solidFill>
                            <a:srgbClr val="7030A0"/>
                          </a:solidFill>
                          <a:effectLst/>
                          <a:latin typeface="+mn-lt"/>
                          <a:ea typeface="Calibri" panose="020F0502020204030204" pitchFamily="34" charset="0"/>
                          <a:cs typeface="Calibri" panose="020F0502020204030204" pitchFamily="34" charset="0"/>
                        </a:rPr>
                        <a:t>sortimente</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lemn</a:t>
                      </a:r>
                      <a:r>
                        <a:rPr lang="en-US" sz="1800" b="1" dirty="0">
                          <a:solidFill>
                            <a:srgbClr val="7030A0"/>
                          </a:solidFill>
                          <a:effectLst/>
                          <a:latin typeface="+mn-lt"/>
                          <a:ea typeface="Calibri" panose="020F0502020204030204" pitchFamily="34" charset="0"/>
                          <a:cs typeface="Calibri" panose="020F0502020204030204" pitchFamily="34" charset="0"/>
                        </a:rPr>
                        <a:t> de </a:t>
                      </a:r>
                      <a:r>
                        <a:rPr lang="en-US" sz="1800" b="1" dirty="0" err="1">
                          <a:solidFill>
                            <a:srgbClr val="7030A0"/>
                          </a:solidFill>
                          <a:effectLst/>
                          <a:latin typeface="+mn-lt"/>
                          <a:ea typeface="Calibri" panose="020F0502020204030204" pitchFamily="34" charset="0"/>
                          <a:cs typeface="Calibri" panose="020F0502020204030204" pitchFamily="34" charset="0"/>
                        </a:rPr>
                        <a:t>lucru</a:t>
                      </a:r>
                      <a:r>
                        <a:rPr lang="en-US" sz="1800" b="1" dirty="0">
                          <a:solidFill>
                            <a:srgbClr val="7030A0"/>
                          </a:solidFill>
                          <a:effectLst/>
                          <a:latin typeface="+mn-lt"/>
                          <a:ea typeface="Calibri" panose="020F0502020204030204" pitchFamily="34" charset="0"/>
                          <a:cs typeface="Calibri" panose="020F0502020204030204" pitchFamily="34" charset="0"/>
                        </a:rPr>
                        <a:t> din </a:t>
                      </a:r>
                      <a:r>
                        <a:rPr lang="en-US" sz="1800" b="1" dirty="0" err="1">
                          <a:solidFill>
                            <a:srgbClr val="7030A0"/>
                          </a:solidFill>
                          <a:effectLst/>
                          <a:latin typeface="+mn-lt"/>
                          <a:ea typeface="Calibri" panose="020F0502020204030204" pitchFamily="34" charset="0"/>
                          <a:cs typeface="Calibri" panose="020F0502020204030204" pitchFamily="34" charset="0"/>
                        </a:rPr>
                        <a:t>specia</a:t>
                      </a:r>
                      <a:r>
                        <a:rPr lang="en-US" sz="1800" b="1" dirty="0">
                          <a:solidFill>
                            <a:srgbClr val="7030A0"/>
                          </a:solidFill>
                          <a:effectLst/>
                          <a:latin typeface="+mn-lt"/>
                          <a:ea typeface="Calibri" panose="020F0502020204030204" pitchFamily="34" charset="0"/>
                          <a:cs typeface="Calibri" panose="020F0502020204030204" pitchFamily="34" charset="0"/>
                        </a:rPr>
                        <a:t> brad cu </a:t>
                      </a:r>
                      <a:r>
                        <a:rPr lang="en-US" sz="1800" b="1" dirty="0" err="1">
                          <a:solidFill>
                            <a:srgbClr val="7030A0"/>
                          </a:solidFill>
                          <a:effectLst/>
                          <a:latin typeface="+mn-lt"/>
                          <a:ea typeface="Calibri" panose="020F0502020204030204" pitchFamily="34" charset="0"/>
                          <a:cs typeface="Calibri" panose="020F0502020204030204" pitchFamily="34" charset="0"/>
                        </a:rPr>
                        <a:t>molid</a:t>
                      </a:r>
                      <a:r>
                        <a:rPr lang="en-US" sz="1800" b="1" dirty="0">
                          <a:solidFill>
                            <a:srgbClr val="7030A0"/>
                          </a:solidFill>
                          <a:effectLst/>
                          <a:latin typeface="+mn-lt"/>
                          <a:ea typeface="Calibri" panose="020F0502020204030204" pitchFamily="34" charset="0"/>
                          <a:cs typeface="Calibri" panose="020F0502020204030204" pitchFamily="34" charset="0"/>
                        </a:rPr>
                        <a:t>.</a:t>
                      </a:r>
                    </a:p>
                    <a:p>
                      <a:pPr>
                        <a:lnSpc>
                          <a:spcPct val="100000"/>
                        </a:lnSpc>
                      </a:pPr>
                      <a:endParaRPr lang="en-US" sz="1800" b="1" kern="1200" dirty="0">
                        <a:solidFill>
                          <a:srgbClr val="7030A0"/>
                        </a:solidFill>
                        <a:effectLst/>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mn-lt"/>
                          <a:ea typeface="Calibri" panose="020F0502020204030204" pitchFamily="34" charset="0"/>
                          <a:cs typeface="Times New Roman" panose="02020603050405020304" pitchFamily="18" charset="0"/>
                        </a:rPr>
                        <a:t>Definire </a:t>
                      </a:r>
                      <a:r>
                        <a:rPr lang="en-US" sz="1800" b="1" dirty="0" err="1">
                          <a:effectLst/>
                          <a:latin typeface="+mn-lt"/>
                          <a:ea typeface="Calibri" panose="020F0502020204030204" pitchFamily="34" charset="0"/>
                          <a:cs typeface="Times New Roman" panose="02020603050405020304" pitchFamily="18" charset="0"/>
                        </a:rPr>
                        <a:t>termeni</a:t>
                      </a:r>
                      <a:r>
                        <a:rPr lang="en-US" sz="1800" b="1" dirty="0">
                          <a:effectLst/>
                          <a:latin typeface="+mn-lt"/>
                          <a:ea typeface="Calibri" panose="020F0502020204030204" pitchFamily="34" charset="0"/>
                          <a:cs typeface="Times New Roman" panose="02020603050405020304" pitchFamily="18" charset="0"/>
                        </a:rPr>
                        <a:t> care </a:t>
                      </a:r>
                      <a:r>
                        <a:rPr lang="en-US" sz="1800" b="1" dirty="0" err="1">
                          <a:effectLst/>
                          <a:latin typeface="+mn-lt"/>
                          <a:ea typeface="Calibri" panose="020F0502020204030204" pitchFamily="34" charset="0"/>
                          <a:cs typeface="Times New Roman" panose="02020603050405020304" pitchFamily="18" charset="0"/>
                        </a:rPr>
                        <a:t>apar</a:t>
                      </a:r>
                      <a:r>
                        <a:rPr lang="en-US" sz="1800" b="1" dirty="0">
                          <a:effectLst/>
                          <a:latin typeface="+mn-lt"/>
                          <a:ea typeface="Calibri" panose="020F0502020204030204" pitchFamily="34" charset="0"/>
                          <a:cs typeface="Times New Roman" panose="02020603050405020304" pitchFamily="18" charset="0"/>
                        </a:rPr>
                        <a:t> in </a:t>
                      </a:r>
                      <a:r>
                        <a:rPr lang="en-US" sz="1800" b="1" dirty="0" err="1">
                          <a:effectLst/>
                          <a:latin typeface="+mn-lt"/>
                          <a:ea typeface="Calibri" panose="020F0502020204030204" pitchFamily="34" charset="0"/>
                          <a:cs typeface="Times New Roman" panose="02020603050405020304" pitchFamily="18" charset="0"/>
                        </a:rPr>
                        <a:t>textul</a:t>
                      </a:r>
                      <a:r>
                        <a:rPr lang="en-US" sz="1800" b="1" dirty="0">
                          <a:effectLst/>
                          <a:latin typeface="+mn-lt"/>
                          <a:ea typeface="Calibri" panose="020F0502020204030204" pitchFamily="34" charset="0"/>
                          <a:cs typeface="Times New Roman" panose="02020603050405020304" pitchFamily="18" charset="0"/>
                        </a:rPr>
                        <a:t> </a:t>
                      </a:r>
                      <a:r>
                        <a:rPr lang="en-US" sz="1800" b="1" dirty="0" err="1">
                          <a:effectLst/>
                          <a:latin typeface="+mn-lt"/>
                          <a:ea typeface="Calibri" panose="020F0502020204030204" pitchFamily="34" charset="0"/>
                          <a:cs typeface="Times New Roman" panose="02020603050405020304" pitchFamily="18" charset="0"/>
                        </a:rPr>
                        <a:t>regulamentului</a:t>
                      </a:r>
                      <a:r>
                        <a:rPr lang="en-US" sz="1800" b="1" baseline="0" dirty="0">
                          <a:effectLst/>
                          <a:latin typeface="+mn-lt"/>
                          <a:ea typeface="Calibri" panose="020F0502020204030204" pitchFamily="34" charset="0"/>
                          <a:cs typeface="Times New Roman" panose="02020603050405020304" pitchFamily="18" charset="0"/>
                        </a:rPr>
                        <a:t> </a:t>
                      </a:r>
                      <a:r>
                        <a:rPr lang="en-US" sz="1800" b="1" baseline="0" dirty="0" err="1">
                          <a:effectLst/>
                          <a:latin typeface="+mn-lt"/>
                          <a:ea typeface="Calibri" panose="020F0502020204030204" pitchFamily="34" charset="0"/>
                          <a:cs typeface="Times New Roman" panose="02020603050405020304" pitchFamily="18" charset="0"/>
                        </a:rPr>
                        <a:t>nou</a:t>
                      </a:r>
                      <a:r>
                        <a:rPr lang="en-US" sz="1800" b="1" dirty="0">
                          <a:effectLst/>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74849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951944100"/>
              </p:ext>
            </p:extLst>
          </p:nvPr>
        </p:nvGraphicFramePr>
        <p:xfrm>
          <a:off x="122829" y="601580"/>
          <a:ext cx="11929126" cy="6035040"/>
        </p:xfrm>
        <a:graphic>
          <a:graphicData uri="http://schemas.openxmlformats.org/drawingml/2006/table">
            <a:tbl>
              <a:tblPr firstRow="1" bandRow="1">
                <a:tableStyleId>{93296810-A885-4BE3-A3E7-6D5BEEA58F35}</a:tableStyleId>
              </a:tblPr>
              <a:tblGrid>
                <a:gridCol w="235517">
                  <a:extLst>
                    <a:ext uri="{9D8B030D-6E8A-4147-A177-3AD203B41FA5}">
                      <a16:colId xmlns:a16="http://schemas.microsoft.com/office/drawing/2014/main" val="443018147"/>
                    </a:ext>
                  </a:extLst>
                </a:gridCol>
                <a:gridCol w="399643">
                  <a:extLst>
                    <a:ext uri="{9D8B030D-6E8A-4147-A177-3AD203B41FA5}">
                      <a16:colId xmlns:a16="http://schemas.microsoft.com/office/drawing/2014/main" val="20001"/>
                    </a:ext>
                  </a:extLst>
                </a:gridCol>
                <a:gridCol w="255265">
                  <a:extLst>
                    <a:ext uri="{9D8B030D-6E8A-4147-A177-3AD203B41FA5}">
                      <a16:colId xmlns:a16="http://schemas.microsoft.com/office/drawing/2014/main" val="20002"/>
                    </a:ext>
                  </a:extLst>
                </a:gridCol>
                <a:gridCol w="580768">
                  <a:extLst>
                    <a:ext uri="{9D8B030D-6E8A-4147-A177-3AD203B41FA5}">
                      <a16:colId xmlns:a16="http://schemas.microsoft.com/office/drawing/2014/main" val="20003"/>
                    </a:ext>
                  </a:extLst>
                </a:gridCol>
                <a:gridCol w="2224216">
                  <a:extLst>
                    <a:ext uri="{9D8B030D-6E8A-4147-A177-3AD203B41FA5}">
                      <a16:colId xmlns:a16="http://schemas.microsoft.com/office/drawing/2014/main" val="1936576000"/>
                    </a:ext>
                  </a:extLst>
                </a:gridCol>
                <a:gridCol w="4683211">
                  <a:extLst>
                    <a:ext uri="{9D8B030D-6E8A-4147-A177-3AD203B41FA5}">
                      <a16:colId xmlns:a16="http://schemas.microsoft.com/office/drawing/2014/main" val="3002839380"/>
                    </a:ext>
                  </a:extLst>
                </a:gridCol>
                <a:gridCol w="3550506">
                  <a:extLst>
                    <a:ext uri="{9D8B030D-6E8A-4147-A177-3AD203B41FA5}">
                      <a16:colId xmlns:a16="http://schemas.microsoft.com/office/drawing/2014/main" val="2335696064"/>
                    </a:ext>
                  </a:extLst>
                </a:gridCol>
              </a:tblGrid>
              <a:tr h="1103634">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OBSERVATII/</a:t>
                      </a:r>
                      <a:r>
                        <a:rPr lang="x-none" sz="1400" dirty="0">
                          <a:solidFill>
                            <a:schemeClr val="tx1"/>
                          </a:solidFill>
                        </a:rPr>
                        <a:t> ARGUMENTE</a:t>
                      </a:r>
                    </a:p>
                  </a:txBody>
                  <a:tcPr>
                    <a:blipFill>
                      <a:blip r:embed="rId2"/>
                      <a:tile tx="0" ty="0" sx="100000" sy="100000" flip="none" algn="tl"/>
                    </a:blipFill>
                  </a:tcPr>
                </a:tc>
                <a:extLst>
                  <a:ext uri="{0D108BD9-81ED-4DB2-BD59-A6C34878D82A}">
                    <a16:rowId xmlns:a16="http://schemas.microsoft.com/office/drawing/2014/main" val="3493749900"/>
                  </a:ext>
                </a:extLst>
              </a:tr>
              <a:tr h="4806798">
                <a:tc>
                  <a:txBody>
                    <a:bodyPr/>
                    <a:lstStyle/>
                    <a:p>
                      <a:r>
                        <a:rPr lang="en-US" sz="1600" b="1" dirty="0">
                          <a:latin typeface="+mn-lt"/>
                        </a:rPr>
                        <a:t>I</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53</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3</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a)</a:t>
                      </a: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r>
                        <a:rPr lang="en-US" sz="1600" b="1" dirty="0">
                          <a:latin typeface="+mn-lt"/>
                        </a:rPr>
                        <a:t>b)</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 Nereglementat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mn-lt"/>
                          <a:ea typeface="+mn-ea"/>
                          <a:cs typeface="+mn-cs"/>
                        </a:rPr>
                        <a:t>Nereglementat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6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scopul</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evitării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deprecierii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calitative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materialelor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lemnoase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fasonate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pentru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asigurarea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desfacerii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şi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ritmicităţii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livrărilor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acestora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către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operatorii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din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industria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mobilei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şi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situaţiile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care nu se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poate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asigura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depozitarea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unor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cantităţi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material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lemnos</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constituite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loturi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din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cauza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inexistenţei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unei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infrastructuri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specifice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platforme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primare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sau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depozite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materiale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lemnoase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precum</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şi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pentru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punerea</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siguranţă</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materialelor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lemnoase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fasonate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pot fi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periclitate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dezastre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naturale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cum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sunt</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inundaţiile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alunecările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teren</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sau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avalanşele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se pot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constitui</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loturi</a:t>
                      </a:r>
                      <a:r>
                        <a:rPr lang="en-US" sz="1600" b="1" i="1" u="sng"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u="sng"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previzionate</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baza</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prevederilor</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actelor</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punere</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valoare</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urmând</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ca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livrarea</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acestora</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să</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se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facă</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baza</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recepţiilor</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efective</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şi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în</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cadrul</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unor</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grafice</a:t>
                      </a:r>
                      <a:r>
                        <a:rPr lang="en-US" sz="1600" b="1" i="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de </a:t>
                      </a:r>
                      <a:r>
                        <a:rPr lang="en-US" sz="1600" b="1" i="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eşalonare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0000"/>
                        </a:lnSpc>
                        <a:spcBef>
                          <a:spcPts val="0"/>
                        </a:spcBef>
                        <a:spcAft>
                          <a:spcPts val="0"/>
                        </a:spcAft>
                      </a:pPr>
                      <a:endParaRPr lang="en-US" sz="1600" b="1" kern="1200" dirty="0">
                        <a:solidFill>
                          <a:srgbClr val="7030A0"/>
                        </a:solidFill>
                        <a:effectLst/>
                        <a:latin typeface="Calibri" panose="020F0502020204030204" pitchFamily="34" charset="0"/>
                        <a:ea typeface="+mn-ea"/>
                        <a:cs typeface="+mn-cs"/>
                      </a:endParaRPr>
                    </a:p>
                    <a:p>
                      <a:pPr marL="0" marR="0">
                        <a:lnSpc>
                          <a:spcPct val="100000"/>
                        </a:lnSpc>
                        <a:spcBef>
                          <a:spcPts val="0"/>
                        </a:spcBef>
                        <a:spcAft>
                          <a:spcPts val="0"/>
                        </a:spcAft>
                      </a:pP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Loturile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previzionate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prevăzute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la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alin</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(1) se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vând</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prin</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licitaţie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sau</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negociere</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potrivit</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prevederilor</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prezentului</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regulament</a:t>
                      </a:r>
                      <a:r>
                        <a:rPr lang="en-US" sz="16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t>
                      </a: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latin typeface="+mn-lt"/>
                          <a:ea typeface="Calibri" panose="020F0502020204030204" pitchFamily="34" charset="0"/>
                          <a:cs typeface="Times New Roman" panose="02020603050405020304" pitchFamily="18" charset="0"/>
                        </a:rPr>
                        <a:t>Argumentatie</a:t>
                      </a:r>
                      <a:r>
                        <a:rPr lang="en-US" sz="1600" b="1" baseline="0" dirty="0">
                          <a:effectLst/>
                          <a:latin typeface="+mn-lt"/>
                          <a:ea typeface="Calibri" panose="020F0502020204030204" pitchFamily="34" charset="0"/>
                          <a:cs typeface="Times New Roman" panose="02020603050405020304" pitchFamily="18" charset="0"/>
                        </a:rPr>
                        <a:t> in text</a:t>
                      </a:r>
                      <a:endParaRPr lang="x-none" sz="1600" b="1"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4055324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706009235"/>
              </p:ext>
            </p:extLst>
          </p:nvPr>
        </p:nvGraphicFramePr>
        <p:xfrm>
          <a:off x="122829" y="601580"/>
          <a:ext cx="11929126" cy="6187440"/>
        </p:xfrm>
        <a:graphic>
          <a:graphicData uri="http://schemas.openxmlformats.org/drawingml/2006/table">
            <a:tbl>
              <a:tblPr firstRow="1" bandRow="1">
                <a:tableStyleId>{93296810-A885-4BE3-A3E7-6D5BEEA58F35}</a:tableStyleId>
              </a:tblPr>
              <a:tblGrid>
                <a:gridCol w="235517">
                  <a:extLst>
                    <a:ext uri="{9D8B030D-6E8A-4147-A177-3AD203B41FA5}">
                      <a16:colId xmlns:a16="http://schemas.microsoft.com/office/drawing/2014/main" val="443018147"/>
                    </a:ext>
                  </a:extLst>
                </a:gridCol>
                <a:gridCol w="222422">
                  <a:extLst>
                    <a:ext uri="{9D8B030D-6E8A-4147-A177-3AD203B41FA5}">
                      <a16:colId xmlns:a16="http://schemas.microsoft.com/office/drawing/2014/main" val="20001"/>
                    </a:ext>
                  </a:extLst>
                </a:gridCol>
                <a:gridCol w="210064">
                  <a:extLst>
                    <a:ext uri="{9D8B030D-6E8A-4147-A177-3AD203B41FA5}">
                      <a16:colId xmlns:a16="http://schemas.microsoft.com/office/drawing/2014/main" val="20002"/>
                    </a:ext>
                  </a:extLst>
                </a:gridCol>
                <a:gridCol w="383060">
                  <a:extLst>
                    <a:ext uri="{9D8B030D-6E8A-4147-A177-3AD203B41FA5}">
                      <a16:colId xmlns:a16="http://schemas.microsoft.com/office/drawing/2014/main" val="20003"/>
                    </a:ext>
                  </a:extLst>
                </a:gridCol>
                <a:gridCol w="2471351">
                  <a:extLst>
                    <a:ext uri="{9D8B030D-6E8A-4147-A177-3AD203B41FA5}">
                      <a16:colId xmlns:a16="http://schemas.microsoft.com/office/drawing/2014/main" val="1936576000"/>
                    </a:ext>
                  </a:extLst>
                </a:gridCol>
                <a:gridCol w="3323968">
                  <a:extLst>
                    <a:ext uri="{9D8B030D-6E8A-4147-A177-3AD203B41FA5}">
                      <a16:colId xmlns:a16="http://schemas.microsoft.com/office/drawing/2014/main" val="3002839380"/>
                    </a:ext>
                  </a:extLst>
                </a:gridCol>
                <a:gridCol w="5082744">
                  <a:extLst>
                    <a:ext uri="{9D8B030D-6E8A-4147-A177-3AD203B41FA5}">
                      <a16:colId xmlns:a16="http://schemas.microsoft.com/office/drawing/2014/main" val="2335696064"/>
                    </a:ext>
                  </a:extLst>
                </a:gridCol>
              </a:tblGrid>
              <a:tr h="1103634">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806798">
                <a:tc>
                  <a:txBody>
                    <a:bodyPr/>
                    <a:lstStyle/>
                    <a:p>
                      <a:r>
                        <a:rPr lang="en-US" sz="1800" b="1" dirty="0">
                          <a:latin typeface="+mn-lt"/>
                        </a:rPr>
                        <a:t>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1</a:t>
                      </a:r>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r>
                        <a:rPr lang="en-US" sz="1800" b="1" dirty="0">
                          <a:latin typeface="+mn-lt"/>
                        </a:rPr>
                        <a:t>n)</a:t>
                      </a: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mn-lt"/>
                          <a:ea typeface="Calibri" panose="020F0502020204030204" pitchFamily="34" charset="0"/>
                          <a:cs typeface="Calibri" panose="020F0502020204030204" pitchFamily="34" charset="0"/>
                        </a:rPr>
                        <a:t>l) operator economic</a:t>
                      </a:r>
                      <a:r>
                        <a:rPr lang="en-US" sz="1800" dirty="0">
                          <a:effectLst/>
                          <a:latin typeface="+mn-lt"/>
                          <a:ea typeface="Calibri" panose="020F0502020204030204" pitchFamily="34" charset="0"/>
                          <a:cs typeface="Calibri" panose="020F0502020204030204" pitchFamily="34" charset="0"/>
                        </a:rPr>
                        <a:t> - </a:t>
                      </a:r>
                      <a:r>
                        <a:rPr lang="en-US" sz="1800" dirty="0" err="1">
                          <a:effectLst/>
                          <a:latin typeface="+mn-lt"/>
                          <a:ea typeface="Calibri" panose="020F0502020204030204" pitchFamily="34" charset="0"/>
                          <a:cs typeface="Calibri" panose="020F0502020204030204" pitchFamily="34" charset="0"/>
                        </a:rPr>
                        <a:t>orice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întreprindere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atestată</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în</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condiţiile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legii</a:t>
                      </a:r>
                      <a:r>
                        <a:rPr lang="en-US" sz="1800" dirty="0">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pentru</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lucrări</a:t>
                      </a:r>
                      <a:r>
                        <a:rPr lang="en-US" sz="1800" strike="sngStrike" dirty="0">
                          <a:solidFill>
                            <a:srgbClr val="FF0000"/>
                          </a:solidFill>
                          <a:effectLst/>
                          <a:latin typeface="+mn-lt"/>
                          <a:ea typeface="Calibri" panose="020F0502020204030204" pitchFamily="34" charset="0"/>
                          <a:cs typeface="Calibri" panose="020F0502020204030204" pitchFamily="34" charset="0"/>
                        </a:rPr>
                        <a:t> de </a:t>
                      </a:r>
                      <a:r>
                        <a:rPr lang="en-US" sz="1800" strike="sngStrike" dirty="0" err="1">
                          <a:solidFill>
                            <a:srgbClr val="FF0000"/>
                          </a:solidFill>
                          <a:effectLst/>
                          <a:latin typeface="+mn-lt"/>
                          <a:ea typeface="Calibri" panose="020F0502020204030204" pitchFamily="34" charset="0"/>
                          <a:cs typeface="Calibri" panose="020F0502020204030204" pitchFamily="34" charset="0"/>
                        </a:rPr>
                        <a:t>exploatare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forestieră</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în</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cazul</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cumpărării</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masei</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lemnoase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pe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picior</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precum</a:t>
                      </a:r>
                      <a:r>
                        <a:rPr lang="en-US" sz="1800" dirty="0">
                          <a:effectLst/>
                          <a:latin typeface="+mn-lt"/>
                          <a:ea typeface="Calibri" panose="020F0502020204030204" pitchFamily="34" charset="0"/>
                          <a:cs typeface="Calibri" panose="020F0502020204030204" pitchFamily="34" charset="0"/>
                        </a:rPr>
                        <a:t> şi </a:t>
                      </a:r>
                      <a:r>
                        <a:rPr lang="en-US" sz="1800" dirty="0" err="1">
                          <a:effectLst/>
                          <a:latin typeface="+mn-lt"/>
                          <a:ea typeface="Calibri" panose="020F0502020204030204" pitchFamily="34" charset="0"/>
                          <a:cs typeface="Calibri" panose="020F0502020204030204" pitchFamily="34" charset="0"/>
                        </a:rPr>
                        <a:t>orice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persoană</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juridică</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sau</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fizică</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în</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cazul</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cumpărării</a:t>
                      </a:r>
                      <a:r>
                        <a:rPr lang="en-US" sz="1800" dirty="0">
                          <a:effectLst/>
                          <a:latin typeface="+mn-lt"/>
                          <a:ea typeface="Calibri" panose="020F0502020204030204" pitchFamily="34" charset="0"/>
                          <a:cs typeface="Calibri" panose="020F0502020204030204" pitchFamily="34" charset="0"/>
                        </a:rPr>
                        <a:t> de </a:t>
                      </a:r>
                      <a:r>
                        <a:rPr lang="en-US" sz="1800" dirty="0" err="1">
                          <a:effectLst/>
                          <a:latin typeface="+mn-lt"/>
                          <a:ea typeface="Calibri" panose="020F0502020204030204" pitchFamily="34" charset="0"/>
                          <a:cs typeface="Calibri" panose="020F0502020204030204" pitchFamily="34" charset="0"/>
                        </a:rPr>
                        <a:t>lemn</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fasonat</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termenul</a:t>
                      </a:r>
                      <a:r>
                        <a:rPr lang="en-US" sz="1800" dirty="0">
                          <a:effectLst/>
                          <a:latin typeface="+mn-lt"/>
                          <a:ea typeface="Calibri" panose="020F0502020204030204" pitchFamily="34" charset="0"/>
                          <a:cs typeface="Calibri" panose="020F0502020204030204" pitchFamily="34" charset="0"/>
                        </a:rPr>
                        <a:t> include şi </a:t>
                      </a:r>
                      <a:r>
                        <a:rPr lang="en-US" sz="1800" dirty="0" err="1">
                          <a:effectLst/>
                          <a:latin typeface="+mn-lt"/>
                          <a:ea typeface="Calibri" panose="020F0502020204030204" pitchFamily="34" charset="0"/>
                          <a:cs typeface="Calibri" panose="020F0502020204030204" pitchFamily="34" charset="0"/>
                        </a:rPr>
                        <a:t>întreprinderile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individuale</a:t>
                      </a:r>
                      <a:r>
                        <a:rPr lang="en-US" sz="1800" dirty="0">
                          <a:effectLst/>
                          <a:latin typeface="+mn-lt"/>
                          <a:ea typeface="Calibri" panose="020F0502020204030204" pitchFamily="34" charset="0"/>
                          <a:cs typeface="Calibri" panose="020F0502020204030204" pitchFamily="34" charset="0"/>
                        </a:rPr>
                        <a:t> şi </a:t>
                      </a:r>
                      <a:r>
                        <a:rPr lang="en-US" sz="1800" dirty="0" err="1">
                          <a:effectLst/>
                          <a:latin typeface="+mn-lt"/>
                          <a:ea typeface="Calibri" panose="020F0502020204030204" pitchFamily="34" charset="0"/>
                          <a:cs typeface="Calibri" panose="020F0502020204030204" pitchFamily="34" charset="0"/>
                        </a:rPr>
                        <a:t>persoanele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fizice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autorizate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înregistrate</a:t>
                      </a:r>
                      <a:r>
                        <a:rPr lang="en-US" sz="1800" dirty="0">
                          <a:effectLst/>
                          <a:latin typeface="+mn-lt"/>
                          <a:ea typeface="Calibri" panose="020F0502020204030204" pitchFamily="34" charset="0"/>
                          <a:cs typeface="Calibri" panose="020F0502020204030204" pitchFamily="34" charset="0"/>
                        </a:rPr>
                        <a:t> la </a:t>
                      </a:r>
                      <a:r>
                        <a:rPr lang="en-US" sz="1800" dirty="0" err="1">
                          <a:effectLst/>
                          <a:latin typeface="+mn-lt"/>
                          <a:ea typeface="Calibri" panose="020F0502020204030204" pitchFamily="34" charset="0"/>
                          <a:cs typeface="Calibri" panose="020F0502020204030204" pitchFamily="34" charset="0"/>
                        </a:rPr>
                        <a:t>oficiul</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registrului</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comerţului</a:t>
                      </a:r>
                      <a:r>
                        <a:rPr lang="en-US" sz="1800" dirty="0">
                          <a:effectLst/>
                          <a:latin typeface="+mn-lt"/>
                          <a:ea typeface="Calibri" panose="020F0502020204030204" pitchFamily="34" charset="0"/>
                          <a:cs typeface="Calibri" panose="020F0502020204030204" pitchFamily="34" charset="0"/>
                        </a:rPr>
                        <a:t>;</a:t>
                      </a:r>
                      <a:endParaRPr lang="en-US" sz="1800" b="1" kern="1200" dirty="0">
                        <a:solidFill>
                          <a:schemeClr val="dk1"/>
                        </a:solidFill>
                        <a:effectLst/>
                        <a:latin typeface="+mn-lt"/>
                        <a:ea typeface="+mn-ea"/>
                        <a:cs typeface="+mn-cs"/>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800" b="1" u="sng" dirty="0">
                          <a:effectLst/>
                          <a:latin typeface="+mn-lt"/>
                          <a:ea typeface="Calibri" panose="020F0502020204030204" pitchFamily="34" charset="0"/>
                          <a:cs typeface="Calibri" panose="020F0502020204030204" pitchFamily="34" charset="0"/>
                        </a:rPr>
                        <a:t>operator economic</a:t>
                      </a:r>
                      <a:r>
                        <a:rPr lang="en-US" sz="1800" dirty="0">
                          <a:effectLst/>
                          <a:latin typeface="+mn-lt"/>
                          <a:ea typeface="Calibri" panose="020F0502020204030204" pitchFamily="34" charset="0"/>
                          <a:cs typeface="Calibri" panose="020F0502020204030204" pitchFamily="34" charset="0"/>
                        </a:rPr>
                        <a:t> - </a:t>
                      </a:r>
                      <a:r>
                        <a:rPr lang="en-US" sz="1800" dirty="0" err="1">
                          <a:effectLst/>
                          <a:latin typeface="+mn-lt"/>
                          <a:ea typeface="Calibri" panose="020F0502020204030204" pitchFamily="34" charset="0"/>
                          <a:cs typeface="Calibri" panose="020F0502020204030204" pitchFamily="34" charset="0"/>
                        </a:rPr>
                        <a:t>orice</a:t>
                      </a:r>
                      <a:r>
                        <a:rPr lang="en-US" sz="1800" dirty="0">
                          <a:effectLst/>
                          <a:latin typeface="+mn-lt"/>
                          <a:ea typeface="Calibri" panose="020F0502020204030204" pitchFamily="34" charset="0"/>
                          <a:cs typeface="Calibri" panose="020F0502020204030204" pitchFamily="34" charset="0"/>
                        </a:rPr>
                        <a:t> </a:t>
                      </a:r>
                      <a:r>
                        <a:rPr lang="en-US" sz="1800" b="1" dirty="0" err="1">
                          <a:effectLst/>
                          <a:latin typeface="+mn-lt"/>
                          <a:ea typeface="Calibri" panose="020F0502020204030204" pitchFamily="34" charset="0"/>
                          <a:cs typeface="Calibri" panose="020F0502020204030204" pitchFamily="34" charset="0"/>
                        </a:rPr>
                        <a:t>intreprindere</a:t>
                      </a:r>
                      <a:r>
                        <a:rPr lang="en-US" sz="1800" b="1" dirty="0">
                          <a:effectLst/>
                          <a:latin typeface="+mn-lt"/>
                          <a:ea typeface="Calibri" panose="020F0502020204030204" pitchFamily="34" charset="0"/>
                          <a:cs typeface="Calibri" panose="020F0502020204030204" pitchFamily="34" charset="0"/>
                        </a:rPr>
                        <a:t> </a:t>
                      </a:r>
                      <a:r>
                        <a:rPr lang="en-US" sz="1800" b="1" dirty="0" err="1">
                          <a:effectLst/>
                          <a:latin typeface="+mn-lt"/>
                          <a:ea typeface="Calibri" panose="020F0502020204030204" pitchFamily="34" charset="0"/>
                          <a:cs typeface="Calibri" panose="020F0502020204030204" pitchFamily="34" charset="0"/>
                        </a:rPr>
                        <a:t>atestata</a:t>
                      </a:r>
                      <a:r>
                        <a:rPr lang="en-US" sz="1800" b="1" dirty="0">
                          <a:effectLst/>
                          <a:latin typeface="+mn-lt"/>
                          <a:ea typeface="Calibri" panose="020F0502020204030204" pitchFamily="34" charset="0"/>
                          <a:cs typeface="Calibri" panose="020F0502020204030204" pitchFamily="34" charset="0"/>
                        </a:rPr>
                        <a:t> </a:t>
                      </a:r>
                      <a:r>
                        <a:rPr lang="en-US" sz="1800" b="1" u="sng" dirty="0" err="1">
                          <a:solidFill>
                            <a:srgbClr val="7030A0"/>
                          </a:solidFill>
                          <a:effectLst/>
                          <a:latin typeface="+mn-lt"/>
                          <a:ea typeface="Calibri" panose="020F0502020204030204" pitchFamily="34" charset="0"/>
                          <a:cs typeface="Calibri" panose="020F0502020204030204" pitchFamily="34" charset="0"/>
                        </a:rPr>
                        <a:t>sau</a:t>
                      </a:r>
                      <a:r>
                        <a:rPr lang="en-US" sz="1800" b="1" u="sng" dirty="0">
                          <a:solidFill>
                            <a:srgbClr val="7030A0"/>
                          </a:solidFill>
                          <a:effectLst/>
                          <a:latin typeface="+mn-lt"/>
                          <a:ea typeface="Calibri" panose="020F0502020204030204" pitchFamily="34" charset="0"/>
                          <a:cs typeface="Calibri" panose="020F0502020204030204" pitchFamily="34" charset="0"/>
                        </a:rPr>
                        <a:t> </a:t>
                      </a:r>
                      <a:r>
                        <a:rPr lang="en-US" sz="1800" b="1" u="sng" dirty="0" err="1">
                          <a:solidFill>
                            <a:srgbClr val="7030A0"/>
                          </a:solidFill>
                          <a:effectLst/>
                          <a:latin typeface="+mn-lt"/>
                          <a:ea typeface="Calibri" panose="020F0502020204030204" pitchFamily="34" charset="0"/>
                          <a:cs typeface="Calibri" panose="020F0502020204030204" pitchFamily="34" charset="0"/>
                        </a:rPr>
                        <a:t>autorizata</a:t>
                      </a:r>
                      <a:r>
                        <a:rPr lang="en-US" sz="1800" dirty="0">
                          <a:effectLst/>
                          <a:latin typeface="+mn-lt"/>
                          <a:ea typeface="Calibri" panose="020F0502020204030204" pitchFamily="34" charset="0"/>
                          <a:cs typeface="Calibri" panose="020F0502020204030204" pitchFamily="34" charset="0"/>
                        </a:rPr>
                        <a:t>, in </a:t>
                      </a:r>
                      <a:r>
                        <a:rPr lang="en-US" sz="1800" dirty="0" err="1">
                          <a:effectLst/>
                          <a:latin typeface="+mn-lt"/>
                          <a:ea typeface="Calibri" panose="020F0502020204030204" pitchFamily="34" charset="0"/>
                          <a:cs typeface="Calibri" panose="020F0502020204030204" pitchFamily="34" charset="0"/>
                        </a:rPr>
                        <a:t>conditiile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legii</a:t>
                      </a:r>
                      <a:r>
                        <a:rPr lang="en-US" sz="1800" dirty="0">
                          <a:effectLst/>
                          <a:latin typeface="+mn-lt"/>
                          <a:ea typeface="Calibri" panose="020F0502020204030204" pitchFamily="34" charset="0"/>
                          <a:cs typeface="Calibri" panose="020F0502020204030204" pitchFamily="34" charset="0"/>
                        </a:rPr>
                        <a:t>, </a:t>
                      </a:r>
                      <a:r>
                        <a:rPr lang="en-US" sz="1800" b="1" dirty="0">
                          <a:solidFill>
                            <a:srgbClr val="0070C0"/>
                          </a:solidFill>
                          <a:effectLst/>
                          <a:latin typeface="+mn-lt"/>
                          <a:ea typeface="Calibri" panose="020F0502020204030204" pitchFamily="34" charset="0"/>
                          <a:cs typeface="Calibri" panose="020F0502020204030204" pitchFamily="34" charset="0"/>
                        </a:rPr>
                        <a:t>care </a:t>
                      </a:r>
                      <a:r>
                        <a:rPr lang="en-US" sz="1800" b="1" dirty="0" err="1">
                          <a:solidFill>
                            <a:srgbClr val="0070C0"/>
                          </a:solidFill>
                          <a:effectLst/>
                          <a:latin typeface="+mn-lt"/>
                          <a:ea typeface="Calibri" panose="020F0502020204030204" pitchFamily="34" charset="0"/>
                          <a:cs typeface="Calibri" panose="020F0502020204030204" pitchFamily="34" charset="0"/>
                        </a:rPr>
                        <a:t>desfăşoară</a:t>
                      </a:r>
                      <a:r>
                        <a:rPr lang="en-US" sz="1800" b="1" dirty="0">
                          <a:solidFill>
                            <a:srgbClr val="0070C0"/>
                          </a:solidFill>
                          <a:effectLst/>
                          <a:latin typeface="+mn-lt"/>
                          <a:ea typeface="Calibri" panose="020F0502020204030204" pitchFamily="34" charset="0"/>
                          <a:cs typeface="Calibri" panose="020F0502020204030204" pitchFamily="34" charset="0"/>
                        </a:rPr>
                        <a:t>, cu </a:t>
                      </a:r>
                      <a:r>
                        <a:rPr lang="en-US" sz="1800" b="1" dirty="0" err="1">
                          <a:solidFill>
                            <a:srgbClr val="0070C0"/>
                          </a:solidFill>
                          <a:effectLst/>
                          <a:latin typeface="+mn-lt"/>
                          <a:ea typeface="Calibri" panose="020F0502020204030204" pitchFamily="34" charset="0"/>
                          <a:cs typeface="Calibri" panose="020F0502020204030204" pitchFamily="34" charset="0"/>
                        </a:rPr>
                        <a:t>respectarea</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condiţiilor</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prevăzute</a:t>
                      </a:r>
                      <a:r>
                        <a:rPr lang="en-US" sz="1800" b="1" dirty="0">
                          <a:solidFill>
                            <a:srgbClr val="0070C0"/>
                          </a:solidFill>
                          <a:effectLst/>
                          <a:latin typeface="+mn-lt"/>
                          <a:ea typeface="Calibri" panose="020F0502020204030204" pitchFamily="34" charset="0"/>
                          <a:cs typeface="Calibri" panose="020F0502020204030204" pitchFamily="34" charset="0"/>
                        </a:rPr>
                        <a:t> de </a:t>
                      </a:r>
                      <a:r>
                        <a:rPr lang="en-US" sz="1800" b="1" dirty="0" err="1">
                          <a:solidFill>
                            <a:srgbClr val="0070C0"/>
                          </a:solidFill>
                          <a:effectLst/>
                          <a:latin typeface="+mn-lt"/>
                          <a:ea typeface="Calibri" panose="020F0502020204030204" pitchFamily="34" charset="0"/>
                          <a:cs typeface="Calibri" panose="020F0502020204030204" pitchFamily="34" charset="0"/>
                        </a:rPr>
                        <a:t>lege</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operaţiuni</a:t>
                      </a:r>
                      <a:r>
                        <a:rPr lang="en-US" sz="1800" b="1" dirty="0">
                          <a:solidFill>
                            <a:srgbClr val="0070C0"/>
                          </a:solidFill>
                          <a:effectLst/>
                          <a:latin typeface="+mn-lt"/>
                          <a:ea typeface="Calibri" panose="020F0502020204030204" pitchFamily="34" charset="0"/>
                          <a:cs typeface="Calibri" panose="020F0502020204030204" pitchFamily="34" charset="0"/>
                        </a:rPr>
                        <a:t> de </a:t>
                      </a:r>
                      <a:r>
                        <a:rPr lang="en-US" sz="1800" b="1" dirty="0" err="1">
                          <a:solidFill>
                            <a:srgbClr val="0070C0"/>
                          </a:solidFill>
                          <a:effectLst/>
                          <a:latin typeface="+mn-lt"/>
                          <a:ea typeface="Calibri" panose="020F0502020204030204" pitchFamily="34" charset="0"/>
                          <a:cs typeface="Calibri" panose="020F0502020204030204" pitchFamily="34" charset="0"/>
                        </a:rPr>
                        <a:t>orice</a:t>
                      </a:r>
                      <a:r>
                        <a:rPr lang="en-US" sz="1800" b="1" dirty="0">
                          <a:solidFill>
                            <a:srgbClr val="0070C0"/>
                          </a:solidFill>
                          <a:effectLst/>
                          <a:latin typeface="+mn-lt"/>
                          <a:ea typeface="Calibri" panose="020F0502020204030204" pitchFamily="34" charset="0"/>
                          <a:cs typeface="Calibri" panose="020F0502020204030204" pitchFamily="34" charset="0"/>
                        </a:rPr>
                        <a:t> tip cu </a:t>
                      </a:r>
                      <a:r>
                        <a:rPr lang="en-US" sz="1800" b="1" dirty="0" err="1">
                          <a:solidFill>
                            <a:srgbClr val="0070C0"/>
                          </a:solidFill>
                          <a:effectLst/>
                          <a:latin typeface="+mn-lt"/>
                          <a:ea typeface="Calibri" panose="020F0502020204030204" pitchFamily="34" charset="0"/>
                          <a:cs typeface="Calibri" panose="020F0502020204030204" pitchFamily="34" charset="0"/>
                        </a:rPr>
                        <a:t>masă</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lemnoasă</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sau</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materiale</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lemnoase</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inclusiv</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comercializarea</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materialelor</a:t>
                      </a:r>
                      <a:r>
                        <a:rPr lang="en-US" sz="1800" b="1" dirty="0">
                          <a:solidFill>
                            <a:srgbClr val="0070C0"/>
                          </a:solidFill>
                          <a:effectLst/>
                          <a:latin typeface="+mn-lt"/>
                          <a:ea typeface="Calibri" panose="020F0502020204030204" pitchFamily="34" charset="0"/>
                          <a:cs typeface="Calibri" panose="020F0502020204030204" pitchFamily="34" charset="0"/>
                        </a:rPr>
                        <a:t> </a:t>
                      </a:r>
                      <a:r>
                        <a:rPr lang="en-US" sz="1800" b="1" dirty="0" err="1">
                          <a:solidFill>
                            <a:srgbClr val="0070C0"/>
                          </a:solidFill>
                          <a:effectLst/>
                          <a:latin typeface="+mn-lt"/>
                          <a:ea typeface="Calibri" panose="020F0502020204030204" pitchFamily="34" charset="0"/>
                          <a:cs typeface="Calibri" panose="020F0502020204030204" pitchFamily="34" charset="0"/>
                        </a:rPr>
                        <a:t>lemnoase</a:t>
                      </a:r>
                      <a:r>
                        <a:rPr lang="en-US" sz="1800" dirty="0">
                          <a:effectLst/>
                          <a:latin typeface="+mn-lt"/>
                          <a:ea typeface="Calibri" panose="020F0502020204030204" pitchFamily="34" charset="0"/>
                          <a:cs typeface="Calibri" panose="020F0502020204030204" pitchFamily="34" charset="0"/>
                        </a:rPr>
                        <a:t>, in </a:t>
                      </a:r>
                      <a:r>
                        <a:rPr lang="en-US" sz="1800" dirty="0" err="1">
                          <a:effectLst/>
                          <a:latin typeface="+mn-lt"/>
                          <a:ea typeface="Calibri" panose="020F0502020204030204" pitchFamily="34" charset="0"/>
                          <a:cs typeface="Calibri" panose="020F0502020204030204" pitchFamily="34" charset="0"/>
                        </a:rPr>
                        <a:t>cazul</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cumpararii</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masei</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lemnoase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pe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picior</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precum</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si</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orice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persoana</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juridica</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sau</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fizica</a:t>
                      </a:r>
                      <a:r>
                        <a:rPr lang="en-US" sz="1800" dirty="0">
                          <a:effectLst/>
                          <a:latin typeface="+mn-lt"/>
                          <a:ea typeface="Calibri" panose="020F0502020204030204" pitchFamily="34" charset="0"/>
                          <a:cs typeface="Calibri" panose="020F0502020204030204" pitchFamily="34" charset="0"/>
                        </a:rPr>
                        <a:t>, in </a:t>
                      </a:r>
                      <a:r>
                        <a:rPr lang="en-US" sz="1800" dirty="0" err="1">
                          <a:effectLst/>
                          <a:latin typeface="+mn-lt"/>
                          <a:ea typeface="Calibri" panose="020F0502020204030204" pitchFamily="34" charset="0"/>
                          <a:cs typeface="Calibri" panose="020F0502020204030204" pitchFamily="34" charset="0"/>
                        </a:rPr>
                        <a:t>cazul</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cumpararii</a:t>
                      </a:r>
                      <a:r>
                        <a:rPr lang="en-US" sz="1800" dirty="0">
                          <a:effectLst/>
                          <a:latin typeface="+mn-lt"/>
                          <a:ea typeface="Calibri" panose="020F0502020204030204" pitchFamily="34" charset="0"/>
                          <a:cs typeface="Calibri" panose="020F0502020204030204" pitchFamily="34" charset="0"/>
                        </a:rPr>
                        <a:t> de </a:t>
                      </a:r>
                      <a:r>
                        <a:rPr lang="en-US" sz="1800" dirty="0" err="1">
                          <a:effectLst/>
                          <a:latin typeface="+mn-lt"/>
                          <a:ea typeface="Calibri" panose="020F0502020204030204" pitchFamily="34" charset="0"/>
                          <a:cs typeface="Calibri" panose="020F0502020204030204" pitchFamily="34" charset="0"/>
                        </a:rPr>
                        <a:t>lemn</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fasonat</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termenul</a:t>
                      </a:r>
                      <a:r>
                        <a:rPr lang="en-US" sz="1800" dirty="0">
                          <a:effectLst/>
                          <a:latin typeface="+mn-lt"/>
                          <a:ea typeface="Calibri" panose="020F0502020204030204" pitchFamily="34" charset="0"/>
                          <a:cs typeface="Calibri" panose="020F0502020204030204" pitchFamily="34" charset="0"/>
                        </a:rPr>
                        <a:t> include </a:t>
                      </a:r>
                      <a:r>
                        <a:rPr lang="en-US" sz="1800" dirty="0" err="1">
                          <a:effectLst/>
                          <a:latin typeface="+mn-lt"/>
                          <a:ea typeface="Calibri" panose="020F0502020204030204" pitchFamily="34" charset="0"/>
                          <a:cs typeface="Calibri" panose="020F0502020204030204" pitchFamily="34" charset="0"/>
                        </a:rPr>
                        <a:t>si</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intreprinderile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individuale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si</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persoanele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fizice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autorizate</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inregistrate</a:t>
                      </a:r>
                      <a:r>
                        <a:rPr lang="en-US" sz="1800" dirty="0">
                          <a:effectLst/>
                          <a:latin typeface="+mn-lt"/>
                          <a:ea typeface="Calibri" panose="020F0502020204030204" pitchFamily="34" charset="0"/>
                          <a:cs typeface="Calibri" panose="020F0502020204030204" pitchFamily="34" charset="0"/>
                        </a:rPr>
                        <a:t> la </a:t>
                      </a:r>
                      <a:r>
                        <a:rPr lang="en-US" sz="1800" dirty="0" err="1">
                          <a:effectLst/>
                          <a:latin typeface="+mn-lt"/>
                          <a:ea typeface="Calibri" panose="020F0502020204030204" pitchFamily="34" charset="0"/>
                          <a:cs typeface="Calibri" panose="020F0502020204030204" pitchFamily="34" charset="0"/>
                        </a:rPr>
                        <a:t>oficiul</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registrului</a:t>
                      </a:r>
                      <a:r>
                        <a:rPr lang="en-US" sz="1800" dirty="0">
                          <a:effectLst/>
                          <a:latin typeface="+mn-lt"/>
                          <a:ea typeface="Calibri" panose="020F0502020204030204" pitchFamily="34" charset="0"/>
                          <a:cs typeface="Calibri" panose="020F0502020204030204" pitchFamily="34" charset="0"/>
                        </a:rPr>
                        <a:t> </a:t>
                      </a:r>
                      <a:r>
                        <a:rPr lang="en-US" sz="1800" dirty="0" err="1">
                          <a:effectLst/>
                          <a:latin typeface="+mn-lt"/>
                          <a:ea typeface="Calibri" panose="020F0502020204030204" pitchFamily="34" charset="0"/>
                          <a:cs typeface="Calibri" panose="020F0502020204030204" pitchFamily="34" charset="0"/>
                        </a:rPr>
                        <a:t>comertului</a:t>
                      </a:r>
                      <a:r>
                        <a:rPr lang="en-US" sz="1800" dirty="0">
                          <a:effectLst/>
                          <a:latin typeface="+mn-lt"/>
                          <a:ea typeface="Calibri" panose="020F0502020204030204" pitchFamily="34" charset="0"/>
                          <a:cs typeface="Calibri" panose="020F0502020204030204" pitchFamily="34" charset="0"/>
                        </a:rPr>
                        <a:t>;</a:t>
                      </a:r>
                      <a:endParaRPr lang="en-US" sz="1800" b="1" kern="1200" dirty="0">
                        <a:solidFill>
                          <a:srgbClr val="0070C0"/>
                        </a:solidFill>
                        <a:effectLst/>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Argumente: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1 - </a:t>
                      </a:r>
                      <a:r>
                        <a:rPr kumimoji="0" lang="en-US" sz="1800" b="0" i="0" u="none" strike="noStrike" kern="1200" cap="none" spc="0" normalizeH="0" baseline="0" noProof="0" dirty="0" err="1">
                          <a:ln>
                            <a:noFill/>
                          </a:ln>
                          <a:solidFill>
                            <a:prstClr val="black"/>
                          </a:solidFill>
                          <a:effectLst/>
                          <a:uLnTx/>
                          <a:uFillTx/>
                          <a:latin typeface="+mn-lt"/>
                          <a:ea typeface="+mn-ea"/>
                          <a:cs typeface="+mn-cs"/>
                        </a:rPr>
                        <a:t>favorizarea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unui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mediu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concurential</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2 - </a:t>
                      </a:r>
                      <a:r>
                        <a:rPr kumimoji="0" lang="en-US" sz="1800" b="0" i="0" u="none" strike="noStrike" kern="1200" cap="none" spc="0" normalizeH="0" baseline="0" noProof="0" dirty="0" err="1">
                          <a:ln>
                            <a:noFill/>
                          </a:ln>
                          <a:solidFill>
                            <a:prstClr val="black"/>
                          </a:solidFill>
                          <a:effectLst/>
                          <a:uLnTx/>
                          <a:uFillTx/>
                          <a:latin typeface="+mn-lt"/>
                          <a:ea typeface="+mn-ea"/>
                          <a:cs typeface="+mn-cs"/>
                        </a:rPr>
                        <a:t>firmele</a:t>
                      </a:r>
                      <a:r>
                        <a:rPr kumimoji="0" lang="en-US" sz="1800" b="0" i="0" u="none" strike="noStrike" kern="1200" cap="none" spc="0" normalizeH="0" baseline="0" noProof="0" dirty="0">
                          <a:ln>
                            <a:noFill/>
                          </a:ln>
                          <a:solidFill>
                            <a:prstClr val="black"/>
                          </a:solidFill>
                          <a:effectLst/>
                          <a:uLnTx/>
                          <a:uFillTx/>
                          <a:latin typeface="+mn-lt"/>
                          <a:ea typeface="+mn-ea"/>
                          <a:cs typeface="+mn-cs"/>
                        </a:rPr>
                        <a:t> din </a:t>
                      </a:r>
                      <a:r>
                        <a:rPr kumimoji="0" lang="en-US" sz="1800" b="0" i="0" u="none" strike="noStrike" kern="1200" cap="none" spc="0" normalizeH="0" baseline="0" noProof="0" dirty="0" err="1">
                          <a:ln>
                            <a:noFill/>
                          </a:ln>
                          <a:solidFill>
                            <a:prstClr val="black"/>
                          </a:solidFill>
                          <a:effectLst/>
                          <a:uLnTx/>
                          <a:uFillTx/>
                          <a:latin typeface="+mn-lt"/>
                          <a:ea typeface="+mn-ea"/>
                          <a:cs typeface="+mn-cs"/>
                        </a:rPr>
                        <a:t>industria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lemnului</a:t>
                      </a:r>
                      <a:r>
                        <a:rPr kumimoji="0" lang="en-US" sz="1800" b="0" i="0" u="none" strike="noStrike" kern="1200" cap="none" spc="0" normalizeH="0" baseline="0" noProof="0" dirty="0">
                          <a:ln>
                            <a:noFill/>
                          </a:ln>
                          <a:solidFill>
                            <a:prstClr val="black"/>
                          </a:solidFill>
                          <a:effectLst/>
                          <a:uLnTx/>
                          <a:uFillTx/>
                          <a:latin typeface="+mn-lt"/>
                          <a:ea typeface="+mn-ea"/>
                          <a:cs typeface="+mn-cs"/>
                        </a:rPr>
                        <a:t> au </a:t>
                      </a:r>
                      <a:r>
                        <a:rPr kumimoji="0" lang="en-US" sz="1800" b="0" i="0" u="none" strike="noStrike" kern="1200" cap="none" spc="0" normalizeH="0" baseline="0" noProof="0" dirty="0" err="1">
                          <a:ln>
                            <a:noFill/>
                          </a:ln>
                          <a:solidFill>
                            <a:prstClr val="black"/>
                          </a:solidFill>
                          <a:effectLst/>
                          <a:uLnTx/>
                          <a:uFillTx/>
                          <a:latin typeface="+mn-lt"/>
                          <a:ea typeface="+mn-ea"/>
                          <a:cs typeface="+mn-cs"/>
                        </a:rPr>
                        <a:t>acces</a:t>
                      </a:r>
                      <a:r>
                        <a:rPr kumimoji="0" lang="en-US" sz="1800" b="0" i="0" u="none" strike="noStrike" kern="1200" cap="none" spc="0" normalizeH="0" baseline="0" noProof="0" dirty="0">
                          <a:ln>
                            <a:noFill/>
                          </a:ln>
                          <a:solidFill>
                            <a:prstClr val="black"/>
                          </a:solidFill>
                          <a:effectLst/>
                          <a:uLnTx/>
                          <a:uFillTx/>
                          <a:latin typeface="+mn-lt"/>
                          <a:ea typeface="+mn-ea"/>
                          <a:cs typeface="+mn-cs"/>
                        </a:rPr>
                        <a:t> liber la </a:t>
                      </a:r>
                      <a:r>
                        <a:rPr kumimoji="0" lang="en-US" sz="1800" b="0" i="0" u="none" strike="noStrike" kern="1200" cap="none" spc="0" normalizeH="0" baseline="0" noProof="0" dirty="0" err="1">
                          <a:ln>
                            <a:noFill/>
                          </a:ln>
                          <a:solidFill>
                            <a:prstClr val="black"/>
                          </a:solidFill>
                          <a:effectLst/>
                          <a:uLnTx/>
                          <a:uFillTx/>
                          <a:latin typeface="+mn-lt"/>
                          <a:ea typeface="+mn-ea"/>
                          <a:cs typeface="+mn-cs"/>
                        </a:rPr>
                        <a:t>piata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lemnului</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posibilitatea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sortarii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lemnului</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conformitate</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cerintele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calitate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impuse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3 - </a:t>
                      </a:r>
                      <a:r>
                        <a:rPr kumimoji="0" lang="en-US" sz="1800" b="0" i="0" u="none" strike="noStrike" kern="1200" cap="none" spc="0" normalizeH="0" baseline="0" noProof="0" dirty="0" err="1">
                          <a:ln>
                            <a:noFill/>
                          </a:ln>
                          <a:solidFill>
                            <a:prstClr val="black"/>
                          </a:solidFill>
                          <a:effectLst/>
                          <a:uLnTx/>
                          <a:uFillTx/>
                          <a:latin typeface="+mn-lt"/>
                          <a:ea typeface="+mn-ea"/>
                          <a:cs typeface="+mn-cs"/>
                        </a:rPr>
                        <a:t>istoricul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Regulamentelor</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ceea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priveste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acest</a:t>
                      </a:r>
                      <a:r>
                        <a:rPr kumimoji="0" lang="en-US" sz="1800" b="0" i="0" u="none" strike="noStrike" kern="1200" cap="none" spc="0" normalizeH="0" baseline="0" noProof="0" dirty="0">
                          <a:ln>
                            <a:noFill/>
                          </a:ln>
                          <a:solidFill>
                            <a:prstClr val="black"/>
                          </a:solidFill>
                          <a:effectLst/>
                          <a:uLnTx/>
                          <a:uFillTx/>
                          <a:latin typeface="+mn-lt"/>
                          <a:ea typeface="+mn-ea"/>
                          <a:cs typeface="+mn-cs"/>
                        </a:rPr>
                        <a:t> aspect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4 - </a:t>
                      </a:r>
                      <a:r>
                        <a:rPr kumimoji="0" lang="en-US" sz="1800" b="0" i="0" u="none" strike="noStrike" kern="1200" cap="none" spc="0" normalizeH="0" baseline="0" noProof="0" dirty="0" err="1">
                          <a:ln>
                            <a:noFill/>
                          </a:ln>
                          <a:solidFill>
                            <a:prstClr val="black"/>
                          </a:solidFill>
                          <a:effectLst/>
                          <a:uLnTx/>
                          <a:uFillTx/>
                          <a:latin typeface="+mn-lt"/>
                          <a:ea typeface="+mn-ea"/>
                          <a:cs typeface="+mn-cs"/>
                        </a:rPr>
                        <a:t>vezi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pozitia</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Consiliului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concurentei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privind</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acest</a:t>
                      </a:r>
                      <a:r>
                        <a:rPr kumimoji="0" lang="en-US" sz="1800" b="0" i="0" u="none" strike="noStrike" kern="1200" cap="none" spc="0" normalizeH="0" baseline="0" noProof="0" dirty="0">
                          <a:ln>
                            <a:noFill/>
                          </a:ln>
                          <a:solidFill>
                            <a:prstClr val="black"/>
                          </a:solidFill>
                          <a:effectLst/>
                          <a:uLnTx/>
                          <a:uFillTx/>
                          <a:latin typeface="+mn-lt"/>
                          <a:ea typeface="+mn-ea"/>
                          <a:cs typeface="+mn-cs"/>
                        </a:rPr>
                        <a:t> aspect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prezentata</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urma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investigatiei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prin</a:t>
                      </a:r>
                      <a:r>
                        <a:rPr kumimoji="0" lang="en-US" sz="1800" b="0" i="0" u="none" strike="noStrike" kern="1200" cap="none" spc="0" normalizeH="0" baseline="0" noProof="0" dirty="0">
                          <a:ln>
                            <a:noFill/>
                          </a:ln>
                          <a:solidFill>
                            <a:prstClr val="black"/>
                          </a:solidFill>
                          <a:effectLst/>
                          <a:uLnTx/>
                          <a:uFillTx/>
                          <a:latin typeface="+mn-lt"/>
                          <a:ea typeface="+mn-ea"/>
                          <a:cs typeface="+mn-cs"/>
                        </a:rPr>
                        <a:t> care a </a:t>
                      </a:r>
                      <a:r>
                        <a:rPr kumimoji="0" lang="en-US" sz="1800" b="0" i="0" u="none" strike="noStrike" kern="1200" cap="none" spc="0" normalizeH="0" baseline="0" noProof="0" dirty="0" err="1">
                          <a:ln>
                            <a:noFill/>
                          </a:ln>
                          <a:solidFill>
                            <a:prstClr val="black"/>
                          </a:solidFill>
                          <a:effectLst/>
                          <a:uLnTx/>
                          <a:uFillTx/>
                          <a:latin typeface="+mn-lt"/>
                          <a:ea typeface="+mn-ea"/>
                          <a:cs typeface="+mn-cs"/>
                        </a:rPr>
                        <a:t>analizat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licitatiile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organizate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mai</a:t>
                      </a:r>
                      <a:r>
                        <a:rPr kumimoji="0" lang="en-US" sz="1800" b="0" i="0" u="none" strike="noStrike" kern="1200" cap="none" spc="0" normalizeH="0" baseline="0" noProof="0" dirty="0">
                          <a:ln>
                            <a:noFill/>
                          </a:ln>
                          <a:solidFill>
                            <a:prstClr val="black"/>
                          </a:solidFill>
                          <a:effectLst/>
                          <a:uLnTx/>
                          <a:uFillTx/>
                          <a:latin typeface="+mn-lt"/>
                          <a:ea typeface="+mn-ea"/>
                          <a:cs typeface="+mn-cs"/>
                        </a:rPr>
                        <a:t> multi </a:t>
                      </a:r>
                      <a:r>
                        <a:rPr kumimoji="0" lang="en-US" sz="1800" b="0" i="0" u="none" strike="noStrike" kern="1200" cap="none" spc="0" normalizeH="0" baseline="0" noProof="0" dirty="0" err="1">
                          <a:ln>
                            <a:noFill/>
                          </a:ln>
                          <a:solidFill>
                            <a:prstClr val="black"/>
                          </a:solidFill>
                          <a:effectLst/>
                          <a:uLnTx/>
                          <a:uFillTx/>
                          <a:latin typeface="+mn-lt"/>
                          <a:ea typeface="+mn-ea"/>
                          <a:cs typeface="+mn-cs"/>
                        </a:rPr>
                        <a:t>administratori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sau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proprietari</a:t>
                      </a:r>
                      <a:r>
                        <a:rPr kumimoji="0" lang="en-US" sz="1800" b="0" i="0" u="none" strike="noStrike" kern="1200" cap="none" spc="0" normalizeH="0" baseline="0" noProof="0" dirty="0">
                          <a:ln>
                            <a:noFill/>
                          </a:ln>
                          <a:solidFill>
                            <a:prstClr val="black"/>
                          </a:solidFill>
                          <a:effectLst/>
                          <a:uLnTx/>
                          <a:uFillTx/>
                          <a:latin typeface="+mn-lt"/>
                          <a:ea typeface="+mn-ea"/>
                          <a:cs typeface="+mn-cs"/>
                        </a:rPr>
                        <a:t> de fond </a:t>
                      </a:r>
                      <a:r>
                        <a:rPr kumimoji="0" lang="en-US" sz="1800" b="0" i="0" u="none" strike="noStrike" kern="1200" cap="none" spc="0" normalizeH="0" baseline="0" noProof="0" dirty="0" err="1">
                          <a:ln>
                            <a:noFill/>
                          </a:ln>
                          <a:solidFill>
                            <a:prstClr val="black"/>
                          </a:solidFill>
                          <a:effectLst/>
                          <a:uLnTx/>
                          <a:uFillTx/>
                          <a:latin typeface="+mn-lt"/>
                          <a:ea typeface="+mn-ea"/>
                          <a:cs typeface="+mn-cs"/>
                        </a:rPr>
                        <a:t>forestier</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perioada</a:t>
                      </a:r>
                      <a:r>
                        <a:rPr kumimoji="0" lang="en-US" sz="1800" b="0" i="0" u="none" strike="noStrike" kern="1200" cap="none" spc="0" normalizeH="0" baseline="0" noProof="0" dirty="0">
                          <a:ln>
                            <a:noFill/>
                          </a:ln>
                          <a:solidFill>
                            <a:prstClr val="black"/>
                          </a:solidFill>
                          <a:effectLst/>
                          <a:uLnTx/>
                          <a:uFillTx/>
                          <a:latin typeface="+mn-lt"/>
                          <a:ea typeface="+mn-ea"/>
                          <a:cs typeface="+mn-cs"/>
                        </a:rPr>
                        <a:t> 2011-2016 </a:t>
                      </a:r>
                      <a:r>
                        <a:rPr kumimoji="0" lang="en-US" sz="1800" b="0" i="0" u="none" strike="noStrike" kern="1200" cap="none" spc="0" normalizeH="0" baseline="0" noProof="0" dirty="0" err="1">
                          <a:ln>
                            <a:noFill/>
                          </a:ln>
                          <a:solidFill>
                            <a:prstClr val="black"/>
                          </a:solidFill>
                          <a:effectLst/>
                          <a:uLnTx/>
                          <a:uFillTx/>
                          <a:latin typeface="+mn-lt"/>
                          <a:ea typeface="+mn-ea"/>
                          <a:cs typeface="+mn-cs"/>
                        </a:rPr>
                        <a:t>facand</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urmatoarea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recomandare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rgbClr val="0070C0"/>
                          </a:solidFill>
                          <a:effectLst/>
                          <a:uLnTx/>
                          <a:uFillTx/>
                          <a:latin typeface="+mn-lt"/>
                          <a:ea typeface="+mn-ea"/>
                          <a:cs typeface="+mn-cs"/>
                        </a:rPr>
                        <a:t>“</a:t>
                      </a:r>
                      <a:r>
                        <a:rPr kumimoji="0" lang="en-US" sz="1800" b="1" i="0" u="none" strike="noStrike" kern="1200" cap="none" spc="0" normalizeH="0" baseline="0" noProof="0" dirty="0" err="1">
                          <a:ln>
                            <a:noFill/>
                          </a:ln>
                          <a:solidFill>
                            <a:srgbClr val="0070C0"/>
                          </a:solidFill>
                          <a:effectLst/>
                          <a:uLnTx/>
                          <a:uFillTx/>
                          <a:latin typeface="+mn-lt"/>
                          <a:ea typeface="+mn-ea"/>
                          <a:cs typeface="+mn-cs"/>
                        </a:rPr>
                        <a:t>eliminarea</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conditiei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atestarii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sau</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sa</a:t>
                      </a:r>
                      <a:r>
                        <a:rPr kumimoji="0" lang="en-US" sz="1800" b="1" i="0" u="none" strike="noStrike" kern="1200" cap="none" spc="0" normalizeH="0" baseline="0" noProof="0" dirty="0">
                          <a:ln>
                            <a:noFill/>
                          </a:ln>
                          <a:solidFill>
                            <a:srgbClr val="0070C0"/>
                          </a:solidFill>
                          <a:effectLst/>
                          <a:uLnTx/>
                          <a:uFillTx/>
                          <a:latin typeface="+mn-lt"/>
                          <a:ea typeface="+mn-ea"/>
                          <a:cs typeface="+mn-cs"/>
                        </a:rPr>
                        <a:t> se </a:t>
                      </a:r>
                      <a:r>
                        <a:rPr kumimoji="0" lang="en-US" sz="1800" b="1" i="0" u="none" strike="noStrike" kern="1200" cap="none" spc="0" normalizeH="0" baseline="0" noProof="0" dirty="0" err="1">
                          <a:ln>
                            <a:noFill/>
                          </a:ln>
                          <a:solidFill>
                            <a:srgbClr val="0070C0"/>
                          </a:solidFill>
                          <a:effectLst/>
                          <a:uLnTx/>
                          <a:uFillTx/>
                          <a:latin typeface="+mn-lt"/>
                          <a:ea typeface="+mn-ea"/>
                          <a:cs typeface="+mn-cs"/>
                        </a:rPr>
                        <a:t>permita</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participarea</a:t>
                      </a:r>
                      <a:r>
                        <a:rPr kumimoji="0" lang="en-US" sz="1800" b="1" i="0" u="none" strike="noStrike" kern="1200" cap="none" spc="0" normalizeH="0" baseline="0" noProof="0" dirty="0">
                          <a:ln>
                            <a:noFill/>
                          </a:ln>
                          <a:solidFill>
                            <a:srgbClr val="0070C0"/>
                          </a:solidFill>
                          <a:effectLst/>
                          <a:uLnTx/>
                          <a:uFillTx/>
                          <a:latin typeface="+mn-lt"/>
                          <a:ea typeface="+mn-ea"/>
                          <a:cs typeface="+mn-cs"/>
                        </a:rPr>
                        <a:t> la </a:t>
                      </a:r>
                      <a:r>
                        <a:rPr kumimoji="0" lang="en-US" sz="1800" b="1" i="0" u="none" strike="noStrike" kern="1200" cap="none" spc="0" normalizeH="0" baseline="0" noProof="0" dirty="0" err="1">
                          <a:ln>
                            <a:noFill/>
                          </a:ln>
                          <a:solidFill>
                            <a:srgbClr val="0070C0"/>
                          </a:solidFill>
                          <a:effectLst/>
                          <a:uLnTx/>
                          <a:uFillTx/>
                          <a:latin typeface="+mn-lt"/>
                          <a:ea typeface="+mn-ea"/>
                          <a:cs typeface="+mn-cs"/>
                        </a:rPr>
                        <a:t>licitatiile</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organizate</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administratorii</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paduri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proprietate</a:t>
                      </a:r>
                      <a:r>
                        <a:rPr kumimoji="0" lang="en-US" sz="1800" b="1" i="0" u="none" strike="noStrike" kern="1200" cap="none" spc="0" normalizeH="0" baseline="0" noProof="0" dirty="0">
                          <a:ln>
                            <a:noFill/>
                          </a:ln>
                          <a:solidFill>
                            <a:srgbClr val="0070C0"/>
                          </a:solidFill>
                          <a:effectLst/>
                          <a:uLnTx/>
                          <a:uFillTx/>
                          <a:latin typeface="+mn-lt"/>
                          <a:ea typeface="+mn-ea"/>
                          <a:cs typeface="+mn-cs"/>
                        </a:rPr>
                        <a:t> publica, </a:t>
                      </a:r>
                      <a:r>
                        <a:rPr kumimoji="0" lang="en-US" sz="1800" b="1" i="0" u="none" strike="noStrike" kern="1200" cap="none" spc="0" normalizeH="0" baseline="0" noProof="0" dirty="0" err="1">
                          <a:ln>
                            <a:noFill/>
                          </a:ln>
                          <a:solidFill>
                            <a:srgbClr val="0070C0"/>
                          </a:solidFill>
                          <a:effectLst/>
                          <a:uLnTx/>
                          <a:uFillTx/>
                          <a:latin typeface="+mn-lt"/>
                          <a:ea typeface="+mn-ea"/>
                          <a:cs typeface="+mn-cs"/>
                        </a:rPr>
                        <a:t>inclusiv</a:t>
                      </a:r>
                      <a:r>
                        <a:rPr kumimoji="0" lang="en-US" sz="1800" b="1" i="0" u="none" strike="noStrike" kern="1200" cap="none" spc="0" normalizeH="0" baseline="0" noProof="0" dirty="0">
                          <a:ln>
                            <a:noFill/>
                          </a:ln>
                          <a:solidFill>
                            <a:srgbClr val="0070C0"/>
                          </a:solidFill>
                          <a:effectLst/>
                          <a:uLnTx/>
                          <a:uFillTx/>
                          <a:latin typeface="+mn-lt"/>
                          <a:ea typeface="+mn-ea"/>
                          <a:cs typeface="+mn-cs"/>
                        </a:rPr>
                        <a:t>  a </a:t>
                      </a:r>
                      <a:r>
                        <a:rPr kumimoji="0" lang="en-US" sz="1800" b="1" i="0" u="none" strike="noStrike" kern="1200" cap="none" spc="0" normalizeH="0" baseline="0" noProof="0" dirty="0" err="1">
                          <a:ln>
                            <a:noFill/>
                          </a:ln>
                          <a:solidFill>
                            <a:srgbClr val="0070C0"/>
                          </a:solidFill>
                          <a:effectLst/>
                          <a:uLnTx/>
                          <a:uFillTx/>
                          <a:latin typeface="+mn-lt"/>
                          <a:ea typeface="+mn-ea"/>
                          <a:cs typeface="+mn-cs"/>
                        </a:rPr>
                        <a:t>companiilor</a:t>
                      </a:r>
                      <a:r>
                        <a:rPr kumimoji="0" lang="en-US" sz="1800" b="1" i="0" u="none" strike="noStrike" kern="1200" cap="none" spc="0" normalizeH="0" baseline="0" noProof="0" dirty="0">
                          <a:ln>
                            <a:noFill/>
                          </a:ln>
                          <a:solidFill>
                            <a:srgbClr val="0070C0"/>
                          </a:solidFill>
                          <a:effectLst/>
                          <a:uLnTx/>
                          <a:uFillTx/>
                          <a:latin typeface="+mn-lt"/>
                          <a:ea typeface="+mn-ea"/>
                          <a:cs typeface="+mn-cs"/>
                        </a:rPr>
                        <a:t>/</a:t>
                      </a:r>
                      <a:r>
                        <a:rPr kumimoji="0" lang="en-US" sz="1800" b="1" i="0" u="none" strike="noStrike" kern="1200" cap="none" spc="0" normalizeH="0" baseline="0" noProof="0" dirty="0" err="1">
                          <a:ln>
                            <a:noFill/>
                          </a:ln>
                          <a:solidFill>
                            <a:srgbClr val="0070C0"/>
                          </a:solidFill>
                          <a:effectLst/>
                          <a:uLnTx/>
                          <a:uFillTx/>
                          <a:latin typeface="+mn-lt"/>
                          <a:ea typeface="+mn-ea"/>
                          <a:cs typeface="+mn-cs"/>
                        </a:rPr>
                        <a:t>persoanelor</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fizice</a:t>
                      </a:r>
                      <a:r>
                        <a:rPr kumimoji="0" lang="en-US" sz="1800" b="1" i="0" u="none" strike="noStrike" kern="1200" cap="none" spc="0" normalizeH="0" baseline="0" noProof="0" dirty="0">
                          <a:ln>
                            <a:noFill/>
                          </a:ln>
                          <a:solidFill>
                            <a:srgbClr val="0070C0"/>
                          </a:solidFill>
                          <a:effectLst/>
                          <a:uLnTx/>
                          <a:uFillTx/>
                          <a:latin typeface="+mn-lt"/>
                          <a:ea typeface="+mn-ea"/>
                          <a:cs typeface="+mn-cs"/>
                        </a:rPr>
                        <a:t> care au </a:t>
                      </a:r>
                      <a:r>
                        <a:rPr kumimoji="0" lang="en-US" sz="1800" b="1" i="0" u="none" strike="noStrike" kern="1200" cap="none" spc="0" normalizeH="0" baseline="0" noProof="0" dirty="0" err="1">
                          <a:ln>
                            <a:noFill/>
                          </a:ln>
                          <a:solidFill>
                            <a:srgbClr val="0070C0"/>
                          </a:solidFill>
                          <a:effectLst/>
                          <a:uLnTx/>
                          <a:uFillTx/>
                          <a:latin typeface="+mn-lt"/>
                          <a:ea typeface="+mn-ea"/>
                          <a:cs typeface="+mn-cs"/>
                        </a:rPr>
                        <a:t>incheiat</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contracte</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prestari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servicii</a:t>
                      </a:r>
                      <a:r>
                        <a:rPr kumimoji="0" lang="en-US" sz="1800" b="1" i="0" u="none" strike="noStrike" kern="1200" cap="none" spc="0" normalizeH="0" baseline="0" noProof="0" dirty="0">
                          <a:ln>
                            <a:noFill/>
                          </a:ln>
                          <a:solidFill>
                            <a:srgbClr val="0070C0"/>
                          </a:solidFill>
                          <a:effectLst/>
                          <a:uLnTx/>
                          <a:uFillTx/>
                          <a:latin typeface="+mn-lt"/>
                          <a:ea typeface="+mn-ea"/>
                          <a:cs typeface="+mn-cs"/>
                        </a:rPr>
                        <a:t> cu </a:t>
                      </a:r>
                      <a:r>
                        <a:rPr kumimoji="0" lang="en-US" sz="1800" b="1" i="0" u="none" strike="noStrike" kern="1200" cap="none" spc="0" normalizeH="0" baseline="0" noProof="0" dirty="0" err="1">
                          <a:ln>
                            <a:noFill/>
                          </a:ln>
                          <a:solidFill>
                            <a:srgbClr val="0070C0"/>
                          </a:solidFill>
                          <a:effectLst/>
                          <a:uLnTx/>
                          <a:uFillTx/>
                          <a:latin typeface="+mn-lt"/>
                          <a:ea typeface="+mn-ea"/>
                          <a:cs typeface="+mn-cs"/>
                        </a:rPr>
                        <a:t>operatori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atestati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pentru</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activitatea</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exploatare</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forestiera</a:t>
                      </a:r>
                      <a:r>
                        <a:rPr kumimoji="0" lang="en-US" sz="1800" b="1" i="0" u="none" strike="noStrike" kern="1200" cap="none" spc="0" normalizeH="0" baseline="0" noProof="0" dirty="0">
                          <a:ln>
                            <a:noFill/>
                          </a:ln>
                          <a:solidFill>
                            <a:srgbClr val="0070C0"/>
                          </a:solidFill>
                          <a:effectLst/>
                          <a:uLnTx/>
                          <a:uFillTx/>
                          <a:latin typeface="+mn-lt"/>
                          <a:ea typeface="+mn-ea"/>
                          <a:cs typeface="+mn-cs"/>
                        </a:rPr>
                        <a:t>”</a:t>
                      </a:r>
                      <a:endParaRPr kumimoji="0" lang="en-US" sz="16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2186731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068231735"/>
              </p:ext>
            </p:extLst>
          </p:nvPr>
        </p:nvGraphicFramePr>
        <p:xfrm>
          <a:off x="122829" y="601581"/>
          <a:ext cx="11929126" cy="6161715"/>
        </p:xfrm>
        <a:graphic>
          <a:graphicData uri="http://schemas.openxmlformats.org/drawingml/2006/table">
            <a:tbl>
              <a:tblPr firstRow="1" bandRow="1">
                <a:tableStyleId>{93296810-A885-4BE3-A3E7-6D5BEEA58F35}</a:tableStyleId>
              </a:tblPr>
              <a:tblGrid>
                <a:gridCol w="396155">
                  <a:extLst>
                    <a:ext uri="{9D8B030D-6E8A-4147-A177-3AD203B41FA5}">
                      <a16:colId xmlns:a16="http://schemas.microsoft.com/office/drawing/2014/main" val="443018147"/>
                    </a:ext>
                  </a:extLst>
                </a:gridCol>
                <a:gridCol w="506627">
                  <a:extLst>
                    <a:ext uri="{9D8B030D-6E8A-4147-A177-3AD203B41FA5}">
                      <a16:colId xmlns:a16="http://schemas.microsoft.com/office/drawing/2014/main" val="20001"/>
                    </a:ext>
                  </a:extLst>
                </a:gridCol>
                <a:gridCol w="506627">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2658487">
                  <a:extLst>
                    <a:ext uri="{9D8B030D-6E8A-4147-A177-3AD203B41FA5}">
                      <a16:colId xmlns:a16="http://schemas.microsoft.com/office/drawing/2014/main" val="1936576000"/>
                    </a:ext>
                  </a:extLst>
                </a:gridCol>
                <a:gridCol w="4040660">
                  <a:extLst>
                    <a:ext uri="{9D8B030D-6E8A-4147-A177-3AD203B41FA5}">
                      <a16:colId xmlns:a16="http://schemas.microsoft.com/office/drawing/2014/main" val="3002839380"/>
                    </a:ext>
                  </a:extLst>
                </a:gridCol>
                <a:gridCol w="3612290">
                  <a:extLst>
                    <a:ext uri="{9D8B030D-6E8A-4147-A177-3AD203B41FA5}">
                      <a16:colId xmlns:a16="http://schemas.microsoft.com/office/drawing/2014/main" val="2335696064"/>
                    </a:ext>
                  </a:extLst>
                </a:gridCol>
              </a:tblGrid>
              <a:tr h="1041075">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992923">
                <a:tc>
                  <a:txBody>
                    <a:bodyPr/>
                    <a:lstStyle/>
                    <a:p>
                      <a:r>
                        <a:rPr lang="en-US" sz="1600" b="1" dirty="0">
                          <a:latin typeface="+mn-lt"/>
                        </a:rPr>
                        <a:t>II</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24</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(3)</a:t>
                      </a:r>
                      <a:endParaRPr lang="x-none" sz="1600" b="1" dirty="0">
                        <a:latin typeface="+mn-lt"/>
                      </a:endParaRPr>
                    </a:p>
                  </a:txBody>
                  <a:tcPr>
                    <a:blipFill>
                      <a:blip r:embed="rId3"/>
                      <a:tile tx="0" ty="0" sx="100000" sy="100000" flip="none" algn="tl"/>
                    </a:blipFill>
                  </a:tcPr>
                </a:tc>
                <a:tc>
                  <a:txBody>
                    <a:bodyPr/>
                    <a:lstStyle/>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600" b="1" kern="1200" dirty="0">
                          <a:solidFill>
                            <a:schemeClr val="dk1"/>
                          </a:solidFill>
                          <a:effectLst/>
                          <a:latin typeface="+mn-lt"/>
                          <a:ea typeface="+mn-ea"/>
                          <a:cs typeface="+mn-cs"/>
                        </a:rPr>
                        <a:t>Art. 21 </a:t>
                      </a:r>
                      <a:r>
                        <a:rPr lang="en-US" sz="1600" b="1" kern="1200" dirty="0" err="1">
                          <a:solidFill>
                            <a:schemeClr val="dk1"/>
                          </a:solidFill>
                          <a:effectLst/>
                          <a:latin typeface="+mn-lt"/>
                          <a:ea typeface="+mn-ea"/>
                          <a:cs typeface="+mn-cs"/>
                        </a:rPr>
                        <a:t>alin</a:t>
                      </a:r>
                      <a:r>
                        <a:rPr lang="en-US" sz="1600" b="1" kern="1200" dirty="0">
                          <a:solidFill>
                            <a:schemeClr val="dk1"/>
                          </a:solidFill>
                          <a:effectLst/>
                          <a:latin typeface="+mn-lt"/>
                          <a:ea typeface="+mn-ea"/>
                          <a:cs typeface="+mn-cs"/>
                        </a:rPr>
                        <a:t>. (8) </a:t>
                      </a:r>
                      <a:r>
                        <a:rPr lang="en-US" sz="1600" dirty="0">
                          <a:effectLst/>
                          <a:latin typeface="+mn-lt"/>
                          <a:ea typeface="Calibri" panose="020F0502020204030204" pitchFamily="34" charset="0"/>
                          <a:cs typeface="Calibri" panose="020F0502020204030204" pitchFamily="34" charset="0"/>
                        </a:rPr>
                        <a:t>La </a:t>
                      </a:r>
                      <a:r>
                        <a:rPr lang="en-US" sz="1600" dirty="0" err="1">
                          <a:effectLst/>
                          <a:latin typeface="+mn-lt"/>
                          <a:ea typeface="Calibri" panose="020F0502020204030204" pitchFamily="34" charset="0"/>
                          <a:cs typeface="Calibri" panose="020F0502020204030204" pitchFamily="34" charset="0"/>
                        </a:rPr>
                        <a:t>licitaţiile</a:t>
                      </a:r>
                      <a:r>
                        <a:rPr lang="en-US" sz="1600" dirty="0">
                          <a:effectLst/>
                          <a:latin typeface="+mn-lt"/>
                          <a:ea typeface="Calibri" panose="020F0502020204030204" pitchFamily="34" charset="0"/>
                          <a:cs typeface="Calibri" panose="020F0502020204030204" pitchFamily="34" charset="0"/>
                        </a:rPr>
                        <a:t>/</a:t>
                      </a:r>
                      <a:r>
                        <a:rPr lang="en-US" sz="1600" dirty="0" err="1">
                          <a:effectLst/>
                          <a:latin typeface="+mn-lt"/>
                          <a:ea typeface="Calibri" panose="020F0502020204030204" pitchFamily="34" charset="0"/>
                          <a:cs typeface="Calibri" panose="020F0502020204030204" pitchFamily="34" charset="0"/>
                        </a:rPr>
                        <a:t>negocierile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organizate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pentru</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vânzarea</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masă</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lemnoasă</a:t>
                      </a:r>
                      <a:r>
                        <a:rPr lang="en-US" sz="1600" dirty="0">
                          <a:effectLst/>
                          <a:latin typeface="+mn-lt"/>
                          <a:ea typeface="Calibri" panose="020F0502020204030204" pitchFamily="34" charset="0"/>
                          <a:cs typeface="Calibri" panose="020F0502020204030204" pitchFamily="34" charset="0"/>
                        </a:rPr>
                        <a:t> din </a:t>
                      </a:r>
                      <a:r>
                        <a:rPr lang="en-US" sz="1600" dirty="0" err="1">
                          <a:effectLst/>
                          <a:latin typeface="+mn-lt"/>
                          <a:ea typeface="Calibri" panose="020F0502020204030204" pitchFamily="34" charset="0"/>
                          <a:cs typeface="Calibri" panose="020F0502020204030204" pitchFamily="34" charset="0"/>
                        </a:rPr>
                        <a:t>fondul</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forestier</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proprietate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publică</a:t>
                      </a:r>
                      <a:r>
                        <a:rPr lang="en-US" sz="1600" dirty="0">
                          <a:effectLst/>
                          <a:latin typeface="+mn-lt"/>
                          <a:ea typeface="Calibri" panose="020F0502020204030204" pitchFamily="34" charset="0"/>
                          <a:cs typeface="Calibri" panose="020F0502020204030204" pitchFamily="34" charset="0"/>
                        </a:rPr>
                        <a:t> pot </a:t>
                      </a:r>
                      <a:r>
                        <a:rPr lang="en-US" sz="1600" dirty="0" err="1">
                          <a:effectLst/>
                          <a:latin typeface="+mn-lt"/>
                          <a:ea typeface="Calibri" panose="020F0502020204030204" pitchFamily="34" charset="0"/>
                          <a:cs typeface="Calibri" panose="020F0502020204030204" pitchFamily="34" charset="0"/>
                        </a:rPr>
                        <a:t>participa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operatori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economici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înregistraţi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într</a:t>
                      </a:r>
                      <a:r>
                        <a:rPr lang="en-US" sz="1600" dirty="0">
                          <a:effectLst/>
                          <a:latin typeface="+mn-lt"/>
                          <a:ea typeface="Calibri" panose="020F0502020204030204" pitchFamily="34" charset="0"/>
                          <a:cs typeface="Calibri" panose="020F0502020204030204" pitchFamily="34" charset="0"/>
                        </a:rPr>
                        <a:t>-un stat </a:t>
                      </a:r>
                      <a:r>
                        <a:rPr lang="en-US" sz="1600" dirty="0" err="1">
                          <a:effectLst/>
                          <a:latin typeface="+mn-lt"/>
                          <a:ea typeface="Calibri" panose="020F0502020204030204" pitchFamily="34" charset="0"/>
                          <a:cs typeface="Calibri" panose="020F0502020204030204" pitchFamily="34" charset="0"/>
                        </a:rPr>
                        <a:t>membru</a:t>
                      </a:r>
                      <a:r>
                        <a:rPr lang="en-US" sz="1600" dirty="0">
                          <a:effectLst/>
                          <a:latin typeface="+mn-lt"/>
                          <a:ea typeface="Calibri" panose="020F0502020204030204" pitchFamily="34" charset="0"/>
                          <a:cs typeface="Calibri" panose="020F0502020204030204" pitchFamily="34" charset="0"/>
                        </a:rPr>
                        <a:t> al </a:t>
                      </a:r>
                      <a:r>
                        <a:rPr lang="en-US" sz="1600" dirty="0" err="1">
                          <a:effectLst/>
                          <a:latin typeface="+mn-lt"/>
                          <a:ea typeface="Calibri" panose="020F0502020204030204" pitchFamily="34" charset="0"/>
                          <a:cs typeface="Calibri" panose="020F0502020204030204" pitchFamily="34" charset="0"/>
                        </a:rPr>
                        <a:t>Uniunii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Europene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în</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baza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certificatului</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atestare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pentru</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lucrări</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exploatare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forestieră</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valabil</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deţinut</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aceştia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sau</a:t>
                      </a:r>
                      <a:r>
                        <a:rPr lang="en-US" sz="1600" dirty="0">
                          <a:effectLst/>
                          <a:latin typeface="+mn-lt"/>
                          <a:ea typeface="Calibri" panose="020F0502020204030204" pitchFamily="34" charset="0"/>
                          <a:cs typeface="Calibri" panose="020F0502020204030204" pitchFamily="34" charset="0"/>
                        </a:rPr>
                        <a:t> a </a:t>
                      </a:r>
                      <a:r>
                        <a:rPr lang="en-US" sz="1600" dirty="0" err="1">
                          <a:effectLst/>
                          <a:latin typeface="+mn-lt"/>
                          <a:ea typeface="Calibri" panose="020F0502020204030204" pitchFamily="34" charset="0"/>
                          <a:cs typeface="Calibri" panose="020F0502020204030204" pitchFamily="34" charset="0"/>
                        </a:rPr>
                        <a:t>altui</a:t>
                      </a:r>
                      <a:r>
                        <a:rPr lang="en-US" sz="1600" dirty="0">
                          <a:effectLst/>
                          <a:latin typeface="+mn-lt"/>
                          <a:ea typeface="Calibri" panose="020F0502020204030204" pitchFamily="34" charset="0"/>
                          <a:cs typeface="Calibri" panose="020F0502020204030204" pitchFamily="34" charset="0"/>
                        </a:rPr>
                        <a:t> document similar, </a:t>
                      </a:r>
                      <a:r>
                        <a:rPr lang="en-US" sz="1600" dirty="0" err="1">
                          <a:effectLst/>
                          <a:latin typeface="+mn-lt"/>
                          <a:ea typeface="Calibri" panose="020F0502020204030204" pitchFamily="34" charset="0"/>
                          <a:cs typeface="Calibri" panose="020F0502020204030204" pitchFamily="34" charset="0"/>
                        </a:rPr>
                        <a:t>emis</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autoritatea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competentă</a:t>
                      </a:r>
                      <a:r>
                        <a:rPr lang="en-US" sz="1600" dirty="0">
                          <a:effectLst/>
                          <a:latin typeface="+mn-lt"/>
                          <a:ea typeface="Calibri" panose="020F0502020204030204" pitchFamily="34" charset="0"/>
                          <a:cs typeface="Calibri" panose="020F0502020204030204" pitchFamily="34" charset="0"/>
                        </a:rPr>
                        <a:t> din </a:t>
                      </a:r>
                      <a:r>
                        <a:rPr lang="en-US" sz="1600" dirty="0" err="1">
                          <a:effectLst/>
                          <a:latin typeface="+mn-lt"/>
                          <a:ea typeface="Calibri" panose="020F0502020204030204" pitchFamily="34" charset="0"/>
                          <a:cs typeface="Calibri" panose="020F0502020204030204" pitchFamily="34" charset="0"/>
                        </a:rPr>
                        <a:t>acel</a:t>
                      </a:r>
                      <a:r>
                        <a:rPr lang="en-US" sz="1600" dirty="0">
                          <a:effectLst/>
                          <a:latin typeface="+mn-lt"/>
                          <a:ea typeface="Calibri" panose="020F0502020204030204" pitchFamily="34" charset="0"/>
                          <a:cs typeface="Calibri" panose="020F0502020204030204" pitchFamily="34" charset="0"/>
                        </a:rPr>
                        <a:t> stat şi </a:t>
                      </a:r>
                      <a:r>
                        <a:rPr lang="en-US" sz="1600" dirty="0" err="1">
                          <a:effectLst/>
                          <a:latin typeface="+mn-lt"/>
                          <a:ea typeface="Calibri" panose="020F0502020204030204" pitchFamily="34" charset="0"/>
                          <a:cs typeface="Calibri" panose="020F0502020204030204" pitchFamily="34" charset="0"/>
                        </a:rPr>
                        <a:t>recunoscut</a:t>
                      </a:r>
                      <a:r>
                        <a:rPr lang="en-US" sz="1600" dirty="0">
                          <a:effectLst/>
                          <a:latin typeface="+mn-lt"/>
                          <a:ea typeface="Calibri" panose="020F0502020204030204" pitchFamily="34" charset="0"/>
                          <a:cs typeface="Calibri" panose="020F0502020204030204" pitchFamily="34" charset="0"/>
                        </a:rPr>
                        <a:t>/</a:t>
                      </a:r>
                      <a:r>
                        <a:rPr lang="en-US" sz="1600" dirty="0" err="1">
                          <a:effectLst/>
                          <a:latin typeface="+mn-lt"/>
                          <a:ea typeface="Calibri" panose="020F0502020204030204" pitchFamily="34" charset="0"/>
                          <a:cs typeface="Calibri" panose="020F0502020204030204" pitchFamily="34" charset="0"/>
                        </a:rPr>
                        <a:t>echivalat</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în</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condiţiile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legii</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autoritatea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competentă</a:t>
                      </a:r>
                      <a:r>
                        <a:rPr lang="en-US" sz="1600" dirty="0">
                          <a:effectLst/>
                          <a:latin typeface="+mn-lt"/>
                          <a:ea typeface="Calibri" panose="020F0502020204030204" pitchFamily="34" charset="0"/>
                          <a:cs typeface="Calibri" panose="020F0502020204030204" pitchFamily="34" charset="0"/>
                        </a:rPr>
                        <a:t> din </a:t>
                      </a:r>
                      <a:r>
                        <a:rPr lang="en-US" sz="1600" dirty="0" err="1">
                          <a:effectLst/>
                          <a:latin typeface="+mn-lt"/>
                          <a:ea typeface="Calibri" panose="020F0502020204030204" pitchFamily="34" charset="0"/>
                          <a:cs typeface="Calibri" panose="020F0502020204030204" pitchFamily="34" charset="0"/>
                        </a:rPr>
                        <a:t>România</a:t>
                      </a:r>
                      <a:r>
                        <a:rPr lang="en-US" sz="1600" dirty="0">
                          <a:effectLst/>
                          <a:latin typeface="+mn-lt"/>
                          <a:ea typeface="Calibri" panose="020F0502020204030204" pitchFamily="34" charset="0"/>
                          <a:cs typeface="Calibri" panose="020F0502020204030204" pitchFamily="34" charset="0"/>
                        </a:rPr>
                        <a:t>.</a:t>
                      </a:r>
                      <a:endParaRPr lang="en-US" sz="16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600" dirty="0">
                          <a:effectLst/>
                          <a:latin typeface="+mn-lt"/>
                          <a:ea typeface="Calibri" panose="020F0502020204030204" pitchFamily="34" charset="0"/>
                          <a:cs typeface="Calibri" panose="020F0502020204030204" pitchFamily="34" charset="0"/>
                        </a:rPr>
                        <a:t>La </a:t>
                      </a:r>
                      <a:r>
                        <a:rPr lang="en-US" sz="1600" dirty="0" err="1">
                          <a:effectLst/>
                          <a:latin typeface="+mn-lt"/>
                          <a:ea typeface="Calibri" panose="020F0502020204030204" pitchFamily="34" charset="0"/>
                          <a:cs typeface="Calibri" panose="020F0502020204030204" pitchFamily="34" charset="0"/>
                        </a:rPr>
                        <a:t>licitatiile</a:t>
                      </a:r>
                      <a:r>
                        <a:rPr lang="en-US" sz="1600" dirty="0">
                          <a:effectLst/>
                          <a:latin typeface="+mn-lt"/>
                          <a:ea typeface="Calibri" panose="020F0502020204030204" pitchFamily="34" charset="0"/>
                          <a:cs typeface="Calibri" panose="020F0502020204030204" pitchFamily="34" charset="0"/>
                        </a:rPr>
                        <a:t>/</a:t>
                      </a:r>
                      <a:r>
                        <a:rPr lang="en-US" sz="1600" dirty="0" err="1">
                          <a:effectLst/>
                          <a:latin typeface="+mn-lt"/>
                          <a:ea typeface="Calibri" panose="020F0502020204030204" pitchFamily="34" charset="0"/>
                          <a:cs typeface="Calibri" panose="020F0502020204030204" pitchFamily="34" charset="0"/>
                        </a:rPr>
                        <a:t>negocierile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organizate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pentru</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vanzarea</a:t>
                      </a:r>
                      <a:r>
                        <a:rPr lang="en-US" sz="1600" dirty="0">
                          <a:effectLst/>
                          <a:latin typeface="+mn-lt"/>
                          <a:ea typeface="Calibri" panose="020F0502020204030204" pitchFamily="34" charset="0"/>
                          <a:cs typeface="Calibri" panose="020F0502020204030204" pitchFamily="34" charset="0"/>
                        </a:rPr>
                        <a:t> de masa </a:t>
                      </a:r>
                      <a:r>
                        <a:rPr lang="en-US" sz="1600" dirty="0" err="1">
                          <a:effectLst/>
                          <a:latin typeface="+mn-lt"/>
                          <a:ea typeface="Calibri" panose="020F0502020204030204" pitchFamily="34" charset="0"/>
                          <a:cs typeface="Calibri" panose="020F0502020204030204" pitchFamily="34" charset="0"/>
                        </a:rPr>
                        <a:t>lemnoasa</a:t>
                      </a:r>
                      <a:r>
                        <a:rPr lang="en-US" sz="1600" dirty="0">
                          <a:effectLst/>
                          <a:latin typeface="+mn-lt"/>
                          <a:ea typeface="Calibri" panose="020F0502020204030204" pitchFamily="34" charset="0"/>
                          <a:cs typeface="Calibri" panose="020F0502020204030204" pitchFamily="34" charset="0"/>
                        </a:rPr>
                        <a:t> din </a:t>
                      </a:r>
                      <a:r>
                        <a:rPr lang="en-US" sz="1600" dirty="0" err="1">
                          <a:effectLst/>
                          <a:latin typeface="+mn-lt"/>
                          <a:ea typeface="Calibri" panose="020F0502020204030204" pitchFamily="34" charset="0"/>
                          <a:cs typeface="Calibri" panose="020F0502020204030204" pitchFamily="34" charset="0"/>
                        </a:rPr>
                        <a:t>fondul</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forestier</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proprietate</a:t>
                      </a:r>
                      <a:r>
                        <a:rPr lang="en-US" sz="1600" dirty="0">
                          <a:effectLst/>
                          <a:latin typeface="+mn-lt"/>
                          <a:ea typeface="Calibri" panose="020F0502020204030204" pitchFamily="34" charset="0"/>
                          <a:cs typeface="Calibri" panose="020F0502020204030204" pitchFamily="34" charset="0"/>
                        </a:rPr>
                        <a:t> publica pot </a:t>
                      </a:r>
                      <a:r>
                        <a:rPr lang="en-US" sz="1600" dirty="0" err="1">
                          <a:effectLst/>
                          <a:latin typeface="+mn-lt"/>
                          <a:ea typeface="Calibri" panose="020F0502020204030204" pitchFamily="34" charset="0"/>
                          <a:cs typeface="Calibri" panose="020F0502020204030204" pitchFamily="34" charset="0"/>
                        </a:rPr>
                        <a:t>participa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operatori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economici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inregistrati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intr</a:t>
                      </a:r>
                      <a:r>
                        <a:rPr lang="en-US" sz="1600" dirty="0">
                          <a:effectLst/>
                          <a:latin typeface="+mn-lt"/>
                          <a:ea typeface="Calibri" panose="020F0502020204030204" pitchFamily="34" charset="0"/>
                          <a:cs typeface="Calibri" panose="020F0502020204030204" pitchFamily="34" charset="0"/>
                        </a:rPr>
                        <a:t>-un stat </a:t>
                      </a:r>
                      <a:r>
                        <a:rPr lang="en-US" sz="1600" dirty="0" err="1">
                          <a:effectLst/>
                          <a:latin typeface="+mn-lt"/>
                          <a:ea typeface="Calibri" panose="020F0502020204030204" pitchFamily="34" charset="0"/>
                          <a:cs typeface="Calibri" panose="020F0502020204030204" pitchFamily="34" charset="0"/>
                        </a:rPr>
                        <a:t>membru</a:t>
                      </a:r>
                      <a:r>
                        <a:rPr lang="en-US" sz="1600" dirty="0">
                          <a:effectLst/>
                          <a:latin typeface="+mn-lt"/>
                          <a:ea typeface="Calibri" panose="020F0502020204030204" pitchFamily="34" charset="0"/>
                          <a:cs typeface="Calibri" panose="020F0502020204030204" pitchFamily="34" charset="0"/>
                        </a:rPr>
                        <a:t> al </a:t>
                      </a:r>
                      <a:r>
                        <a:rPr lang="en-US" sz="1600" dirty="0" err="1">
                          <a:effectLst/>
                          <a:latin typeface="+mn-lt"/>
                          <a:ea typeface="Calibri" panose="020F0502020204030204" pitchFamily="34" charset="0"/>
                          <a:cs typeface="Calibri" panose="020F0502020204030204" pitchFamily="34" charset="0"/>
                        </a:rPr>
                        <a:t>Uniunii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Europene</a:t>
                      </a:r>
                      <a:r>
                        <a:rPr lang="en-US" sz="1600" dirty="0">
                          <a:effectLst/>
                          <a:latin typeface="+mn-lt"/>
                          <a:ea typeface="Calibri" panose="020F0502020204030204" pitchFamily="34" charset="0"/>
                          <a:cs typeface="Calibri" panose="020F0502020204030204" pitchFamily="34" charset="0"/>
                        </a:rPr>
                        <a:t>, in </a:t>
                      </a:r>
                      <a:r>
                        <a:rPr lang="en-US" sz="1600" dirty="0" err="1">
                          <a:effectLst/>
                          <a:latin typeface="+mn-lt"/>
                          <a:ea typeface="Calibri" panose="020F0502020204030204" pitchFamily="34" charset="0"/>
                          <a:cs typeface="Calibri" panose="020F0502020204030204" pitchFamily="34" charset="0"/>
                        </a:rPr>
                        <a:t>baza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certificatului</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atestare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pentru</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lucrari</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exploatare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forestiera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valabil</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detinut</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acestia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sau</a:t>
                      </a:r>
                      <a:r>
                        <a:rPr lang="en-US" sz="1600" dirty="0">
                          <a:effectLst/>
                          <a:latin typeface="+mn-lt"/>
                          <a:ea typeface="Calibri" panose="020F0502020204030204" pitchFamily="34" charset="0"/>
                          <a:cs typeface="Calibri" panose="020F0502020204030204" pitchFamily="34" charset="0"/>
                        </a:rPr>
                        <a:t> a </a:t>
                      </a:r>
                      <a:r>
                        <a:rPr lang="en-US" sz="1600" dirty="0" err="1">
                          <a:effectLst/>
                          <a:latin typeface="+mn-lt"/>
                          <a:ea typeface="Calibri" panose="020F0502020204030204" pitchFamily="34" charset="0"/>
                          <a:cs typeface="Calibri" panose="020F0502020204030204" pitchFamily="34" charset="0"/>
                        </a:rPr>
                        <a:t>altui</a:t>
                      </a:r>
                      <a:r>
                        <a:rPr lang="en-US" sz="1600" dirty="0">
                          <a:effectLst/>
                          <a:latin typeface="+mn-lt"/>
                          <a:ea typeface="Calibri" panose="020F0502020204030204" pitchFamily="34" charset="0"/>
                          <a:cs typeface="Calibri" panose="020F0502020204030204" pitchFamily="34" charset="0"/>
                        </a:rPr>
                        <a:t> document similar, </a:t>
                      </a:r>
                      <a:r>
                        <a:rPr lang="en-US" sz="1600" dirty="0" err="1">
                          <a:effectLst/>
                          <a:latin typeface="+mn-lt"/>
                          <a:ea typeface="Calibri" panose="020F0502020204030204" pitchFamily="34" charset="0"/>
                          <a:cs typeface="Calibri" panose="020F0502020204030204" pitchFamily="34" charset="0"/>
                        </a:rPr>
                        <a:t>emis</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autoritatea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competenta</a:t>
                      </a:r>
                      <a:r>
                        <a:rPr lang="en-US" sz="1600" dirty="0">
                          <a:effectLst/>
                          <a:latin typeface="+mn-lt"/>
                          <a:ea typeface="Calibri" panose="020F0502020204030204" pitchFamily="34" charset="0"/>
                          <a:cs typeface="Calibri" panose="020F0502020204030204" pitchFamily="34" charset="0"/>
                        </a:rPr>
                        <a:t> din </a:t>
                      </a:r>
                      <a:r>
                        <a:rPr lang="en-US" sz="1600" dirty="0" err="1">
                          <a:effectLst/>
                          <a:latin typeface="+mn-lt"/>
                          <a:ea typeface="Calibri" panose="020F0502020204030204" pitchFamily="34" charset="0"/>
                          <a:cs typeface="Calibri" panose="020F0502020204030204" pitchFamily="34" charset="0"/>
                        </a:rPr>
                        <a:t>acel</a:t>
                      </a:r>
                      <a:r>
                        <a:rPr lang="en-US" sz="1600" dirty="0">
                          <a:effectLst/>
                          <a:latin typeface="+mn-lt"/>
                          <a:ea typeface="Calibri" panose="020F0502020204030204" pitchFamily="34" charset="0"/>
                          <a:cs typeface="Calibri" panose="020F0502020204030204" pitchFamily="34" charset="0"/>
                        </a:rPr>
                        <a:t> stat </a:t>
                      </a:r>
                      <a:r>
                        <a:rPr lang="en-US" sz="1600" dirty="0" err="1">
                          <a:effectLst/>
                          <a:latin typeface="+mn-lt"/>
                          <a:ea typeface="Calibri" panose="020F0502020204030204" pitchFamily="34" charset="0"/>
                          <a:cs typeface="Calibri" panose="020F0502020204030204" pitchFamily="34" charset="0"/>
                        </a:rPr>
                        <a:t>si</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recunoscut</a:t>
                      </a:r>
                      <a:r>
                        <a:rPr lang="en-US" sz="1600" dirty="0">
                          <a:effectLst/>
                          <a:latin typeface="+mn-lt"/>
                          <a:ea typeface="Calibri" panose="020F0502020204030204" pitchFamily="34" charset="0"/>
                          <a:cs typeface="Calibri" panose="020F0502020204030204" pitchFamily="34" charset="0"/>
                        </a:rPr>
                        <a:t>/</a:t>
                      </a:r>
                      <a:r>
                        <a:rPr lang="en-US" sz="1600" dirty="0" err="1">
                          <a:effectLst/>
                          <a:latin typeface="+mn-lt"/>
                          <a:ea typeface="Calibri" panose="020F0502020204030204" pitchFamily="34" charset="0"/>
                          <a:cs typeface="Calibri" panose="020F0502020204030204" pitchFamily="34" charset="0"/>
                        </a:rPr>
                        <a:t>echivalat</a:t>
                      </a:r>
                      <a:r>
                        <a:rPr lang="en-US" sz="1600" dirty="0">
                          <a:effectLst/>
                          <a:latin typeface="+mn-lt"/>
                          <a:ea typeface="Calibri" panose="020F0502020204030204" pitchFamily="34" charset="0"/>
                          <a:cs typeface="Calibri" panose="020F0502020204030204" pitchFamily="34" charset="0"/>
                        </a:rPr>
                        <a:t>, in </a:t>
                      </a:r>
                      <a:r>
                        <a:rPr lang="en-US" sz="1600" dirty="0" err="1">
                          <a:effectLst/>
                          <a:latin typeface="+mn-lt"/>
                          <a:ea typeface="Calibri" panose="020F0502020204030204" pitchFamily="34" charset="0"/>
                          <a:cs typeface="Calibri" panose="020F0502020204030204" pitchFamily="34" charset="0"/>
                        </a:rPr>
                        <a:t>conditiile</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legii</a:t>
                      </a:r>
                      <a:r>
                        <a:rPr lang="en-US" sz="1600" dirty="0">
                          <a:effectLst/>
                          <a:latin typeface="+mn-lt"/>
                          <a:ea typeface="Calibri" panose="020F0502020204030204" pitchFamily="34" charset="0"/>
                          <a:cs typeface="Calibri" panose="020F0502020204030204" pitchFamily="34" charset="0"/>
                        </a:rPr>
                        <a:t>, de </a:t>
                      </a:r>
                      <a:r>
                        <a:rPr lang="en-US" sz="1600" dirty="0" err="1">
                          <a:effectLst/>
                          <a:latin typeface="+mn-lt"/>
                          <a:ea typeface="Calibri" panose="020F0502020204030204" pitchFamily="34" charset="0"/>
                          <a:cs typeface="Calibri" panose="020F0502020204030204" pitchFamily="34" charset="0"/>
                        </a:rPr>
                        <a:t>autoritatea</a:t>
                      </a:r>
                      <a:r>
                        <a:rPr lang="en-US" sz="1600" dirty="0">
                          <a:effectLst/>
                          <a:latin typeface="+mn-lt"/>
                          <a:ea typeface="Calibri" panose="020F0502020204030204" pitchFamily="34" charset="0"/>
                          <a:cs typeface="Calibri" panose="020F0502020204030204" pitchFamily="34" charset="0"/>
                        </a:rPr>
                        <a:t> </a:t>
                      </a:r>
                      <a:r>
                        <a:rPr lang="en-US" sz="1600" dirty="0" err="1">
                          <a:effectLst/>
                          <a:latin typeface="+mn-lt"/>
                          <a:ea typeface="Calibri" panose="020F0502020204030204" pitchFamily="34" charset="0"/>
                          <a:cs typeface="Calibri" panose="020F0502020204030204" pitchFamily="34" charset="0"/>
                        </a:rPr>
                        <a:t>competenta</a:t>
                      </a:r>
                      <a:r>
                        <a:rPr lang="en-US" sz="1600" dirty="0">
                          <a:effectLst/>
                          <a:latin typeface="+mn-lt"/>
                          <a:ea typeface="Calibri" panose="020F0502020204030204" pitchFamily="34" charset="0"/>
                          <a:cs typeface="Calibri" panose="020F0502020204030204" pitchFamily="34" charset="0"/>
                        </a:rPr>
                        <a:t> din Romania, </a:t>
                      </a:r>
                      <a:r>
                        <a:rPr lang="ro-RO" sz="1600" b="1" dirty="0">
                          <a:solidFill>
                            <a:srgbClr val="7030A0"/>
                          </a:solidFill>
                          <a:effectLst/>
                          <a:latin typeface="+mn-lt"/>
                          <a:ea typeface="Calibri" panose="020F0502020204030204" pitchFamily="34" charset="0"/>
                          <a:cs typeface="Calibri" panose="020F0502020204030204" pitchFamily="34" charset="0"/>
                        </a:rPr>
                        <a:t>sau in baza unui </a:t>
                      </a:r>
                      <a:r>
                        <a:rPr lang="ro-RO" sz="1600" b="1" u="sng" dirty="0">
                          <a:solidFill>
                            <a:srgbClr val="7030A0"/>
                          </a:solidFill>
                          <a:effectLst/>
                          <a:latin typeface="+mn-lt"/>
                          <a:ea typeface="Calibri" panose="020F0502020204030204" pitchFamily="34" charset="0"/>
                          <a:cs typeface="Calibri" panose="020F0502020204030204" pitchFamily="34" charset="0"/>
                        </a:rPr>
                        <a:t>contract de prestari servicii </a:t>
                      </a:r>
                      <a:r>
                        <a:rPr lang="ro-RO" sz="1600" b="1" dirty="0">
                          <a:solidFill>
                            <a:srgbClr val="7030A0"/>
                          </a:solidFill>
                          <a:effectLst/>
                          <a:latin typeface="+mn-lt"/>
                          <a:ea typeface="Calibri" panose="020F0502020204030204" pitchFamily="34" charset="0"/>
                          <a:cs typeface="Calibri" panose="020F0502020204030204" pitchFamily="34" charset="0"/>
                        </a:rPr>
                        <a:t>cu un operator economic atestat în activitatea de exploatare forestieră, preselectat de organizatorul licitației.</a:t>
                      </a:r>
                      <a:endParaRPr lang="en-US" sz="1600" b="1" dirty="0">
                        <a:solidFill>
                          <a:srgbClr val="7030A0"/>
                        </a:solidFill>
                        <a:effectLst/>
                        <a:latin typeface="+mn-lt"/>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600" b="1" dirty="0">
                          <a:solidFill>
                            <a:srgbClr val="7030A0"/>
                          </a:solidFill>
                          <a:effectLst/>
                          <a:latin typeface="+mn-lt"/>
                          <a:ea typeface="Calibri" panose="020F0502020204030204" pitchFamily="34" charset="0"/>
                          <a:cs typeface="Calibri" panose="020F0502020204030204" pitchFamily="34" charset="0"/>
                        </a:rPr>
                        <a:t>● La licitatiile pentru vanzarea masei lemnoase fasonate pot participa atat operatori din state membre ale Uniunii Europene </a:t>
                      </a:r>
                      <a:r>
                        <a:rPr lang="ro-RO" sz="1600" b="1" kern="1200" dirty="0">
                          <a:solidFill>
                            <a:srgbClr val="7030A0"/>
                          </a:solidFill>
                          <a:effectLst/>
                          <a:latin typeface="+mn-lt"/>
                          <a:ea typeface="+mn-ea"/>
                          <a:cs typeface="+mn-cs"/>
                        </a:rPr>
                        <a:t>cat si din afara acesteia.</a:t>
                      </a:r>
                      <a:endParaRPr lang="en-US" sz="1600" b="1" kern="1200" dirty="0">
                        <a:solidFill>
                          <a:srgbClr val="7030A0"/>
                        </a:solidFill>
                        <a:effectLst/>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permiterea</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participarii</a:t>
                      </a:r>
                      <a:r>
                        <a:rPr kumimoji="0" lang="en-US" sz="1600" b="1" i="0" u="none" strike="noStrike" kern="1200" cap="none" spc="0" normalizeH="0" baseline="0" noProof="0" dirty="0">
                          <a:ln>
                            <a:noFill/>
                          </a:ln>
                          <a:solidFill>
                            <a:srgbClr val="0070C0"/>
                          </a:solidFill>
                          <a:effectLst/>
                          <a:uLnTx/>
                          <a:uFillTx/>
                          <a:latin typeface="+mn-lt"/>
                          <a:ea typeface="+mn-ea"/>
                          <a:cs typeface="+mn-cs"/>
                        </a:rPr>
                        <a:t> la </a:t>
                      </a:r>
                      <a:r>
                        <a:rPr kumimoji="0" lang="en-US" sz="1600" b="1" i="0" u="none" strike="noStrike" kern="1200" cap="none" spc="0" normalizeH="0" baseline="0" noProof="0" dirty="0" err="1">
                          <a:ln>
                            <a:noFill/>
                          </a:ln>
                          <a:solidFill>
                            <a:srgbClr val="0070C0"/>
                          </a:solidFill>
                          <a:effectLst/>
                          <a:uLnTx/>
                          <a:uFillTx/>
                          <a:latin typeface="+mn-lt"/>
                          <a:ea typeface="+mn-ea"/>
                          <a:cs typeface="+mn-cs"/>
                        </a:rPr>
                        <a:t>licitatiile</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organizate</a:t>
                      </a:r>
                      <a:r>
                        <a:rPr kumimoji="0" lang="en-US" sz="1600" b="1" i="0" u="none" strike="noStrike" kern="1200" cap="none" spc="0" normalizeH="0" baseline="0" noProof="0" dirty="0">
                          <a:ln>
                            <a:noFill/>
                          </a:ln>
                          <a:solidFill>
                            <a:srgbClr val="0070C0"/>
                          </a:solidFill>
                          <a:effectLst/>
                          <a:uLnTx/>
                          <a:uFillTx/>
                          <a:latin typeface="+mn-lt"/>
                          <a:ea typeface="+mn-ea"/>
                          <a:cs typeface="+mn-cs"/>
                        </a:rPr>
                        <a:t> de </a:t>
                      </a:r>
                      <a:r>
                        <a:rPr kumimoji="0" lang="en-US" sz="1600" b="1" i="0" u="none" strike="noStrike" kern="1200" cap="none" spc="0" normalizeH="0" baseline="0" noProof="0" dirty="0" err="1">
                          <a:ln>
                            <a:noFill/>
                          </a:ln>
                          <a:solidFill>
                            <a:srgbClr val="0070C0"/>
                          </a:solidFill>
                          <a:effectLst/>
                          <a:uLnTx/>
                          <a:uFillTx/>
                          <a:latin typeface="+mn-lt"/>
                          <a:ea typeface="+mn-ea"/>
                          <a:cs typeface="+mn-cs"/>
                        </a:rPr>
                        <a:t>administratorii</a:t>
                      </a:r>
                      <a:r>
                        <a:rPr kumimoji="0" lang="en-US" sz="1600" b="1" i="0" u="none" strike="noStrike" kern="1200" cap="none" spc="0" normalizeH="0" baseline="0" noProof="0" dirty="0">
                          <a:ln>
                            <a:noFill/>
                          </a:ln>
                          <a:solidFill>
                            <a:srgbClr val="0070C0"/>
                          </a:solidFill>
                          <a:effectLst/>
                          <a:uLnTx/>
                          <a:uFillTx/>
                          <a:latin typeface="+mn-lt"/>
                          <a:ea typeface="+mn-ea"/>
                          <a:cs typeface="+mn-cs"/>
                        </a:rPr>
                        <a:t> de </a:t>
                      </a:r>
                      <a:r>
                        <a:rPr kumimoji="0" lang="en-US" sz="1600" b="1" i="0" u="none" strike="noStrike" kern="1200" cap="none" spc="0" normalizeH="0" baseline="0" noProof="0" dirty="0" err="1">
                          <a:ln>
                            <a:noFill/>
                          </a:ln>
                          <a:solidFill>
                            <a:srgbClr val="0070C0"/>
                          </a:solidFill>
                          <a:effectLst/>
                          <a:uLnTx/>
                          <a:uFillTx/>
                          <a:latin typeface="+mn-lt"/>
                          <a:ea typeface="+mn-ea"/>
                          <a:cs typeface="+mn-cs"/>
                        </a:rPr>
                        <a:t>paduri</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proprietate</a:t>
                      </a:r>
                      <a:r>
                        <a:rPr kumimoji="0" lang="en-US" sz="1600" b="1" i="0" u="none" strike="noStrike" kern="1200" cap="none" spc="0" normalizeH="0" baseline="0" noProof="0" dirty="0">
                          <a:ln>
                            <a:noFill/>
                          </a:ln>
                          <a:solidFill>
                            <a:srgbClr val="0070C0"/>
                          </a:solidFill>
                          <a:effectLst/>
                          <a:uLnTx/>
                          <a:uFillTx/>
                          <a:latin typeface="+mn-lt"/>
                          <a:ea typeface="+mn-ea"/>
                          <a:cs typeface="+mn-cs"/>
                        </a:rPr>
                        <a:t> publica, </a:t>
                      </a:r>
                      <a:r>
                        <a:rPr kumimoji="0" lang="en-US" sz="1600" b="1" i="0" u="none" strike="noStrike" kern="1200" cap="none" spc="0" normalizeH="0" baseline="0" noProof="0" dirty="0" err="1">
                          <a:ln>
                            <a:noFill/>
                          </a:ln>
                          <a:solidFill>
                            <a:srgbClr val="0070C0"/>
                          </a:solidFill>
                          <a:effectLst/>
                          <a:uLnTx/>
                          <a:uFillTx/>
                          <a:latin typeface="+mn-lt"/>
                          <a:ea typeface="+mn-ea"/>
                          <a:cs typeface="+mn-cs"/>
                        </a:rPr>
                        <a:t>inclusiv</a:t>
                      </a:r>
                      <a:r>
                        <a:rPr kumimoji="0" lang="en-US" sz="1600" b="1" i="0" u="none" strike="noStrike" kern="1200" cap="none" spc="0" normalizeH="0" baseline="0" noProof="0" dirty="0">
                          <a:ln>
                            <a:noFill/>
                          </a:ln>
                          <a:solidFill>
                            <a:srgbClr val="0070C0"/>
                          </a:solidFill>
                          <a:effectLst/>
                          <a:uLnTx/>
                          <a:uFillTx/>
                          <a:latin typeface="+mn-lt"/>
                          <a:ea typeface="+mn-ea"/>
                          <a:cs typeface="+mn-cs"/>
                        </a:rPr>
                        <a:t>  a </a:t>
                      </a:r>
                      <a:r>
                        <a:rPr kumimoji="0" lang="en-US" sz="1600" b="1" i="0" u="none" strike="noStrike" kern="1200" cap="none" spc="0" normalizeH="0" baseline="0" noProof="0" dirty="0" err="1">
                          <a:ln>
                            <a:noFill/>
                          </a:ln>
                          <a:solidFill>
                            <a:srgbClr val="0070C0"/>
                          </a:solidFill>
                          <a:effectLst/>
                          <a:uLnTx/>
                          <a:uFillTx/>
                          <a:latin typeface="+mn-lt"/>
                          <a:ea typeface="+mn-ea"/>
                          <a:cs typeface="+mn-cs"/>
                        </a:rPr>
                        <a:t>companiilor</a:t>
                      </a:r>
                      <a:r>
                        <a:rPr kumimoji="0" lang="en-US" sz="1600" b="1" i="0" u="none" strike="noStrike" kern="1200" cap="none" spc="0" normalizeH="0" baseline="0" noProof="0" dirty="0">
                          <a:ln>
                            <a:noFill/>
                          </a:ln>
                          <a:solidFill>
                            <a:srgbClr val="0070C0"/>
                          </a:solidFill>
                          <a:effectLst/>
                          <a:uLnTx/>
                          <a:uFillTx/>
                          <a:latin typeface="+mn-lt"/>
                          <a:ea typeface="+mn-ea"/>
                          <a:cs typeface="+mn-cs"/>
                        </a:rPr>
                        <a:t> care au </a:t>
                      </a:r>
                      <a:r>
                        <a:rPr kumimoji="0" lang="en-US" sz="1600" b="1" i="0" u="none" strike="noStrike" kern="1200" cap="none" spc="0" normalizeH="0" baseline="0" noProof="0" dirty="0" err="1">
                          <a:ln>
                            <a:noFill/>
                          </a:ln>
                          <a:solidFill>
                            <a:srgbClr val="0070C0"/>
                          </a:solidFill>
                          <a:effectLst/>
                          <a:uLnTx/>
                          <a:uFillTx/>
                          <a:latin typeface="+mn-lt"/>
                          <a:ea typeface="+mn-ea"/>
                          <a:cs typeface="+mn-cs"/>
                        </a:rPr>
                        <a:t>incheiat</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contracte</a:t>
                      </a:r>
                      <a:r>
                        <a:rPr kumimoji="0" lang="en-US" sz="1600" b="1" i="0" u="none" strike="noStrike" kern="1200" cap="none" spc="0" normalizeH="0" baseline="0" noProof="0" dirty="0">
                          <a:ln>
                            <a:noFill/>
                          </a:ln>
                          <a:solidFill>
                            <a:srgbClr val="0070C0"/>
                          </a:solidFill>
                          <a:effectLst/>
                          <a:uLnTx/>
                          <a:uFillTx/>
                          <a:latin typeface="+mn-lt"/>
                          <a:ea typeface="+mn-ea"/>
                          <a:cs typeface="+mn-cs"/>
                        </a:rPr>
                        <a:t> de </a:t>
                      </a:r>
                      <a:r>
                        <a:rPr kumimoji="0" lang="en-US" sz="1600" b="1" i="0" u="none" strike="noStrike" kern="1200" cap="none" spc="0" normalizeH="0" baseline="0" noProof="0" dirty="0" err="1">
                          <a:ln>
                            <a:noFill/>
                          </a:ln>
                          <a:solidFill>
                            <a:srgbClr val="0070C0"/>
                          </a:solidFill>
                          <a:effectLst/>
                          <a:uLnTx/>
                          <a:uFillTx/>
                          <a:latin typeface="+mn-lt"/>
                          <a:ea typeface="+mn-ea"/>
                          <a:cs typeface="+mn-cs"/>
                        </a:rPr>
                        <a:t>prestari</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servicii</a:t>
                      </a:r>
                      <a:r>
                        <a:rPr kumimoji="0" lang="en-US" sz="1600" b="1" i="0" u="none" strike="noStrike" kern="1200" cap="none" spc="0" normalizeH="0" baseline="0" noProof="0" dirty="0">
                          <a:ln>
                            <a:noFill/>
                          </a:ln>
                          <a:solidFill>
                            <a:srgbClr val="0070C0"/>
                          </a:solidFill>
                          <a:effectLst/>
                          <a:uLnTx/>
                          <a:uFillTx/>
                          <a:latin typeface="+mn-lt"/>
                          <a:ea typeface="+mn-ea"/>
                          <a:cs typeface="+mn-cs"/>
                        </a:rPr>
                        <a:t> cu </a:t>
                      </a:r>
                      <a:r>
                        <a:rPr kumimoji="0" lang="en-US" sz="1600" b="1" i="0" u="none" strike="noStrike" kern="1200" cap="none" spc="0" normalizeH="0" baseline="0" noProof="0" dirty="0" err="1">
                          <a:ln>
                            <a:noFill/>
                          </a:ln>
                          <a:solidFill>
                            <a:srgbClr val="0070C0"/>
                          </a:solidFill>
                          <a:effectLst/>
                          <a:uLnTx/>
                          <a:uFillTx/>
                          <a:latin typeface="+mn-lt"/>
                          <a:ea typeface="+mn-ea"/>
                          <a:cs typeface="+mn-cs"/>
                        </a:rPr>
                        <a:t>operatori</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atestati</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pentru</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activitatea</a:t>
                      </a:r>
                      <a:r>
                        <a:rPr kumimoji="0" lang="en-US" sz="1600" b="1" i="0" u="none" strike="noStrike" kern="1200" cap="none" spc="0" normalizeH="0" baseline="0" noProof="0" dirty="0">
                          <a:ln>
                            <a:noFill/>
                          </a:ln>
                          <a:solidFill>
                            <a:srgbClr val="0070C0"/>
                          </a:solidFill>
                          <a:effectLst/>
                          <a:uLnTx/>
                          <a:uFillTx/>
                          <a:latin typeface="+mn-lt"/>
                          <a:ea typeface="+mn-ea"/>
                          <a:cs typeface="+mn-cs"/>
                        </a:rPr>
                        <a:t> de </a:t>
                      </a:r>
                      <a:r>
                        <a:rPr kumimoji="0" lang="en-US" sz="1600" b="1" i="0" u="none" strike="noStrike" kern="1200" cap="none" spc="0" normalizeH="0" baseline="0" noProof="0" dirty="0" err="1">
                          <a:ln>
                            <a:noFill/>
                          </a:ln>
                          <a:solidFill>
                            <a:srgbClr val="0070C0"/>
                          </a:solidFill>
                          <a:effectLst/>
                          <a:uLnTx/>
                          <a:uFillTx/>
                          <a:latin typeface="+mn-lt"/>
                          <a:ea typeface="+mn-ea"/>
                          <a:cs typeface="+mn-cs"/>
                        </a:rPr>
                        <a:t>exploatare</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kumimoji="0" lang="en-US" sz="1600" b="1" i="0" u="none" strike="noStrike" kern="1200" cap="none" spc="0" normalizeH="0" baseline="0" noProof="0" dirty="0" err="1">
                          <a:ln>
                            <a:noFill/>
                          </a:ln>
                          <a:solidFill>
                            <a:srgbClr val="0070C0"/>
                          </a:solidFill>
                          <a:effectLst/>
                          <a:uLnTx/>
                          <a:uFillTx/>
                          <a:latin typeface="+mn-lt"/>
                          <a:ea typeface="+mn-ea"/>
                          <a:cs typeface="+mn-cs"/>
                        </a:rPr>
                        <a:t>forestiera</a:t>
                      </a:r>
                      <a:r>
                        <a:rPr kumimoji="0" lang="en-US" sz="1600" b="1" i="0" u="none" strike="noStrike" kern="1200" cap="none" spc="0" normalizeH="0" baseline="0" noProof="0" dirty="0">
                          <a:ln>
                            <a:noFill/>
                          </a:ln>
                          <a:solidFill>
                            <a:srgbClr val="0070C0"/>
                          </a:solidFill>
                          <a:effectLst/>
                          <a:uLnTx/>
                          <a:uFillTx/>
                          <a:latin typeface="+mn-lt"/>
                          <a:ea typeface="+mn-ea"/>
                          <a:cs typeface="+mn-cs"/>
                        </a:rPr>
                        <a:t> (</a:t>
                      </a:r>
                      <a:r>
                        <a:rPr lang="ro-RO" sz="1600" b="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Codul silvic prevede ca exploatarea</a:t>
                      </a:r>
                      <a:r>
                        <a:rPr lang="ro-RO"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propriu zisă trebuie să se realizeze cu </a:t>
                      </a:r>
                      <a:r>
                        <a:rPr lang="ro-RO" sz="1600" b="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operatori economici atestati</a:t>
                      </a:r>
                      <a:r>
                        <a:rPr lang="en-US" sz="1600" b="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kern="12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o-RO"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o-RO" sz="1600" b="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Se încurajează concurența și liberul acces la resursă </a:t>
                      </a:r>
                      <a:r>
                        <a:rPr lang="ro-RO" sz="16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(firme de construcții care consuma volume mari de lemn, fabrici de mobila, mari consumatori de lemn de foc etc).</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600" b="0" i="0" u="none" strike="noStrike" kern="1200" cap="none" spc="0" normalizeH="0" baseline="0" noProof="0" dirty="0">
                          <a:ln>
                            <a:noFill/>
                          </a:ln>
                          <a:solidFill>
                            <a:prstClr val="black"/>
                          </a:solidFill>
                          <a:effectLst/>
                          <a:uLnTx/>
                          <a:uFillTx/>
                          <a:latin typeface="+mn-lt"/>
                          <a:ea typeface="+mn-ea"/>
                          <a:cs typeface="+mn-cs"/>
                        </a:rPr>
                        <a:t>●</a:t>
                      </a:r>
                      <a:r>
                        <a:rPr kumimoji="0" lang="en-US" sz="1600" b="0" i="0" u="none" strike="noStrike" kern="1200" cap="none" spc="0" normalizeH="0" baseline="0" noProof="0" dirty="0">
                          <a:ln>
                            <a:noFill/>
                          </a:ln>
                          <a:solidFill>
                            <a:prstClr val="black"/>
                          </a:solidFill>
                          <a:effectLst/>
                          <a:uLnTx/>
                          <a:uFillTx/>
                          <a:latin typeface="+mn-lt"/>
                          <a:ea typeface="+mn-ea"/>
                          <a:cs typeface="+mn-cs"/>
                        </a:rPr>
                        <a:t> </a:t>
                      </a:r>
                      <a:r>
                        <a:rPr kumimoji="0" lang="ro-RO" sz="1600" b="0" i="0" u="none" strike="noStrike" kern="1200" cap="none" spc="0" normalizeH="0" baseline="0" noProof="0" dirty="0">
                          <a:ln>
                            <a:noFill/>
                          </a:ln>
                          <a:solidFill>
                            <a:prstClr val="black"/>
                          </a:solidFill>
                          <a:effectLst/>
                          <a:uLnTx/>
                          <a:uFillTx/>
                          <a:latin typeface="+mn-lt"/>
                          <a:ea typeface="+mn-ea"/>
                          <a:cs typeface="+mn-cs"/>
                        </a:rPr>
                        <a:t>Sunt numeroase solicitări ale operatorilor economici din state membre UE dar și din afara acesteia pentru a cumpăra lemn fasonat iar </a:t>
                      </a:r>
                      <a:r>
                        <a:rPr kumimoji="0" lang="ro-RO" sz="1600" b="1" i="0" u="none" strike="noStrike" kern="1200" cap="none" spc="0" normalizeH="0" baseline="0" noProof="0" dirty="0">
                          <a:ln>
                            <a:noFill/>
                          </a:ln>
                          <a:solidFill>
                            <a:srgbClr val="0070C0"/>
                          </a:solidFill>
                          <a:effectLst/>
                          <a:uLnTx/>
                          <a:uFillTx/>
                          <a:latin typeface="+mn-lt"/>
                          <a:ea typeface="+mn-ea"/>
                          <a:cs typeface="+mn-cs"/>
                        </a:rPr>
                        <a:t>organizatorii trebuie să aibă posibilitatea </a:t>
                      </a:r>
                      <a:r>
                        <a:rPr kumimoji="0" lang="ro-RO" sz="1600" b="1" i="0" u="sng" strike="noStrike" kern="1200" cap="none" spc="0" normalizeH="0" baseline="0" noProof="0" dirty="0">
                          <a:ln>
                            <a:noFill/>
                          </a:ln>
                          <a:solidFill>
                            <a:srgbClr val="0070C0"/>
                          </a:solidFill>
                          <a:effectLst/>
                          <a:uLnTx/>
                          <a:uFillTx/>
                          <a:latin typeface="+mn-lt"/>
                          <a:ea typeface="+mn-ea"/>
                          <a:cs typeface="+mn-cs"/>
                        </a:rPr>
                        <a:t>de </a:t>
                      </a:r>
                      <a:r>
                        <a:rPr kumimoji="0" lang="en-US" sz="1600" b="1" i="0" u="sng" strike="noStrike" kern="1200" cap="none" spc="0" normalizeH="0" baseline="0" noProof="0" dirty="0">
                          <a:ln>
                            <a:noFill/>
                          </a:ln>
                          <a:solidFill>
                            <a:srgbClr val="0070C0"/>
                          </a:solidFill>
                          <a:effectLst/>
                          <a:uLnTx/>
                          <a:uFillTx/>
                          <a:latin typeface="+mn-lt"/>
                          <a:ea typeface="+mn-ea"/>
                          <a:cs typeface="+mn-cs"/>
                        </a:rPr>
                        <a:t>a </a:t>
                      </a:r>
                      <a:r>
                        <a:rPr kumimoji="0" lang="ro-RO" sz="1600" b="1" i="0" u="sng" strike="noStrike" kern="1200" cap="none" spc="0" normalizeH="0" baseline="0" noProof="0" dirty="0">
                          <a:ln>
                            <a:noFill/>
                          </a:ln>
                          <a:solidFill>
                            <a:srgbClr val="0070C0"/>
                          </a:solidFill>
                          <a:effectLst/>
                          <a:uLnTx/>
                          <a:uFillTx/>
                          <a:latin typeface="+mn-lt"/>
                          <a:ea typeface="+mn-ea"/>
                          <a:cs typeface="+mn-cs"/>
                        </a:rPr>
                        <a:t>accepta</a:t>
                      </a:r>
                      <a:r>
                        <a:rPr kumimoji="0" lang="ro-RO" sz="1600" b="1" i="0" u="none" strike="noStrike" kern="1200" cap="none" spc="0" normalizeH="0" baseline="0" noProof="0" dirty="0">
                          <a:ln>
                            <a:noFill/>
                          </a:ln>
                          <a:solidFill>
                            <a:srgbClr val="0070C0"/>
                          </a:solidFill>
                          <a:effectLst/>
                          <a:uLnTx/>
                          <a:uFillTx/>
                          <a:latin typeface="+mn-lt"/>
                          <a:ea typeface="+mn-ea"/>
                          <a:cs typeface="+mn-cs"/>
                        </a:rPr>
                        <a:t> la licitații/negocieri acești solicitanți.</a:t>
                      </a:r>
                      <a:r>
                        <a:rPr kumimoji="0" lang="x-none" sz="1600" b="1" i="0" u="none" strike="noStrike" kern="1200" cap="none" spc="0" normalizeH="0" baseline="0" noProof="0" dirty="0">
                          <a:ln>
                            <a:noFill/>
                          </a:ln>
                          <a:solidFill>
                            <a:srgbClr val="0070C0"/>
                          </a:solidFill>
                          <a:effectLst/>
                          <a:uLnTx/>
                          <a:uFillTx/>
                          <a:latin typeface="+mn-lt"/>
                          <a:ea typeface="+mn-ea"/>
                          <a:cs typeface="+mn-cs"/>
                        </a:rPr>
                        <a:t> </a:t>
                      </a: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49019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513574500"/>
              </p:ext>
            </p:extLst>
          </p:nvPr>
        </p:nvGraphicFramePr>
        <p:xfrm>
          <a:off x="122829" y="601581"/>
          <a:ext cx="11929126" cy="6193075"/>
        </p:xfrm>
        <a:graphic>
          <a:graphicData uri="http://schemas.openxmlformats.org/drawingml/2006/table">
            <a:tbl>
              <a:tblPr firstRow="1" bandRow="1">
                <a:tableStyleId>{93296810-A885-4BE3-A3E7-6D5BEEA58F35}</a:tableStyleId>
              </a:tblPr>
              <a:tblGrid>
                <a:gridCol w="258171">
                  <a:extLst>
                    <a:ext uri="{9D8B030D-6E8A-4147-A177-3AD203B41FA5}">
                      <a16:colId xmlns:a16="http://schemas.microsoft.com/office/drawing/2014/main" val="443018147"/>
                    </a:ext>
                  </a:extLst>
                </a:gridCol>
                <a:gridCol w="27432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447040">
                  <a:extLst>
                    <a:ext uri="{9D8B030D-6E8A-4147-A177-3AD203B41FA5}">
                      <a16:colId xmlns:a16="http://schemas.microsoft.com/office/drawing/2014/main" val="20003"/>
                    </a:ext>
                  </a:extLst>
                </a:gridCol>
                <a:gridCol w="4251960">
                  <a:extLst>
                    <a:ext uri="{9D8B030D-6E8A-4147-A177-3AD203B41FA5}">
                      <a16:colId xmlns:a16="http://schemas.microsoft.com/office/drawing/2014/main" val="1936576000"/>
                    </a:ext>
                  </a:extLst>
                </a:gridCol>
                <a:gridCol w="4404360">
                  <a:extLst>
                    <a:ext uri="{9D8B030D-6E8A-4147-A177-3AD203B41FA5}">
                      <a16:colId xmlns:a16="http://schemas.microsoft.com/office/drawing/2014/main" val="3002839380"/>
                    </a:ext>
                  </a:extLst>
                </a:gridCol>
                <a:gridCol w="2084995">
                  <a:extLst>
                    <a:ext uri="{9D8B030D-6E8A-4147-A177-3AD203B41FA5}">
                      <a16:colId xmlns:a16="http://schemas.microsoft.com/office/drawing/2014/main" val="2335696064"/>
                    </a:ext>
                  </a:extLst>
                </a:gridCol>
              </a:tblGrid>
              <a:tr h="901544">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248195">
                <a:tc>
                  <a:txBody>
                    <a:bodyPr/>
                    <a:lstStyle/>
                    <a:p>
                      <a:r>
                        <a:rPr lang="en-US" sz="1600" b="1" dirty="0">
                          <a:latin typeface="+mn-lt"/>
                        </a:rPr>
                        <a:t>I</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1</a:t>
                      </a:r>
                      <a:endParaRPr lang="x-none" sz="1600" b="1" dirty="0">
                        <a:latin typeface="+mn-lt"/>
                      </a:endParaRPr>
                    </a:p>
                  </a:txBody>
                  <a:tcPr>
                    <a:blipFill>
                      <a:blip r:embed="rId3"/>
                      <a:tile tx="0" ty="0" sx="100000" sy="100000" flip="none" algn="tl"/>
                    </a:blipFill>
                  </a:tcPr>
                </a:tc>
                <a:tc>
                  <a:txBody>
                    <a:bodyPr/>
                    <a:lstStyle/>
                    <a:p>
                      <a:endParaRPr lang="x-none" sz="1600" b="1" dirty="0">
                        <a:latin typeface="+mn-lt"/>
                      </a:endParaRPr>
                    </a:p>
                  </a:txBody>
                  <a:tcPr>
                    <a:blipFill>
                      <a:blip r:embed="rId3"/>
                      <a:tile tx="0" ty="0" sx="100000" sy="100000" flip="none" algn="tl"/>
                    </a:blipFill>
                  </a:tcPr>
                </a:tc>
                <a:tc>
                  <a:txBody>
                    <a:bodyPr/>
                    <a:lstStyle/>
                    <a:p>
                      <a:r>
                        <a:rPr lang="en-US" sz="1600" b="1" dirty="0">
                          <a:latin typeface="+mn-lt"/>
                        </a:rPr>
                        <a:t>t)</a:t>
                      </a: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r>
                        <a:rPr lang="en-US" sz="1600" b="1" dirty="0">
                          <a:latin typeface="+mn-lt"/>
                        </a:rPr>
                        <a:t>u)</a:t>
                      </a: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r>
                        <a:rPr lang="en-US" sz="1600" b="1" dirty="0">
                          <a:latin typeface="+mn-lt"/>
                        </a:rPr>
                        <a:t>s)</a:t>
                      </a: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mn-lt"/>
                          <a:ea typeface="+mn-ea"/>
                          <a:cs typeface="+mn-cs"/>
                        </a:rPr>
                        <a:t>r) </a:t>
                      </a:r>
                      <a:r>
                        <a:rPr kumimoji="0" lang="en-US" sz="1400" b="1" i="1" u="none" strike="noStrike" kern="1200" cap="none" spc="0" normalizeH="0" baseline="0" noProof="0" dirty="0" err="1">
                          <a:ln>
                            <a:noFill/>
                          </a:ln>
                          <a:solidFill>
                            <a:prstClr val="black"/>
                          </a:solidFill>
                          <a:effectLst/>
                          <a:uLnTx/>
                          <a:uFillTx/>
                          <a:latin typeface="+mn-lt"/>
                          <a:ea typeface="+mn-ea"/>
                          <a:cs typeface="+mn-cs"/>
                        </a:rPr>
                        <a:t>Preţ</a:t>
                      </a:r>
                      <a:r>
                        <a:rPr kumimoji="0" lang="en-US" sz="1400" b="1" i="1" u="none" strike="noStrike" kern="1200" cap="none" spc="0" normalizeH="0" baseline="0" noProof="0" dirty="0">
                          <a:ln>
                            <a:noFill/>
                          </a:ln>
                          <a:solidFill>
                            <a:prstClr val="black"/>
                          </a:solidFill>
                          <a:effectLst/>
                          <a:uLnTx/>
                          <a:uFillTx/>
                          <a:latin typeface="+mn-lt"/>
                          <a:ea typeface="+mn-ea"/>
                          <a:cs typeface="+mn-cs"/>
                        </a:rPr>
                        <a:t> de </a:t>
                      </a:r>
                      <a:r>
                        <a:rPr kumimoji="0" lang="en-US" sz="1400" b="1" i="1" u="none" strike="noStrike" kern="1200" cap="none" spc="0" normalizeH="0" baseline="0" noProof="0" dirty="0" err="1">
                          <a:ln>
                            <a:noFill/>
                          </a:ln>
                          <a:solidFill>
                            <a:prstClr val="black"/>
                          </a:solidFill>
                          <a:effectLst/>
                          <a:uLnTx/>
                          <a:uFillTx/>
                          <a:latin typeface="+mn-lt"/>
                          <a:ea typeface="+mn-ea"/>
                          <a:cs typeface="+mn-cs"/>
                        </a:rPr>
                        <a:t>referinţă</a:t>
                      </a:r>
                      <a:r>
                        <a:rPr kumimoji="0" lang="en-US" sz="1400" b="1" i="1" u="none" strike="noStrike" kern="1200" cap="none" spc="0" normalizeH="0" baseline="0" noProof="0" dirty="0">
                          <a:ln>
                            <a:noFill/>
                          </a:ln>
                          <a:solidFill>
                            <a:prstClr val="black"/>
                          </a:solidFill>
                          <a:effectLst/>
                          <a:uLnTx/>
                          <a:uFillTx/>
                          <a:latin typeface="+mn-lt"/>
                          <a:ea typeface="+mn-ea"/>
                          <a:cs typeface="+mn-cs"/>
                        </a:rPr>
                        <a:t>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solidFill>
                            <a:prstClr val="black"/>
                          </a:solidFill>
                          <a:effectLst/>
                          <a:uLnTx/>
                          <a:uFillTx/>
                          <a:latin typeface="+mn-lt"/>
                          <a:ea typeface="+mn-ea"/>
                          <a:cs typeface="+mn-cs"/>
                        </a:rPr>
                        <a:t>acesta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este</a:t>
                      </a:r>
                      <a:r>
                        <a:rPr kumimoji="0" lang="en-US" sz="1400" b="0" i="0" u="none" strike="noStrike" kern="1200" cap="none" spc="0" normalizeH="0" baseline="0" noProof="0" dirty="0">
                          <a:ln>
                            <a:noFill/>
                          </a:ln>
                          <a:solidFill>
                            <a:prstClr val="black"/>
                          </a:solidFill>
                          <a:effectLst/>
                          <a:uLnTx/>
                          <a:uFillTx/>
                          <a:latin typeface="+mn-lt"/>
                          <a:ea typeface="+mn-ea"/>
                          <a:cs typeface="+mn-cs"/>
                        </a:rPr>
                        <a:t> un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preţ</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stabilit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condiţii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piaţă</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funcţie</a:t>
                      </a:r>
                      <a:r>
                        <a:rPr kumimoji="0" lang="en-US" sz="1400" b="0" i="0" u="none" strike="noStrike" kern="1200" cap="none" spc="0" normalizeH="0" baseline="0" noProof="0" dirty="0">
                          <a:ln>
                            <a:noFill/>
                          </a:ln>
                          <a:solidFill>
                            <a:prstClr val="black"/>
                          </a:solidFill>
                          <a:effectLst/>
                          <a:uLnTx/>
                          <a:uFillTx/>
                          <a:latin typeface="+mn-lt"/>
                          <a:ea typeface="+mn-ea"/>
                          <a:cs typeface="+mn-cs"/>
                        </a:rPr>
                        <a:t> de specie </a:t>
                      </a:r>
                      <a:r>
                        <a:rPr kumimoji="0" lang="en-US" sz="1400" b="0" i="0" u="none" strike="noStrike" kern="1200" cap="none" spc="0" normalizeH="0" baseline="0" noProof="0" dirty="0" err="1">
                          <a:ln>
                            <a:noFill/>
                          </a:ln>
                          <a:solidFill>
                            <a:prstClr val="black"/>
                          </a:solidFill>
                          <a:effectLst/>
                          <a:uLnTx/>
                          <a:uFillTx/>
                          <a:latin typeface="+mn-lt"/>
                          <a:ea typeface="+mn-ea"/>
                          <a:cs typeface="+mn-cs"/>
                        </a:rPr>
                        <a:t>sau</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grupa</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specii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gradul</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accesibilitate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a:ln>
                            <a:noFill/>
                          </a:ln>
                          <a:solidFill>
                            <a:prstClr val="black"/>
                          </a:solidFill>
                          <a:effectLst/>
                          <a:uLnTx/>
                          <a:uFillTx/>
                          <a:latin typeface="+mn-lt"/>
                          <a:ea typeface="+mn-ea"/>
                          <a:cs typeface="+mn-cs"/>
                        </a:rPr>
                        <a:t>de sortiment </a:t>
                      </a:r>
                      <a:r>
                        <a:rPr lang="en-US" sz="1400" strike="sngStrike" dirty="0">
                          <a:solidFill>
                            <a:srgbClr val="FF0000"/>
                          </a:solidFill>
                          <a:effectLst/>
                          <a:latin typeface="Calibri" panose="020F0502020204030204" pitchFamily="34" charset="0"/>
                          <a:ea typeface="Calibri" panose="020F0502020204030204" pitchFamily="34" charset="0"/>
                        </a:rPr>
                        <a:t>şi de </a:t>
                      </a:r>
                      <a:r>
                        <a:rPr lang="en-US" sz="1400" strike="sngStrike" dirty="0" err="1">
                          <a:solidFill>
                            <a:srgbClr val="FF0000"/>
                          </a:solidFill>
                          <a:effectLst/>
                          <a:latin typeface="Calibri" panose="020F0502020204030204" pitchFamily="34" charset="0"/>
                          <a:ea typeface="Calibri" panose="020F0502020204030204" pitchFamily="34" charset="0"/>
                        </a:rPr>
                        <a:t>natura</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produsului</a:t>
                      </a:r>
                      <a:r>
                        <a:rPr lang="en-US" sz="1400" dirty="0">
                          <a:effectLst/>
                          <a:latin typeface="Calibri" panose="020F0502020204030204" pitchFamily="34" charset="0"/>
                          <a:ea typeface="Calibri" panose="020F0502020204030204" pitchFamily="34" charset="0"/>
                        </a:rPr>
                        <a:t> </a:t>
                      </a:r>
                      <a:r>
                        <a:rPr kumimoji="0" lang="en-US" sz="1400" b="0" i="0" u="none" strike="noStrike" kern="1200" cap="none" spc="0" normalizeH="0" baseline="0" noProof="0" dirty="0">
                          <a:ln>
                            <a:noFill/>
                          </a:ln>
                          <a:solidFill>
                            <a:prstClr val="black"/>
                          </a:solidFill>
                          <a:effectLst/>
                          <a:uLnTx/>
                          <a:uFillTx/>
                          <a:latin typeface="+mn-lt"/>
                          <a:ea typeface="+mn-ea"/>
                          <a:cs typeface="+mn-cs"/>
                        </a:rPr>
                        <a:t> şi se </a:t>
                      </a:r>
                      <a:r>
                        <a:rPr kumimoji="0" lang="en-US" sz="1400" b="0" i="0" u="none" strike="noStrike" kern="1200" cap="none" spc="0" normalizeH="0" baseline="0" noProof="0" dirty="0" err="1">
                          <a:ln>
                            <a:noFill/>
                          </a:ln>
                          <a:solidFill>
                            <a:prstClr val="black"/>
                          </a:solidFill>
                          <a:effectLst/>
                          <a:uLnTx/>
                          <a:uFillTx/>
                          <a:latin typeface="+mn-lt"/>
                          <a:ea typeface="+mn-ea"/>
                          <a:cs typeface="+mn-cs"/>
                        </a:rPr>
                        <a:t>utilizează</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calculul</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preţului</a:t>
                      </a:r>
                      <a:r>
                        <a:rPr kumimoji="0" lang="en-US" sz="1400" b="0" i="0" u="none" strike="noStrike" kern="1200" cap="none" spc="0" normalizeH="0" baseline="0" noProof="0" dirty="0">
                          <a:ln>
                            <a:noFill/>
                          </a:ln>
                          <a:solidFill>
                            <a:prstClr val="black"/>
                          </a:solidFill>
                          <a:effectLst/>
                          <a:uLnTx/>
                          <a:uFillTx/>
                          <a:latin typeface="+mn-lt"/>
                          <a:ea typeface="+mn-ea"/>
                          <a:cs typeface="+mn-cs"/>
                        </a:rPr>
                        <a:t> APV  -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preţ</a:t>
                      </a:r>
                      <a:r>
                        <a:rPr kumimoji="0" lang="en-US" sz="1400" b="0" i="0" u="none" strike="noStrike" kern="1200" cap="none" spc="0" normalizeH="0" baseline="0" noProof="0" dirty="0">
                          <a:ln>
                            <a:noFill/>
                          </a:ln>
                          <a:solidFill>
                            <a:prstClr val="black"/>
                          </a:solidFill>
                          <a:effectLst/>
                          <a:uLnTx/>
                          <a:uFillTx/>
                          <a:latin typeface="+mn-lt"/>
                          <a:ea typeface="+mn-ea"/>
                          <a:cs typeface="+mn-cs"/>
                        </a:rPr>
                        <a:t> de APV";………..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a:ln>
                            <a:noFill/>
                          </a:ln>
                          <a:solidFill>
                            <a:prstClr val="black"/>
                          </a:solidFill>
                          <a:effectLst/>
                          <a:uLnTx/>
                          <a:uFillTx/>
                          <a:latin typeface="+mn-lt"/>
                          <a:ea typeface="+mn-ea"/>
                          <a:cs typeface="+mn-cs"/>
                        </a:rPr>
                        <a:t>P ref</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poate</a:t>
                      </a:r>
                      <a:r>
                        <a:rPr kumimoji="0" lang="en-US" sz="1400" b="0" i="0" u="none" strike="noStrike" kern="1200" cap="none" spc="0" normalizeH="0" baseline="0" noProof="0" dirty="0">
                          <a:ln>
                            <a:noFill/>
                          </a:ln>
                          <a:solidFill>
                            <a:prstClr val="black"/>
                          </a:solidFill>
                          <a:effectLst/>
                          <a:uLnTx/>
                          <a:uFillTx/>
                          <a:latin typeface="+mn-lt"/>
                          <a:ea typeface="+mn-ea"/>
                          <a:cs typeface="+mn-cs"/>
                        </a:rPr>
                        <a:t> fi revizuit </a:t>
                      </a:r>
                      <a:r>
                        <a:rPr lang="en-US" sz="1400" strike="sngStrike" dirty="0">
                          <a:solidFill>
                            <a:srgbClr val="FF0000"/>
                          </a:solidFill>
                          <a:effectLst/>
                          <a:latin typeface="Calibri" panose="020F0502020204030204" pitchFamily="34" charset="0"/>
                          <a:ea typeface="Calibri" panose="020F0502020204030204" pitchFamily="34" charset="0"/>
                        </a:rPr>
                        <a:t>o </a:t>
                      </a:r>
                      <a:r>
                        <a:rPr lang="en-US" sz="1400" strike="sngStrike" dirty="0" err="1">
                          <a:solidFill>
                            <a:srgbClr val="FF0000"/>
                          </a:solidFill>
                          <a:effectLst/>
                          <a:latin typeface="Calibri" panose="020F0502020204030204" pitchFamily="34" charset="0"/>
                          <a:ea typeface="Calibri" panose="020F0502020204030204" pitchFamily="34" charset="0"/>
                        </a:rPr>
                        <a:t>singură</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dată</a:t>
                      </a:r>
                      <a:r>
                        <a:rPr lang="en-US" sz="1400" dirty="0">
                          <a:effectLst/>
                          <a:latin typeface="Calibri" panose="020F0502020204030204" pitchFamily="34" charset="0"/>
                          <a:ea typeface="Calibri" panose="020F0502020204030204" pitchFamily="34" charset="0"/>
                        </a:rPr>
                        <a:t> </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cursul</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unui</a:t>
                      </a:r>
                      <a:r>
                        <a:rPr kumimoji="0" lang="en-US" sz="1400" b="0" i="0" u="none" strike="noStrike" kern="1200" cap="none" spc="0" normalizeH="0" baseline="0" noProof="0" dirty="0">
                          <a:ln>
                            <a:noFill/>
                          </a:ln>
                          <a:solidFill>
                            <a:prstClr val="black"/>
                          </a:solidFill>
                          <a:effectLst/>
                          <a:uLnTx/>
                          <a:uFillTx/>
                          <a:latin typeface="+mn-lt"/>
                          <a:ea typeface="+mn-ea"/>
                          <a:cs typeface="+mn-cs"/>
                        </a:rPr>
                        <a:t> 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s) </a:t>
                      </a:r>
                      <a:r>
                        <a:rPr kumimoji="0" lang="en-US" sz="1400" b="1" i="0" u="none" strike="noStrike" kern="1200" cap="none" spc="0" normalizeH="0" baseline="0" noProof="0" dirty="0" err="1">
                          <a:ln>
                            <a:noFill/>
                          </a:ln>
                          <a:solidFill>
                            <a:prstClr val="black"/>
                          </a:solidFill>
                          <a:effectLst/>
                          <a:uLnTx/>
                          <a:uFillTx/>
                          <a:latin typeface="+mn-lt"/>
                          <a:ea typeface="+mn-ea"/>
                          <a:cs typeface="+mn-cs"/>
                        </a:rPr>
                        <a:t>preţ</a:t>
                      </a:r>
                      <a:r>
                        <a:rPr kumimoji="0" lang="en-US" sz="1400" b="1" i="0" u="none" strike="noStrike" kern="1200" cap="none" spc="0" normalizeH="0" baseline="0" noProof="0" dirty="0">
                          <a:ln>
                            <a:noFill/>
                          </a:ln>
                          <a:solidFill>
                            <a:prstClr val="black"/>
                          </a:solidFill>
                          <a:effectLst/>
                          <a:uLnTx/>
                          <a:uFillTx/>
                          <a:latin typeface="+mn-lt"/>
                          <a:ea typeface="+mn-ea"/>
                          <a:cs typeface="+mn-cs"/>
                        </a:rPr>
                        <a:t> de APV -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preţul</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mediu</a:t>
                      </a:r>
                      <a:r>
                        <a:rPr kumimoji="0" lang="en-US" sz="1400" b="0" i="0" u="none" strike="noStrike" kern="1200" cap="none" spc="0" normalizeH="0" baseline="0" noProof="0" dirty="0">
                          <a:ln>
                            <a:noFill/>
                          </a:ln>
                          <a:solidFill>
                            <a:prstClr val="black"/>
                          </a:solidFill>
                          <a:effectLst/>
                          <a:uLnTx/>
                          <a:uFillTx/>
                          <a:latin typeface="+mn-lt"/>
                          <a:ea typeface="+mn-ea"/>
                          <a:cs typeface="+mn-cs"/>
                        </a:rPr>
                        <a:t> al </a:t>
                      </a:r>
                      <a:r>
                        <a:rPr kumimoji="0" lang="en-US" sz="1400" b="0" i="0" u="none" strike="noStrike" kern="1200" cap="none" spc="0" normalizeH="0" baseline="0" noProof="0" dirty="0" err="1">
                          <a:ln>
                            <a:noFill/>
                          </a:ln>
                          <a:solidFill>
                            <a:prstClr val="black"/>
                          </a:solidFill>
                          <a:effectLst/>
                          <a:uLnTx/>
                          <a:uFillTx/>
                          <a:latin typeface="+mn-lt"/>
                          <a:ea typeface="+mn-ea"/>
                          <a:cs typeface="+mn-cs"/>
                        </a:rPr>
                        <a:t>masei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lemnoase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cuprinse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într</a:t>
                      </a:r>
                      <a:r>
                        <a:rPr kumimoji="0" lang="en-US" sz="1400" b="0" i="0" u="none" strike="noStrike" kern="1200" cap="none" spc="0" normalizeH="0" baseline="0" noProof="0" dirty="0">
                          <a:ln>
                            <a:noFill/>
                          </a:ln>
                          <a:solidFill>
                            <a:prstClr val="black"/>
                          </a:solidFill>
                          <a:effectLst/>
                          <a:uLnTx/>
                          <a:uFillTx/>
                          <a:latin typeface="+mn-lt"/>
                          <a:ea typeface="+mn-ea"/>
                          <a:cs typeface="+mn-cs"/>
                        </a:rPr>
                        <a:t>-un act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punere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valoare</a:t>
                      </a:r>
                      <a:r>
                        <a:rPr kumimoji="0" lang="en-US" sz="1400" b="0" i="0" u="none" strike="noStrike" kern="1200" cap="none" spc="0" normalizeH="0" baseline="0" noProof="0" dirty="0">
                          <a:ln>
                            <a:noFill/>
                          </a:ln>
                          <a:solidFill>
                            <a:prstClr val="black"/>
                          </a:solidFill>
                          <a:effectLst/>
                          <a:uLnTx/>
                          <a:uFillTx/>
                          <a:latin typeface="+mn-lt"/>
                          <a:ea typeface="+mn-ea"/>
                          <a:cs typeface="+mn-cs"/>
                        </a:rPr>
                        <a:t> - APV, </a:t>
                      </a:r>
                      <a:r>
                        <a:rPr kumimoji="0" lang="en-US" sz="1400" b="0" i="0" u="none" strike="noStrike" kern="1200" cap="none" spc="0" normalizeH="0" baseline="0" noProof="0" dirty="0" err="1">
                          <a:ln>
                            <a:noFill/>
                          </a:ln>
                          <a:solidFill>
                            <a:prstClr val="black"/>
                          </a:solidFill>
                          <a:effectLst/>
                          <a:uLnTx/>
                          <a:uFillTx/>
                          <a:latin typeface="+mn-lt"/>
                          <a:ea typeface="+mn-ea"/>
                          <a:cs typeface="+mn-cs"/>
                        </a:rPr>
                        <a:t>exprimat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a:t>
                      </a:r>
                      <a:r>
                        <a:rPr kumimoji="0" lang="en-US" sz="1400" b="0" i="0" u="none" strike="noStrike" kern="1200" cap="none" spc="0" normalizeH="0" baseline="0" noProof="0" dirty="0">
                          <a:ln>
                            <a:noFill/>
                          </a:ln>
                          <a:solidFill>
                            <a:prstClr val="black"/>
                          </a:solidFill>
                          <a:effectLst/>
                          <a:uLnTx/>
                          <a:uFillTx/>
                          <a:latin typeface="+mn-lt"/>
                          <a:ea typeface="+mn-ea"/>
                          <a:cs typeface="+mn-cs"/>
                        </a:rPr>
                        <a:t> lei/mc </a:t>
                      </a:r>
                      <a:r>
                        <a:rPr kumimoji="0" lang="en-US" sz="1400" b="0" i="0" u="none" strike="noStrike" kern="1200" cap="none" spc="0" normalizeH="0" baseline="0" noProof="0" dirty="0" err="1">
                          <a:ln>
                            <a:noFill/>
                          </a:ln>
                          <a:solidFill>
                            <a:prstClr val="black"/>
                          </a:solidFill>
                          <a:effectLst/>
                          <a:uLnTx/>
                          <a:uFillTx/>
                          <a:latin typeface="+mn-lt"/>
                          <a:ea typeface="+mn-ea"/>
                          <a:cs typeface="+mn-cs"/>
                        </a:rPr>
                        <a:t>volum</a:t>
                      </a:r>
                      <a:r>
                        <a:rPr kumimoji="0" lang="en-US" sz="1400" b="0" i="0" u="none" strike="noStrike" kern="1200" cap="none" spc="0" normalizeH="0" baseline="0" noProof="0" dirty="0">
                          <a:ln>
                            <a:noFill/>
                          </a:ln>
                          <a:solidFill>
                            <a:prstClr val="black"/>
                          </a:solidFill>
                          <a:effectLst/>
                          <a:uLnTx/>
                          <a:uFillTx/>
                          <a:latin typeface="+mn-lt"/>
                          <a:ea typeface="+mn-ea"/>
                          <a:cs typeface="+mn-cs"/>
                        </a:rPr>
                        <a:t> brut, </a:t>
                      </a:r>
                      <a:r>
                        <a:rPr kumimoji="0" lang="en-US" sz="1400" b="0" i="0" u="none" strike="noStrike" kern="1200" cap="none" spc="0" normalizeH="0" baseline="0" noProof="0" dirty="0" err="1">
                          <a:ln>
                            <a:noFill/>
                          </a:ln>
                          <a:solidFill>
                            <a:prstClr val="black"/>
                          </a:solidFill>
                          <a:effectLst/>
                          <a:uLnTx/>
                          <a:uFillTx/>
                          <a:latin typeface="+mn-lt"/>
                          <a:ea typeface="+mn-ea"/>
                          <a:cs typeface="+mn-cs"/>
                        </a:rPr>
                        <a:t>rezultat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prin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aplicarea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preţurilor</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referinţă</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prevăzute</a:t>
                      </a:r>
                      <a:r>
                        <a:rPr kumimoji="0" lang="en-US" sz="1400" b="0" i="0" u="none" strike="noStrike" kern="1200" cap="none" spc="0" normalizeH="0" baseline="0" noProof="0" dirty="0">
                          <a:ln>
                            <a:noFill/>
                          </a:ln>
                          <a:solidFill>
                            <a:prstClr val="black"/>
                          </a:solidFill>
                          <a:effectLst/>
                          <a:uLnTx/>
                          <a:uFillTx/>
                          <a:latin typeface="+mn-lt"/>
                          <a:ea typeface="+mn-ea"/>
                          <a:cs typeface="+mn-cs"/>
                        </a:rPr>
                        <a:t> la lit. r), </a:t>
                      </a:r>
                      <a:r>
                        <a:rPr kumimoji="0" lang="en-US" sz="1400" b="0" i="0" u="none" strike="noStrike" kern="1200" cap="none" spc="0" normalizeH="0" baseline="0" noProof="0" dirty="0" err="1">
                          <a:ln>
                            <a:noFill/>
                          </a:ln>
                          <a:solidFill>
                            <a:prstClr val="black"/>
                          </a:solidFill>
                          <a:effectLst/>
                          <a:uLnTx/>
                          <a:uFillTx/>
                          <a:latin typeface="+mn-lt"/>
                          <a:ea typeface="+mn-ea"/>
                          <a:cs typeface="+mn-cs"/>
                        </a:rPr>
                        <a:t>aferente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lang="en-US" sz="1400" strike="sngStrike" dirty="0" err="1">
                          <a:solidFill>
                            <a:srgbClr val="FF0000"/>
                          </a:solidFill>
                          <a:effectLst/>
                          <a:latin typeface="Calibri" panose="020F0502020204030204" pitchFamily="34" charset="0"/>
                          <a:ea typeface="Calibri" panose="020F0502020204030204" pitchFamily="34" charset="0"/>
                        </a:rPr>
                        <a:t>sortimentelor</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dimensionale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lemnului</a:t>
                      </a:r>
                      <a:r>
                        <a:rPr lang="en-US" sz="1400" strike="sngStrike" dirty="0">
                          <a:solidFill>
                            <a:srgbClr val="FF0000"/>
                          </a:solidFill>
                          <a:effectLst/>
                          <a:latin typeface="Calibri" panose="020F0502020204030204" pitchFamily="34" charset="0"/>
                          <a:ea typeface="Calibri" panose="020F0502020204030204" pitchFamily="34" charset="0"/>
                        </a:rPr>
                        <a:t> de </a:t>
                      </a:r>
                      <a:r>
                        <a:rPr lang="en-US" sz="1400" strike="sngStrike" dirty="0" err="1">
                          <a:solidFill>
                            <a:srgbClr val="FF0000"/>
                          </a:solidFill>
                          <a:effectLst/>
                          <a:latin typeface="Calibri" panose="020F0502020204030204" pitchFamily="34" charset="0"/>
                          <a:ea typeface="Calibri" panose="020F0502020204030204" pitchFamily="34" charset="0"/>
                        </a:rPr>
                        <a:t>foc</a:t>
                      </a:r>
                      <a:r>
                        <a:rPr lang="en-US" sz="1400" strike="sngStrike" dirty="0">
                          <a:solidFill>
                            <a:srgbClr val="FF0000"/>
                          </a:solidFill>
                          <a:effectLst/>
                          <a:latin typeface="Calibri" panose="020F0502020204030204" pitchFamily="34" charset="0"/>
                          <a:ea typeface="Calibri" panose="020F0502020204030204" pitchFamily="34" charset="0"/>
                        </a:rPr>
                        <a:t> şi </a:t>
                      </a:r>
                      <a:r>
                        <a:rPr lang="en-US" sz="1400" strike="sngStrike" dirty="0" err="1">
                          <a:solidFill>
                            <a:srgbClr val="FF0000"/>
                          </a:solidFill>
                          <a:effectLst/>
                          <a:latin typeface="Calibri" panose="020F0502020204030204" pitchFamily="34" charset="0"/>
                          <a:ea typeface="Calibri" panose="020F0502020204030204" pitchFamily="34" charset="0"/>
                        </a:rPr>
                        <a:t>cojii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ponderate</a:t>
                      </a:r>
                      <a:r>
                        <a:rPr kumimoji="0" lang="en-US" sz="1400" b="0" i="0" u="none" strike="noStrike" kern="1200" cap="none" spc="0" normalizeH="0" baseline="0" noProof="0" dirty="0">
                          <a:ln>
                            <a:noFill/>
                          </a:ln>
                          <a:solidFill>
                            <a:prstClr val="black"/>
                          </a:solidFill>
                          <a:effectLst/>
                          <a:uLnTx/>
                          <a:uFillTx/>
                          <a:latin typeface="+mn-lt"/>
                          <a:ea typeface="+mn-ea"/>
                          <a:cs typeface="+mn-cs"/>
                        </a:rPr>
                        <a:t> cu </a:t>
                      </a:r>
                      <a:r>
                        <a:rPr kumimoji="0" lang="en-US" sz="1400" b="0" i="0" u="none" strike="noStrike" kern="1200" cap="none" spc="0" normalizeH="0" baseline="0" noProof="0" dirty="0" err="1">
                          <a:ln>
                            <a:noFill/>
                          </a:ln>
                          <a:solidFill>
                            <a:prstClr val="black"/>
                          </a:solidFill>
                          <a:effectLst/>
                          <a:uLnTx/>
                          <a:uFillTx/>
                          <a:latin typeface="+mn-lt"/>
                          <a:ea typeface="+mn-ea"/>
                          <a:cs typeface="+mn-cs"/>
                        </a:rPr>
                        <a:t>cantitatile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acestora</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q) </a:t>
                      </a:r>
                      <a:r>
                        <a:rPr kumimoji="0" lang="en-US" sz="1400" b="1" i="0" u="none" strike="noStrike" kern="1200" cap="none" spc="0" normalizeH="0" baseline="0" noProof="0" dirty="0" err="1">
                          <a:ln>
                            <a:noFill/>
                          </a:ln>
                          <a:solidFill>
                            <a:prstClr val="black"/>
                          </a:solidFill>
                          <a:effectLst/>
                          <a:uLnTx/>
                          <a:uFillTx/>
                          <a:latin typeface="+mn-lt"/>
                          <a:ea typeface="+mn-ea"/>
                          <a:cs typeface="+mn-cs"/>
                        </a:rPr>
                        <a:t>Preţ</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pornire</a:t>
                      </a:r>
                      <a:r>
                        <a:rPr kumimoji="0" lang="en-US" sz="1400" b="1" i="0" u="none" strike="noStrike" kern="1200" cap="none" spc="0" normalizeH="0" baseline="0" noProof="0" dirty="0">
                          <a:ln>
                            <a:noFill/>
                          </a:ln>
                          <a:solidFill>
                            <a:prstClr val="black"/>
                          </a:solidFill>
                          <a:effectLst/>
                          <a:uLnTx/>
                          <a:uFillTx/>
                          <a:latin typeface="+mn-lt"/>
                          <a:ea typeface="+mn-ea"/>
                          <a:cs typeface="+mn-cs"/>
                        </a:rPr>
                        <a:t> la </a:t>
                      </a:r>
                      <a:r>
                        <a:rPr kumimoji="0" lang="en-US" sz="1400" b="1" i="0" u="none" strike="noStrike" kern="1200" cap="none" spc="0" normalizeH="0" baseline="0" noProof="0" dirty="0" err="1">
                          <a:ln>
                            <a:noFill/>
                          </a:ln>
                          <a:solidFill>
                            <a:prstClr val="black"/>
                          </a:solidFill>
                          <a:effectLst/>
                          <a:uLnTx/>
                          <a:uFillTx/>
                          <a:latin typeface="+mn-lt"/>
                          <a:ea typeface="+mn-ea"/>
                          <a:cs typeface="+mn-cs"/>
                        </a:rPr>
                        <a:t>licitaţie</a:t>
                      </a:r>
                      <a:r>
                        <a:rPr kumimoji="0" lang="en-US" sz="1400" b="1" i="0" u="none" strike="noStrike" kern="1200" cap="none" spc="0" normalizeH="0" baseline="0" noProof="0" dirty="0">
                          <a:ln>
                            <a:noFill/>
                          </a:ln>
                          <a:solidFill>
                            <a:prstClr val="black"/>
                          </a:solidFill>
                          <a:effectLst/>
                          <a:uLnTx/>
                          <a:uFillTx/>
                          <a:latin typeface="+mn-lt"/>
                          <a:ea typeface="+mn-ea"/>
                          <a:cs typeface="+mn-cs"/>
                        </a:rPr>
                        <a:t>/</a:t>
                      </a:r>
                      <a:r>
                        <a:rPr kumimoji="0" lang="en-US" sz="1400" b="1" i="0" u="none" strike="noStrike" kern="1200" cap="none" spc="0" normalizeH="0" baseline="0" noProof="0" dirty="0" err="1">
                          <a:ln>
                            <a:noFill/>
                          </a:ln>
                          <a:solidFill>
                            <a:prstClr val="black"/>
                          </a:solidFill>
                          <a:effectLst/>
                          <a:uLnTx/>
                          <a:uFillTx/>
                          <a:latin typeface="+mn-lt"/>
                          <a:ea typeface="+mn-ea"/>
                          <a:cs typeface="+mn-cs"/>
                        </a:rPr>
                        <a:t>negociere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denumit</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în</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continuare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preţ</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pornire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 - </a:t>
                      </a:r>
                      <a:r>
                        <a:rPr kumimoji="0" lang="en-US" sz="14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400" b="0" i="0" u="none" strike="noStrike" kern="1200" cap="none" spc="0" normalizeH="0" baseline="0" noProof="0" dirty="0">
                          <a:ln>
                            <a:noFill/>
                          </a:ln>
                          <a:solidFill>
                            <a:prstClr val="black"/>
                          </a:solidFill>
                          <a:effectLst/>
                          <a:uLnTx/>
                          <a:uFillTx/>
                          <a:latin typeface="+mn-lt"/>
                          <a:ea typeface="+mn-ea"/>
                          <a:cs typeface="+mn-cs"/>
                        </a:rPr>
                        <a:t> masa </a:t>
                      </a:r>
                      <a:r>
                        <a:rPr kumimoji="0" lang="en-US" sz="1400" b="0" i="0" u="none" strike="noStrike" kern="1200" cap="none" spc="0" normalizeH="0" baseline="0" noProof="0" dirty="0" err="1">
                          <a:ln>
                            <a:noFill/>
                          </a:ln>
                          <a:solidFill>
                            <a:prstClr val="black"/>
                          </a:solidFill>
                          <a:effectLst/>
                          <a:uLnTx/>
                          <a:uFillTx/>
                          <a:latin typeface="+mn-lt"/>
                          <a:ea typeface="+mn-ea"/>
                          <a:cs typeface="+mn-cs"/>
                        </a:rPr>
                        <a:t>lemnoasă</a:t>
                      </a:r>
                      <a:r>
                        <a:rPr kumimoji="0" lang="en-US" sz="1400" b="0" i="0" u="none" strike="noStrike" kern="1200" cap="none" spc="0" normalizeH="0" baseline="0" noProof="0" dirty="0">
                          <a:ln>
                            <a:noFill/>
                          </a:ln>
                          <a:solidFill>
                            <a:prstClr val="black"/>
                          </a:solidFill>
                          <a:effectLst/>
                          <a:uLnTx/>
                          <a:uFillTx/>
                          <a:latin typeface="+mn-lt"/>
                          <a:ea typeface="+mn-ea"/>
                          <a:cs typeface="+mn-cs"/>
                        </a:rPr>
                        <a:t> care nu se </a:t>
                      </a:r>
                      <a:r>
                        <a:rPr kumimoji="0" lang="en-US" sz="1400" b="0" i="0" u="none" strike="noStrike" kern="1200" cap="none" spc="0" normalizeH="0" baseline="0" noProof="0" dirty="0" err="1">
                          <a:ln>
                            <a:noFill/>
                          </a:ln>
                          <a:solidFill>
                            <a:prstClr val="black"/>
                          </a:solidFill>
                          <a:effectLst/>
                          <a:uLnTx/>
                          <a:uFillTx/>
                          <a:latin typeface="+mn-lt"/>
                          <a:ea typeface="+mn-ea"/>
                          <a:cs typeface="+mn-cs"/>
                        </a:rPr>
                        <a:t>adjudecă</a:t>
                      </a:r>
                      <a:r>
                        <a:rPr kumimoji="0" lang="en-US" sz="1400" b="0" i="0" u="none" strike="noStrike" kern="1200" cap="none" spc="0" normalizeH="0" baseline="0" noProof="0" dirty="0">
                          <a:ln>
                            <a:noFill/>
                          </a:ln>
                          <a:solidFill>
                            <a:prstClr val="black"/>
                          </a:solidFill>
                          <a:effectLst/>
                          <a:uLnTx/>
                          <a:uFillTx/>
                          <a:latin typeface="+mn-lt"/>
                          <a:ea typeface="+mn-ea"/>
                          <a:cs typeface="+mn-cs"/>
                        </a:rPr>
                        <a:t> la </a:t>
                      </a:r>
                      <a:r>
                        <a:rPr lang="en-US" sz="1400" strike="sngStrike" dirty="0">
                          <a:solidFill>
                            <a:srgbClr val="FF0000"/>
                          </a:solidFill>
                          <a:effectLst/>
                          <a:latin typeface="Calibri" panose="020F0502020204030204" pitchFamily="34" charset="0"/>
                          <a:ea typeface="Calibri" panose="020F0502020204030204" pitchFamily="34" charset="0"/>
                        </a:rPr>
                        <a:t>două </a:t>
                      </a:r>
                      <a:r>
                        <a:rPr lang="en-US" sz="1400" strike="sngStrike" dirty="0" err="1">
                          <a:solidFill>
                            <a:srgbClr val="FF0000"/>
                          </a:solidFill>
                          <a:effectLst/>
                          <a:latin typeface="Calibri" panose="020F0502020204030204" pitchFamily="34" charset="0"/>
                          <a:ea typeface="Calibri" panose="020F0502020204030204" pitchFamily="34" charset="0"/>
                        </a:rPr>
                        <a:t>sau</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mai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multe</a:t>
                      </a:r>
                      <a:r>
                        <a:rPr lang="en-US" sz="1400" strike="sngStrike" dirty="0">
                          <a:solidFill>
                            <a:srgbClr val="FF0000"/>
                          </a:solidFill>
                          <a:effectLst/>
                          <a:latin typeface="Calibri" panose="020F0502020204030204" pitchFamily="34" charset="0"/>
                          <a:ea typeface="Calibri" panose="020F0502020204030204" pitchFamily="34" charset="0"/>
                        </a:rPr>
                        <a:t> </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proceduri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valorificare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organizate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potrivit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prevederilor</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prezentului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regulament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preţul</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pornire</a:t>
                      </a:r>
                      <a:r>
                        <a:rPr kumimoji="0" lang="en-US" sz="1400" b="0" i="0" u="none" strike="noStrike" kern="1200" cap="none" spc="0" normalizeH="0" baseline="0" noProof="0" dirty="0">
                          <a:ln>
                            <a:noFill/>
                          </a:ln>
                          <a:solidFill>
                            <a:prstClr val="black"/>
                          </a:solidFill>
                          <a:effectLst/>
                          <a:uLnTx/>
                          <a:uFillTx/>
                          <a:latin typeface="+mn-lt"/>
                          <a:ea typeface="+mn-ea"/>
                          <a:cs typeface="+mn-cs"/>
                        </a:rPr>
                        <a:t> se </a:t>
                      </a:r>
                      <a:r>
                        <a:rPr kumimoji="0" lang="en-US" sz="1400" b="0" i="0" u="none" strike="noStrike" kern="1200" cap="none" spc="0" normalizeH="0" baseline="0" noProof="0" dirty="0" err="1">
                          <a:ln>
                            <a:noFill/>
                          </a:ln>
                          <a:solidFill>
                            <a:prstClr val="black"/>
                          </a:solidFill>
                          <a:effectLst/>
                          <a:uLnTx/>
                          <a:uFillTx/>
                          <a:latin typeface="+mn-lt"/>
                          <a:ea typeface="+mn-ea"/>
                          <a:cs typeface="+mn-cs"/>
                        </a:rPr>
                        <a:t>poate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modifica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prin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scăderea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nivelului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acestuia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faţă</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nivelul</a:t>
                      </a:r>
                      <a:r>
                        <a:rPr kumimoji="0" lang="en-US" sz="1400" b="0" i="0" u="none" strike="noStrike" kern="1200" cap="none" spc="0" normalizeH="0" baseline="0" noProof="0" dirty="0">
                          <a:ln>
                            <a:noFill/>
                          </a:ln>
                          <a:solidFill>
                            <a:prstClr val="black"/>
                          </a:solidFill>
                          <a:effectLst/>
                          <a:uLnTx/>
                          <a:uFillTx/>
                          <a:latin typeface="+mn-lt"/>
                          <a:ea typeface="+mn-ea"/>
                          <a:cs typeface="+mn-cs"/>
                        </a:rPr>
                        <a:t> de la </a:t>
                      </a:r>
                      <a:r>
                        <a:rPr kumimoji="0" lang="en-US" sz="1400" b="0" i="0" u="none" strike="noStrike" kern="1200" cap="none" spc="0" normalizeH="0" baseline="0" noProof="0" dirty="0" err="1">
                          <a:ln>
                            <a:noFill/>
                          </a:ln>
                          <a:solidFill>
                            <a:prstClr val="black"/>
                          </a:solidFill>
                          <a:effectLst/>
                          <a:uLnTx/>
                          <a:uFillTx/>
                          <a:latin typeface="+mn-lt"/>
                          <a:ea typeface="+mn-ea"/>
                          <a:cs typeface="+mn-cs"/>
                        </a:rPr>
                        <a:t>procedura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anterioară</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condiţii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piaţă</a:t>
                      </a:r>
                      <a:r>
                        <a:rPr kumimoji="0" lang="en-US" sz="1400" b="0" i="0" u="none" strike="noStrike" kern="1200" cap="none" spc="0" normalizeH="0" baseline="0" noProof="0" dirty="0">
                          <a:ln>
                            <a:noFill/>
                          </a:ln>
                          <a:solidFill>
                            <a:prstClr val="black"/>
                          </a:solidFill>
                          <a:effectLst/>
                          <a:uLnTx/>
                          <a:uFillTx/>
                          <a:latin typeface="+mn-lt"/>
                          <a:ea typeface="+mn-ea"/>
                          <a:cs typeface="+mn-cs"/>
                        </a:rPr>
                        <a:t>;</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mn-lt"/>
                          <a:ea typeface="+mn-ea"/>
                          <a:cs typeface="+mn-cs"/>
                        </a:rPr>
                        <a:t>Pret</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referinta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solidFill>
                            <a:prstClr val="black"/>
                          </a:solidFill>
                          <a:effectLst/>
                          <a:uLnTx/>
                          <a:uFillTx/>
                          <a:latin typeface="+mn-lt"/>
                          <a:ea typeface="+mn-ea"/>
                          <a:cs typeface="+mn-cs"/>
                        </a:rPr>
                        <a:t>acesta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este</a:t>
                      </a:r>
                      <a:r>
                        <a:rPr kumimoji="0" lang="en-US" sz="1400" b="0" i="0" u="none" strike="noStrike" kern="1200" cap="none" spc="0" normalizeH="0" baseline="0" noProof="0" dirty="0">
                          <a:ln>
                            <a:noFill/>
                          </a:ln>
                          <a:solidFill>
                            <a:prstClr val="black"/>
                          </a:solidFill>
                          <a:effectLst/>
                          <a:uLnTx/>
                          <a:uFillTx/>
                          <a:latin typeface="+mn-lt"/>
                          <a:ea typeface="+mn-ea"/>
                          <a:cs typeface="+mn-cs"/>
                        </a:rPr>
                        <a:t> un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stabilit</a:t>
                      </a:r>
                      <a:r>
                        <a:rPr kumimoji="0" lang="en-US" sz="1400" b="0" i="0" u="none" strike="noStrike" kern="1200" cap="none" spc="0" normalizeH="0" baseline="0" noProof="0" dirty="0">
                          <a:ln>
                            <a:noFill/>
                          </a:ln>
                          <a:solidFill>
                            <a:prstClr val="black"/>
                          </a:solidFill>
                          <a:effectLst/>
                          <a:uLnTx/>
                          <a:uFillTx/>
                          <a:latin typeface="+mn-lt"/>
                          <a:ea typeface="+mn-ea"/>
                          <a:cs typeface="+mn-cs"/>
                        </a:rPr>
                        <a:t> in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conditii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piata</a:t>
                      </a:r>
                      <a:r>
                        <a:rPr kumimoji="0" lang="en-US" sz="1400" b="0" i="0" u="none" strike="noStrike" kern="1200" cap="none" spc="0" normalizeH="0" baseline="0" noProof="0" dirty="0">
                          <a:ln>
                            <a:noFill/>
                          </a:ln>
                          <a:solidFill>
                            <a:prstClr val="black"/>
                          </a:solidFill>
                          <a:effectLst/>
                          <a:uLnTx/>
                          <a:uFillTx/>
                          <a:latin typeface="+mn-lt"/>
                          <a:ea typeface="+mn-ea"/>
                          <a:cs typeface="+mn-cs"/>
                        </a:rPr>
                        <a:t>, in </a:t>
                      </a:r>
                      <a:r>
                        <a:rPr kumimoji="0" lang="en-US" sz="1400" b="0" i="0" u="none" strike="noStrike" kern="1200" cap="none" spc="0" normalizeH="0" baseline="0" noProof="0" dirty="0" err="1">
                          <a:ln>
                            <a:noFill/>
                          </a:ln>
                          <a:solidFill>
                            <a:prstClr val="black"/>
                          </a:solidFill>
                          <a:effectLst/>
                          <a:uLnTx/>
                          <a:uFillTx/>
                          <a:latin typeface="+mn-lt"/>
                          <a:ea typeface="+mn-ea"/>
                          <a:cs typeface="+mn-cs"/>
                        </a:rPr>
                        <a:t>functie</a:t>
                      </a:r>
                      <a:r>
                        <a:rPr kumimoji="0" lang="en-US" sz="1400" b="0" i="0" u="none" strike="noStrike" kern="1200" cap="none" spc="0" normalizeH="0" baseline="0" noProof="0" dirty="0">
                          <a:ln>
                            <a:noFill/>
                          </a:ln>
                          <a:solidFill>
                            <a:prstClr val="black"/>
                          </a:solidFill>
                          <a:effectLst/>
                          <a:uLnTx/>
                          <a:uFillTx/>
                          <a:latin typeface="+mn-lt"/>
                          <a:ea typeface="+mn-ea"/>
                          <a:cs typeface="+mn-cs"/>
                        </a:rPr>
                        <a:t> de specie </a:t>
                      </a:r>
                      <a:r>
                        <a:rPr kumimoji="0" lang="en-US" sz="1400" b="0" i="0" u="none" strike="noStrike" kern="1200" cap="none" spc="0" normalizeH="0" baseline="0" noProof="0" dirty="0" err="1">
                          <a:ln>
                            <a:noFill/>
                          </a:ln>
                          <a:solidFill>
                            <a:prstClr val="black"/>
                          </a:solidFill>
                          <a:effectLst/>
                          <a:uLnTx/>
                          <a:uFillTx/>
                          <a:latin typeface="+mn-lt"/>
                          <a:ea typeface="+mn-ea"/>
                          <a:cs typeface="+mn-cs"/>
                        </a:rPr>
                        <a:t>sau</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grupa</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specii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gradul</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accesibilitate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a:ln>
                            <a:noFill/>
                          </a:ln>
                          <a:solidFill>
                            <a:prstClr val="black"/>
                          </a:solidFill>
                          <a:effectLst/>
                          <a:uLnTx/>
                          <a:uFillTx/>
                          <a:latin typeface="+mn-lt"/>
                          <a:ea typeface="+mn-ea"/>
                          <a:cs typeface="+mn-cs"/>
                        </a:rPr>
                        <a:t>de sortiment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si</a:t>
                      </a:r>
                      <a:r>
                        <a:rPr kumimoji="0" lang="en-US" sz="1400" b="0" i="0" u="none" strike="noStrike" kern="1200" cap="none" spc="0" normalizeH="0" baseline="0" noProof="0" dirty="0">
                          <a:ln>
                            <a:noFill/>
                          </a:ln>
                          <a:solidFill>
                            <a:prstClr val="black"/>
                          </a:solidFill>
                          <a:effectLst/>
                          <a:uLnTx/>
                          <a:uFillTx/>
                          <a:latin typeface="+mn-lt"/>
                          <a:ea typeface="+mn-ea"/>
                          <a:cs typeface="+mn-cs"/>
                        </a:rPr>
                        <a:t> se </a:t>
                      </a:r>
                      <a:r>
                        <a:rPr kumimoji="0" lang="en-US" sz="1400" b="0" i="0" u="none" strike="noStrike" kern="1200" cap="none" spc="0" normalizeH="0" baseline="0" noProof="0" dirty="0" err="1">
                          <a:ln>
                            <a:noFill/>
                          </a:ln>
                          <a:solidFill>
                            <a:prstClr val="black"/>
                          </a:solidFill>
                          <a:effectLst/>
                          <a:uLnTx/>
                          <a:uFillTx/>
                          <a:latin typeface="+mn-lt"/>
                          <a:ea typeface="+mn-ea"/>
                          <a:cs typeface="+mn-cs"/>
                        </a:rPr>
                        <a:t>utilizeaza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calculul</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pretului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actului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punere</a:t>
                      </a:r>
                      <a:r>
                        <a:rPr kumimoji="0" lang="en-US" sz="1400" b="0" i="0" u="none" strike="noStrike" kern="1200" cap="none" spc="0" normalizeH="0" baseline="0" noProof="0" dirty="0">
                          <a:ln>
                            <a:noFill/>
                          </a:ln>
                          <a:solidFill>
                            <a:prstClr val="black"/>
                          </a:solidFill>
                          <a:effectLst/>
                          <a:uLnTx/>
                          <a:uFillTx/>
                          <a:latin typeface="+mn-lt"/>
                          <a:ea typeface="+mn-ea"/>
                          <a:cs typeface="+mn-cs"/>
                        </a:rPr>
                        <a:t> in </a:t>
                      </a:r>
                      <a:r>
                        <a:rPr kumimoji="0" lang="en-US" sz="1400" b="0" i="0" u="none" strike="noStrike" kern="1200" cap="none" spc="0" normalizeH="0" baseline="0" noProof="0" dirty="0" err="1">
                          <a:ln>
                            <a:noFill/>
                          </a:ln>
                          <a:solidFill>
                            <a:prstClr val="black"/>
                          </a:solidFill>
                          <a:effectLst/>
                          <a:uLnTx/>
                          <a:uFillTx/>
                          <a:latin typeface="+mn-lt"/>
                          <a:ea typeface="+mn-ea"/>
                          <a:cs typeface="+mn-cs"/>
                        </a:rPr>
                        <a:t>valoare</a:t>
                      </a:r>
                      <a:r>
                        <a:rPr kumimoji="0" lang="en-US" sz="1400" b="0" i="0" u="none" strike="noStrike" kern="1200" cap="none" spc="0" normalizeH="0" baseline="0" noProof="0" dirty="0">
                          <a:ln>
                            <a:noFill/>
                          </a:ln>
                          <a:solidFill>
                            <a:prstClr val="black"/>
                          </a:solidFill>
                          <a:effectLst/>
                          <a:uLnTx/>
                          <a:uFillTx/>
                          <a:latin typeface="+mn-lt"/>
                          <a:ea typeface="+mn-ea"/>
                          <a:cs typeface="+mn-cs"/>
                        </a:rPr>
                        <a:t> -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pret</a:t>
                      </a:r>
                      <a:r>
                        <a:rPr kumimoji="0" lang="en-US" sz="1400" b="0" i="0" u="none" strike="noStrike" kern="1200" cap="none" spc="0" normalizeH="0" baseline="0" noProof="0" dirty="0">
                          <a:ln>
                            <a:noFill/>
                          </a:ln>
                          <a:solidFill>
                            <a:prstClr val="black"/>
                          </a:solidFill>
                          <a:effectLst/>
                          <a:uLnTx/>
                          <a:uFillTx/>
                          <a:latin typeface="+mn-lt"/>
                          <a:ea typeface="+mn-ea"/>
                          <a:cs typeface="+mn-cs"/>
                        </a:rPr>
                        <a:t> de APV";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1200" cap="none" spc="0" normalizeH="0" baseline="0" noProof="0" dirty="0">
                          <a:ln>
                            <a:noFill/>
                          </a:ln>
                          <a:solidFill>
                            <a:prstClr val="black"/>
                          </a:solidFill>
                          <a:effectLst/>
                          <a:uLnTx/>
                          <a:uFillTx/>
                          <a:latin typeface="+mn-lt"/>
                          <a:ea typeface="+mn-ea"/>
                          <a:cs typeface="+mn-cs"/>
                        </a:rPr>
                        <a:t>● </a:t>
                      </a:r>
                      <a:r>
                        <a:rPr kumimoji="0" lang="en-US" sz="1400" b="0" i="0" u="sng" strike="noStrike" kern="1200" cap="none" spc="0" normalizeH="0" baseline="0" noProof="0" dirty="0" err="1">
                          <a:ln>
                            <a:noFill/>
                          </a:ln>
                          <a:solidFill>
                            <a:prstClr val="black"/>
                          </a:solidFill>
                          <a:effectLst/>
                          <a:uLnTx/>
                          <a:uFillTx/>
                          <a:latin typeface="+mn-lt"/>
                          <a:ea typeface="+mn-ea"/>
                          <a:cs typeface="+mn-cs"/>
                        </a:rPr>
                        <a:t>pretul</a:t>
                      </a:r>
                      <a:r>
                        <a:rPr kumimoji="0" lang="en-US" sz="1400" b="0" i="0" u="sng" strike="noStrike" kern="1200" cap="none" spc="0" normalizeH="0" baseline="0" noProof="0" dirty="0">
                          <a:ln>
                            <a:noFill/>
                          </a:ln>
                          <a:solidFill>
                            <a:prstClr val="black"/>
                          </a:solidFill>
                          <a:effectLst/>
                          <a:uLnTx/>
                          <a:uFillTx/>
                          <a:latin typeface="+mn-lt"/>
                          <a:ea typeface="+mn-ea"/>
                          <a:cs typeface="+mn-cs"/>
                        </a:rPr>
                        <a:t> de </a:t>
                      </a:r>
                      <a:r>
                        <a:rPr kumimoji="0" lang="en-US" sz="1400" b="0" i="0" u="sng" strike="noStrike" kern="1200" cap="none" spc="0" normalizeH="0" baseline="0" noProof="0" dirty="0" err="1">
                          <a:ln>
                            <a:noFill/>
                          </a:ln>
                          <a:solidFill>
                            <a:prstClr val="black"/>
                          </a:solidFill>
                          <a:effectLst/>
                          <a:uLnTx/>
                          <a:uFillTx/>
                          <a:latin typeface="+mn-lt"/>
                          <a:ea typeface="+mn-ea"/>
                          <a:cs typeface="+mn-cs"/>
                        </a:rPr>
                        <a:t>referinta</a:t>
                      </a:r>
                      <a:r>
                        <a:rPr kumimoji="0" lang="en-US" sz="1400" b="0" i="0" u="sng" strike="noStrike" kern="1200" cap="none" spc="0" normalizeH="0" baseline="0" noProof="0" dirty="0">
                          <a:ln>
                            <a:noFill/>
                          </a:ln>
                          <a:solidFill>
                            <a:prstClr val="black"/>
                          </a:solidFill>
                          <a:effectLst/>
                          <a:uLnTx/>
                          <a:uFillTx/>
                          <a:latin typeface="+mn-lt"/>
                          <a:ea typeface="+mn-ea"/>
                          <a:cs typeface="+mn-cs"/>
                        </a:rPr>
                        <a:t> </a:t>
                      </a:r>
                      <a:r>
                        <a:rPr kumimoji="0" lang="en-US" sz="1400" b="0" i="0" u="sng" strike="noStrike" kern="1200" cap="none" spc="0" normalizeH="0" baseline="0" noProof="0" dirty="0" err="1">
                          <a:ln>
                            <a:noFill/>
                          </a:ln>
                          <a:solidFill>
                            <a:prstClr val="black"/>
                          </a:solidFill>
                          <a:effectLst/>
                          <a:uLnTx/>
                          <a:uFillTx/>
                          <a:latin typeface="+mn-lt"/>
                          <a:ea typeface="+mn-ea"/>
                          <a:cs typeface="+mn-cs"/>
                        </a:rPr>
                        <a:t>poate</a:t>
                      </a:r>
                      <a:r>
                        <a:rPr kumimoji="0" lang="en-US" sz="1400" b="0" i="0" u="sng" strike="noStrike" kern="1200" cap="none" spc="0" normalizeH="0" baseline="0" noProof="0" dirty="0">
                          <a:ln>
                            <a:noFill/>
                          </a:ln>
                          <a:solidFill>
                            <a:prstClr val="black"/>
                          </a:solidFill>
                          <a:effectLst/>
                          <a:uLnTx/>
                          <a:uFillTx/>
                          <a:latin typeface="+mn-lt"/>
                          <a:ea typeface="+mn-ea"/>
                          <a:cs typeface="+mn-cs"/>
                        </a:rPr>
                        <a:t> fi revizuit </a:t>
                      </a:r>
                      <a:r>
                        <a:rPr kumimoji="0" lang="en-US" sz="1400" b="1" i="0" u="sng" strike="noStrike" kern="1200" cap="none" spc="0" normalizeH="0" baseline="0" noProof="0" dirty="0" err="1">
                          <a:ln>
                            <a:noFill/>
                          </a:ln>
                          <a:solidFill>
                            <a:srgbClr val="0070C0"/>
                          </a:solidFill>
                          <a:effectLst/>
                          <a:uLnTx/>
                          <a:uFillTx/>
                          <a:latin typeface="+mn-lt"/>
                          <a:ea typeface="+mn-ea"/>
                          <a:cs typeface="+mn-cs"/>
                        </a:rPr>
                        <a:t>pe</a:t>
                      </a:r>
                      <a:r>
                        <a:rPr kumimoji="0" lang="en-US" sz="1400" b="1" i="0" u="sng" strike="noStrike" kern="1200" cap="none" spc="0" normalizeH="0" baseline="0" noProof="0" dirty="0">
                          <a:ln>
                            <a:noFill/>
                          </a:ln>
                          <a:solidFill>
                            <a:srgbClr val="0070C0"/>
                          </a:solidFill>
                          <a:effectLst/>
                          <a:uLnTx/>
                          <a:uFillTx/>
                          <a:latin typeface="+mn-lt"/>
                          <a:ea typeface="+mn-ea"/>
                          <a:cs typeface="+mn-cs"/>
                        </a:rPr>
                        <a:t> </a:t>
                      </a:r>
                      <a:r>
                        <a:rPr kumimoji="0" lang="en-US" sz="1400" b="1" i="0" u="sng" strike="noStrike" kern="1200" cap="none" spc="0" normalizeH="0" baseline="0" noProof="0" dirty="0" err="1">
                          <a:ln>
                            <a:noFill/>
                          </a:ln>
                          <a:solidFill>
                            <a:srgbClr val="0070C0"/>
                          </a:solidFill>
                          <a:effectLst/>
                          <a:uLnTx/>
                          <a:uFillTx/>
                          <a:latin typeface="+mn-lt"/>
                          <a:ea typeface="+mn-ea"/>
                          <a:cs typeface="+mn-cs"/>
                        </a:rPr>
                        <a:t>parcursul</a:t>
                      </a:r>
                      <a:r>
                        <a:rPr kumimoji="0" lang="en-US" sz="1400" b="1" i="0" u="sng" strike="noStrike" kern="1200" cap="none" spc="0" normalizeH="0" baseline="0" noProof="0" dirty="0">
                          <a:ln>
                            <a:noFill/>
                          </a:ln>
                          <a:solidFill>
                            <a:srgbClr val="0070C0"/>
                          </a:solidFill>
                          <a:effectLst/>
                          <a:uLnTx/>
                          <a:uFillTx/>
                          <a:latin typeface="+mn-lt"/>
                          <a:ea typeface="+mn-ea"/>
                          <a:cs typeface="+mn-cs"/>
                        </a:rPr>
                        <a:t> </a:t>
                      </a:r>
                      <a:r>
                        <a:rPr kumimoji="0" lang="en-US" sz="1400" b="1" i="0" u="sng" strike="noStrike" kern="1200" cap="none" spc="0" normalizeH="0" baseline="0" noProof="0" dirty="0" err="1">
                          <a:ln>
                            <a:noFill/>
                          </a:ln>
                          <a:solidFill>
                            <a:srgbClr val="0070C0"/>
                          </a:solidFill>
                          <a:effectLst/>
                          <a:uLnTx/>
                          <a:uFillTx/>
                          <a:latin typeface="+mn-lt"/>
                          <a:ea typeface="+mn-ea"/>
                          <a:cs typeface="+mn-cs"/>
                        </a:rPr>
                        <a:t>anului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mn-lt"/>
                          <a:ea typeface="+mn-ea"/>
                          <a:cs typeface="+mn-cs"/>
                        </a:rPr>
                        <a:t>pret</a:t>
                      </a:r>
                      <a:r>
                        <a:rPr kumimoji="0" lang="en-US" sz="1400" b="1" i="0" u="none" strike="noStrike" kern="1200" cap="none" spc="0" normalizeH="0" baseline="0" noProof="0" dirty="0">
                          <a:ln>
                            <a:noFill/>
                          </a:ln>
                          <a:solidFill>
                            <a:prstClr val="black"/>
                          </a:solidFill>
                          <a:effectLst/>
                          <a:uLnTx/>
                          <a:uFillTx/>
                          <a:latin typeface="+mn-lt"/>
                          <a:ea typeface="+mn-ea"/>
                          <a:cs typeface="+mn-cs"/>
                        </a:rPr>
                        <a:t> de APV</a:t>
                      </a:r>
                      <a:r>
                        <a:rPr kumimoji="0" lang="en-US" sz="1400" b="0" i="0" u="none" strike="noStrike" kern="1200" cap="none" spc="0" normalizeH="0" baseline="0" noProof="0" dirty="0">
                          <a:ln>
                            <a:noFill/>
                          </a:ln>
                          <a:solidFill>
                            <a:prstClr val="black"/>
                          </a:solidFill>
                          <a:effectLst/>
                          <a:uLnTx/>
                          <a:uFillTx/>
                          <a:latin typeface="+mn-lt"/>
                          <a:ea typeface="+mn-ea"/>
                          <a:cs typeface="+mn-cs"/>
                        </a:rPr>
                        <a:t> -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pretul</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mediu</a:t>
                      </a:r>
                      <a:r>
                        <a:rPr kumimoji="0" lang="en-US" sz="1400" b="0" i="0" u="none" strike="noStrike" kern="1200" cap="none" spc="0" normalizeH="0" baseline="0" noProof="0" dirty="0">
                          <a:ln>
                            <a:noFill/>
                          </a:ln>
                          <a:solidFill>
                            <a:prstClr val="black"/>
                          </a:solidFill>
                          <a:effectLst/>
                          <a:uLnTx/>
                          <a:uFillTx/>
                          <a:latin typeface="+mn-lt"/>
                          <a:ea typeface="+mn-ea"/>
                          <a:cs typeface="+mn-cs"/>
                        </a:rPr>
                        <a:t> al </a:t>
                      </a:r>
                      <a:r>
                        <a:rPr kumimoji="0" lang="en-US" sz="1400" b="0" i="0" u="none" strike="noStrike" kern="1200" cap="none" spc="0" normalizeH="0" baseline="0" noProof="0" dirty="0" err="1">
                          <a:ln>
                            <a:noFill/>
                          </a:ln>
                          <a:solidFill>
                            <a:prstClr val="black"/>
                          </a:solidFill>
                          <a:effectLst/>
                          <a:uLnTx/>
                          <a:uFillTx/>
                          <a:latin typeface="+mn-lt"/>
                          <a:ea typeface="+mn-ea"/>
                          <a:cs typeface="+mn-cs"/>
                        </a:rPr>
                        <a:t>masei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lemnoase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cuprinse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intr</a:t>
                      </a:r>
                      <a:r>
                        <a:rPr kumimoji="0" lang="en-US" sz="1400" b="0" i="0" u="none" strike="noStrike" kern="1200" cap="none" spc="0" normalizeH="0" baseline="0" noProof="0" dirty="0">
                          <a:ln>
                            <a:noFill/>
                          </a:ln>
                          <a:solidFill>
                            <a:prstClr val="black"/>
                          </a:solidFill>
                          <a:effectLst/>
                          <a:uLnTx/>
                          <a:uFillTx/>
                          <a:latin typeface="+mn-lt"/>
                          <a:ea typeface="+mn-ea"/>
                          <a:cs typeface="+mn-cs"/>
                        </a:rPr>
                        <a:t>-un act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punere</a:t>
                      </a:r>
                      <a:r>
                        <a:rPr kumimoji="0" lang="en-US" sz="1400" b="0" i="0" u="none" strike="noStrike" kern="1200" cap="none" spc="0" normalizeH="0" baseline="0" noProof="0" dirty="0">
                          <a:ln>
                            <a:noFill/>
                          </a:ln>
                          <a:solidFill>
                            <a:prstClr val="black"/>
                          </a:solidFill>
                          <a:effectLst/>
                          <a:uLnTx/>
                          <a:uFillTx/>
                          <a:latin typeface="+mn-lt"/>
                          <a:ea typeface="+mn-ea"/>
                          <a:cs typeface="+mn-cs"/>
                        </a:rPr>
                        <a:t> in </a:t>
                      </a:r>
                      <a:r>
                        <a:rPr kumimoji="0" lang="en-US" sz="1400" b="0" i="0" u="none" strike="noStrike" kern="1200" cap="none" spc="0" normalizeH="0" baseline="0" noProof="0" dirty="0" err="1">
                          <a:ln>
                            <a:noFill/>
                          </a:ln>
                          <a:solidFill>
                            <a:prstClr val="black"/>
                          </a:solidFill>
                          <a:effectLst/>
                          <a:uLnTx/>
                          <a:uFillTx/>
                          <a:latin typeface="+mn-lt"/>
                          <a:ea typeface="+mn-ea"/>
                          <a:cs typeface="+mn-cs"/>
                        </a:rPr>
                        <a:t>valoare</a:t>
                      </a:r>
                      <a:r>
                        <a:rPr kumimoji="0" lang="en-US" sz="1400" b="0" i="0" u="none" strike="noStrike" kern="1200" cap="none" spc="0" normalizeH="0" baseline="0" noProof="0" dirty="0">
                          <a:ln>
                            <a:noFill/>
                          </a:ln>
                          <a:solidFill>
                            <a:prstClr val="black"/>
                          </a:solidFill>
                          <a:effectLst/>
                          <a:uLnTx/>
                          <a:uFillTx/>
                          <a:latin typeface="+mn-lt"/>
                          <a:ea typeface="+mn-ea"/>
                          <a:cs typeface="+mn-cs"/>
                        </a:rPr>
                        <a:t> - APV, </a:t>
                      </a:r>
                      <a:r>
                        <a:rPr kumimoji="0" lang="en-US" sz="1400" b="0" i="0" u="none" strike="noStrike" kern="1200" cap="none" spc="0" normalizeH="0" baseline="0" noProof="0" dirty="0" err="1">
                          <a:ln>
                            <a:noFill/>
                          </a:ln>
                          <a:solidFill>
                            <a:prstClr val="black"/>
                          </a:solidFill>
                          <a:effectLst/>
                          <a:uLnTx/>
                          <a:uFillTx/>
                          <a:latin typeface="+mn-lt"/>
                          <a:ea typeface="+mn-ea"/>
                          <a:cs typeface="+mn-cs"/>
                        </a:rPr>
                        <a:t>exprimat</a:t>
                      </a:r>
                      <a:r>
                        <a:rPr kumimoji="0" lang="en-US" sz="1400" b="0" i="0" u="none" strike="noStrike" kern="1200" cap="none" spc="0" normalizeH="0" baseline="0" noProof="0" dirty="0">
                          <a:ln>
                            <a:noFill/>
                          </a:ln>
                          <a:solidFill>
                            <a:prstClr val="black"/>
                          </a:solidFill>
                          <a:effectLst/>
                          <a:uLnTx/>
                          <a:uFillTx/>
                          <a:latin typeface="+mn-lt"/>
                          <a:ea typeface="+mn-ea"/>
                          <a:cs typeface="+mn-cs"/>
                        </a:rPr>
                        <a:t> in lei/mc </a:t>
                      </a:r>
                      <a:r>
                        <a:rPr kumimoji="0" lang="en-US" sz="1400" b="0" i="0" u="none" strike="noStrike" kern="1200" cap="none" spc="0" normalizeH="0" baseline="0" noProof="0" dirty="0" err="1">
                          <a:ln>
                            <a:noFill/>
                          </a:ln>
                          <a:solidFill>
                            <a:prstClr val="black"/>
                          </a:solidFill>
                          <a:effectLst/>
                          <a:uLnTx/>
                          <a:uFillTx/>
                          <a:latin typeface="+mn-lt"/>
                          <a:ea typeface="+mn-ea"/>
                          <a:cs typeface="+mn-cs"/>
                        </a:rPr>
                        <a:t>volum</a:t>
                      </a:r>
                      <a:r>
                        <a:rPr kumimoji="0" lang="en-US" sz="1400" b="0" i="0" u="none" strike="noStrike" kern="1200" cap="none" spc="0" normalizeH="0" baseline="0" noProof="0" dirty="0">
                          <a:ln>
                            <a:noFill/>
                          </a:ln>
                          <a:solidFill>
                            <a:prstClr val="black"/>
                          </a:solidFill>
                          <a:effectLst/>
                          <a:uLnTx/>
                          <a:uFillTx/>
                          <a:latin typeface="+mn-lt"/>
                          <a:ea typeface="+mn-ea"/>
                          <a:cs typeface="+mn-cs"/>
                        </a:rPr>
                        <a:t> brut, </a:t>
                      </a:r>
                      <a:r>
                        <a:rPr kumimoji="0" lang="en-US" sz="1400" b="0" i="0" u="none" strike="noStrike" kern="1200" cap="none" spc="0" normalizeH="0" baseline="0" noProof="0" dirty="0" err="1">
                          <a:ln>
                            <a:noFill/>
                          </a:ln>
                          <a:solidFill>
                            <a:prstClr val="black"/>
                          </a:solidFill>
                          <a:effectLst/>
                          <a:uLnTx/>
                          <a:uFillTx/>
                          <a:latin typeface="+mn-lt"/>
                          <a:ea typeface="+mn-ea"/>
                          <a:cs typeface="+mn-cs"/>
                        </a:rPr>
                        <a:t>rezultat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prin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aplicarea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preturilor</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referinta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prevazute</a:t>
                      </a:r>
                      <a:r>
                        <a:rPr kumimoji="0" lang="en-US" sz="1400" b="0" i="0" u="none" strike="noStrike" kern="1200" cap="none" spc="0" normalizeH="0" baseline="0" noProof="0" dirty="0">
                          <a:ln>
                            <a:noFill/>
                          </a:ln>
                          <a:solidFill>
                            <a:prstClr val="black"/>
                          </a:solidFill>
                          <a:effectLst/>
                          <a:uLnTx/>
                          <a:uFillTx/>
                          <a:latin typeface="+mn-lt"/>
                          <a:ea typeface="+mn-ea"/>
                          <a:cs typeface="+mn-cs"/>
                        </a:rPr>
                        <a:t> la </a:t>
                      </a:r>
                      <a:r>
                        <a:rPr kumimoji="0" lang="en-US" sz="1400" b="1" i="0" u="none" strike="noStrike" kern="1200" cap="none" spc="0" normalizeH="0" baseline="0" noProof="0" dirty="0">
                          <a:ln>
                            <a:noFill/>
                          </a:ln>
                          <a:solidFill>
                            <a:prstClr val="black"/>
                          </a:solidFill>
                          <a:effectLst/>
                          <a:uLnTx/>
                          <a:uFillTx/>
                          <a:latin typeface="+mn-lt"/>
                          <a:ea typeface="+mn-ea"/>
                          <a:cs typeface="+mn-cs"/>
                        </a:rPr>
                        <a:t>lit. 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aferente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sortimentatiei</a:t>
                      </a:r>
                      <a:r>
                        <a:rPr kumimoji="0" lang="en-US" sz="1400" b="1" i="0" u="none" strike="noStrike" kern="1200" cap="none" spc="0" normalizeH="0" baseline="0" noProof="0" dirty="0">
                          <a:ln>
                            <a:noFill/>
                          </a:ln>
                          <a:solidFill>
                            <a:srgbClr val="0070C0"/>
                          </a:solidFill>
                          <a:effectLst/>
                          <a:uLnTx/>
                          <a:uFillTx/>
                          <a:latin typeface="+mn-lt"/>
                          <a:ea typeface="+mn-ea"/>
                          <a:cs typeface="+mn-cs"/>
                        </a:rPr>
                        <a:t> APV</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ponderate</a:t>
                      </a:r>
                      <a:r>
                        <a:rPr kumimoji="0" lang="en-US" sz="1400" b="0" i="0" u="none" strike="noStrike" kern="1200" cap="none" spc="0" normalizeH="0" baseline="0" noProof="0" dirty="0">
                          <a:ln>
                            <a:noFill/>
                          </a:ln>
                          <a:solidFill>
                            <a:prstClr val="black"/>
                          </a:solidFill>
                          <a:effectLst/>
                          <a:uLnTx/>
                          <a:uFillTx/>
                          <a:latin typeface="+mn-lt"/>
                          <a:ea typeface="+mn-ea"/>
                          <a:cs typeface="+mn-cs"/>
                        </a:rPr>
                        <a:t> cu  </a:t>
                      </a:r>
                      <a:r>
                        <a:rPr kumimoji="0" lang="en-US" sz="1400" b="0" i="0" u="none" strike="noStrike" kern="1200" cap="none" spc="0" normalizeH="0" baseline="0" noProof="0" dirty="0" err="1">
                          <a:ln>
                            <a:noFill/>
                          </a:ln>
                          <a:solidFill>
                            <a:prstClr val="black"/>
                          </a:solidFill>
                          <a:effectLst/>
                          <a:uLnTx/>
                          <a:uFillTx/>
                          <a:latin typeface="+mn-lt"/>
                          <a:ea typeface="+mn-ea"/>
                          <a:cs typeface="+mn-cs"/>
                        </a:rPr>
                        <a:t>volumele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acestora</a:t>
                      </a:r>
                      <a:r>
                        <a:rPr kumimoji="0" lang="en-US" sz="14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mn-lt"/>
                          <a:ea typeface="+mn-ea"/>
                          <a:cs typeface="+mn-cs"/>
                        </a:rPr>
                        <a:t>Pret</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pornire</a:t>
                      </a:r>
                      <a:r>
                        <a:rPr kumimoji="0" lang="en-US" sz="1400" b="1" i="0" u="none" strike="noStrike" kern="1200" cap="none" spc="0" normalizeH="0" baseline="0" noProof="0" dirty="0">
                          <a:ln>
                            <a:noFill/>
                          </a:ln>
                          <a:solidFill>
                            <a:prstClr val="black"/>
                          </a:solidFill>
                          <a:effectLst/>
                          <a:uLnTx/>
                          <a:uFillTx/>
                          <a:latin typeface="+mn-lt"/>
                          <a:ea typeface="+mn-ea"/>
                          <a:cs typeface="+mn-cs"/>
                        </a:rPr>
                        <a:t> la </a:t>
                      </a:r>
                      <a:r>
                        <a:rPr kumimoji="0" lang="en-US" sz="1400" b="1" i="0" u="none" strike="noStrike" kern="1200" cap="none" spc="0" normalizeH="0" baseline="0" noProof="0" dirty="0" err="1">
                          <a:ln>
                            <a:noFill/>
                          </a:ln>
                          <a:solidFill>
                            <a:prstClr val="black"/>
                          </a:solidFill>
                          <a:effectLst/>
                          <a:uLnTx/>
                          <a:uFillTx/>
                          <a:latin typeface="+mn-lt"/>
                          <a:ea typeface="+mn-ea"/>
                          <a:cs typeface="+mn-cs"/>
                        </a:rPr>
                        <a:t>licitatie</a:t>
                      </a:r>
                      <a:r>
                        <a:rPr kumimoji="0" lang="en-US" sz="1400" b="1" i="0" u="none" strike="noStrike" kern="1200" cap="none" spc="0" normalizeH="0" baseline="0" noProof="0" dirty="0">
                          <a:ln>
                            <a:noFill/>
                          </a:ln>
                          <a:solidFill>
                            <a:prstClr val="black"/>
                          </a:solidFill>
                          <a:effectLst/>
                          <a:uLnTx/>
                          <a:uFillTx/>
                          <a:latin typeface="+mn-lt"/>
                          <a:ea typeface="+mn-ea"/>
                          <a:cs typeface="+mn-cs"/>
                        </a:rPr>
                        <a:t>/</a:t>
                      </a:r>
                      <a:r>
                        <a:rPr kumimoji="0" lang="en-US" sz="1400" b="1" i="0" u="none" strike="noStrike" kern="1200" cap="none" spc="0" normalizeH="0" baseline="0" noProof="0" dirty="0" err="1">
                          <a:ln>
                            <a:noFill/>
                          </a:ln>
                          <a:solidFill>
                            <a:prstClr val="black"/>
                          </a:solidFill>
                          <a:effectLst/>
                          <a:uLnTx/>
                          <a:uFillTx/>
                          <a:latin typeface="+mn-lt"/>
                          <a:ea typeface="+mn-ea"/>
                          <a:cs typeface="+mn-cs"/>
                        </a:rPr>
                        <a:t>negociere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denumit</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în</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continuare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preţ</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pornire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400" b="0" i="0" u="none" strike="noStrike" kern="1200" cap="none" spc="0" normalizeH="0" baseline="0" noProof="0" dirty="0">
                          <a:ln>
                            <a:noFill/>
                          </a:ln>
                          <a:solidFill>
                            <a:prstClr val="black"/>
                          </a:solidFill>
                          <a:effectLst/>
                          <a:uLnTx/>
                          <a:uFillTx/>
                          <a:latin typeface="+mn-lt"/>
                          <a:ea typeface="+mn-ea"/>
                          <a:cs typeface="+mn-cs"/>
                        </a:rPr>
                        <a:t> masa </a:t>
                      </a:r>
                      <a:r>
                        <a:rPr kumimoji="0" lang="en-US" sz="1400" b="0" i="0" u="none" strike="noStrike" kern="1200" cap="none" spc="0" normalizeH="0" baseline="0" noProof="0" dirty="0" err="1">
                          <a:ln>
                            <a:noFill/>
                          </a:ln>
                          <a:solidFill>
                            <a:prstClr val="black"/>
                          </a:solidFill>
                          <a:effectLst/>
                          <a:uLnTx/>
                          <a:uFillTx/>
                          <a:latin typeface="+mn-lt"/>
                          <a:ea typeface="+mn-ea"/>
                          <a:cs typeface="+mn-cs"/>
                        </a:rPr>
                        <a:t>lemnoasa</a:t>
                      </a:r>
                      <a:r>
                        <a:rPr kumimoji="0" lang="en-US" sz="1400" b="0" i="0" u="none" strike="noStrike" kern="1200" cap="none" spc="0" normalizeH="0" baseline="0" noProof="0" dirty="0">
                          <a:ln>
                            <a:noFill/>
                          </a:ln>
                          <a:solidFill>
                            <a:prstClr val="black"/>
                          </a:solidFill>
                          <a:effectLst/>
                          <a:uLnTx/>
                          <a:uFillTx/>
                          <a:latin typeface="+mn-lt"/>
                          <a:ea typeface="+mn-ea"/>
                          <a:cs typeface="+mn-cs"/>
                        </a:rPr>
                        <a:t> care nu se </a:t>
                      </a:r>
                      <a:r>
                        <a:rPr kumimoji="0" lang="en-US" sz="1400" b="0" i="0" u="none" strike="noStrike" kern="1200" cap="none" spc="0" normalizeH="0" baseline="0" noProof="0" dirty="0" err="1">
                          <a:ln>
                            <a:noFill/>
                          </a:ln>
                          <a:solidFill>
                            <a:prstClr val="black"/>
                          </a:solidFill>
                          <a:effectLst/>
                          <a:uLnTx/>
                          <a:uFillTx/>
                          <a:latin typeface="+mn-lt"/>
                          <a:ea typeface="+mn-ea"/>
                          <a:cs typeface="+mn-cs"/>
                        </a:rPr>
                        <a:t>adjudeca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a:ln>
                            <a:noFill/>
                          </a:ln>
                          <a:solidFill>
                            <a:srgbClr val="0070C0"/>
                          </a:solidFill>
                          <a:effectLst/>
                          <a:uLnTx/>
                          <a:uFillTx/>
                          <a:latin typeface="+mn-lt"/>
                          <a:ea typeface="+mn-ea"/>
                          <a:cs typeface="+mn-cs"/>
                        </a:rPr>
                        <a:t>la o </a:t>
                      </a:r>
                      <a:r>
                        <a:rPr kumimoji="0" lang="en-US" sz="1400" b="1" i="0" u="none" strike="noStrike" kern="1200" cap="none" spc="0" normalizeH="0" baseline="0" noProof="0" dirty="0" err="1">
                          <a:ln>
                            <a:noFill/>
                          </a:ln>
                          <a:solidFill>
                            <a:srgbClr val="0070C0"/>
                          </a:solidFill>
                          <a:effectLst/>
                          <a:uLnTx/>
                          <a:uFillTx/>
                          <a:latin typeface="+mn-lt"/>
                          <a:ea typeface="+mn-ea"/>
                          <a:cs typeface="+mn-cs"/>
                        </a:rPr>
                        <a:t>procedura</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0" i="0" u="none" strike="noStrike" kern="1200" cap="none" spc="0" normalizeH="0" baseline="0" noProof="0" dirty="0">
                          <a:ln>
                            <a:noFill/>
                          </a:ln>
                          <a:solidFill>
                            <a:prstClr val="black"/>
                          </a:solidFill>
                          <a:effectLst/>
                          <a:uLnTx/>
                          <a:uFillTx/>
                          <a:latin typeface="+mn-lt"/>
                          <a:ea typeface="+mn-ea"/>
                          <a:cs typeface="+mn-cs"/>
                        </a:rPr>
                        <a:t>de </a:t>
                      </a:r>
                      <a:r>
                        <a:rPr kumimoji="0" lang="en-US" sz="1400" b="0" i="0" u="none" strike="noStrike" kern="1200" cap="none" spc="0" normalizeH="0" baseline="0" noProof="0" dirty="0" err="1">
                          <a:ln>
                            <a:noFill/>
                          </a:ln>
                          <a:solidFill>
                            <a:prstClr val="black"/>
                          </a:solidFill>
                          <a:effectLst/>
                          <a:uLnTx/>
                          <a:uFillTx/>
                          <a:latin typeface="+mn-lt"/>
                          <a:ea typeface="+mn-ea"/>
                          <a:cs typeface="+mn-cs"/>
                        </a:rPr>
                        <a:t>valorificare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organizata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potrivit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prevederilor</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prezentului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regulament</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pretul</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pornire</a:t>
                      </a:r>
                      <a:r>
                        <a:rPr kumimoji="0" lang="en-US" sz="1400" b="0" i="0" u="none" strike="noStrike" kern="1200" cap="none" spc="0" normalizeH="0" baseline="0" noProof="0" dirty="0">
                          <a:ln>
                            <a:noFill/>
                          </a:ln>
                          <a:solidFill>
                            <a:prstClr val="black"/>
                          </a:solidFill>
                          <a:effectLst/>
                          <a:uLnTx/>
                          <a:uFillTx/>
                          <a:latin typeface="+mn-lt"/>
                          <a:ea typeface="+mn-ea"/>
                          <a:cs typeface="+mn-cs"/>
                        </a:rPr>
                        <a:t> se </a:t>
                      </a:r>
                      <a:r>
                        <a:rPr kumimoji="0" lang="en-US" sz="1400" b="0" i="0" u="none" strike="noStrike" kern="1200" cap="none" spc="0" normalizeH="0" baseline="0" noProof="0" dirty="0" err="1">
                          <a:ln>
                            <a:noFill/>
                          </a:ln>
                          <a:solidFill>
                            <a:prstClr val="black"/>
                          </a:solidFill>
                          <a:effectLst/>
                          <a:uLnTx/>
                          <a:uFillTx/>
                          <a:latin typeface="+mn-lt"/>
                          <a:ea typeface="+mn-ea"/>
                          <a:cs typeface="+mn-cs"/>
                        </a:rPr>
                        <a:t>poate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modifica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prin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scaderea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nivelului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acestuia</a:t>
                      </a:r>
                      <a:r>
                        <a:rPr kumimoji="0" lang="en-US" sz="1400" b="0" i="0" u="none" strike="noStrike" kern="1200" cap="none" spc="0" normalizeH="0" baseline="0" noProof="0" dirty="0">
                          <a:ln>
                            <a:noFill/>
                          </a:ln>
                          <a:solidFill>
                            <a:prstClr val="black"/>
                          </a:solidFill>
                          <a:effectLst/>
                          <a:uLnTx/>
                          <a:uFillTx/>
                          <a:latin typeface="+mn-lt"/>
                          <a:ea typeface="+mn-ea"/>
                          <a:cs typeface="+mn-cs"/>
                        </a:rPr>
                        <a:t> fata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nivelul</a:t>
                      </a:r>
                      <a:r>
                        <a:rPr kumimoji="0" lang="en-US" sz="1400" b="0" i="0" u="none" strike="noStrike" kern="1200" cap="none" spc="0" normalizeH="0" baseline="0" noProof="0" dirty="0">
                          <a:ln>
                            <a:noFill/>
                          </a:ln>
                          <a:solidFill>
                            <a:prstClr val="black"/>
                          </a:solidFill>
                          <a:effectLst/>
                          <a:uLnTx/>
                          <a:uFillTx/>
                          <a:latin typeface="+mn-lt"/>
                          <a:ea typeface="+mn-ea"/>
                          <a:cs typeface="+mn-cs"/>
                        </a:rPr>
                        <a:t> de la </a:t>
                      </a:r>
                      <a:r>
                        <a:rPr kumimoji="0" lang="en-US" sz="1400" b="0" i="0" u="none" strike="noStrike" kern="1200" cap="none" spc="0" normalizeH="0" baseline="0" noProof="0" dirty="0" err="1">
                          <a:ln>
                            <a:noFill/>
                          </a:ln>
                          <a:solidFill>
                            <a:prstClr val="black"/>
                          </a:solidFill>
                          <a:effectLst/>
                          <a:uLnTx/>
                          <a:uFillTx/>
                          <a:latin typeface="+mn-lt"/>
                          <a:ea typeface="+mn-ea"/>
                          <a:cs typeface="+mn-cs"/>
                        </a:rPr>
                        <a:t>procedura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anterioara</a:t>
                      </a:r>
                      <a:r>
                        <a:rPr kumimoji="0" lang="en-US" sz="1400" b="0" i="0" u="none" strike="noStrike" kern="1200" cap="none" spc="0" normalizeH="0" baseline="0" noProof="0" dirty="0">
                          <a:ln>
                            <a:noFill/>
                          </a:ln>
                          <a:solidFill>
                            <a:prstClr val="black"/>
                          </a:solidFill>
                          <a:effectLst/>
                          <a:uLnTx/>
                          <a:uFillTx/>
                          <a:latin typeface="+mn-lt"/>
                          <a:ea typeface="+mn-ea"/>
                          <a:cs typeface="+mn-cs"/>
                        </a:rPr>
                        <a:t>, in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conditii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piata</a:t>
                      </a:r>
                      <a:r>
                        <a:rPr kumimoji="0" lang="en-US" sz="1400" b="0" i="0" u="sng" strike="noStrike" kern="1200" cap="none" spc="0" normalizeH="0" baseline="0" noProof="0" dirty="0">
                          <a:ln>
                            <a:noFill/>
                          </a:ln>
                          <a:solidFill>
                            <a:srgbClr val="7030A0"/>
                          </a:solidFill>
                          <a:effectLst/>
                          <a:uLnTx/>
                          <a:uFillTx/>
                          <a:latin typeface="+mn-lt"/>
                          <a:ea typeface="+mn-ea"/>
                          <a:cs typeface="+mn-cs"/>
                        </a:rPr>
                        <a:t>, </a:t>
                      </a:r>
                      <a:r>
                        <a:rPr kumimoji="0" lang="en-US" sz="1400" b="1" i="0" u="sng" strike="noStrike" kern="1200" cap="none" spc="0" normalizeH="0" baseline="0" noProof="0" dirty="0" err="1">
                          <a:ln>
                            <a:noFill/>
                          </a:ln>
                          <a:solidFill>
                            <a:srgbClr val="7030A0"/>
                          </a:solidFill>
                          <a:effectLst/>
                          <a:uLnTx/>
                          <a:uFillTx/>
                          <a:latin typeface="+mn-lt"/>
                          <a:ea typeface="+mn-ea"/>
                          <a:cs typeface="+mn-cs"/>
                        </a:rPr>
                        <a:t>inclusiv</a:t>
                      </a:r>
                      <a:r>
                        <a:rPr kumimoji="0" lang="en-US" sz="1400" b="1" i="0" u="sng" strike="noStrike" kern="1200" cap="none" spc="0" normalizeH="0" baseline="0" noProof="0" dirty="0">
                          <a:ln>
                            <a:noFill/>
                          </a:ln>
                          <a:solidFill>
                            <a:srgbClr val="7030A0"/>
                          </a:solidFill>
                          <a:effectLst/>
                          <a:uLnTx/>
                          <a:uFillTx/>
                          <a:latin typeface="+mn-lt"/>
                          <a:ea typeface="+mn-ea"/>
                          <a:cs typeface="+mn-cs"/>
                        </a:rPr>
                        <a:t> sub </a:t>
                      </a:r>
                      <a:r>
                        <a:rPr kumimoji="0" lang="en-US" sz="1400" b="1" i="0" u="sng" strike="noStrike" kern="1200" cap="none" spc="0" normalizeH="0" baseline="0" noProof="0" dirty="0" err="1">
                          <a:ln>
                            <a:noFill/>
                          </a:ln>
                          <a:solidFill>
                            <a:srgbClr val="7030A0"/>
                          </a:solidFill>
                          <a:effectLst/>
                          <a:uLnTx/>
                          <a:uFillTx/>
                          <a:latin typeface="+mn-lt"/>
                          <a:ea typeface="+mn-ea"/>
                          <a:cs typeface="+mn-cs"/>
                        </a:rPr>
                        <a:t>pretul</a:t>
                      </a:r>
                      <a:r>
                        <a:rPr kumimoji="0" lang="en-US" sz="1400" b="1" i="0" u="sng" strike="noStrike" kern="1200" cap="none" spc="0" normalizeH="0" baseline="0" noProof="0" dirty="0">
                          <a:ln>
                            <a:noFill/>
                          </a:ln>
                          <a:solidFill>
                            <a:srgbClr val="7030A0"/>
                          </a:solidFill>
                          <a:effectLst/>
                          <a:uLnTx/>
                          <a:uFillTx/>
                          <a:latin typeface="+mn-lt"/>
                          <a:ea typeface="+mn-ea"/>
                          <a:cs typeface="+mn-cs"/>
                        </a:rPr>
                        <a:t> de APV</a:t>
                      </a:r>
                      <a:r>
                        <a:rPr kumimoji="0" lang="en-US" sz="1400" b="1" i="0" u="none" strike="noStrike" kern="1200" cap="none" spc="0" normalizeH="0" baseline="0" noProof="0" dirty="0">
                          <a:ln>
                            <a:noFill/>
                          </a:ln>
                          <a:solidFill>
                            <a:srgbClr val="7030A0"/>
                          </a:solidFill>
                          <a:effectLst/>
                          <a:uLnTx/>
                          <a:uFillTx/>
                          <a:latin typeface="+mn-lt"/>
                          <a:ea typeface="+mn-ea"/>
                          <a:cs typeface="+mn-cs"/>
                        </a:rPr>
                        <a:t>, 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limitele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spatiului</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negociere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aprobat</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catre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organizatorul</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licitatiei</a:t>
                      </a:r>
                      <a:r>
                        <a:rPr kumimoji="0" lang="en-US" sz="1400" b="1" i="0" u="none" strike="noStrike" kern="1200" cap="none" spc="0" normalizeH="0" baseline="0" noProof="0" dirty="0">
                          <a:ln>
                            <a:noFill/>
                          </a:ln>
                          <a:solidFill>
                            <a:srgbClr val="7030A0"/>
                          </a:solidFill>
                          <a:effectLst/>
                          <a:uLnTx/>
                          <a:uFillTx/>
                          <a:latin typeface="+mn-lt"/>
                          <a:ea typeface="+mn-ea"/>
                          <a:cs typeface="+mn-cs"/>
                        </a:rPr>
                        <a:t>;</a:t>
                      </a: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Simplificare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calcul</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Coroborare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Pret</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de ref &amp; </a:t>
                      </a: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Conditii</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de </a:t>
                      </a: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piata</a:t>
                      </a:r>
                      <a:endPar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Coroborare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cu def. P ref.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Pret</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APV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calculat</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conform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sortim</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APV: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sortim</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primare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sau</a:t>
                      </a: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sortim</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dimensionale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sau</a:t>
                      </a: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sortim</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industriale</a:t>
                      </a: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Proceduri</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operative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privind</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valorificarea</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lemnului</a:t>
                      </a: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6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3308777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880471428"/>
              </p:ext>
            </p:extLst>
          </p:nvPr>
        </p:nvGraphicFramePr>
        <p:xfrm>
          <a:off x="181232" y="708454"/>
          <a:ext cx="11804821" cy="6096000"/>
        </p:xfrm>
        <a:graphic>
          <a:graphicData uri="http://schemas.openxmlformats.org/drawingml/2006/table">
            <a:tbl>
              <a:tblPr firstRow="1" bandRow="1">
                <a:tableStyleId>{93296810-A885-4BE3-A3E7-6D5BEEA58F35}</a:tableStyleId>
              </a:tblPr>
              <a:tblGrid>
                <a:gridCol w="11804821">
                  <a:extLst>
                    <a:ext uri="{9D8B030D-6E8A-4147-A177-3AD203B41FA5}">
                      <a16:colId xmlns:a16="http://schemas.microsoft.com/office/drawing/2014/main" val="443018147"/>
                    </a:ext>
                  </a:extLst>
                </a:gridCol>
              </a:tblGrid>
              <a:tr h="391421">
                <a:tc>
                  <a:txBody>
                    <a:bodyPr/>
                    <a:lstStyle/>
                    <a:p>
                      <a:r>
                        <a:rPr lang="en-US" dirty="0"/>
                        <a:t>   </a:t>
                      </a:r>
                      <a:r>
                        <a:rPr lang="en-US" sz="2000" dirty="0">
                          <a:solidFill>
                            <a:schemeClr val="tx1"/>
                          </a:solidFill>
                        </a:rPr>
                        <a:t>………………….</a:t>
                      </a:r>
                      <a:r>
                        <a:rPr lang="en-US" sz="2000" dirty="0" err="1">
                          <a:solidFill>
                            <a:schemeClr val="tx1"/>
                          </a:solidFill>
                        </a:rPr>
                        <a:t>cateva</a:t>
                      </a:r>
                      <a:r>
                        <a:rPr lang="en-US" sz="2000" dirty="0">
                          <a:solidFill>
                            <a:schemeClr val="tx1"/>
                          </a:solidFill>
                        </a:rPr>
                        <a:t> </a:t>
                      </a:r>
                      <a:r>
                        <a:rPr lang="en-US" sz="2000" dirty="0" err="1">
                          <a:solidFill>
                            <a:schemeClr val="tx1"/>
                          </a:solidFill>
                        </a:rPr>
                        <a:t>precizari</a:t>
                      </a:r>
                      <a:r>
                        <a:rPr lang="en-US" sz="2000" dirty="0">
                          <a:solidFill>
                            <a:schemeClr val="tx1"/>
                          </a:solidFill>
                        </a:rPr>
                        <a:t>:</a:t>
                      </a:r>
                      <a:endParaRPr lang="x-none" sz="2000" dirty="0">
                        <a:solidFill>
                          <a:schemeClr val="tx1"/>
                        </a:solidFill>
                      </a:endParaRPr>
                    </a:p>
                  </a:txBody>
                  <a:tcPr>
                    <a:blipFill>
                      <a:blip r:embed="rId2"/>
                      <a:tile tx="0" ty="0" sx="100000" sy="100000" flip="none" algn="tl"/>
                    </a:blipFill>
                  </a:tcPr>
                </a:tc>
                <a:extLst>
                  <a:ext uri="{0D108BD9-81ED-4DB2-BD59-A6C34878D82A}">
                    <a16:rowId xmlns:a16="http://schemas.microsoft.com/office/drawing/2014/main" val="3493749900"/>
                  </a:ext>
                </a:extLst>
              </a:tr>
              <a:tr h="5630439">
                <a:tc>
                  <a:txBody>
                    <a:bodyPr/>
                    <a:lstStyle/>
                    <a:p>
                      <a:r>
                        <a:rPr lang="en-US" sz="1600" baseline="0" dirty="0">
                          <a:latin typeface="Arial" panose="020B0604020202020204" pitchFamily="34" charset="0"/>
                          <a:cs typeface="Arial" panose="020B0604020202020204" pitchFamily="34" charset="0"/>
                        </a:rPr>
                        <a:t> </a:t>
                      </a:r>
                    </a:p>
                    <a:p>
                      <a:r>
                        <a:rPr lang="en-US" sz="1600" baseline="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Redactarea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prezentelor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proceduri</a:t>
                      </a:r>
                      <a:r>
                        <a:rPr lang="en-US" sz="1600" dirty="0">
                          <a:latin typeface="Arial" panose="020B0604020202020204" pitchFamily="34" charset="0"/>
                          <a:cs typeface="Arial" panose="020B0604020202020204" pitchFamily="34" charset="0"/>
                        </a:rPr>
                        <a:t> s-a </a:t>
                      </a:r>
                      <a:r>
                        <a:rPr lang="en-US" sz="1600" dirty="0" err="1">
                          <a:latin typeface="Arial" panose="020B0604020202020204" pitchFamily="34" charset="0"/>
                          <a:cs typeface="Arial" panose="020B0604020202020204" pitchFamily="34" charset="0"/>
                        </a:rPr>
                        <a:t>facut</a:t>
                      </a:r>
                      <a:r>
                        <a:rPr lang="en-US" sz="1600" dirty="0">
                          <a:latin typeface="Arial" panose="020B0604020202020204" pitchFamily="34" charset="0"/>
                          <a:cs typeface="Arial" panose="020B0604020202020204" pitchFamily="34" charset="0"/>
                        </a:rPr>
                        <a:t> de </a:t>
                      </a:r>
                      <a:r>
                        <a:rPr lang="en-US" sz="1600" dirty="0" err="1">
                          <a:latin typeface="Arial" panose="020B0604020202020204" pitchFamily="34" charset="0"/>
                          <a:cs typeface="Arial" panose="020B0604020202020204" pitchFamily="34" charset="0"/>
                        </a:rPr>
                        <a:t>catre</a:t>
                      </a:r>
                      <a:r>
                        <a:rPr lang="en-US" sz="1600" dirty="0">
                          <a:latin typeface="Arial" panose="020B0604020202020204" pitchFamily="34" charset="0"/>
                          <a:cs typeface="Arial" panose="020B0604020202020204" pitchFamily="34" charset="0"/>
                        </a:rPr>
                        <a:t> un </a:t>
                      </a:r>
                      <a:r>
                        <a:rPr lang="en-US" sz="1600" b="1" dirty="0" err="1">
                          <a:latin typeface="Arial" panose="020B0604020202020204" pitchFamily="34" charset="0"/>
                          <a:cs typeface="Arial" panose="020B0604020202020204" pitchFamily="34" charset="0"/>
                        </a:rPr>
                        <a:t>colectiv</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lucru</a:t>
                      </a:r>
                      <a:r>
                        <a:rPr lang="en-US" sz="1600" b="1" dirty="0">
                          <a:latin typeface="Arial" panose="020B0604020202020204" pitchFamily="34" charset="0"/>
                          <a:cs typeface="Arial" panose="020B0604020202020204" pitchFamily="34" charset="0"/>
                        </a:rPr>
                        <a:t> format din </a:t>
                      </a:r>
                      <a:r>
                        <a:rPr lang="en-US" sz="1600" b="1" dirty="0" err="1">
                          <a:latin typeface="Arial" panose="020B0604020202020204" pitchFamily="34" charset="0"/>
                          <a:cs typeface="Arial" panose="020B0604020202020204" pitchFamily="34" charset="0"/>
                        </a:rPr>
                        <a:t>specialisti</a:t>
                      </a:r>
                      <a:r>
                        <a:rPr lang="en-US" sz="1600" b="1" baseline="0" dirty="0">
                          <a:latin typeface="Arial" panose="020B0604020202020204" pitchFamily="34" charset="0"/>
                          <a:cs typeface="Arial" panose="020B0604020202020204" pitchFamily="34" charset="0"/>
                        </a:rPr>
                        <a:t> cu </a:t>
                      </a:r>
                      <a:r>
                        <a:rPr lang="en-US" sz="1600" b="1" baseline="0" dirty="0" err="1">
                          <a:latin typeface="Arial" panose="020B0604020202020204" pitchFamily="34" charset="0"/>
                          <a:cs typeface="Arial" panose="020B0604020202020204" pitchFamily="34" charset="0"/>
                        </a:rPr>
                        <a:t>expertiza</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tehnica</a:t>
                      </a:r>
                      <a:r>
                        <a:rPr lang="en-US" sz="1600" b="1" baseline="0" dirty="0">
                          <a:latin typeface="Arial" panose="020B0604020202020204" pitchFamily="34" charset="0"/>
                          <a:cs typeface="Arial" panose="020B0604020202020204" pitchFamily="34" charset="0"/>
                        </a:rPr>
                        <a:t> in </a:t>
                      </a:r>
                      <a:r>
                        <a:rPr lang="en-US" sz="1600" b="1" baseline="0" dirty="0" err="1">
                          <a:latin typeface="Arial" panose="020B0604020202020204" pitchFamily="34" charset="0"/>
                          <a:cs typeface="Arial" panose="020B0604020202020204" pitchFamily="34" charset="0"/>
                        </a:rPr>
                        <a:t>domeniul</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reglementat</a:t>
                      </a:r>
                      <a:r>
                        <a:rPr lang="en-US" sz="1600" baseline="0" dirty="0">
                          <a:latin typeface="Arial" panose="020B0604020202020204" pitchFamily="34" charset="0"/>
                          <a:cs typeface="Arial" panose="020B0604020202020204" pitchFamily="34" charset="0"/>
                        </a:rPr>
                        <a:t>. </a:t>
                      </a:r>
                      <a:r>
                        <a:rPr lang="en-US" sz="1600" baseline="0" dirty="0" err="1">
                          <a:latin typeface="Arial" panose="020B0604020202020204" pitchFamily="34" charset="0"/>
                          <a:cs typeface="Arial" panose="020B0604020202020204" pitchFamily="34" charset="0"/>
                        </a:rPr>
                        <a:t>Membrii</a:t>
                      </a:r>
                      <a:r>
                        <a:rPr lang="en-US" sz="1600" baseline="0" dirty="0">
                          <a:latin typeface="Arial" panose="020B0604020202020204" pitchFamily="34" charset="0"/>
                          <a:cs typeface="Arial" panose="020B0604020202020204" pitchFamily="34" charset="0"/>
                        </a:rPr>
                        <a:t>  </a:t>
                      </a:r>
                      <a:r>
                        <a:rPr lang="en-US" sz="1600" baseline="0" dirty="0" err="1">
                          <a:latin typeface="Arial" panose="020B0604020202020204" pitchFamily="34" charset="0"/>
                          <a:cs typeface="Arial" panose="020B0604020202020204" pitchFamily="34" charset="0"/>
                        </a:rPr>
                        <a:t>colectivului</a:t>
                      </a:r>
                      <a:r>
                        <a:rPr lang="en-US" sz="1600" baseline="0" dirty="0">
                          <a:latin typeface="Arial" panose="020B0604020202020204" pitchFamily="34" charset="0"/>
                          <a:cs typeface="Arial" panose="020B0604020202020204" pitchFamily="34" charset="0"/>
                        </a:rPr>
                        <a:t> de </a:t>
                      </a:r>
                      <a:r>
                        <a:rPr lang="en-US" sz="1600" baseline="0" dirty="0" err="1">
                          <a:latin typeface="Arial" panose="020B0604020202020204" pitchFamily="34" charset="0"/>
                          <a:cs typeface="Arial" panose="020B0604020202020204" pitchFamily="34" charset="0"/>
                        </a:rPr>
                        <a:t>lucru</a:t>
                      </a:r>
                      <a:r>
                        <a:rPr lang="en-US" sz="1600" baseline="0" dirty="0">
                          <a:latin typeface="Arial" panose="020B0604020202020204" pitchFamily="34" charset="0"/>
                          <a:cs typeface="Arial" panose="020B0604020202020204" pitchFamily="34" charset="0"/>
                        </a:rPr>
                        <a:t> </a:t>
                      </a:r>
                      <a:r>
                        <a:rPr lang="en-US" sz="1600" b="1" u="sng" baseline="0" dirty="0">
                          <a:latin typeface="Arial" panose="020B0604020202020204" pitchFamily="34" charset="0"/>
                          <a:cs typeface="Arial" panose="020B0604020202020204" pitchFamily="34" charset="0"/>
                        </a:rPr>
                        <a:t>nu </a:t>
                      </a:r>
                      <a:r>
                        <a:rPr lang="en-US" sz="1600" b="1" u="sng" baseline="0" dirty="0" err="1">
                          <a:latin typeface="Arial" panose="020B0604020202020204" pitchFamily="34" charset="0"/>
                          <a:cs typeface="Arial" panose="020B0604020202020204" pitchFamily="34" charset="0"/>
                        </a:rPr>
                        <a:t>fac</a:t>
                      </a:r>
                      <a:r>
                        <a:rPr lang="en-US" sz="1600" b="1" u="sng" baseline="0" dirty="0">
                          <a:latin typeface="Arial" panose="020B0604020202020204" pitchFamily="34" charset="0"/>
                          <a:cs typeface="Arial" panose="020B0604020202020204" pitchFamily="34" charset="0"/>
                        </a:rPr>
                        <a:t> parte </a:t>
                      </a:r>
                      <a:r>
                        <a:rPr lang="en-US" sz="1600" b="1" u="sng" baseline="0" dirty="0" err="1">
                          <a:latin typeface="Arial" panose="020B0604020202020204" pitchFamily="34" charset="0"/>
                          <a:cs typeface="Arial" panose="020B0604020202020204" pitchFamily="34" charset="0"/>
                        </a:rPr>
                        <a:t>si</a:t>
                      </a:r>
                      <a:r>
                        <a:rPr lang="en-US" sz="1600" b="1" u="sng" baseline="0" dirty="0">
                          <a:latin typeface="Arial" panose="020B0604020202020204" pitchFamily="34" charset="0"/>
                          <a:cs typeface="Arial" panose="020B0604020202020204" pitchFamily="34" charset="0"/>
                        </a:rPr>
                        <a:t> nu </a:t>
                      </a:r>
                      <a:r>
                        <a:rPr lang="en-US" sz="1600" b="1" u="sng" baseline="0" dirty="0" err="1">
                          <a:latin typeface="Arial" panose="020B0604020202020204" pitchFamily="34" charset="0"/>
                          <a:cs typeface="Arial" panose="020B0604020202020204" pitchFamily="34" charset="0"/>
                        </a:rPr>
                        <a:t>reprezinta</a:t>
                      </a:r>
                      <a:r>
                        <a:rPr lang="en-US" sz="1600" b="1" u="sng"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nici</a:t>
                      </a:r>
                      <a:r>
                        <a:rPr lang="en-US" sz="1600" b="1" baseline="0" dirty="0">
                          <a:latin typeface="Arial" panose="020B0604020202020204" pitchFamily="34" charset="0"/>
                          <a:cs typeface="Arial" panose="020B0604020202020204" pitchFamily="34" charset="0"/>
                        </a:rPr>
                        <a:t> o </a:t>
                      </a:r>
                      <a:r>
                        <a:rPr lang="en-US" sz="1600" b="1" baseline="0" dirty="0" err="1">
                          <a:latin typeface="Arial" panose="020B0604020202020204" pitchFamily="34" charset="0"/>
                          <a:cs typeface="Arial" panose="020B0604020202020204" pitchFamily="34" charset="0"/>
                        </a:rPr>
                        <a:t>agentie</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guvernamentala</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si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nici</a:t>
                      </a:r>
                      <a:r>
                        <a:rPr lang="en-US" sz="1600" b="1" baseline="0" dirty="0">
                          <a:latin typeface="Arial" panose="020B0604020202020204" pitchFamily="34" charset="0"/>
                          <a:cs typeface="Arial" panose="020B0604020202020204" pitchFamily="34" charset="0"/>
                        </a:rPr>
                        <a:t> o  </a:t>
                      </a:r>
                      <a:r>
                        <a:rPr lang="en-US" sz="1600" b="1" baseline="0" dirty="0" err="1">
                          <a:latin typeface="Arial" panose="020B0604020202020204" pitchFamily="34" charset="0"/>
                          <a:cs typeface="Arial" panose="020B0604020202020204" pitchFamily="34" charset="0"/>
                        </a:rPr>
                        <a:t>autoritate</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sau</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institutie</a:t>
                      </a:r>
                      <a:r>
                        <a:rPr lang="en-US" sz="1600" b="1" baseline="0" dirty="0">
                          <a:latin typeface="Arial" panose="020B0604020202020204" pitchFamily="34" charset="0"/>
                          <a:cs typeface="Arial" panose="020B0604020202020204" pitchFamily="34" charset="0"/>
                        </a:rPr>
                        <a:t> publica din </a:t>
                      </a:r>
                      <a:r>
                        <a:rPr lang="en-US" sz="1600" b="1" baseline="0" dirty="0" err="1">
                          <a:latin typeface="Arial" panose="020B0604020202020204" pitchFamily="34" charset="0"/>
                          <a:cs typeface="Arial" panose="020B0604020202020204" pitchFamily="34" charset="0"/>
                        </a:rPr>
                        <a:t>administratia</a:t>
                      </a:r>
                      <a:r>
                        <a:rPr lang="en-US" sz="1600" b="1" baseline="0" dirty="0">
                          <a:latin typeface="Arial" panose="020B0604020202020204" pitchFamily="34" charset="0"/>
                          <a:cs typeface="Arial" panose="020B0604020202020204" pitchFamily="34" charset="0"/>
                        </a:rPr>
                        <a:t> publica </a:t>
                      </a:r>
                      <a:r>
                        <a:rPr lang="en-US" sz="1600" b="1" baseline="0" dirty="0" err="1">
                          <a:latin typeface="Arial" panose="020B0604020202020204" pitchFamily="34" charset="0"/>
                          <a:cs typeface="Arial" panose="020B0604020202020204" pitchFamily="34" charset="0"/>
                        </a:rPr>
                        <a:t>centrala</a:t>
                      </a:r>
                      <a:r>
                        <a:rPr lang="en-US" sz="1600" b="1" baseline="0" dirty="0">
                          <a:latin typeface="Arial" panose="020B0604020202020204" pitchFamily="34" charset="0"/>
                          <a:cs typeface="Arial" panose="020B0604020202020204" pitchFamily="34" charset="0"/>
                        </a:rPr>
                        <a:t>.</a:t>
                      </a:r>
                    </a:p>
                    <a:p>
                      <a:r>
                        <a:rPr lang="en-US" sz="1600" baseline="0" dirty="0">
                          <a:latin typeface="Arial" panose="020B0604020202020204" pitchFamily="34" charset="0"/>
                          <a:cs typeface="Arial" panose="020B0604020202020204" pitchFamily="34" charset="0"/>
                        </a:rPr>
                        <a:t>     ●  </a:t>
                      </a:r>
                      <a:r>
                        <a:rPr lang="en-US" sz="1600" b="1" baseline="0" dirty="0" err="1">
                          <a:latin typeface="Arial" panose="020B0604020202020204" pitchFamily="34" charset="0"/>
                          <a:cs typeface="Arial" panose="020B0604020202020204" pitchFamily="34" charset="0"/>
                        </a:rPr>
                        <a:t>Structura</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si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problematica</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abordata</a:t>
                      </a:r>
                      <a:r>
                        <a:rPr lang="en-US" sz="1600" b="1" baseline="0" dirty="0">
                          <a:latin typeface="Arial" panose="020B0604020202020204" pitchFamily="34" charset="0"/>
                          <a:cs typeface="Arial" panose="020B0604020202020204" pitchFamily="34" charset="0"/>
                        </a:rPr>
                        <a:t> </a:t>
                      </a:r>
                      <a:r>
                        <a:rPr lang="en-US" sz="1600" baseline="0" dirty="0">
                          <a:latin typeface="Arial" panose="020B0604020202020204" pitchFamily="34" charset="0"/>
                          <a:cs typeface="Arial" panose="020B0604020202020204" pitchFamily="34" charset="0"/>
                        </a:rPr>
                        <a:t>in </a:t>
                      </a:r>
                      <a:r>
                        <a:rPr lang="en-US" sz="1600" baseline="0" dirty="0" err="1">
                          <a:latin typeface="Arial" panose="020B0604020202020204" pitchFamily="34" charset="0"/>
                          <a:cs typeface="Arial" panose="020B0604020202020204" pitchFamily="34" charset="0"/>
                        </a:rPr>
                        <a:t>redactare</a:t>
                      </a:r>
                      <a:r>
                        <a:rPr lang="en-US" sz="1600" baseline="0" dirty="0">
                          <a:latin typeface="Arial" panose="020B0604020202020204" pitchFamily="34" charset="0"/>
                          <a:cs typeface="Arial" panose="020B0604020202020204" pitchFamily="34" charset="0"/>
                        </a:rPr>
                        <a:t> </a:t>
                      </a:r>
                      <a:r>
                        <a:rPr lang="en-US" sz="1600" b="1" baseline="0" dirty="0">
                          <a:latin typeface="Arial" panose="020B0604020202020204" pitchFamily="34" charset="0"/>
                          <a:cs typeface="Arial" panose="020B0604020202020204" pitchFamily="34" charset="0"/>
                        </a:rPr>
                        <a:t>au </a:t>
                      </a:r>
                      <a:r>
                        <a:rPr lang="en-US" sz="1600" b="1" baseline="0" dirty="0" err="1">
                          <a:latin typeface="Arial" panose="020B0604020202020204" pitchFamily="34" charset="0"/>
                          <a:cs typeface="Arial" panose="020B0604020202020204" pitchFamily="34" charset="0"/>
                        </a:rPr>
                        <a:t>avut</a:t>
                      </a:r>
                      <a:r>
                        <a:rPr lang="en-US" sz="1600" b="1" baseline="0" dirty="0">
                          <a:latin typeface="Arial" panose="020B0604020202020204" pitchFamily="34" charset="0"/>
                          <a:cs typeface="Arial" panose="020B0604020202020204" pitchFamily="34" charset="0"/>
                        </a:rPr>
                        <a:t> la </a:t>
                      </a:r>
                      <a:r>
                        <a:rPr lang="en-US" sz="1600" b="1" baseline="0" dirty="0" err="1">
                          <a:latin typeface="Arial" panose="020B0604020202020204" pitchFamily="34" charset="0"/>
                          <a:cs typeface="Arial" panose="020B0604020202020204" pitchFamily="34" charset="0"/>
                        </a:rPr>
                        <a:t>baza</a:t>
                      </a:r>
                      <a:r>
                        <a:rPr lang="en-US" sz="1600" b="1" baseline="0" dirty="0">
                          <a:latin typeface="Arial" panose="020B0604020202020204" pitchFamily="34" charset="0"/>
                          <a:cs typeface="Arial" panose="020B0604020202020204" pitchFamily="34" charset="0"/>
                        </a:rPr>
                        <a:t>  →  </a:t>
                      </a:r>
                      <a:r>
                        <a:rPr lang="en-US" sz="1600" baseline="0" dirty="0">
                          <a:latin typeface="Arial" panose="020B0604020202020204" pitchFamily="34" charset="0"/>
                          <a:cs typeface="Arial" panose="020B0604020202020204" pitchFamily="34" charset="0"/>
                        </a:rPr>
                        <a:t>Regulamentul de </a:t>
                      </a:r>
                      <a:r>
                        <a:rPr lang="en-US" sz="1600" baseline="0" dirty="0" err="1">
                          <a:latin typeface="Arial" panose="020B0604020202020204" pitchFamily="34" charset="0"/>
                          <a:cs typeface="Arial" panose="020B0604020202020204" pitchFamily="34" charset="0"/>
                        </a:rPr>
                        <a:t>valorificare</a:t>
                      </a:r>
                      <a:r>
                        <a:rPr lang="en-US" sz="1600" baseline="0" dirty="0">
                          <a:latin typeface="Arial" panose="020B0604020202020204" pitchFamily="34" charset="0"/>
                          <a:cs typeface="Arial" panose="020B0604020202020204" pitchFamily="34" charset="0"/>
                        </a:rPr>
                        <a:t> a </a:t>
                      </a:r>
                      <a:r>
                        <a:rPr lang="en-US" sz="1600" baseline="0" dirty="0" err="1">
                          <a:latin typeface="Arial" panose="020B0604020202020204" pitchFamily="34" charset="0"/>
                          <a:cs typeface="Arial" panose="020B0604020202020204" pitchFamily="34" charset="0"/>
                        </a:rPr>
                        <a:t>masei</a:t>
                      </a:r>
                      <a:r>
                        <a:rPr lang="en-US" sz="1600" baseline="0" dirty="0">
                          <a:latin typeface="Arial" panose="020B0604020202020204" pitchFamily="34" charset="0"/>
                          <a:cs typeface="Arial" panose="020B0604020202020204" pitchFamily="34" charset="0"/>
                        </a:rPr>
                        <a:t> </a:t>
                      </a:r>
                      <a:r>
                        <a:rPr lang="en-US" sz="1600" baseline="0" dirty="0" err="1">
                          <a:latin typeface="Arial" panose="020B0604020202020204" pitchFamily="34" charset="0"/>
                          <a:cs typeface="Arial" panose="020B0604020202020204" pitchFamily="34" charset="0"/>
                        </a:rPr>
                        <a:t>lemnoase</a:t>
                      </a:r>
                      <a:r>
                        <a:rPr lang="en-US" sz="1600" baseline="0" dirty="0">
                          <a:latin typeface="Arial" panose="020B0604020202020204" pitchFamily="34" charset="0"/>
                          <a:cs typeface="Arial" panose="020B0604020202020204" pitchFamily="34" charset="0"/>
                        </a:rPr>
                        <a:t> din </a:t>
                      </a:r>
                      <a:r>
                        <a:rPr lang="en-US" sz="1600" baseline="0" dirty="0" err="1">
                          <a:latin typeface="Arial" panose="020B0604020202020204" pitchFamily="34" charset="0"/>
                          <a:cs typeface="Arial" panose="020B0604020202020204" pitchFamily="34" charset="0"/>
                        </a:rPr>
                        <a:t>fondul</a:t>
                      </a:r>
                      <a:r>
                        <a:rPr lang="en-US" sz="1600" baseline="0" dirty="0">
                          <a:latin typeface="Arial" panose="020B0604020202020204" pitchFamily="34" charset="0"/>
                          <a:cs typeface="Arial" panose="020B0604020202020204" pitchFamily="34" charset="0"/>
                        </a:rPr>
                        <a:t> </a:t>
                      </a:r>
                      <a:r>
                        <a:rPr lang="en-US" sz="1600" baseline="0" dirty="0" err="1">
                          <a:latin typeface="Arial" panose="020B0604020202020204" pitchFamily="34" charset="0"/>
                          <a:cs typeface="Arial" panose="020B0604020202020204" pitchFamily="34" charset="0"/>
                        </a:rPr>
                        <a:t>forestier</a:t>
                      </a:r>
                      <a:r>
                        <a:rPr lang="en-US" sz="1600" baseline="0" dirty="0">
                          <a:latin typeface="Arial" panose="020B0604020202020204" pitchFamily="34" charset="0"/>
                          <a:cs typeface="Arial" panose="020B0604020202020204" pitchFamily="34" charset="0"/>
                        </a:rPr>
                        <a:t> </a:t>
                      </a:r>
                      <a:r>
                        <a:rPr lang="en-US" sz="1600" baseline="0" dirty="0" err="1">
                          <a:latin typeface="Arial" panose="020B0604020202020204" pitchFamily="34" charset="0"/>
                          <a:cs typeface="Arial" panose="020B0604020202020204" pitchFamily="34" charset="0"/>
                        </a:rPr>
                        <a:t>proprietate</a:t>
                      </a:r>
                      <a:r>
                        <a:rPr lang="en-US" sz="1600" baseline="0" dirty="0">
                          <a:latin typeface="Arial" panose="020B0604020202020204" pitchFamily="34" charset="0"/>
                          <a:cs typeface="Arial" panose="020B0604020202020204" pitchFamily="34" charset="0"/>
                        </a:rPr>
                        <a:t> publica , </a:t>
                      </a:r>
                      <a:r>
                        <a:rPr lang="en-US" sz="1600" baseline="0" dirty="0" err="1">
                          <a:latin typeface="Arial" panose="020B0604020202020204" pitchFamily="34" charset="0"/>
                          <a:cs typeface="Arial" panose="020B0604020202020204" pitchFamily="34" charset="0"/>
                        </a:rPr>
                        <a:t>aprobat</a:t>
                      </a:r>
                      <a:r>
                        <a:rPr lang="en-US" sz="1600" baseline="0" dirty="0">
                          <a:latin typeface="Arial" panose="020B0604020202020204" pitchFamily="34" charset="0"/>
                          <a:cs typeface="Arial" panose="020B0604020202020204" pitchFamily="34" charset="0"/>
                        </a:rPr>
                        <a:t> </a:t>
                      </a:r>
                      <a:r>
                        <a:rPr lang="en-US" sz="1600" baseline="0" dirty="0" err="1">
                          <a:latin typeface="Arial" panose="020B0604020202020204" pitchFamily="34" charset="0"/>
                          <a:cs typeface="Arial" panose="020B0604020202020204" pitchFamily="34" charset="0"/>
                        </a:rPr>
                        <a:t>prin</a:t>
                      </a:r>
                      <a:r>
                        <a:rPr lang="en-US" sz="1600" baseline="0" dirty="0">
                          <a:latin typeface="Arial" panose="020B0604020202020204" pitchFamily="34" charset="0"/>
                          <a:cs typeface="Arial" panose="020B0604020202020204" pitchFamily="34" charset="0"/>
                        </a:rPr>
                        <a:t> </a:t>
                      </a:r>
                      <a:r>
                        <a:rPr lang="en-US" sz="1600" b="1" baseline="0" dirty="0">
                          <a:latin typeface="Arial" panose="020B0604020202020204" pitchFamily="34" charset="0"/>
                          <a:cs typeface="Arial" panose="020B0604020202020204" pitchFamily="34" charset="0"/>
                        </a:rPr>
                        <a:t>HG 715/2017 → </a:t>
                      </a:r>
                      <a:r>
                        <a:rPr lang="en-US" sz="1600" b="1" baseline="0" dirty="0" err="1">
                          <a:latin typeface="Arial" panose="020B0604020202020204" pitchFamily="34" charset="0"/>
                          <a:cs typeface="Arial" panose="020B0604020202020204" pitchFamily="34" charset="0"/>
                        </a:rPr>
                        <a:t>pe</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scheletul</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caruia</a:t>
                      </a:r>
                      <a:r>
                        <a:rPr lang="en-US" sz="1600" b="1" baseline="0" dirty="0">
                          <a:latin typeface="Arial" panose="020B0604020202020204" pitchFamily="34" charset="0"/>
                          <a:cs typeface="Arial" panose="020B0604020202020204" pitchFamily="34" charset="0"/>
                        </a:rPr>
                        <a:t> s-au “</a:t>
                      </a:r>
                      <a:r>
                        <a:rPr lang="en-US" sz="1600" b="1" baseline="0" dirty="0" err="1">
                          <a:latin typeface="Arial" panose="020B0604020202020204" pitchFamily="34" charset="0"/>
                          <a:cs typeface="Arial" panose="020B0604020202020204" pitchFamily="34" charset="0"/>
                        </a:rPr>
                        <a:t>asamblat</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prezentele</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proceduri</a:t>
                      </a:r>
                      <a:r>
                        <a:rPr lang="en-US" sz="1600" b="1" baseline="0" dirty="0">
                          <a:latin typeface="Arial" panose="020B0604020202020204" pitchFamily="34" charset="0"/>
                          <a:cs typeface="Arial" panose="020B0604020202020204" pitchFamily="34" charset="0"/>
                        </a:rPr>
                        <a:t>.</a:t>
                      </a:r>
                    </a:p>
                    <a:p>
                      <a:endParaRPr lang="en-US" sz="1600" b="1" baseline="0" dirty="0">
                        <a:latin typeface="Arial" panose="020B0604020202020204" pitchFamily="34" charset="0"/>
                        <a:cs typeface="Arial" panose="020B0604020202020204" pitchFamily="34" charset="0"/>
                      </a:endParaRPr>
                    </a:p>
                    <a:p>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Avand</a:t>
                      </a:r>
                      <a:r>
                        <a:rPr lang="en-US" sz="1600" b="1" baseline="0" dirty="0">
                          <a:latin typeface="Arial" panose="020B0604020202020204" pitchFamily="34" charset="0"/>
                          <a:cs typeface="Arial" panose="020B0604020202020204" pitchFamily="34" charset="0"/>
                        </a:rPr>
                        <a:t> in </a:t>
                      </a:r>
                      <a:r>
                        <a:rPr lang="en-US" sz="1600" b="1" baseline="0" dirty="0" err="1">
                          <a:latin typeface="Arial" panose="020B0604020202020204" pitchFamily="34" charset="0"/>
                          <a:cs typeface="Arial" panose="020B0604020202020204" pitchFamily="34" charset="0"/>
                        </a:rPr>
                        <a:t>vedere</a:t>
                      </a:r>
                      <a:r>
                        <a:rPr lang="en-US" sz="1600" b="1" baseline="0" dirty="0">
                          <a:latin typeface="Arial" panose="020B0604020202020204" pitchFamily="34" charset="0"/>
                          <a:cs typeface="Arial" panose="020B0604020202020204" pitchFamily="34" charset="0"/>
                        </a:rPr>
                        <a:t> ca:</a:t>
                      </a:r>
                    </a:p>
                    <a:p>
                      <a:endParaRPr lang="en-US" sz="1600" b="1" baseline="0" dirty="0">
                        <a:latin typeface="Arial" panose="020B0604020202020204" pitchFamily="34" charset="0"/>
                        <a:cs typeface="Arial" panose="020B0604020202020204" pitchFamily="34" charset="0"/>
                      </a:endParaRPr>
                    </a:p>
                    <a:p>
                      <a:r>
                        <a:rPr lang="en-US" sz="1600" b="1" baseline="0" dirty="0">
                          <a:latin typeface="Arial" panose="020B0604020202020204" pitchFamily="34" charset="0"/>
                          <a:cs typeface="Arial" panose="020B0604020202020204" pitchFamily="34" charset="0"/>
                        </a:rPr>
                        <a:t>    ■  </a:t>
                      </a:r>
                      <a:r>
                        <a:rPr lang="en-US" sz="1600" b="1" baseline="0" dirty="0" err="1">
                          <a:latin typeface="Arial" panose="020B0604020202020204" pitchFamily="34" charset="0"/>
                          <a:cs typeface="Arial" panose="020B0604020202020204" pitchFamily="34" charset="0"/>
                        </a:rPr>
                        <a:t>anumite</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prevederi</a:t>
                      </a:r>
                      <a:r>
                        <a:rPr lang="en-US" sz="1600" b="1" baseline="0" dirty="0">
                          <a:latin typeface="Arial" panose="020B0604020202020204" pitchFamily="34" charset="0"/>
                          <a:cs typeface="Arial" panose="020B0604020202020204" pitchFamily="34" charset="0"/>
                        </a:rPr>
                        <a:t> din HG 715/2017, se </a:t>
                      </a:r>
                      <a:r>
                        <a:rPr lang="en-US" sz="1600" b="1" baseline="0" dirty="0" err="1">
                          <a:latin typeface="Arial" panose="020B0604020202020204" pitchFamily="34" charset="0"/>
                          <a:cs typeface="Arial" panose="020B0604020202020204" pitchFamily="34" charset="0"/>
                        </a:rPr>
                        <a:t>incadreaza</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unor</a:t>
                      </a:r>
                      <a:r>
                        <a:rPr lang="en-US" sz="1600" b="1" baseline="0" dirty="0">
                          <a:latin typeface="Arial" panose="020B0604020202020204" pitchFamily="34" charset="0"/>
                          <a:cs typeface="Arial" panose="020B0604020202020204" pitchFamily="34" charset="0"/>
                        </a:rPr>
                        <a:t> variante de </a:t>
                      </a:r>
                      <a:r>
                        <a:rPr lang="en-US" sz="1600" b="1" baseline="0" dirty="0" err="1">
                          <a:latin typeface="Arial" panose="020B0604020202020204" pitchFamily="34" charset="0"/>
                          <a:cs typeface="Arial" panose="020B0604020202020204" pitchFamily="34" charset="0"/>
                        </a:rPr>
                        <a:t>solutionare</a:t>
                      </a:r>
                      <a:r>
                        <a:rPr lang="en-US" sz="1600" b="1" baseline="0" dirty="0">
                          <a:latin typeface="Arial" panose="020B0604020202020204" pitchFamily="34" charset="0"/>
                          <a:cs typeface="Arial" panose="020B0604020202020204" pitchFamily="34" charset="0"/>
                        </a:rPr>
                        <a:t> a </a:t>
                      </a:r>
                      <a:r>
                        <a:rPr lang="en-US" sz="1600" b="1" baseline="0" dirty="0" err="1">
                          <a:latin typeface="Arial" panose="020B0604020202020204" pitchFamily="34" charset="0"/>
                          <a:cs typeface="Arial" panose="020B0604020202020204" pitchFamily="34" charset="0"/>
                        </a:rPr>
                        <a:t>unor</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politici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publice</a:t>
                      </a:r>
                      <a:r>
                        <a:rPr lang="en-US" sz="1600" b="1" baseline="0" dirty="0">
                          <a:latin typeface="Arial" panose="020B0604020202020204" pitchFamily="34" charset="0"/>
                          <a:cs typeface="Arial" panose="020B0604020202020204" pitchFamily="34" charset="0"/>
                        </a:rPr>
                        <a:t>, care </a:t>
                      </a:r>
                      <a:r>
                        <a:rPr lang="en-US" sz="1600" b="1" baseline="0" dirty="0" err="1">
                          <a:latin typeface="Arial" panose="020B0604020202020204" pitchFamily="34" charset="0"/>
                          <a:cs typeface="Arial" panose="020B0604020202020204" pitchFamily="34" charset="0"/>
                        </a:rPr>
                        <a:t>exced</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expertizei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acestui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colectiv</a:t>
                      </a:r>
                      <a:r>
                        <a:rPr lang="en-US" sz="1600" b="1" baseline="0" dirty="0">
                          <a:latin typeface="Arial" panose="020B0604020202020204" pitchFamily="34" charset="0"/>
                          <a:cs typeface="Arial" panose="020B0604020202020204" pitchFamily="34" charset="0"/>
                        </a:rPr>
                        <a:t>, </a:t>
                      </a:r>
                    </a:p>
                    <a:p>
                      <a:endParaRPr lang="en-US" sz="1600" b="1" baseline="0" dirty="0">
                        <a:latin typeface="Arial" panose="020B0604020202020204" pitchFamily="34" charset="0"/>
                        <a:cs typeface="Arial" panose="020B0604020202020204" pitchFamily="34" charset="0"/>
                      </a:endParaRPr>
                    </a:p>
                    <a:p>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si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luand</a:t>
                      </a:r>
                      <a:r>
                        <a:rPr lang="en-US" sz="1600" b="1" baseline="0" dirty="0">
                          <a:latin typeface="Arial" panose="020B0604020202020204" pitchFamily="34" charset="0"/>
                          <a:cs typeface="Arial" panose="020B0604020202020204" pitchFamily="34" charset="0"/>
                        </a:rPr>
                        <a:t> in </a:t>
                      </a:r>
                      <a:r>
                        <a:rPr lang="en-US" sz="1600" b="1" baseline="0" dirty="0" err="1">
                          <a:latin typeface="Arial" panose="020B0604020202020204" pitchFamily="34" charset="0"/>
                          <a:cs typeface="Arial" panose="020B0604020202020204" pitchFamily="34" charset="0"/>
                        </a:rPr>
                        <a:t>considerare</a:t>
                      </a:r>
                      <a:r>
                        <a:rPr lang="en-US" sz="1600" b="1" baseline="0" dirty="0">
                          <a:latin typeface="Arial" panose="020B0604020202020204" pitchFamily="34" charset="0"/>
                          <a:cs typeface="Arial" panose="020B0604020202020204" pitchFamily="34" charset="0"/>
                        </a:rPr>
                        <a:t> ca:</a:t>
                      </a:r>
                    </a:p>
                    <a:p>
                      <a:endParaRPr lang="en-US" sz="1600" b="0" baseline="0" dirty="0">
                        <a:latin typeface="Arial" panose="020B0604020202020204" pitchFamily="34" charset="0"/>
                        <a:cs typeface="Arial" panose="020B0604020202020204" pitchFamily="34" charset="0"/>
                      </a:endParaRPr>
                    </a:p>
                    <a:p>
                      <a:r>
                        <a:rPr lang="en-US" sz="1600" b="0" baseline="0" dirty="0">
                          <a:latin typeface="Arial" panose="020B0604020202020204" pitchFamily="34" charset="0"/>
                          <a:cs typeface="Arial" panose="020B0604020202020204" pitchFamily="34" charset="0"/>
                        </a:rPr>
                        <a:t>    ■  </a:t>
                      </a:r>
                      <a:r>
                        <a:rPr lang="en-US" sz="1600" b="1" baseline="0" dirty="0" err="1">
                          <a:latin typeface="Arial" panose="020B0604020202020204" pitchFamily="34" charset="0"/>
                          <a:cs typeface="Arial" panose="020B0604020202020204" pitchFamily="34" charset="0"/>
                        </a:rPr>
                        <a:t>stabilirea</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unor</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obiective</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generale</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si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specifice</a:t>
                      </a:r>
                      <a:r>
                        <a:rPr lang="en-US" sz="1600" b="1" baseline="0" dirty="0">
                          <a:latin typeface="Arial" panose="020B0604020202020204" pitchFamily="34" charset="0"/>
                          <a:cs typeface="Arial" panose="020B0604020202020204" pitchFamily="34" charset="0"/>
                        </a:rPr>
                        <a:t> </a:t>
                      </a:r>
                      <a:r>
                        <a:rPr lang="en-US" sz="1600" b="0" baseline="0" dirty="0">
                          <a:latin typeface="Arial" panose="020B0604020202020204" pitchFamily="34" charset="0"/>
                          <a:cs typeface="Arial" panose="020B0604020202020204" pitchFamily="34" charset="0"/>
                        </a:rPr>
                        <a:t>ca </a:t>
                      </a:r>
                      <a:r>
                        <a:rPr lang="en-US" sz="1600" b="0" baseline="0" dirty="0" err="1">
                          <a:latin typeface="Arial" panose="020B0604020202020204" pitchFamily="34" charset="0"/>
                          <a:cs typeface="Arial" panose="020B0604020202020204" pitchFamily="34" charset="0"/>
                        </a:rPr>
                        <a:t>urmare</a:t>
                      </a:r>
                      <a:r>
                        <a:rPr lang="en-US" sz="1600" b="0" baseline="0" dirty="0">
                          <a:latin typeface="Arial" panose="020B0604020202020204" pitchFamily="34" charset="0"/>
                          <a:cs typeface="Arial" panose="020B0604020202020204" pitchFamily="34" charset="0"/>
                        </a:rPr>
                        <a:t> a </a:t>
                      </a:r>
                      <a:r>
                        <a:rPr lang="en-US" sz="1600" b="0" baseline="0" dirty="0" err="1">
                          <a:latin typeface="Arial" panose="020B0604020202020204" pitchFamily="34" charset="0"/>
                          <a:cs typeface="Arial" panose="020B0604020202020204" pitchFamily="34" charset="0"/>
                        </a:rPr>
                        <a:t>implementarii</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unei</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politici</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publice</a:t>
                      </a:r>
                      <a:r>
                        <a:rPr lang="en-US" sz="1600" b="0" baseline="0" dirty="0">
                          <a:latin typeface="Arial" panose="020B0604020202020204" pitchFamily="34" charset="0"/>
                          <a:cs typeface="Arial" panose="020B0604020202020204" pitchFamily="34" charset="0"/>
                        </a:rPr>
                        <a:t>, </a:t>
                      </a:r>
                      <a:r>
                        <a:rPr lang="en-US" sz="1600" b="1" baseline="0" dirty="0">
                          <a:latin typeface="Arial" panose="020B0604020202020204" pitchFamily="34" charset="0"/>
                          <a:cs typeface="Arial" panose="020B0604020202020204" pitchFamily="34" charset="0"/>
                        </a:rPr>
                        <a:t>se </a:t>
                      </a:r>
                      <a:r>
                        <a:rPr lang="en-US" sz="1600" b="1" baseline="0" dirty="0" err="1">
                          <a:latin typeface="Arial" panose="020B0604020202020204" pitchFamily="34" charset="0"/>
                          <a:cs typeface="Arial" panose="020B0604020202020204" pitchFamily="34" charset="0"/>
                        </a:rPr>
                        <a:t>aplica</a:t>
                      </a:r>
                      <a:r>
                        <a:rPr lang="en-US" sz="1600" b="1" baseline="0" dirty="0">
                          <a:latin typeface="Arial" panose="020B0604020202020204" pitchFamily="34" charset="0"/>
                          <a:cs typeface="Arial" panose="020B0604020202020204" pitchFamily="34" charset="0"/>
                        </a:rPr>
                        <a:t> </a:t>
                      </a:r>
                      <a:r>
                        <a:rPr lang="en-US" sz="1600" b="0" baseline="0" dirty="0">
                          <a:latin typeface="Arial" panose="020B0604020202020204" pitchFamily="34" charset="0"/>
                          <a:cs typeface="Arial" panose="020B0604020202020204" pitchFamily="34" charset="0"/>
                        </a:rPr>
                        <a:t>in </a:t>
                      </a:r>
                      <a:r>
                        <a:rPr lang="en-US" sz="1600" b="0" baseline="0" dirty="0" err="1">
                          <a:latin typeface="Arial" panose="020B0604020202020204" pitchFamily="34" charset="0"/>
                          <a:cs typeface="Arial" panose="020B0604020202020204" pitchFamily="34" charset="0"/>
                        </a:rPr>
                        <a:t>cadrul</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unor</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proceduri</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instituite</a:t>
                      </a:r>
                      <a:r>
                        <a:rPr lang="en-US" sz="1600" b="0" baseline="0" dirty="0">
                          <a:latin typeface="Arial" panose="020B0604020202020204" pitchFamily="34" charset="0"/>
                          <a:cs typeface="Arial" panose="020B0604020202020204" pitchFamily="34" charset="0"/>
                        </a:rPr>
                        <a:t> </a:t>
                      </a:r>
                      <a:r>
                        <a:rPr lang="en-US" sz="1600" b="1" baseline="0" dirty="0">
                          <a:latin typeface="Arial" panose="020B0604020202020204" pitchFamily="34" charset="0"/>
                          <a:cs typeface="Arial" panose="020B0604020202020204" pitchFamily="34" charset="0"/>
                        </a:rPr>
                        <a:t>la </a:t>
                      </a:r>
                      <a:r>
                        <a:rPr lang="en-US" sz="1600" b="1" baseline="0" dirty="0" err="1">
                          <a:latin typeface="Arial" panose="020B0604020202020204" pitchFamily="34" charset="0"/>
                          <a:cs typeface="Arial" panose="020B0604020202020204" pitchFamily="34" charset="0"/>
                        </a:rPr>
                        <a:t>nivelul</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autoritatilor</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si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institutiilor</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publice</a:t>
                      </a:r>
                      <a:r>
                        <a:rPr lang="en-US" sz="1600" b="1" baseline="0" dirty="0">
                          <a:latin typeface="Arial" panose="020B0604020202020204" pitchFamily="34" charset="0"/>
                          <a:cs typeface="Arial" panose="020B0604020202020204" pitchFamily="34" charset="0"/>
                        </a:rPr>
                        <a:t> din </a:t>
                      </a:r>
                      <a:r>
                        <a:rPr lang="en-US" sz="1600" b="1" baseline="0" dirty="0" err="1">
                          <a:latin typeface="Arial" panose="020B0604020202020204" pitchFamily="34" charset="0"/>
                          <a:cs typeface="Arial" panose="020B0604020202020204" pitchFamily="34" charset="0"/>
                        </a:rPr>
                        <a:t>administratia</a:t>
                      </a:r>
                      <a:r>
                        <a:rPr lang="en-US" sz="1600" b="1" baseline="0" dirty="0">
                          <a:latin typeface="Arial" panose="020B0604020202020204" pitchFamily="34" charset="0"/>
                          <a:cs typeface="Arial" panose="020B0604020202020204" pitchFamily="34" charset="0"/>
                        </a:rPr>
                        <a:t> publica </a:t>
                      </a:r>
                      <a:r>
                        <a:rPr lang="en-US" sz="1600" b="1" baseline="0" dirty="0" err="1">
                          <a:latin typeface="Arial" panose="020B0604020202020204" pitchFamily="34" charset="0"/>
                          <a:cs typeface="Arial" panose="020B0604020202020204" pitchFamily="34" charset="0"/>
                        </a:rPr>
                        <a:t>centrala</a:t>
                      </a:r>
                      <a:r>
                        <a:rPr lang="en-US" sz="1600" b="1" baseline="0" dirty="0">
                          <a:latin typeface="Arial" panose="020B0604020202020204" pitchFamily="34" charset="0"/>
                          <a:cs typeface="Arial" panose="020B0604020202020204" pitchFamily="34" charset="0"/>
                        </a:rPr>
                        <a:t> </a:t>
                      </a:r>
                      <a:r>
                        <a:rPr lang="en-US" sz="1600" b="0" baseline="0" dirty="0">
                          <a:latin typeface="Arial" panose="020B0604020202020204" pitchFamily="34" charset="0"/>
                          <a:cs typeface="Arial" panose="020B0604020202020204" pitchFamily="34" charset="0"/>
                        </a:rPr>
                        <a:t>(</a:t>
                      </a:r>
                      <a:r>
                        <a:rPr lang="en-US" sz="1600" b="0" baseline="0" dirty="0" err="1">
                          <a:latin typeface="Arial" panose="020B0604020202020204" pitchFamily="34" charset="0"/>
                          <a:cs typeface="Arial" panose="020B0604020202020204" pitchFamily="34" charset="0"/>
                        </a:rPr>
                        <a:t>vezi</a:t>
                      </a:r>
                      <a:r>
                        <a:rPr lang="en-US" sz="1600" b="0" baseline="0" dirty="0">
                          <a:latin typeface="Arial" panose="020B0604020202020204" pitchFamily="34" charset="0"/>
                          <a:cs typeface="Arial" panose="020B0604020202020204" pitchFamily="34" charset="0"/>
                        </a:rPr>
                        <a:t> </a:t>
                      </a:r>
                      <a:r>
                        <a:rPr lang="en-US" sz="1600" b="1" baseline="0" dirty="0">
                          <a:latin typeface="Arial" panose="020B0604020202020204" pitchFamily="34" charset="0"/>
                          <a:cs typeface="Arial" panose="020B0604020202020204" pitchFamily="34" charset="0"/>
                        </a:rPr>
                        <a:t>HG 775/2005</a:t>
                      </a:r>
                      <a:r>
                        <a:rPr lang="en-US" sz="1600" b="0" baseline="0" dirty="0">
                          <a:latin typeface="Arial" panose="020B0604020202020204" pitchFamily="34" charset="0"/>
                          <a:cs typeface="Arial" panose="020B0604020202020204" pitchFamily="34" charset="0"/>
                        </a:rPr>
                        <a:t> – </a:t>
                      </a:r>
                      <a:r>
                        <a:rPr lang="en-US" sz="1600" b="0" baseline="0" dirty="0" err="1">
                          <a:latin typeface="Arial" panose="020B0604020202020204" pitchFamily="34" charset="0"/>
                          <a:cs typeface="Arial" panose="020B0604020202020204" pitchFamily="34" charset="0"/>
                        </a:rPr>
                        <a:t>privind</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aprobarea</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Regulamentului</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privind</a:t>
                      </a:r>
                      <a:r>
                        <a:rPr lang="en-US" sz="1600" b="0" baseline="0" dirty="0">
                          <a:latin typeface="Arial" panose="020B0604020202020204" pitchFamily="34" charset="0"/>
                          <a:cs typeface="Arial" panose="020B0604020202020204" pitchFamily="34" charset="0"/>
                        </a:rPr>
                        <a:t> procedurile de </a:t>
                      </a:r>
                      <a:r>
                        <a:rPr lang="en-US" sz="1600" b="0" baseline="0" dirty="0" err="1">
                          <a:latin typeface="Arial" panose="020B0604020202020204" pitchFamily="34" charset="0"/>
                          <a:cs typeface="Arial" panose="020B0604020202020204" pitchFamily="34" charset="0"/>
                        </a:rPr>
                        <a:t>elaborare</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monitorizare</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si</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evaluare</a:t>
                      </a:r>
                      <a:r>
                        <a:rPr lang="en-US" sz="1600" b="0" baseline="0" dirty="0">
                          <a:latin typeface="Arial" panose="020B0604020202020204" pitchFamily="34" charset="0"/>
                          <a:cs typeface="Arial" panose="020B0604020202020204" pitchFamily="34" charset="0"/>
                        </a:rPr>
                        <a:t> a </a:t>
                      </a:r>
                      <a:r>
                        <a:rPr lang="en-US" sz="1600" b="0" baseline="0" dirty="0" err="1">
                          <a:latin typeface="Arial" panose="020B0604020202020204" pitchFamily="34" charset="0"/>
                          <a:cs typeface="Arial" panose="020B0604020202020204" pitchFamily="34" charset="0"/>
                        </a:rPr>
                        <a:t>politicilor</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publice</a:t>
                      </a:r>
                      <a:r>
                        <a:rPr lang="en-US" sz="1600" b="0" baseline="0" dirty="0">
                          <a:latin typeface="Arial" panose="020B0604020202020204" pitchFamily="34" charset="0"/>
                          <a:cs typeface="Arial" panose="020B0604020202020204" pitchFamily="34" charset="0"/>
                        </a:rPr>
                        <a:t> la </a:t>
                      </a:r>
                      <a:r>
                        <a:rPr lang="en-US" sz="1600" b="0" baseline="0" dirty="0" err="1">
                          <a:latin typeface="Arial" panose="020B0604020202020204" pitchFamily="34" charset="0"/>
                          <a:cs typeface="Arial" panose="020B0604020202020204" pitchFamily="34" charset="0"/>
                        </a:rPr>
                        <a:t>nivel</a:t>
                      </a:r>
                      <a:r>
                        <a:rPr lang="en-US" sz="1600" b="0" baseline="0" dirty="0">
                          <a:latin typeface="Arial" panose="020B0604020202020204" pitchFamily="34" charset="0"/>
                          <a:cs typeface="Arial" panose="020B0604020202020204" pitchFamily="34" charset="0"/>
                        </a:rPr>
                        <a:t> central)</a:t>
                      </a:r>
                    </a:p>
                    <a:p>
                      <a:endParaRPr lang="en-US" sz="1600" b="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in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elaborarea</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acestor</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proceduri</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colectivul</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de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lucru</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s-a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limitat</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la          </a:t>
                      </a:r>
                      <a:r>
                        <a:rPr kumimoji="0" lang="en-US" sz="1600" b="1" i="1"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crearea</a:t>
                      </a:r>
                      <a:r>
                        <a:rPr kumimoji="0" lang="en-US" sz="1600" b="1" i="1"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1"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unui</a:t>
                      </a:r>
                      <a:r>
                        <a:rPr kumimoji="0" lang="en-US" sz="1600" b="1" i="1"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1"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cadru</a:t>
                      </a:r>
                      <a:r>
                        <a:rPr kumimoji="0" lang="en-US" sz="1600" b="1" i="1"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1"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organizatoric</a:t>
                      </a:r>
                      <a:r>
                        <a:rPr kumimoji="0" lang="en-US" sz="1600" b="1" i="1"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reglementare</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valorificarii</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lemnului</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din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padurile</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proprietate</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publica</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urmarindu-se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favorizarea</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unui</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mediu</a:t>
                      </a: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concurential</a:t>
                      </a: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si</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acces</a:t>
                      </a: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liber</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nediscriminatoriu</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US" sz="1600" b="1" i="0"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resursa</a:t>
                      </a: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de masa </a:t>
                      </a:r>
                      <a:r>
                        <a:rPr kumimoji="0" lang="en-US" sz="1600" b="1" i="0" u="sng"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lemnoasa</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0" y="-3810"/>
            <a:ext cx="11816513" cy="712264"/>
          </a:xfrm>
          <a:prstGeom prst="rect">
            <a:avLst/>
          </a:prstGeom>
          <a:noFill/>
          <a:ln>
            <a:noFill/>
          </a:ln>
        </p:spPr>
      </p:pic>
      <p:sp>
        <p:nvSpPr>
          <p:cNvPr id="2" name="Right Arrow 1"/>
          <p:cNvSpPr/>
          <p:nvPr/>
        </p:nvSpPr>
        <p:spPr>
          <a:xfrm>
            <a:off x="6656172" y="5852984"/>
            <a:ext cx="354555" cy="140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647037" y="6095999"/>
            <a:ext cx="354555" cy="1235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5317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4133326777"/>
              </p:ext>
            </p:extLst>
          </p:nvPr>
        </p:nvGraphicFramePr>
        <p:xfrm>
          <a:off x="122829" y="601581"/>
          <a:ext cx="11929126" cy="6140909"/>
        </p:xfrm>
        <a:graphic>
          <a:graphicData uri="http://schemas.openxmlformats.org/drawingml/2006/table">
            <a:tbl>
              <a:tblPr firstRow="1" bandRow="1">
                <a:tableStyleId>{93296810-A885-4BE3-A3E7-6D5BEEA58F35}</a:tableStyleId>
              </a:tblPr>
              <a:tblGrid>
                <a:gridCol w="258171">
                  <a:extLst>
                    <a:ext uri="{9D8B030D-6E8A-4147-A177-3AD203B41FA5}">
                      <a16:colId xmlns:a16="http://schemas.microsoft.com/office/drawing/2014/main" val="443018147"/>
                    </a:ext>
                  </a:extLst>
                </a:gridCol>
                <a:gridCol w="27432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447040">
                  <a:extLst>
                    <a:ext uri="{9D8B030D-6E8A-4147-A177-3AD203B41FA5}">
                      <a16:colId xmlns:a16="http://schemas.microsoft.com/office/drawing/2014/main" val="20003"/>
                    </a:ext>
                  </a:extLst>
                </a:gridCol>
                <a:gridCol w="1981200">
                  <a:extLst>
                    <a:ext uri="{9D8B030D-6E8A-4147-A177-3AD203B41FA5}">
                      <a16:colId xmlns:a16="http://schemas.microsoft.com/office/drawing/2014/main" val="1936576000"/>
                    </a:ext>
                  </a:extLst>
                </a:gridCol>
                <a:gridCol w="7543800">
                  <a:extLst>
                    <a:ext uri="{9D8B030D-6E8A-4147-A177-3AD203B41FA5}">
                      <a16:colId xmlns:a16="http://schemas.microsoft.com/office/drawing/2014/main" val="3002839380"/>
                    </a:ext>
                  </a:extLst>
                </a:gridCol>
                <a:gridCol w="1216315">
                  <a:extLst>
                    <a:ext uri="{9D8B030D-6E8A-4147-A177-3AD203B41FA5}">
                      <a16:colId xmlns:a16="http://schemas.microsoft.com/office/drawing/2014/main" val="2335696064"/>
                    </a:ext>
                  </a:extLst>
                </a:gridCol>
              </a:tblGrid>
              <a:tr h="1334710">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769309">
                <a:tc>
                  <a:txBody>
                    <a:bodyPr/>
                    <a:lstStyle/>
                    <a:p>
                      <a:r>
                        <a:rPr lang="en-US" sz="1600" b="1" dirty="0">
                          <a:latin typeface="+mn-lt"/>
                        </a:rPr>
                        <a:t>I</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1</a:t>
                      </a:r>
                      <a:endParaRPr lang="x-none" sz="1600" b="1" dirty="0">
                        <a:latin typeface="+mn-lt"/>
                      </a:endParaRPr>
                    </a:p>
                  </a:txBody>
                  <a:tcPr>
                    <a:blipFill>
                      <a:blip r:embed="rId3"/>
                      <a:tile tx="0" ty="0" sx="100000" sy="100000" flip="none" algn="tl"/>
                    </a:blipFill>
                  </a:tcPr>
                </a:tc>
                <a:tc>
                  <a:txBody>
                    <a:bodyPr/>
                    <a:lstStyle/>
                    <a:p>
                      <a:endParaRPr lang="x-none" sz="1600" b="1" dirty="0">
                        <a:latin typeface="+mn-lt"/>
                      </a:endParaRPr>
                    </a:p>
                  </a:txBody>
                  <a:tcPr>
                    <a:blipFill>
                      <a:blip r:embed="rId3"/>
                      <a:tile tx="0" ty="0" sx="100000" sy="100000" flip="none" algn="tl"/>
                    </a:blipFill>
                  </a:tcPr>
                </a:tc>
                <a:tc>
                  <a:txBody>
                    <a:bodyPr/>
                    <a:lstStyle/>
                    <a:p>
                      <a:r>
                        <a:rPr lang="en-US" sz="1600" b="1" dirty="0">
                          <a:latin typeface="+mn-lt"/>
                        </a:rPr>
                        <a:t>w)</a:t>
                      </a: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u) produse </a:t>
                      </a:r>
                      <a:r>
                        <a:rPr kumimoji="0" lang="en-US" sz="1400" b="1" i="0" u="none" strike="noStrike" kern="1200" cap="none" spc="0" normalizeH="0" baseline="0" noProof="0" dirty="0" err="1">
                          <a:ln>
                            <a:noFill/>
                          </a:ln>
                          <a:solidFill>
                            <a:prstClr val="black"/>
                          </a:solidFill>
                          <a:effectLst/>
                          <a:uLnTx/>
                          <a:uFillTx/>
                          <a:latin typeface="+mn-lt"/>
                          <a:ea typeface="+mn-ea"/>
                          <a:cs typeface="+mn-cs"/>
                        </a:rPr>
                        <a:t>accidentale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suprapuse</a:t>
                      </a:r>
                      <a:r>
                        <a:rPr kumimoji="0" lang="en-US" sz="1400" b="1" i="0" u="none" strike="noStrike" kern="1200" cap="none" spc="0" normalizeH="0" baseline="0" noProof="0" dirty="0">
                          <a:ln>
                            <a:noFill/>
                          </a:ln>
                          <a:solidFill>
                            <a:prstClr val="black"/>
                          </a:solidFill>
                          <a:effectLst/>
                          <a:uLnTx/>
                          <a:uFillTx/>
                          <a:latin typeface="+mn-lt"/>
                          <a:ea typeface="+mn-ea"/>
                          <a:cs typeface="+mn-cs"/>
                        </a:rPr>
                        <a:t> - </a:t>
                      </a:r>
                      <a:r>
                        <a:rPr kumimoji="0" lang="en-US" sz="1400" b="0" i="0" u="none" strike="noStrike" kern="1200" cap="none" spc="0" normalizeH="0" baseline="0" noProof="0" dirty="0" err="1">
                          <a:ln>
                            <a:noFill/>
                          </a:ln>
                          <a:solidFill>
                            <a:prstClr val="black"/>
                          </a:solidFill>
                          <a:effectLst/>
                          <a:uLnTx/>
                          <a:uFillTx/>
                          <a:latin typeface="+mn-lt"/>
                          <a:ea typeface="+mn-ea"/>
                          <a:cs typeface="+mn-cs"/>
                        </a:rPr>
                        <a:t>arbori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doborâţi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sau</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rupţi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suprafaţa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unei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partizi</a:t>
                      </a:r>
                      <a:r>
                        <a:rPr kumimoji="0" lang="en-US" sz="1400" b="0" i="0" u="none" strike="noStrike" kern="1200" cap="none" spc="0" normalizeH="0" baseline="0" noProof="0" dirty="0">
                          <a:ln>
                            <a:noFill/>
                          </a:ln>
                          <a:solidFill>
                            <a:prstClr val="black"/>
                          </a:solidFill>
                          <a:effectLst/>
                          <a:uLnTx/>
                          <a:uFillTx/>
                          <a:latin typeface="+mn-lt"/>
                          <a:ea typeface="+mn-ea"/>
                          <a:cs typeface="+mn-cs"/>
                        </a:rPr>
                        <a:t>, ca </a:t>
                      </a:r>
                      <a:r>
                        <a:rPr kumimoji="0" lang="en-US" sz="1400" b="0" i="0" u="none" strike="noStrike" kern="1200" cap="none" spc="0" normalizeH="0" baseline="0" noProof="0" dirty="0" err="1">
                          <a:ln>
                            <a:noFill/>
                          </a:ln>
                          <a:solidFill>
                            <a:prstClr val="black"/>
                          </a:solidFill>
                          <a:effectLst/>
                          <a:uLnTx/>
                          <a:uFillTx/>
                          <a:latin typeface="+mn-lt"/>
                          <a:ea typeface="+mn-ea"/>
                          <a:cs typeface="+mn-cs"/>
                        </a:rPr>
                        <a:t>efect</a:t>
                      </a:r>
                      <a:r>
                        <a:rPr kumimoji="0" lang="en-US" sz="1400" b="0" i="0" u="none" strike="noStrike" kern="1200" cap="none" spc="0" normalizeH="0" baseline="0" noProof="0" dirty="0">
                          <a:ln>
                            <a:noFill/>
                          </a:ln>
                          <a:solidFill>
                            <a:prstClr val="black"/>
                          </a:solidFill>
                          <a:effectLst/>
                          <a:uLnTx/>
                          <a:uFillTx/>
                          <a:latin typeface="+mn-lt"/>
                          <a:ea typeface="+mn-ea"/>
                          <a:cs typeface="+mn-cs"/>
                        </a:rPr>
                        <a:t> al </a:t>
                      </a:r>
                      <a:r>
                        <a:rPr kumimoji="0" lang="en-US" sz="1400" b="0" i="0" u="none" strike="noStrike" kern="1200" cap="none" spc="0" normalizeH="0" baseline="0" noProof="0" dirty="0" err="1">
                          <a:ln>
                            <a:noFill/>
                          </a:ln>
                          <a:solidFill>
                            <a:prstClr val="black"/>
                          </a:solidFill>
                          <a:effectLst/>
                          <a:uLnTx/>
                          <a:uFillTx/>
                          <a:latin typeface="+mn-lt"/>
                          <a:ea typeface="+mn-ea"/>
                          <a:cs typeface="+mn-cs"/>
                        </a:rPr>
                        <a:t>acţiunii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distructive</a:t>
                      </a:r>
                      <a:r>
                        <a:rPr kumimoji="0" lang="en-US" sz="1400" b="0" i="0" u="none" strike="noStrike" kern="1200" cap="none" spc="0" normalizeH="0" baseline="0" noProof="0" dirty="0">
                          <a:ln>
                            <a:noFill/>
                          </a:ln>
                          <a:solidFill>
                            <a:prstClr val="black"/>
                          </a:solidFill>
                          <a:effectLst/>
                          <a:uLnTx/>
                          <a:uFillTx/>
                          <a:latin typeface="+mn-lt"/>
                          <a:ea typeface="+mn-ea"/>
                          <a:cs typeface="+mn-cs"/>
                        </a:rPr>
                        <a:t> a </a:t>
                      </a:r>
                      <a:r>
                        <a:rPr kumimoji="0" lang="en-US" sz="1400" b="0" i="0" u="none" strike="noStrike" kern="1200" cap="none" spc="0" normalizeH="0" baseline="0" noProof="0" dirty="0" err="1">
                          <a:ln>
                            <a:noFill/>
                          </a:ln>
                          <a:solidFill>
                            <a:prstClr val="black"/>
                          </a:solidFill>
                          <a:effectLst/>
                          <a:uLnTx/>
                          <a:uFillTx/>
                          <a:latin typeface="+mn-lt"/>
                          <a:ea typeface="+mn-ea"/>
                          <a:cs typeface="+mn-cs"/>
                        </a:rPr>
                        <a:t>unor</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fenomene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climatice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perioada</a:t>
                      </a:r>
                      <a:r>
                        <a:rPr kumimoji="0" lang="en-US" sz="1400" b="0" i="0" u="none" strike="noStrike" kern="1200" cap="none" spc="0" normalizeH="0" baseline="0" noProof="0" dirty="0">
                          <a:ln>
                            <a:noFill/>
                          </a:ln>
                          <a:solidFill>
                            <a:prstClr val="black"/>
                          </a:solidFill>
                          <a:effectLst/>
                          <a:uLnTx/>
                          <a:uFillTx/>
                          <a:latin typeface="+mn-lt"/>
                          <a:ea typeface="+mn-ea"/>
                          <a:cs typeface="+mn-cs"/>
                        </a:rPr>
                        <a:t> de la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încheierea</a:t>
                      </a:r>
                      <a:r>
                        <a:rPr kumimoji="0" lang="en-US" sz="1400" b="0" i="0" u="none" strike="noStrike" kern="1200" cap="none" spc="0" normalizeH="0" baseline="0" noProof="0" dirty="0">
                          <a:ln>
                            <a:noFill/>
                          </a:ln>
                          <a:solidFill>
                            <a:prstClr val="black"/>
                          </a:solidFill>
                          <a:effectLst/>
                          <a:uLnTx/>
                          <a:uFillTx/>
                          <a:latin typeface="+mn-lt"/>
                          <a:ea typeface="+mn-ea"/>
                          <a:cs typeface="+mn-cs"/>
                        </a:rPr>
                        <a:t> Contr. de V-C şi </a:t>
                      </a:r>
                      <a:r>
                        <a:rPr kumimoji="0" lang="en-US" sz="1400" b="0" i="0" u="none" strike="noStrike" kern="1200" cap="none" spc="0" normalizeH="0" baseline="0" noProof="0" dirty="0" err="1">
                          <a:ln>
                            <a:noFill/>
                          </a:ln>
                          <a:solidFill>
                            <a:prstClr val="black"/>
                          </a:solidFill>
                          <a:effectLst/>
                          <a:uLnTx/>
                          <a:uFillTx/>
                          <a:latin typeface="+mn-lt"/>
                          <a:ea typeface="+mn-ea"/>
                          <a:cs typeface="+mn-cs"/>
                        </a:rPr>
                        <a:t>până</a:t>
                      </a:r>
                      <a:r>
                        <a:rPr kumimoji="0" lang="en-US" sz="1400" b="0" i="0" u="none" strike="noStrike" kern="1200" cap="none" spc="0" normalizeH="0" baseline="0" noProof="0" dirty="0">
                          <a:ln>
                            <a:noFill/>
                          </a:ln>
                          <a:solidFill>
                            <a:prstClr val="black"/>
                          </a:solidFill>
                          <a:effectLst/>
                          <a:uLnTx/>
                          <a:uFillTx/>
                          <a:latin typeface="+mn-lt"/>
                          <a:ea typeface="+mn-ea"/>
                          <a:cs typeface="+mn-cs"/>
                        </a:rPr>
                        <a:t> la </a:t>
                      </a:r>
                      <a:r>
                        <a:rPr kumimoji="0" lang="en-US" sz="1400" b="0" i="0" u="none" strike="noStrike" kern="1200" cap="none" spc="0" normalizeH="0" baseline="0" noProof="0" dirty="0" err="1">
                          <a:ln>
                            <a:noFill/>
                          </a:ln>
                          <a:solidFill>
                            <a:prstClr val="black"/>
                          </a:solidFill>
                          <a:effectLst/>
                          <a:uLnTx/>
                          <a:uFillTx/>
                          <a:latin typeface="+mn-lt"/>
                          <a:ea typeface="+mn-ea"/>
                          <a:cs typeface="+mn-cs"/>
                        </a:rPr>
                        <a:t>termenul</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reprimire</a:t>
                      </a:r>
                      <a:r>
                        <a:rPr kumimoji="0" lang="en-US" sz="1400" b="0" i="0" u="none" strike="noStrike" kern="1200" cap="none" spc="0" normalizeH="0" baseline="0" noProof="0" dirty="0">
                          <a:ln>
                            <a:noFill/>
                          </a:ln>
                          <a:solidFill>
                            <a:prstClr val="black"/>
                          </a:solidFill>
                          <a:effectLst/>
                          <a:uLnTx/>
                          <a:uFillTx/>
                          <a:latin typeface="+mn-lt"/>
                          <a:ea typeface="+mn-ea"/>
                          <a:cs typeface="+mn-cs"/>
                        </a:rPr>
                        <a:t> a </a:t>
                      </a:r>
                      <a:r>
                        <a:rPr kumimoji="0" lang="en-US" sz="1400" b="0" i="0" u="none" strike="noStrike" kern="1200" cap="none" spc="0" normalizeH="0" baseline="0" noProof="0" dirty="0" err="1">
                          <a:ln>
                            <a:noFill/>
                          </a:ln>
                          <a:solidFill>
                            <a:prstClr val="black"/>
                          </a:solidFill>
                          <a:effectLst/>
                          <a:uLnTx/>
                          <a:uFillTx/>
                          <a:latin typeface="+mn-lt"/>
                          <a:ea typeface="+mn-ea"/>
                          <a:cs typeface="+mn-cs"/>
                        </a:rPr>
                        <a:t>parchetului</a:t>
                      </a:r>
                      <a:r>
                        <a:rPr kumimoji="0" lang="en-US" sz="1400" b="0" i="0" u="none" strike="noStrike" kern="1200" cap="none" spc="0" normalizeH="0" baseline="0" noProof="0" dirty="0">
                          <a:ln>
                            <a:noFill/>
                          </a:ln>
                          <a:solidFill>
                            <a:prstClr val="black"/>
                          </a:solidFill>
                          <a:effectLst/>
                          <a:uLnTx/>
                          <a:uFillTx/>
                          <a:latin typeface="+mn-lt"/>
                          <a:ea typeface="+mn-ea"/>
                          <a:cs typeface="+mn-cs"/>
                        </a:rPr>
                        <a:t>, şi a </a:t>
                      </a:r>
                      <a:r>
                        <a:rPr kumimoji="0" lang="en-US" sz="1400" b="0" i="0" u="none" strike="noStrike" kern="1200" cap="none" spc="0" normalizeH="0" baseline="0" noProof="0" dirty="0" err="1">
                          <a:ln>
                            <a:noFill/>
                          </a:ln>
                          <a:solidFill>
                            <a:prstClr val="black"/>
                          </a:solidFill>
                          <a:effectLst/>
                          <a:uLnTx/>
                          <a:uFillTx/>
                          <a:latin typeface="+mn-lt"/>
                          <a:ea typeface="+mn-ea"/>
                          <a:cs typeface="+mn-cs"/>
                        </a:rPr>
                        <a:t>căror</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recoltare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concomitentă</a:t>
                      </a:r>
                      <a:r>
                        <a:rPr kumimoji="0" lang="en-US" sz="1400" b="0" i="0" u="none" strike="noStrike" kern="1200" cap="none" spc="0" normalizeH="0" baseline="0" noProof="0" dirty="0">
                          <a:ln>
                            <a:noFill/>
                          </a:ln>
                          <a:solidFill>
                            <a:prstClr val="black"/>
                          </a:solidFill>
                          <a:effectLst/>
                          <a:uLnTx/>
                          <a:uFillTx/>
                          <a:latin typeface="+mn-lt"/>
                          <a:ea typeface="+mn-ea"/>
                          <a:cs typeface="+mn-cs"/>
                        </a:rPr>
                        <a:t> cu masa </a:t>
                      </a:r>
                      <a:r>
                        <a:rPr kumimoji="0" lang="en-US" sz="1400" b="0" i="0" u="none" strike="noStrike" kern="1200" cap="none" spc="0" normalizeH="0" baseline="0" noProof="0" dirty="0" err="1">
                          <a:ln>
                            <a:noFill/>
                          </a:ln>
                          <a:solidFill>
                            <a:prstClr val="black"/>
                          </a:solidFill>
                          <a:effectLst/>
                          <a:uLnTx/>
                          <a:uFillTx/>
                          <a:latin typeface="+mn-lt"/>
                          <a:ea typeface="+mn-ea"/>
                          <a:cs typeface="+mn-cs"/>
                        </a:rPr>
                        <a:t>lemnoasă</a:t>
                      </a:r>
                      <a:r>
                        <a:rPr kumimoji="0" lang="en-US" sz="1400" b="0" i="0" u="none" strike="noStrike" kern="1200" cap="none" spc="0" normalizeH="0" baseline="0" noProof="0" dirty="0">
                          <a:ln>
                            <a:noFill/>
                          </a:ln>
                          <a:solidFill>
                            <a:prstClr val="black"/>
                          </a:solidFill>
                          <a:effectLst/>
                          <a:uLnTx/>
                          <a:uFillTx/>
                          <a:latin typeface="+mn-lt"/>
                          <a:ea typeface="+mn-ea"/>
                          <a:cs typeface="+mn-cs"/>
                        </a:rPr>
                        <a:t> din </a:t>
                      </a:r>
                      <a:r>
                        <a:rPr kumimoji="0" lang="en-US" sz="1400" b="0" i="0" u="none" strike="noStrike" kern="1200" cap="none" spc="0" normalizeH="0" baseline="0" noProof="0" dirty="0" err="1">
                          <a:ln>
                            <a:noFill/>
                          </a:ln>
                          <a:solidFill>
                            <a:prstClr val="black"/>
                          </a:solidFill>
                          <a:effectLst/>
                          <a:uLnTx/>
                          <a:uFillTx/>
                          <a:latin typeface="+mn-lt"/>
                          <a:ea typeface="+mn-ea"/>
                          <a:cs typeface="+mn-cs"/>
                        </a:rPr>
                        <a:t>partida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respectivă</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este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necesară</a:t>
                      </a:r>
                      <a:r>
                        <a:rPr kumimoji="0" lang="en-US" sz="1400" b="0" i="0" u="none" strike="noStrike" kern="1200" cap="none" spc="0" normalizeH="0" baseline="0" noProof="0" dirty="0">
                          <a:ln>
                            <a:noFill/>
                          </a:ln>
                          <a:solidFill>
                            <a:prstClr val="black"/>
                          </a:solidFill>
                          <a:effectLst/>
                          <a:uLnTx/>
                          <a:uFillTx/>
                          <a:latin typeface="+mn-lt"/>
                          <a:ea typeface="+mn-ea"/>
                          <a:cs typeface="+mn-cs"/>
                        </a:rPr>
                        <a:t> şi </a:t>
                      </a:r>
                      <a:r>
                        <a:rPr kumimoji="0" lang="en-US" sz="1400" b="0" i="0" u="none" strike="noStrike" kern="1200" cap="none" spc="0" normalizeH="0" baseline="0" noProof="0" dirty="0" err="1">
                          <a:ln>
                            <a:noFill/>
                          </a:ln>
                          <a:solidFill>
                            <a:prstClr val="black"/>
                          </a:solidFill>
                          <a:effectLst/>
                          <a:uLnTx/>
                          <a:uFillTx/>
                          <a:latin typeface="+mn-lt"/>
                          <a:ea typeface="+mn-ea"/>
                          <a:cs typeface="+mn-cs"/>
                        </a:rPr>
                        <a:t>oportună</a:t>
                      </a:r>
                      <a:r>
                        <a:rPr kumimoji="0" lang="en-US" sz="1400" b="0" i="0" u="none" strike="noStrike" kern="1200" cap="none" spc="0" normalizeH="0" baseline="0" noProof="0" dirty="0">
                          <a:ln>
                            <a:noFill/>
                          </a:ln>
                          <a:solidFill>
                            <a:prstClr val="black"/>
                          </a:solidFill>
                          <a:effectLst/>
                          <a:uLnTx/>
                          <a:uFillTx/>
                          <a:latin typeface="+mn-lt"/>
                          <a:ea typeface="+mn-ea"/>
                          <a:cs typeface="+mn-cs"/>
                        </a:rPr>
                        <a:t> din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considerente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tehnico-economice</a:t>
                      </a:r>
                      <a:r>
                        <a:rPr kumimoji="0" lang="en-US" sz="1400" b="0" i="0" u="none" strike="noStrike" kern="1200" cap="none" spc="0" normalizeH="0" baseline="0" noProof="0" dirty="0">
                          <a:ln>
                            <a:noFill/>
                          </a:ln>
                          <a:solidFill>
                            <a:prstClr val="black"/>
                          </a:solidFill>
                          <a:effectLst/>
                          <a:uLnTx/>
                          <a:uFillTx/>
                          <a:latin typeface="+mn-lt"/>
                          <a:ea typeface="+mn-ea"/>
                          <a:cs typeface="+mn-cs"/>
                        </a:rPr>
                        <a:t> şi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protecţie</a:t>
                      </a:r>
                      <a:r>
                        <a:rPr kumimoji="0" lang="en-US" sz="1400" b="0" i="0" u="none" strike="noStrike" kern="1200" cap="none" spc="0" normalizeH="0" baseline="0" noProof="0" dirty="0">
                          <a:ln>
                            <a:noFill/>
                          </a:ln>
                          <a:solidFill>
                            <a:prstClr val="black"/>
                          </a:solidFill>
                          <a:effectLst/>
                          <a:uLnTx/>
                          <a:uFillTx/>
                          <a:latin typeface="+mn-lt"/>
                          <a:ea typeface="+mn-ea"/>
                          <a:cs typeface="+mn-cs"/>
                        </a:rPr>
                        <a:t> a </a:t>
                      </a:r>
                      <a:r>
                        <a:rPr kumimoji="0" lang="en-US" sz="1400" b="0" i="0" u="none" strike="noStrike" kern="1200" cap="none" spc="0" normalizeH="0" baseline="0" noProof="0" dirty="0" err="1">
                          <a:ln>
                            <a:noFill/>
                          </a:ln>
                          <a:solidFill>
                            <a:prstClr val="black"/>
                          </a:solidFill>
                          <a:effectLst/>
                          <a:uLnTx/>
                          <a:uFillTx/>
                          <a:latin typeface="+mn-lt"/>
                          <a:ea typeface="+mn-ea"/>
                          <a:cs typeface="+mn-cs"/>
                        </a:rPr>
                        <a:t>muncii</a:t>
                      </a:r>
                      <a:r>
                        <a:rPr kumimoji="0" lang="en-US" sz="14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produse </a:t>
                      </a:r>
                      <a:r>
                        <a:rPr kumimoji="0" lang="en-US" sz="1400" b="1" i="0" u="none" strike="noStrike" kern="1200" cap="none" spc="0" normalizeH="0" baseline="0" noProof="0" dirty="0" err="1">
                          <a:ln>
                            <a:noFill/>
                          </a:ln>
                          <a:solidFill>
                            <a:prstClr val="black"/>
                          </a:solidFill>
                          <a:effectLst/>
                          <a:uLnTx/>
                          <a:uFillTx/>
                          <a:latin typeface="+mn-lt"/>
                          <a:ea typeface="+mn-ea"/>
                          <a:cs typeface="+mn-cs"/>
                        </a:rPr>
                        <a:t>accidentale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suprapuse</a:t>
                      </a:r>
                      <a:r>
                        <a:rPr kumimoji="0" lang="en-US" sz="1400" b="0" i="0" u="none" strike="noStrike" kern="1200" cap="none" spc="0" normalizeH="0" baseline="0" noProof="0" dirty="0">
                          <a:ln>
                            <a:noFill/>
                          </a:ln>
                          <a:solidFill>
                            <a:prstClr val="black"/>
                          </a:solidFill>
                          <a:effectLst/>
                          <a:uLnTx/>
                          <a:uFillTx/>
                          <a:latin typeface="+mn-lt"/>
                          <a:ea typeface="+mn-ea"/>
                          <a:cs typeface="+mn-cs"/>
                        </a:rPr>
                        <a:t> - </a:t>
                      </a:r>
                      <a:r>
                        <a:rPr kumimoji="0" lang="en-US" sz="1400" b="0" i="0" u="none" strike="noStrike" kern="1200" cap="none" spc="0" normalizeH="0" baseline="0" noProof="0" dirty="0" err="1">
                          <a:ln>
                            <a:noFill/>
                          </a:ln>
                          <a:solidFill>
                            <a:prstClr val="black"/>
                          </a:solidFill>
                          <a:effectLst/>
                          <a:uLnTx/>
                          <a:uFillTx/>
                          <a:latin typeface="+mn-lt"/>
                          <a:ea typeface="+mn-ea"/>
                          <a:cs typeface="+mn-cs"/>
                        </a:rPr>
                        <a:t>arbori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doborati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sau</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rupti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arbori</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uscati</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sau</a:t>
                      </a:r>
                      <a:r>
                        <a:rPr kumimoji="0" lang="en-US" sz="1400" b="1" i="0" u="none" strike="noStrike" kern="1200" cap="none" spc="0" normalizeH="0" baseline="0" noProof="0" dirty="0">
                          <a:ln>
                            <a:noFill/>
                          </a:ln>
                          <a:solidFill>
                            <a:srgbClr val="0070C0"/>
                          </a:solidFill>
                          <a:effectLst/>
                          <a:uLnTx/>
                          <a:uFillTx/>
                          <a:latin typeface="+mn-lt"/>
                          <a:ea typeface="+mn-ea"/>
                          <a:cs typeface="+mn-cs"/>
                        </a:rPr>
                        <a:t> in curs de </a:t>
                      </a:r>
                      <a:r>
                        <a:rPr kumimoji="0" lang="en-US" sz="1400" b="1" i="0" u="none" strike="noStrike" kern="1200" cap="none" spc="0" normalizeH="0" baseline="0" noProof="0" dirty="0" err="1">
                          <a:ln>
                            <a:noFill/>
                          </a:ln>
                          <a:solidFill>
                            <a:srgbClr val="0070C0"/>
                          </a:solidFill>
                          <a:effectLst/>
                          <a:uLnTx/>
                          <a:uFillTx/>
                          <a:latin typeface="+mn-lt"/>
                          <a:ea typeface="+mn-ea"/>
                          <a:cs typeface="+mn-cs"/>
                        </a:rPr>
                        <a:t>uscare</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suprafata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unei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partizi</a:t>
                      </a:r>
                      <a:r>
                        <a:rPr kumimoji="0" lang="en-US" sz="1400" b="0" i="0" u="none" strike="noStrike" kern="1200" cap="none" spc="0" normalizeH="0" baseline="0" noProof="0" dirty="0">
                          <a:ln>
                            <a:noFill/>
                          </a:ln>
                          <a:solidFill>
                            <a:prstClr val="black"/>
                          </a:solidFill>
                          <a:effectLst/>
                          <a:uLnTx/>
                          <a:uFillTx/>
                          <a:latin typeface="+mn-lt"/>
                          <a:ea typeface="+mn-ea"/>
                          <a:cs typeface="+mn-cs"/>
                        </a:rPr>
                        <a:t>, ca </a:t>
                      </a:r>
                      <a:r>
                        <a:rPr kumimoji="0" lang="en-US" sz="1400" b="0" i="0" u="none" strike="noStrike" kern="1200" cap="none" spc="0" normalizeH="0" baseline="0" noProof="0" dirty="0" err="1">
                          <a:ln>
                            <a:noFill/>
                          </a:ln>
                          <a:solidFill>
                            <a:prstClr val="black"/>
                          </a:solidFill>
                          <a:effectLst/>
                          <a:uLnTx/>
                          <a:uFillTx/>
                          <a:latin typeface="+mn-lt"/>
                          <a:ea typeface="+mn-ea"/>
                          <a:cs typeface="+mn-cs"/>
                        </a:rPr>
                        <a:t>efect</a:t>
                      </a:r>
                      <a:r>
                        <a:rPr kumimoji="0" lang="en-US" sz="1400" b="0" i="0" u="none" strike="noStrike" kern="1200" cap="none" spc="0" normalizeH="0" baseline="0" noProof="0" dirty="0">
                          <a:ln>
                            <a:noFill/>
                          </a:ln>
                          <a:solidFill>
                            <a:prstClr val="black"/>
                          </a:solidFill>
                          <a:effectLst/>
                          <a:uLnTx/>
                          <a:uFillTx/>
                          <a:latin typeface="+mn-lt"/>
                          <a:ea typeface="+mn-ea"/>
                          <a:cs typeface="+mn-cs"/>
                        </a:rPr>
                        <a:t> al </a:t>
                      </a:r>
                      <a:r>
                        <a:rPr kumimoji="0" lang="en-US" sz="1400" b="0" i="0" u="none" strike="noStrike" kern="1200" cap="none" spc="0" normalizeH="0" baseline="0" noProof="0" dirty="0" err="1">
                          <a:ln>
                            <a:noFill/>
                          </a:ln>
                          <a:solidFill>
                            <a:prstClr val="black"/>
                          </a:solidFill>
                          <a:effectLst/>
                          <a:uLnTx/>
                          <a:uFillTx/>
                          <a:latin typeface="+mn-lt"/>
                          <a:ea typeface="+mn-ea"/>
                          <a:cs typeface="+mn-cs"/>
                        </a:rPr>
                        <a:t>actiunii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distructive</a:t>
                      </a:r>
                      <a:r>
                        <a:rPr kumimoji="0" lang="en-US" sz="1400" b="0" i="0" u="none" strike="noStrike" kern="1200" cap="none" spc="0" normalizeH="0" baseline="0" noProof="0" dirty="0">
                          <a:ln>
                            <a:noFill/>
                          </a:ln>
                          <a:solidFill>
                            <a:prstClr val="black"/>
                          </a:solidFill>
                          <a:effectLst/>
                          <a:uLnTx/>
                          <a:uFillTx/>
                          <a:latin typeface="+mn-lt"/>
                          <a:ea typeface="+mn-ea"/>
                          <a:cs typeface="+mn-cs"/>
                        </a:rPr>
                        <a:t> a </a:t>
                      </a:r>
                      <a:r>
                        <a:rPr kumimoji="0" lang="en-US" sz="1400" b="0" i="0" u="none" strike="noStrike" kern="1200" cap="none" spc="0" normalizeH="0" baseline="0" noProof="0" dirty="0" err="1">
                          <a:ln>
                            <a:noFill/>
                          </a:ln>
                          <a:solidFill>
                            <a:prstClr val="black"/>
                          </a:solidFill>
                          <a:effectLst/>
                          <a:uLnTx/>
                          <a:uFillTx/>
                          <a:latin typeface="+mn-lt"/>
                          <a:ea typeface="+mn-ea"/>
                          <a:cs typeface="+mn-cs"/>
                        </a:rPr>
                        <a:t>unor</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fenomene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climatice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sau</a:t>
                      </a:r>
                      <a:r>
                        <a:rPr kumimoji="0" lang="en-US" sz="1400" b="1" i="0" u="none" strike="noStrike" kern="1200" cap="none" spc="0" normalizeH="0" baseline="0" noProof="0" dirty="0">
                          <a:ln>
                            <a:noFill/>
                          </a:ln>
                          <a:solidFill>
                            <a:srgbClr val="0070C0"/>
                          </a:solidFill>
                          <a:effectLst/>
                          <a:uLnTx/>
                          <a:uFillTx/>
                          <a:latin typeface="+mn-lt"/>
                          <a:ea typeface="+mn-ea"/>
                          <a:cs typeface="+mn-cs"/>
                        </a:rPr>
                        <a:t> ca </a:t>
                      </a:r>
                      <a:r>
                        <a:rPr kumimoji="0" lang="en-US" sz="1400" b="1" i="0" u="none" strike="noStrike" kern="1200" cap="none" spc="0" normalizeH="0" baseline="0" noProof="0" dirty="0" err="1">
                          <a:ln>
                            <a:noFill/>
                          </a:ln>
                          <a:solidFill>
                            <a:srgbClr val="0070C0"/>
                          </a:solidFill>
                          <a:effectLst/>
                          <a:uLnTx/>
                          <a:uFillTx/>
                          <a:latin typeface="+mn-lt"/>
                          <a:ea typeface="+mn-ea"/>
                          <a:cs typeface="+mn-cs"/>
                        </a:rPr>
                        <a:t>urmare</a:t>
                      </a:r>
                      <a:r>
                        <a:rPr kumimoji="0" lang="en-US" sz="1400" b="1" i="0" u="none" strike="noStrike" kern="1200" cap="none" spc="0" normalizeH="0" baseline="0" noProof="0" dirty="0">
                          <a:ln>
                            <a:noFill/>
                          </a:ln>
                          <a:solidFill>
                            <a:srgbClr val="0070C0"/>
                          </a:solidFill>
                          <a:effectLst/>
                          <a:uLnTx/>
                          <a:uFillTx/>
                          <a:latin typeface="+mn-lt"/>
                          <a:ea typeface="+mn-ea"/>
                          <a:cs typeface="+mn-cs"/>
                        </a:rPr>
                        <a:t> a </a:t>
                      </a:r>
                      <a:r>
                        <a:rPr kumimoji="0" lang="en-US" sz="1400" b="1" i="0" u="none" strike="noStrike" kern="1200" cap="none" spc="0" normalizeH="0" baseline="0" noProof="0" dirty="0" err="1">
                          <a:ln>
                            <a:noFill/>
                          </a:ln>
                          <a:solidFill>
                            <a:srgbClr val="0070C0"/>
                          </a:solidFill>
                          <a:effectLst/>
                          <a:uLnTx/>
                          <a:uFillTx/>
                          <a:latin typeface="+mn-lt"/>
                          <a:ea typeface="+mn-ea"/>
                          <a:cs typeface="+mn-cs"/>
                        </a:rPr>
                        <a:t>acțiunii</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factorilor</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biotici</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atacuri</a:t>
                      </a:r>
                      <a:r>
                        <a:rPr kumimoji="0" lang="en-US" sz="1400" b="1" i="0" u="none" strike="noStrike" kern="1200" cap="none" spc="0" normalizeH="0" baseline="0" noProof="0" dirty="0">
                          <a:ln>
                            <a:noFill/>
                          </a:ln>
                          <a:solidFill>
                            <a:srgbClr val="0070C0"/>
                          </a:solidFill>
                          <a:effectLst/>
                          <a:uLnTx/>
                          <a:uFillTx/>
                          <a:latin typeface="+mn-lt"/>
                          <a:ea typeface="+mn-ea"/>
                          <a:cs typeface="+mn-cs"/>
                        </a:rPr>
                        <a:t> de </a:t>
                      </a:r>
                      <a:r>
                        <a:rPr kumimoji="0" lang="en-US" sz="1400" b="1" i="0" u="none" strike="noStrike" kern="1200" cap="none" spc="0" normalizeH="0" baseline="0" noProof="0" dirty="0" err="1">
                          <a:ln>
                            <a:noFill/>
                          </a:ln>
                          <a:solidFill>
                            <a:srgbClr val="0070C0"/>
                          </a:solidFill>
                          <a:effectLst/>
                          <a:uLnTx/>
                          <a:uFillTx/>
                          <a:latin typeface="+mn-lt"/>
                          <a:ea typeface="+mn-ea"/>
                          <a:cs typeface="+mn-cs"/>
                        </a:rPr>
                        <a:t>insecte</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etc</a:t>
                      </a:r>
                      <a:r>
                        <a:rPr kumimoji="0" lang="en-US" sz="1400" b="1" i="0" u="none" strike="noStrike" kern="1200" cap="none" spc="0" normalizeH="0" baseline="0" noProof="0" dirty="0">
                          <a:ln>
                            <a:noFill/>
                          </a:ln>
                          <a:solidFill>
                            <a:srgbClr val="0070C0"/>
                          </a:solidFill>
                          <a:effectLst/>
                          <a:uLnTx/>
                          <a:uFillTx/>
                          <a:latin typeface="+mn-lt"/>
                          <a:ea typeface="+mn-ea"/>
                          <a:cs typeface="+mn-cs"/>
                        </a:rPr>
                        <a:t>).</a:t>
                      </a:r>
                      <a:r>
                        <a:rPr kumimoji="0" lang="en-US" sz="1400" b="0" i="0" u="none" strike="noStrike" kern="1200" cap="none" spc="0" normalizeH="0" baseline="0" noProof="0" dirty="0">
                          <a:ln>
                            <a:noFill/>
                          </a:ln>
                          <a:solidFill>
                            <a:prstClr val="black"/>
                          </a:solidFill>
                          <a:effectLst/>
                          <a:uLnTx/>
                          <a:uFillTx/>
                          <a:latin typeface="+mn-lt"/>
                          <a:ea typeface="+mn-ea"/>
                          <a:cs typeface="+mn-cs"/>
                        </a:rPr>
                        <a:t>  in </a:t>
                      </a:r>
                      <a:r>
                        <a:rPr kumimoji="0" lang="en-US" sz="1400" b="0" i="0" u="none" strike="noStrike" kern="1200" cap="none" spc="0" normalizeH="0" baseline="0" noProof="0" dirty="0" err="1">
                          <a:ln>
                            <a:noFill/>
                          </a:ln>
                          <a:solidFill>
                            <a:prstClr val="black"/>
                          </a:solidFill>
                          <a:effectLst/>
                          <a:uLnTx/>
                          <a:uFillTx/>
                          <a:latin typeface="+mn-lt"/>
                          <a:ea typeface="+mn-ea"/>
                          <a:cs typeface="+mn-cs"/>
                        </a:rPr>
                        <a:t>perioada</a:t>
                      </a:r>
                      <a:r>
                        <a:rPr kumimoji="0" lang="en-US" sz="1400" b="0" i="0" u="none" strike="noStrike" kern="1200" cap="none" spc="0" normalizeH="0" baseline="0" noProof="0" dirty="0">
                          <a:ln>
                            <a:noFill/>
                          </a:ln>
                          <a:solidFill>
                            <a:prstClr val="black"/>
                          </a:solidFill>
                          <a:effectLst/>
                          <a:uLnTx/>
                          <a:uFillTx/>
                          <a:latin typeface="+mn-lt"/>
                          <a:ea typeface="+mn-ea"/>
                          <a:cs typeface="+mn-cs"/>
                        </a:rPr>
                        <a:t> de la </a:t>
                      </a:r>
                      <a:r>
                        <a:rPr kumimoji="0" lang="en-US" sz="1400" b="0" i="0" u="none" strike="noStrike" kern="1200" cap="none" spc="0" normalizeH="0" baseline="0" noProof="0" dirty="0" err="1">
                          <a:ln>
                            <a:noFill/>
                          </a:ln>
                          <a:solidFill>
                            <a:prstClr val="black"/>
                          </a:solidFill>
                          <a:effectLst/>
                          <a:uLnTx/>
                          <a:uFillTx/>
                          <a:latin typeface="+mn-lt"/>
                          <a:ea typeface="+mn-ea"/>
                          <a:cs typeface="+mn-cs"/>
                        </a:rPr>
                        <a:t>incheierea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contractului</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vanzare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pana</a:t>
                      </a:r>
                      <a:r>
                        <a:rPr kumimoji="0" lang="en-US" sz="1400" b="0" i="0" u="none" strike="noStrike" kern="1200" cap="none" spc="0" normalizeH="0" baseline="0" noProof="0" dirty="0">
                          <a:ln>
                            <a:noFill/>
                          </a:ln>
                          <a:solidFill>
                            <a:prstClr val="black"/>
                          </a:solidFill>
                          <a:effectLst/>
                          <a:uLnTx/>
                          <a:uFillTx/>
                          <a:latin typeface="+mn-lt"/>
                          <a:ea typeface="+mn-ea"/>
                          <a:cs typeface="+mn-cs"/>
                        </a:rPr>
                        <a:t> la </a:t>
                      </a:r>
                      <a:r>
                        <a:rPr kumimoji="0" lang="en-US" sz="1400" b="0" i="0" u="none" strike="noStrike" kern="1200" cap="none" spc="0" normalizeH="0" baseline="0" noProof="0" dirty="0" err="1">
                          <a:ln>
                            <a:noFill/>
                          </a:ln>
                          <a:solidFill>
                            <a:prstClr val="black"/>
                          </a:solidFill>
                          <a:effectLst/>
                          <a:uLnTx/>
                          <a:uFillTx/>
                          <a:latin typeface="+mn-lt"/>
                          <a:ea typeface="+mn-ea"/>
                          <a:cs typeface="+mn-cs"/>
                        </a:rPr>
                        <a:t>termenul</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reprimire</a:t>
                      </a:r>
                      <a:r>
                        <a:rPr kumimoji="0" lang="en-US" sz="1400" b="0" i="0" u="none" strike="noStrike" kern="1200" cap="none" spc="0" normalizeH="0" baseline="0" noProof="0" dirty="0">
                          <a:ln>
                            <a:noFill/>
                          </a:ln>
                          <a:solidFill>
                            <a:prstClr val="black"/>
                          </a:solidFill>
                          <a:effectLst/>
                          <a:uLnTx/>
                          <a:uFillTx/>
                          <a:latin typeface="+mn-lt"/>
                          <a:ea typeface="+mn-ea"/>
                          <a:cs typeface="+mn-cs"/>
                        </a:rPr>
                        <a:t> a </a:t>
                      </a:r>
                      <a:r>
                        <a:rPr kumimoji="0" lang="en-US" sz="1400" b="0" i="0" u="none" strike="noStrike" kern="1200" cap="none" spc="0" normalizeH="0" baseline="0" noProof="0" dirty="0" err="1">
                          <a:ln>
                            <a:noFill/>
                          </a:ln>
                          <a:solidFill>
                            <a:prstClr val="black"/>
                          </a:solidFill>
                          <a:effectLst/>
                          <a:uLnTx/>
                          <a:uFillTx/>
                          <a:latin typeface="+mn-lt"/>
                          <a:ea typeface="+mn-ea"/>
                          <a:cs typeface="+mn-cs"/>
                        </a:rPr>
                        <a:t>parchetului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a:ln>
                            <a:noFill/>
                          </a:ln>
                          <a:solidFill>
                            <a:prstClr val="black"/>
                          </a:solidFill>
                          <a:effectLst/>
                          <a:uLnTx/>
                          <a:uFillTx/>
                          <a:latin typeface="+mn-lt"/>
                          <a:ea typeface="+mn-ea"/>
                          <a:cs typeface="+mn-cs"/>
                        </a:rPr>
                        <a:t>a </a:t>
                      </a:r>
                      <a:r>
                        <a:rPr kumimoji="0" lang="en-US" sz="1400" b="1" i="0" u="none" strike="noStrike" kern="1200" cap="none" spc="0" normalizeH="0" baseline="0" noProof="0" dirty="0" err="1">
                          <a:ln>
                            <a:noFill/>
                          </a:ln>
                          <a:solidFill>
                            <a:prstClr val="black"/>
                          </a:solidFill>
                          <a:effectLst/>
                          <a:uLnTx/>
                          <a:uFillTx/>
                          <a:latin typeface="+mn-lt"/>
                          <a:ea typeface="+mn-ea"/>
                          <a:cs typeface="+mn-cs"/>
                        </a:rPr>
                        <a:t>caror</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recoltare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concomitenta</a:t>
                      </a:r>
                      <a:r>
                        <a:rPr kumimoji="0" lang="en-US" sz="1400" b="1" i="0" u="none" strike="noStrike" kern="1200" cap="none" spc="0" normalizeH="0" baseline="0" noProof="0" dirty="0">
                          <a:ln>
                            <a:noFill/>
                          </a:ln>
                          <a:solidFill>
                            <a:prstClr val="black"/>
                          </a:solidFill>
                          <a:effectLst/>
                          <a:uLnTx/>
                          <a:uFillTx/>
                          <a:latin typeface="+mn-lt"/>
                          <a:ea typeface="+mn-ea"/>
                          <a:cs typeface="+mn-cs"/>
                        </a:rPr>
                        <a:t> cu masa </a:t>
                      </a:r>
                      <a:r>
                        <a:rPr kumimoji="0" lang="en-US" sz="1400" b="1" i="0" u="none" strike="noStrike" kern="1200" cap="none" spc="0" normalizeH="0" baseline="0" noProof="0" dirty="0" err="1">
                          <a:ln>
                            <a:noFill/>
                          </a:ln>
                          <a:solidFill>
                            <a:prstClr val="black"/>
                          </a:solidFill>
                          <a:effectLst/>
                          <a:uLnTx/>
                          <a:uFillTx/>
                          <a:latin typeface="+mn-lt"/>
                          <a:ea typeface="+mn-ea"/>
                          <a:cs typeface="+mn-cs"/>
                        </a:rPr>
                        <a:t>lemnoasa</a:t>
                      </a:r>
                      <a:r>
                        <a:rPr kumimoji="0" lang="en-US" sz="1400" b="1" i="0" u="none" strike="noStrike" kern="1200" cap="none" spc="0" normalizeH="0" baseline="0" noProof="0" dirty="0">
                          <a:ln>
                            <a:noFill/>
                          </a:ln>
                          <a:solidFill>
                            <a:prstClr val="black"/>
                          </a:solidFill>
                          <a:effectLst/>
                          <a:uLnTx/>
                          <a:uFillTx/>
                          <a:latin typeface="+mn-lt"/>
                          <a:ea typeface="+mn-ea"/>
                          <a:cs typeface="+mn-cs"/>
                        </a:rPr>
                        <a:t> din </a:t>
                      </a:r>
                      <a:r>
                        <a:rPr kumimoji="0" lang="en-US" sz="1400" b="1" i="0" u="none" strike="noStrike" kern="1200" cap="none" spc="0" normalizeH="0" baseline="0" noProof="0" dirty="0" err="1">
                          <a:ln>
                            <a:noFill/>
                          </a:ln>
                          <a:solidFill>
                            <a:prstClr val="black"/>
                          </a:solidFill>
                          <a:effectLst/>
                          <a:uLnTx/>
                          <a:uFillTx/>
                          <a:latin typeface="+mn-lt"/>
                          <a:ea typeface="+mn-ea"/>
                          <a:cs typeface="+mn-cs"/>
                        </a:rPr>
                        <a:t>partida</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respectiva</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este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necesara</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si</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oportuna</a:t>
                      </a:r>
                      <a:r>
                        <a:rPr kumimoji="0" lang="en-US" sz="1400" b="1" i="0" u="none" strike="noStrike" kern="1200" cap="none" spc="0" normalizeH="0" baseline="0" noProof="0" dirty="0">
                          <a:ln>
                            <a:noFill/>
                          </a:ln>
                          <a:solidFill>
                            <a:prstClr val="black"/>
                          </a:solidFill>
                          <a:effectLst/>
                          <a:uLnTx/>
                          <a:uFillTx/>
                          <a:latin typeface="+mn-lt"/>
                          <a:ea typeface="+mn-ea"/>
                          <a:cs typeface="+mn-cs"/>
                        </a:rPr>
                        <a:t> din </a:t>
                      </a:r>
                      <a:r>
                        <a:rPr kumimoji="0" lang="en-US" sz="1400" b="1" i="0" u="none" strike="noStrike" kern="1200" cap="none" spc="0" normalizeH="0" baseline="0" noProof="0" dirty="0" err="1">
                          <a:ln>
                            <a:noFill/>
                          </a:ln>
                          <a:solidFill>
                            <a:prstClr val="black"/>
                          </a:solidFill>
                          <a:effectLst/>
                          <a:uLnTx/>
                          <a:uFillTx/>
                          <a:latin typeface="+mn-lt"/>
                          <a:ea typeface="+mn-ea"/>
                          <a:cs typeface="+mn-cs"/>
                        </a:rPr>
                        <a:t>considerente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tehnico-economice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si</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protectie</a:t>
                      </a:r>
                      <a:r>
                        <a:rPr kumimoji="0" lang="en-US" sz="1400" b="1" i="0" u="none" strike="noStrike" kern="1200" cap="none" spc="0" normalizeH="0" baseline="0" noProof="0" dirty="0">
                          <a:ln>
                            <a:noFill/>
                          </a:ln>
                          <a:solidFill>
                            <a:prstClr val="black"/>
                          </a:solidFill>
                          <a:effectLst/>
                          <a:uLnTx/>
                          <a:uFillTx/>
                          <a:latin typeface="+mn-lt"/>
                          <a:ea typeface="+mn-ea"/>
                          <a:cs typeface="+mn-cs"/>
                        </a:rPr>
                        <a:t> a </a:t>
                      </a:r>
                      <a:r>
                        <a:rPr kumimoji="0" lang="en-US" sz="1400" b="1" i="0" u="none" strike="noStrike" kern="1200" cap="none" spc="0" normalizeH="0" baseline="0" noProof="0" dirty="0" err="1">
                          <a:ln>
                            <a:noFill/>
                          </a:ln>
                          <a:solidFill>
                            <a:prstClr val="black"/>
                          </a:solidFill>
                          <a:effectLst/>
                          <a:uLnTx/>
                          <a:uFillTx/>
                          <a:latin typeface="+mn-lt"/>
                          <a:ea typeface="+mn-ea"/>
                          <a:cs typeface="+mn-cs"/>
                        </a:rPr>
                        <a:t>muncii</a:t>
                      </a:r>
                      <a:r>
                        <a:rPr kumimoji="0" lang="en-US" sz="14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Oportunitatea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recoltarii</a:t>
                      </a:r>
                      <a:r>
                        <a:rPr kumimoji="0" lang="en-US" sz="1400" b="1" i="0" u="none" strike="noStrike" kern="1200" cap="none" spc="0" normalizeH="0" baseline="0" noProof="0" dirty="0">
                          <a:ln>
                            <a:noFill/>
                          </a:ln>
                          <a:solidFill>
                            <a:srgbClr val="7030A0"/>
                          </a:solidFill>
                          <a:effectLst/>
                          <a:uLnTx/>
                          <a:uFillTx/>
                          <a:latin typeface="+mn-lt"/>
                          <a:ea typeface="+mn-ea"/>
                          <a:cs typeface="+mn-cs"/>
                        </a:rPr>
                        <a:t> prod. </a:t>
                      </a:r>
                      <a:r>
                        <a:rPr kumimoji="0" lang="en-US" sz="1400" b="1" i="0" u="none" strike="noStrike" kern="1200" cap="none" spc="0" normalizeH="0" baseline="0" noProof="0" dirty="0" err="1">
                          <a:ln>
                            <a:noFill/>
                          </a:ln>
                          <a:solidFill>
                            <a:srgbClr val="7030A0"/>
                          </a:solidFill>
                          <a:effectLst/>
                          <a:uLnTx/>
                          <a:uFillTx/>
                          <a:latin typeface="+mn-lt"/>
                          <a:ea typeface="+mn-ea"/>
                          <a:cs typeface="+mn-cs"/>
                        </a:rPr>
                        <a:t>accidentale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suprapuse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concomitent</a:t>
                      </a:r>
                      <a:r>
                        <a:rPr kumimoji="0" lang="en-US" sz="1400" b="1" i="0" u="none" strike="noStrike" kern="1200" cap="none" spc="0" normalizeH="0" baseline="0" noProof="0" dirty="0">
                          <a:ln>
                            <a:noFill/>
                          </a:ln>
                          <a:solidFill>
                            <a:srgbClr val="7030A0"/>
                          </a:solidFill>
                          <a:effectLst/>
                          <a:uLnTx/>
                          <a:uFillTx/>
                          <a:latin typeface="+mn-lt"/>
                          <a:ea typeface="+mn-ea"/>
                          <a:cs typeface="+mn-cs"/>
                        </a:rPr>
                        <a:t> cu masa </a:t>
                      </a:r>
                      <a:r>
                        <a:rPr kumimoji="0" lang="en-US" sz="1400" b="1" i="0" u="none" strike="noStrike" kern="1200" cap="none" spc="0" normalizeH="0" baseline="0" noProof="0" dirty="0" err="1">
                          <a:ln>
                            <a:noFill/>
                          </a:ln>
                          <a:solidFill>
                            <a:srgbClr val="7030A0"/>
                          </a:solidFill>
                          <a:effectLst/>
                          <a:uLnTx/>
                          <a:uFillTx/>
                          <a:latin typeface="+mn-lt"/>
                          <a:ea typeface="+mn-ea"/>
                          <a:cs typeface="+mn-cs"/>
                        </a:rPr>
                        <a:t>lemnoasa</a:t>
                      </a:r>
                      <a:r>
                        <a:rPr kumimoji="0" lang="en-US" sz="1400" b="1" i="0" u="none" strike="noStrike" kern="1200" cap="none" spc="0" normalizeH="0" baseline="0" noProof="0" dirty="0">
                          <a:ln>
                            <a:noFill/>
                          </a:ln>
                          <a:solidFill>
                            <a:srgbClr val="7030A0"/>
                          </a:solidFill>
                          <a:effectLst/>
                          <a:uLnTx/>
                          <a:uFillTx/>
                          <a:latin typeface="+mn-lt"/>
                          <a:ea typeface="+mn-ea"/>
                          <a:cs typeface="+mn-cs"/>
                        </a:rPr>
                        <a:t> din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partida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respectiva</a:t>
                      </a:r>
                      <a:r>
                        <a:rPr kumimoji="0" lang="en-US" sz="1400" b="1" i="0" u="none" strike="noStrike" kern="1200" cap="none" spc="0" normalizeH="0" baseline="0" noProof="0" dirty="0">
                          <a:ln>
                            <a:noFill/>
                          </a:ln>
                          <a:solidFill>
                            <a:srgbClr val="7030A0"/>
                          </a:solidFill>
                          <a:effectLst/>
                          <a:uLnTx/>
                          <a:uFillTx/>
                          <a:latin typeface="+mn-lt"/>
                          <a:ea typeface="+mn-ea"/>
                          <a:cs typeface="+mn-cs"/>
                        </a:rPr>
                        <a:t>, din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punct</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vedere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tehnico</a:t>
                      </a:r>
                      <a:r>
                        <a:rPr kumimoji="0" lang="en-US" sz="1400" b="1" i="0" u="none" strike="noStrike" kern="1200" cap="none" spc="0" normalizeH="0" baseline="0" noProof="0" dirty="0">
                          <a:ln>
                            <a:noFill/>
                          </a:ln>
                          <a:solidFill>
                            <a:srgbClr val="7030A0"/>
                          </a:solidFill>
                          <a:effectLst/>
                          <a:uLnTx/>
                          <a:uFillTx/>
                          <a:latin typeface="+mn-lt"/>
                          <a:ea typeface="+mn-ea"/>
                          <a:cs typeface="+mn-cs"/>
                        </a:rPr>
                        <a:t>-economic </a:t>
                      </a:r>
                      <a:r>
                        <a:rPr kumimoji="0" lang="en-US" sz="1400" b="1" i="0" u="none" strike="noStrike" kern="1200" cap="none" spc="0" normalizeH="0" baseline="0" noProof="0" dirty="0" err="1">
                          <a:ln>
                            <a:noFill/>
                          </a:ln>
                          <a:solidFill>
                            <a:srgbClr val="7030A0"/>
                          </a:solidFill>
                          <a:effectLst/>
                          <a:uLnTx/>
                          <a:uFillTx/>
                          <a:latin typeface="+mn-lt"/>
                          <a:ea typeface="+mn-ea"/>
                          <a:cs typeface="+mn-cs"/>
                        </a:rPr>
                        <a:t>si</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protectie</a:t>
                      </a:r>
                      <a:r>
                        <a:rPr kumimoji="0" lang="en-US" sz="1400" b="1" i="0" u="none" strike="noStrike" kern="1200" cap="none" spc="0" normalizeH="0" baseline="0" noProof="0" dirty="0">
                          <a:ln>
                            <a:noFill/>
                          </a:ln>
                          <a:solidFill>
                            <a:srgbClr val="7030A0"/>
                          </a:solidFill>
                          <a:effectLst/>
                          <a:uLnTx/>
                          <a:uFillTx/>
                          <a:latin typeface="+mn-lt"/>
                          <a:ea typeface="+mn-ea"/>
                          <a:cs typeface="+mn-cs"/>
                        </a:rPr>
                        <a:t> a </a:t>
                      </a:r>
                      <a:r>
                        <a:rPr kumimoji="0" lang="en-US" sz="1400" b="1" i="0" u="none" strike="noStrike" kern="1200" cap="none" spc="0" normalizeH="0" baseline="0" noProof="0" dirty="0" err="1">
                          <a:ln>
                            <a:noFill/>
                          </a:ln>
                          <a:solidFill>
                            <a:srgbClr val="7030A0"/>
                          </a:solidFill>
                          <a:effectLst/>
                          <a:uLnTx/>
                          <a:uFillTx/>
                          <a:latin typeface="+mn-lt"/>
                          <a:ea typeface="+mn-ea"/>
                          <a:cs typeface="+mn-cs"/>
                        </a:rPr>
                        <a:t>muncii</a:t>
                      </a:r>
                      <a:r>
                        <a:rPr kumimoji="0" lang="en-US" sz="1400" b="1" i="0" u="none" strike="noStrike" kern="1200" cap="none" spc="0" normalizeH="0" baseline="0" noProof="0" dirty="0">
                          <a:ln>
                            <a:noFill/>
                          </a:ln>
                          <a:solidFill>
                            <a:srgbClr val="7030A0"/>
                          </a:solidFill>
                          <a:effectLst/>
                          <a:uLnTx/>
                          <a:uFillTx/>
                          <a:latin typeface="+mn-lt"/>
                          <a:ea typeface="+mn-ea"/>
                          <a:cs typeface="+mn-cs"/>
                        </a:rPr>
                        <a:t>, se </a:t>
                      </a:r>
                      <a:r>
                        <a:rPr kumimoji="0" lang="en-US" sz="1400" b="1" i="0" u="none" strike="noStrike" kern="1200" cap="none" spc="0" normalizeH="0" baseline="0" noProof="0" dirty="0" err="1">
                          <a:ln>
                            <a:noFill/>
                          </a:ln>
                          <a:solidFill>
                            <a:srgbClr val="7030A0"/>
                          </a:solidFill>
                          <a:effectLst/>
                          <a:uLnTx/>
                          <a:uFillTx/>
                          <a:latin typeface="+mn-lt"/>
                          <a:ea typeface="+mn-ea"/>
                          <a:cs typeface="+mn-cs"/>
                        </a:rPr>
                        <a:t>constata</a:t>
                      </a:r>
                      <a:r>
                        <a:rPr kumimoji="0" lang="en-US" sz="1400" b="1" i="0" u="none" strike="noStrike" kern="1200" cap="none" spc="0" normalizeH="0" baseline="0" noProof="0" dirty="0">
                          <a:ln>
                            <a:noFill/>
                          </a:ln>
                          <a:solidFill>
                            <a:srgbClr val="7030A0"/>
                          </a:solidFill>
                          <a:effectLst/>
                          <a:uLnTx/>
                          <a:uFillTx/>
                          <a:latin typeface="+mn-lt"/>
                          <a:ea typeface="+mn-ea"/>
                          <a:cs typeface="+mn-cs"/>
                        </a:rPr>
                        <a:t> la fata </a:t>
                      </a:r>
                      <a:r>
                        <a:rPr kumimoji="0" lang="en-US" sz="1400" b="1" i="0" u="none" strike="noStrike" kern="1200" cap="none" spc="0" normalizeH="0" baseline="0" noProof="0" dirty="0" err="1">
                          <a:ln>
                            <a:noFill/>
                          </a:ln>
                          <a:solidFill>
                            <a:srgbClr val="7030A0"/>
                          </a:solidFill>
                          <a:effectLst/>
                          <a:uLnTx/>
                          <a:uFillTx/>
                          <a:latin typeface="+mn-lt"/>
                          <a:ea typeface="+mn-ea"/>
                          <a:cs typeface="+mn-cs"/>
                        </a:rPr>
                        <a:t>locului</a:t>
                      </a:r>
                      <a:r>
                        <a:rPr kumimoji="0" lang="en-US" sz="1400" b="1" i="0" u="none" strike="noStrike" kern="1200" cap="none" spc="0" normalizeH="0" baseline="0" noProof="0" dirty="0">
                          <a:ln>
                            <a:noFill/>
                          </a:ln>
                          <a:solidFill>
                            <a:srgbClr val="7030A0"/>
                          </a:solidFill>
                          <a:effectLst/>
                          <a:uLnTx/>
                          <a:uFillTx/>
                          <a:latin typeface="+mn-lt"/>
                          <a:ea typeface="+mn-ea"/>
                          <a:cs typeface="+mn-cs"/>
                        </a:rPr>
                        <a:t>, la </a:t>
                      </a:r>
                      <a:r>
                        <a:rPr kumimoji="0" lang="en-US" sz="1400" b="1" i="0" u="none" strike="noStrike" kern="1200" cap="none" spc="0" normalizeH="0" baseline="0" noProof="0" dirty="0" err="1">
                          <a:ln>
                            <a:noFill/>
                          </a:ln>
                          <a:solidFill>
                            <a:srgbClr val="7030A0"/>
                          </a:solidFill>
                          <a:effectLst/>
                          <a:uLnTx/>
                          <a:uFillTx/>
                          <a:latin typeface="+mn-lt"/>
                          <a:ea typeface="+mn-ea"/>
                          <a:cs typeface="+mn-cs"/>
                        </a:rPr>
                        <a:t>solicitarea</a:t>
                      </a:r>
                      <a:r>
                        <a:rPr kumimoji="0" lang="en-US" sz="1400" b="1" i="0" u="none" strike="noStrike" kern="1200" cap="none" spc="0" normalizeH="0" baseline="0" noProof="0" dirty="0">
                          <a:ln>
                            <a:noFill/>
                          </a:ln>
                          <a:solidFill>
                            <a:srgbClr val="7030A0"/>
                          </a:solidFill>
                          <a:effectLst/>
                          <a:uLnTx/>
                          <a:uFillTx/>
                          <a:latin typeface="+mn-lt"/>
                          <a:ea typeface="+mn-ea"/>
                          <a:cs typeface="+mn-cs"/>
                        </a:rPr>
                        <a:t> op. </a:t>
                      </a:r>
                      <a:r>
                        <a:rPr kumimoji="0" lang="en-US" sz="1400" b="1" i="0" u="none" strike="noStrike" kern="1200" cap="none" spc="0" normalizeH="0" baseline="0" noProof="0" dirty="0" err="1">
                          <a:ln>
                            <a:noFill/>
                          </a:ln>
                          <a:solidFill>
                            <a:srgbClr val="7030A0"/>
                          </a:solidFill>
                          <a:effectLst/>
                          <a:uLnTx/>
                          <a:uFillTx/>
                          <a:latin typeface="+mn-lt"/>
                          <a:ea typeface="+mn-ea"/>
                          <a:cs typeface="+mn-cs"/>
                        </a:rPr>
                        <a:t>ec.</a:t>
                      </a:r>
                      <a:r>
                        <a:rPr kumimoji="0" lang="en-US" sz="1400" b="1" i="0" u="none" strike="noStrike" kern="1200" cap="none" spc="0" normalizeH="0" baseline="0" noProof="0" dirty="0">
                          <a:ln>
                            <a:noFill/>
                          </a:ln>
                          <a:solidFill>
                            <a:srgbClr val="7030A0"/>
                          </a:solidFill>
                          <a:effectLst/>
                          <a:uLnTx/>
                          <a:uFillTx/>
                          <a:latin typeface="+mn-lt"/>
                          <a:ea typeface="+mn-ea"/>
                          <a:cs typeface="+mn-cs"/>
                        </a:rPr>
                        <a:t> titular al contr. de V-C,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catre</a:t>
                      </a:r>
                      <a:r>
                        <a:rPr kumimoji="0" lang="en-US" sz="1400" b="1" i="0" u="none" strike="noStrike" kern="1200" cap="none" spc="0" normalizeH="0" baseline="0" noProof="0" dirty="0">
                          <a:ln>
                            <a:noFill/>
                          </a:ln>
                          <a:solidFill>
                            <a:srgbClr val="7030A0"/>
                          </a:solidFill>
                          <a:effectLst/>
                          <a:uLnTx/>
                          <a:uFillTx/>
                          <a:latin typeface="+mn-lt"/>
                          <a:ea typeface="+mn-ea"/>
                          <a:cs typeface="+mn-cs"/>
                        </a:rPr>
                        <a:t> o </a:t>
                      </a:r>
                      <a:r>
                        <a:rPr kumimoji="0" lang="en-US" sz="1400" b="1" i="0" u="none" strike="noStrike" kern="1200" cap="none" spc="0" normalizeH="0" baseline="0" noProof="0" dirty="0" err="1">
                          <a:ln>
                            <a:noFill/>
                          </a:ln>
                          <a:solidFill>
                            <a:srgbClr val="7030A0"/>
                          </a:solidFill>
                          <a:effectLst/>
                          <a:uLnTx/>
                          <a:uFillTx/>
                          <a:latin typeface="+mn-lt"/>
                          <a:ea typeface="+mn-ea"/>
                          <a:cs typeface="+mn-cs"/>
                        </a:rPr>
                        <a:t>comisie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desemnata</a:t>
                      </a:r>
                      <a:r>
                        <a:rPr kumimoji="0" lang="en-US" sz="1400" b="1" i="0" u="none" strike="noStrike" kern="1200" cap="none" spc="0" normalizeH="0" baseline="0" noProof="0" dirty="0">
                          <a:ln>
                            <a:noFill/>
                          </a:ln>
                          <a:solidFill>
                            <a:srgbClr val="7030A0"/>
                          </a:solidFill>
                          <a:effectLst/>
                          <a:uLnTx/>
                          <a:uFillTx/>
                          <a:latin typeface="+mn-lt"/>
                          <a:ea typeface="+mn-ea"/>
                          <a:cs typeface="+mn-cs"/>
                        </a:rPr>
                        <a:t> 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acest</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scop</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catre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seful</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ocol</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Constatarea</a:t>
                      </a:r>
                      <a:r>
                        <a:rPr kumimoji="0" lang="en-US" sz="1400" b="1" i="0" u="none" strike="noStrike" kern="1200" cap="none" spc="0" normalizeH="0" baseline="0" noProof="0" dirty="0">
                          <a:ln>
                            <a:noFill/>
                          </a:ln>
                          <a:solidFill>
                            <a:srgbClr val="7030A0"/>
                          </a:solidFill>
                          <a:effectLst/>
                          <a:uLnTx/>
                          <a:uFillTx/>
                          <a:latin typeface="+mn-lt"/>
                          <a:ea typeface="+mn-ea"/>
                          <a:cs typeface="+mn-cs"/>
                        </a:rPr>
                        <a:t> la fata </a:t>
                      </a:r>
                      <a:r>
                        <a:rPr kumimoji="0" lang="en-US" sz="1400" b="1" i="0" u="none" strike="noStrike" kern="1200" cap="none" spc="0" normalizeH="0" baseline="0" noProof="0" dirty="0" err="1">
                          <a:ln>
                            <a:noFill/>
                          </a:ln>
                          <a:solidFill>
                            <a:srgbClr val="7030A0"/>
                          </a:solidFill>
                          <a:effectLst/>
                          <a:uLnTx/>
                          <a:uFillTx/>
                          <a:latin typeface="+mn-lt"/>
                          <a:ea typeface="+mn-ea"/>
                          <a:cs typeface="+mn-cs"/>
                        </a:rPr>
                        <a:t>locului</a:t>
                      </a:r>
                      <a:r>
                        <a:rPr kumimoji="0" lang="en-US" sz="1400" b="1" i="0" u="none" strike="noStrike" kern="1200" cap="none" spc="0" normalizeH="0" baseline="0" noProof="0" dirty="0">
                          <a:ln>
                            <a:noFill/>
                          </a:ln>
                          <a:solidFill>
                            <a:srgbClr val="7030A0"/>
                          </a:solidFill>
                          <a:effectLst/>
                          <a:uLnTx/>
                          <a:uFillTx/>
                          <a:latin typeface="+mn-lt"/>
                          <a:ea typeface="+mn-ea"/>
                          <a:cs typeface="+mn-cs"/>
                        </a:rPr>
                        <a:t> se </a:t>
                      </a:r>
                      <a:r>
                        <a:rPr kumimoji="0" lang="en-US" sz="1400" b="1" i="0" u="none" strike="noStrike" kern="1200" cap="none" spc="0" normalizeH="0" baseline="0" noProof="0" dirty="0" err="1">
                          <a:ln>
                            <a:noFill/>
                          </a:ln>
                          <a:solidFill>
                            <a:srgbClr val="7030A0"/>
                          </a:solidFill>
                          <a:effectLst/>
                          <a:uLnTx/>
                          <a:uFillTx/>
                          <a:latin typeface="+mn-lt"/>
                          <a:ea typeface="+mn-ea"/>
                          <a:cs typeface="+mn-cs"/>
                        </a:rPr>
                        <a:t>finalizeaza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prin</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incheierea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unei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1" u="sng" strike="noStrike" kern="1200" cap="none" spc="0" normalizeH="0" baseline="0" noProof="0" dirty="0">
                          <a:ln>
                            <a:noFill/>
                          </a:ln>
                          <a:solidFill>
                            <a:srgbClr val="7030A0"/>
                          </a:solidFill>
                          <a:effectLst/>
                          <a:uLnTx/>
                          <a:uFillTx/>
                          <a:latin typeface="+mn-lt"/>
                          <a:ea typeface="+mn-ea"/>
                          <a:cs typeface="+mn-cs"/>
                        </a:rPr>
                        <a:t>Note de </a:t>
                      </a:r>
                      <a:r>
                        <a:rPr kumimoji="0" lang="en-US" sz="1400" b="1" i="1" u="sng" strike="noStrike" kern="1200" cap="none" spc="0" normalizeH="0" baseline="0" noProof="0" dirty="0" err="1">
                          <a:ln>
                            <a:noFill/>
                          </a:ln>
                          <a:solidFill>
                            <a:srgbClr val="7030A0"/>
                          </a:solidFill>
                          <a:effectLst/>
                          <a:uLnTx/>
                          <a:uFillTx/>
                          <a:latin typeface="+mn-lt"/>
                          <a:ea typeface="+mn-ea"/>
                          <a:cs typeface="+mn-cs"/>
                        </a:rPr>
                        <a:t>constatare</a:t>
                      </a:r>
                      <a:r>
                        <a:rPr kumimoji="0" lang="en-US" sz="1400" b="1" i="0" u="none" strike="noStrike" kern="1200" cap="none" spc="0" normalizeH="0" baseline="0" noProof="0" dirty="0">
                          <a:ln>
                            <a:noFill/>
                          </a:ln>
                          <a:solidFill>
                            <a:srgbClr val="7030A0"/>
                          </a:solidFill>
                          <a:effectLst/>
                          <a:uLnTx/>
                          <a:uFillTx/>
                          <a:latin typeface="+mn-lt"/>
                          <a:ea typeface="+mn-ea"/>
                          <a:cs typeface="+mn-cs"/>
                        </a:rPr>
                        <a:t> in care se </a:t>
                      </a:r>
                      <a:r>
                        <a:rPr kumimoji="0" lang="en-US" sz="1400" b="1" i="0" u="none" strike="noStrike" kern="1200" cap="none" spc="0" normalizeH="0" baseline="0" noProof="0" dirty="0" err="1">
                          <a:ln>
                            <a:noFill/>
                          </a:ln>
                          <a:solidFill>
                            <a:srgbClr val="7030A0"/>
                          </a:solidFill>
                          <a:effectLst/>
                          <a:uLnTx/>
                          <a:uFillTx/>
                          <a:latin typeface="+mn-lt"/>
                          <a:ea typeface="+mn-ea"/>
                          <a:cs typeface="+mn-cs"/>
                        </a:rPr>
                        <a:t>descriu</a:t>
                      </a:r>
                      <a:r>
                        <a:rPr kumimoji="0" lang="en-US" sz="1400" b="1" i="0" u="none" strike="noStrike" kern="1200" cap="none" spc="0" normalizeH="0" baseline="0" noProof="0" dirty="0">
                          <a:ln>
                            <a:noFill/>
                          </a:ln>
                          <a:solidFill>
                            <a:srgbClr val="7030A0"/>
                          </a:solidFill>
                          <a:effectLst/>
                          <a:uLnTx/>
                          <a:uFillTx/>
                          <a:latin typeface="+mn-lt"/>
                          <a:ea typeface="+mn-ea"/>
                          <a:cs typeface="+mn-cs"/>
                        </a:rPr>
                        <a:t> minim </a:t>
                      </a:r>
                      <a:r>
                        <a:rPr kumimoji="0" lang="en-US" sz="1400" b="1" i="0" u="none" strike="noStrike" kern="1200" cap="none" spc="0" normalizeH="0" baseline="0" noProof="0" dirty="0" err="1">
                          <a:ln>
                            <a:noFill/>
                          </a:ln>
                          <a:solidFill>
                            <a:srgbClr val="7030A0"/>
                          </a:solidFill>
                          <a:effectLst/>
                          <a:uLnTx/>
                          <a:uFillTx/>
                          <a:latin typeface="+mn-lt"/>
                          <a:ea typeface="+mn-ea"/>
                          <a:cs typeface="+mn-cs"/>
                        </a:rPr>
                        <a:t>urmatoarele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1" u="sng" strike="noStrike" kern="1200" cap="none" spc="0" normalizeH="0" baseline="0" noProof="0" dirty="0" err="1">
                          <a:ln>
                            <a:noFill/>
                          </a:ln>
                          <a:solidFill>
                            <a:srgbClr val="7030A0"/>
                          </a:solidFill>
                          <a:effectLst/>
                          <a:uLnTx/>
                          <a:uFillTx/>
                          <a:latin typeface="+mn-lt"/>
                          <a:ea typeface="+mn-ea"/>
                          <a:cs typeface="+mn-cs"/>
                        </a:rPr>
                        <a:t>aspecte</a:t>
                      </a:r>
                      <a:r>
                        <a:rPr kumimoji="0" lang="en-US" sz="1400" b="1" i="1" u="sng" strike="noStrike" kern="1200" cap="none" spc="0" normalizeH="0" baseline="0" noProof="0" dirty="0">
                          <a:ln>
                            <a:noFill/>
                          </a:ln>
                          <a:solidFill>
                            <a:srgbClr val="7030A0"/>
                          </a:solidFill>
                          <a:effectLst/>
                          <a:uLnTx/>
                          <a:uFillTx/>
                          <a:latin typeface="+mn-lt"/>
                          <a:ea typeface="+mn-ea"/>
                          <a:cs typeface="+mn-cs"/>
                        </a:rPr>
                        <a:t> </a:t>
                      </a:r>
                      <a:r>
                        <a:rPr kumimoji="0" lang="en-US" sz="1400" b="1" i="1" u="sng" strike="noStrike" kern="1200" cap="none" spc="0" normalizeH="0" baseline="0" noProof="0" dirty="0" err="1">
                          <a:ln>
                            <a:noFill/>
                          </a:ln>
                          <a:solidFill>
                            <a:srgbClr val="7030A0"/>
                          </a:solidFill>
                          <a:effectLst/>
                          <a:uLnTx/>
                          <a:uFillTx/>
                          <a:latin typeface="+mn-lt"/>
                          <a:ea typeface="+mn-ea"/>
                          <a:cs typeface="+mn-cs"/>
                        </a:rPr>
                        <a:t>relevante</a:t>
                      </a:r>
                      <a:r>
                        <a:rPr kumimoji="0" lang="en-US" sz="1400" b="1" i="1" u="sng" strike="noStrike" kern="1200" cap="none" spc="0" normalizeH="0" baseline="0" noProof="0" dirty="0">
                          <a:ln>
                            <a:noFill/>
                          </a:ln>
                          <a:solidFill>
                            <a:srgbClr val="7030A0"/>
                          </a:solidFill>
                          <a:effectLst/>
                          <a:uLnTx/>
                          <a:uFillTx/>
                          <a:latin typeface="+mn-lt"/>
                          <a:ea typeface="+mn-ea"/>
                          <a:cs typeface="+mn-cs"/>
                        </a:rPr>
                        <a:t>:</a:t>
                      </a:r>
                      <a:endParaRPr kumimoji="0" lang="en-US" sz="1400" b="1" i="0" u="none" strike="noStrike" kern="1200" cap="none" spc="0" normalizeH="0" baseline="0" noProof="0" dirty="0">
                        <a:ln>
                          <a:noFill/>
                        </a:ln>
                        <a:solidFill>
                          <a:srgbClr val="7030A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mn-lt"/>
                          <a:ea typeface="+mn-ea"/>
                          <a:cs typeface="+mn-cs"/>
                        </a:rPr>
                        <a:t>   1 -  </a:t>
                      </a:r>
                      <a:r>
                        <a:rPr kumimoji="0" lang="en-US" sz="1400" b="1" i="0" u="none" strike="noStrike" kern="1200" cap="none" spc="0" normalizeH="0" baseline="0" noProof="0" dirty="0" err="1">
                          <a:ln>
                            <a:noFill/>
                          </a:ln>
                          <a:solidFill>
                            <a:srgbClr val="7030A0"/>
                          </a:solidFill>
                          <a:effectLst/>
                          <a:uLnTx/>
                          <a:uFillTx/>
                          <a:latin typeface="+mn-lt"/>
                          <a:ea typeface="+mn-ea"/>
                          <a:cs typeface="+mn-cs"/>
                        </a:rPr>
                        <a:t>stadiul</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exploatarii</a:t>
                      </a:r>
                      <a:r>
                        <a:rPr kumimoji="0" lang="en-US" sz="1400" b="1" i="0" u="none" strike="noStrike" kern="1200" cap="none" spc="0" normalizeH="0" baseline="0" noProof="0" dirty="0">
                          <a:ln>
                            <a:noFill/>
                          </a:ln>
                          <a:solidFill>
                            <a:srgbClr val="7030A0"/>
                          </a:solidFill>
                          <a:effectLst/>
                          <a:uLnTx/>
                          <a:uFillTx/>
                          <a:latin typeface="+mn-lt"/>
                          <a:ea typeface="+mn-ea"/>
                          <a:cs typeface="+mn-cs"/>
                        </a:rPr>
                        <a:t> la </a:t>
                      </a:r>
                      <a:r>
                        <a:rPr kumimoji="0" lang="en-US" sz="1400" b="1" i="0" u="none" strike="noStrike" kern="1200" cap="none" spc="0" normalizeH="0" baseline="0" noProof="0" dirty="0" err="1">
                          <a:ln>
                            <a:noFill/>
                          </a:ln>
                          <a:solidFill>
                            <a:srgbClr val="7030A0"/>
                          </a:solidFill>
                          <a:effectLst/>
                          <a:uLnTx/>
                          <a:uFillTx/>
                          <a:latin typeface="+mn-lt"/>
                          <a:ea typeface="+mn-ea"/>
                          <a:cs typeface="+mn-cs"/>
                        </a:rPr>
                        <a:t>nivel</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partida</a:t>
                      </a:r>
                      <a:r>
                        <a:rPr kumimoji="0" lang="en-US" sz="1400" b="1" i="0" u="none" strike="noStrike" kern="1200" cap="none" spc="0" normalizeH="0" baseline="0" noProof="0" dirty="0">
                          <a:ln>
                            <a:noFill/>
                          </a:ln>
                          <a:solidFill>
                            <a:srgbClr val="7030A0"/>
                          </a:solidFill>
                          <a:effectLst/>
                          <a:uLnTx/>
                          <a:uFillTx/>
                          <a:latin typeface="+mn-lt"/>
                          <a:ea typeface="+mn-ea"/>
                          <a:cs typeface="+mn-cs"/>
                        </a:rPr>
                        <a:t>, cu </a:t>
                      </a:r>
                      <a:r>
                        <a:rPr kumimoji="0" lang="en-US" sz="1400" b="1" i="0" u="none" strike="noStrike" kern="1200" cap="none" spc="0" normalizeH="0" baseline="0" noProof="0" dirty="0" err="1">
                          <a:ln>
                            <a:noFill/>
                          </a:ln>
                          <a:solidFill>
                            <a:srgbClr val="7030A0"/>
                          </a:solidFill>
                          <a:effectLst/>
                          <a:uLnTx/>
                          <a:uFillTx/>
                          <a:latin typeface="+mn-lt"/>
                          <a:ea typeface="+mn-ea"/>
                          <a:cs typeface="+mn-cs"/>
                        </a:rPr>
                        <a:t>detaliere</a:t>
                      </a:r>
                      <a:r>
                        <a:rPr kumimoji="0" lang="en-US" sz="1400" b="1" i="0" u="none" strike="noStrike" kern="1200" cap="none" spc="0" normalizeH="0" baseline="0" noProof="0" dirty="0">
                          <a:ln>
                            <a:noFill/>
                          </a:ln>
                          <a:solidFill>
                            <a:srgbClr val="7030A0"/>
                          </a:solidFill>
                          <a:effectLst/>
                          <a:uLnTx/>
                          <a:uFillTx/>
                          <a:latin typeface="+mn-lt"/>
                          <a:ea typeface="+mn-ea"/>
                          <a:cs typeface="+mn-cs"/>
                        </a:rPr>
                        <a:t> la </a:t>
                      </a:r>
                      <a:r>
                        <a:rPr kumimoji="0" lang="en-US" sz="1400" b="1" i="0" u="none" strike="noStrike" kern="1200" cap="none" spc="0" normalizeH="0" baseline="0" noProof="0" dirty="0" err="1">
                          <a:ln>
                            <a:noFill/>
                          </a:ln>
                          <a:solidFill>
                            <a:srgbClr val="7030A0"/>
                          </a:solidFill>
                          <a:effectLst/>
                          <a:uLnTx/>
                          <a:uFillTx/>
                          <a:latin typeface="+mn-lt"/>
                          <a:ea typeface="+mn-ea"/>
                          <a:cs typeface="+mn-cs"/>
                        </a:rPr>
                        <a:t>nivel</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suprafata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volum</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sortimente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stocuri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aflate</a:t>
                      </a:r>
                      <a:r>
                        <a:rPr kumimoji="0" lang="en-US" sz="1400" b="1" i="0" u="none" strike="noStrike" kern="1200" cap="none" spc="0" normalizeH="0" baseline="0" noProof="0" dirty="0">
                          <a:ln>
                            <a:noFill/>
                          </a:ln>
                          <a:solidFill>
                            <a:srgbClr val="7030A0"/>
                          </a:solidFill>
                          <a:effectLst/>
                          <a:uLnTx/>
                          <a:uFillTx/>
                          <a:latin typeface="+mn-lt"/>
                          <a:ea typeface="+mn-ea"/>
                          <a:cs typeface="+mn-cs"/>
                        </a:rPr>
                        <a:t> 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diferite</a:t>
                      </a:r>
                      <a:r>
                        <a:rPr kumimoji="0" lang="en-US" sz="1400" b="1" i="0" u="none" strike="noStrike" kern="1200" cap="none" spc="0" normalizeH="0" baseline="0" noProof="0" dirty="0">
                          <a:ln>
                            <a:noFill/>
                          </a:ln>
                          <a:solidFill>
                            <a:srgbClr val="7030A0"/>
                          </a:solidFill>
                          <a:effectLst/>
                          <a:uLnTx/>
                          <a:uFillTx/>
                          <a:latin typeface="+mn-lt"/>
                          <a:ea typeface="+mn-ea"/>
                          <a:cs typeface="+mn-cs"/>
                        </a:rPr>
                        <a:t> faze ale </a:t>
                      </a:r>
                      <a:r>
                        <a:rPr kumimoji="0" lang="en-US" sz="1400" b="1" i="0" u="none" strike="noStrike" kern="1200" cap="none" spc="0" normalizeH="0" baseline="0" noProof="0" dirty="0" err="1">
                          <a:ln>
                            <a:noFill/>
                          </a:ln>
                          <a:solidFill>
                            <a:srgbClr val="7030A0"/>
                          </a:solidFill>
                          <a:effectLst/>
                          <a:uLnTx/>
                          <a:uFillTx/>
                          <a:latin typeface="+mn-lt"/>
                          <a:ea typeface="+mn-ea"/>
                          <a:cs typeface="+mn-cs"/>
                        </a:rPr>
                        <a:t>procesului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tehnologic</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curatatul</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parchetului</a:t>
                      </a:r>
                      <a:r>
                        <a:rPr kumimoji="0" lang="en-US" sz="1400" b="1" i="0" u="none" strike="noStrike" kern="1200" cap="none" spc="0" normalizeH="0" baseline="0" noProof="0" dirty="0">
                          <a:ln>
                            <a:noFill/>
                          </a:ln>
                          <a:solidFill>
                            <a:srgbClr val="7030A0"/>
                          </a:solidFill>
                          <a:effectLst/>
                          <a:uLnTx/>
                          <a:uFillTx/>
                          <a:latin typeface="+mn-lt"/>
                          <a:ea typeface="+mn-ea"/>
                          <a:cs typeface="+mn-cs"/>
                        </a:rPr>
                        <a:t> (in ha </a:t>
                      </a:r>
                      <a:r>
                        <a:rPr kumimoji="0" lang="en-US" sz="1400" b="1" i="0" u="none" strike="noStrike" kern="1200" cap="none" spc="0" normalizeH="0" baseline="0" noProof="0" dirty="0" err="1">
                          <a:ln>
                            <a:noFill/>
                          </a:ln>
                          <a:solidFill>
                            <a:srgbClr val="7030A0"/>
                          </a:solidFill>
                          <a:effectLst/>
                          <a:uLnTx/>
                          <a:uFillTx/>
                          <a:latin typeface="+mn-lt"/>
                          <a:ea typeface="+mn-ea"/>
                          <a:cs typeface="+mn-cs"/>
                        </a:rPr>
                        <a:t>si</a:t>
                      </a:r>
                      <a:r>
                        <a:rPr kumimoji="0" lang="en-US" sz="1400" b="1" i="0" u="none" strike="noStrike" kern="1200" cap="none" spc="0" normalizeH="0" baseline="0" noProof="0" dirty="0">
                          <a:ln>
                            <a:noFill/>
                          </a:ln>
                          <a:solidFill>
                            <a:srgbClr val="7030A0"/>
                          </a:solidFill>
                          <a:effectLst/>
                          <a:uLnTx/>
                          <a:uFillTx/>
                          <a:latin typeface="+mn-lt"/>
                          <a:ea typeface="+mn-ea"/>
                          <a:cs typeface="+mn-cs"/>
                        </a:rPr>
                        <a:t> in % din  S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mn-lt"/>
                          <a:ea typeface="+mn-ea"/>
                          <a:cs typeface="+mn-cs"/>
                        </a:rPr>
                        <a:t>   2 - </a:t>
                      </a:r>
                      <a:r>
                        <a:rPr kumimoji="0" lang="en-US" sz="1400" b="1" i="0" u="none" strike="noStrike" kern="1200" cap="none" spc="0" normalizeH="0" baseline="0" noProof="0" dirty="0" err="1">
                          <a:ln>
                            <a:noFill/>
                          </a:ln>
                          <a:solidFill>
                            <a:srgbClr val="7030A0"/>
                          </a:solidFill>
                          <a:effectLst/>
                          <a:uLnTx/>
                          <a:uFillTx/>
                          <a:latin typeface="+mn-lt"/>
                          <a:ea typeface="+mn-ea"/>
                          <a:cs typeface="+mn-cs"/>
                        </a:rPr>
                        <a:t>mentionarea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supraf</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parchetului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afectata</a:t>
                      </a:r>
                      <a:r>
                        <a:rPr kumimoji="0" lang="en-US" sz="1400" b="1" i="0" u="none" strike="noStrike" kern="1200" cap="none" spc="0" normalizeH="0" baseline="0" noProof="0" dirty="0">
                          <a:ln>
                            <a:noFill/>
                          </a:ln>
                          <a:solidFill>
                            <a:srgbClr val="7030A0"/>
                          </a:solidFill>
                          <a:effectLst/>
                          <a:uLnTx/>
                          <a:uFillTx/>
                          <a:latin typeface="+mn-lt"/>
                          <a:ea typeface="+mn-ea"/>
                          <a:cs typeface="+mn-cs"/>
                        </a:rPr>
                        <a:t> de prod.  acc. </a:t>
                      </a:r>
                      <a:r>
                        <a:rPr kumimoji="0" lang="en-US" sz="1400" b="1" i="0" u="none" strike="noStrike" kern="1200" cap="none" spc="0" normalizeH="0" baseline="0" noProof="0" dirty="0" err="1">
                          <a:ln>
                            <a:noFill/>
                          </a:ln>
                          <a:solidFill>
                            <a:srgbClr val="7030A0"/>
                          </a:solidFill>
                          <a:effectLst/>
                          <a:uLnTx/>
                          <a:uFillTx/>
                          <a:latin typeface="+mn-lt"/>
                          <a:ea typeface="+mn-ea"/>
                          <a:cs typeface="+mn-cs"/>
                        </a:rPr>
                        <a:t>suprapuse</a:t>
                      </a:r>
                      <a:r>
                        <a:rPr kumimoji="0" lang="en-US" sz="1400" b="1" i="0" u="none" strike="noStrike" kern="1200" cap="none" spc="0" normalizeH="0" baseline="0" noProof="0" dirty="0">
                          <a:ln>
                            <a:noFill/>
                          </a:ln>
                          <a:solidFill>
                            <a:srgbClr val="7030A0"/>
                          </a:solidFill>
                          <a:effectLst/>
                          <a:uLnTx/>
                          <a:uFillTx/>
                          <a:latin typeface="+mn-lt"/>
                          <a:ea typeface="+mn-ea"/>
                          <a:cs typeface="+mn-cs"/>
                        </a:rPr>
                        <a:t> (in ha </a:t>
                      </a:r>
                      <a:r>
                        <a:rPr kumimoji="0" lang="en-US" sz="1400" b="1" i="0" u="none" strike="noStrike" kern="1200" cap="none" spc="0" normalizeH="0" baseline="0" noProof="0" dirty="0" err="1">
                          <a:ln>
                            <a:noFill/>
                          </a:ln>
                          <a:solidFill>
                            <a:srgbClr val="7030A0"/>
                          </a:solidFill>
                          <a:effectLst/>
                          <a:uLnTx/>
                          <a:uFillTx/>
                          <a:latin typeface="+mn-lt"/>
                          <a:ea typeface="+mn-ea"/>
                          <a:cs typeface="+mn-cs"/>
                        </a:rPr>
                        <a:t>si</a:t>
                      </a:r>
                      <a:r>
                        <a:rPr kumimoji="0" lang="en-US" sz="1400" b="1" i="0" u="none" strike="noStrike" kern="1200" cap="none" spc="0" normalizeH="0" baseline="0" noProof="0" dirty="0">
                          <a:ln>
                            <a:noFill/>
                          </a:ln>
                          <a:solidFill>
                            <a:srgbClr val="7030A0"/>
                          </a:solidFill>
                          <a:effectLst/>
                          <a:uLnTx/>
                          <a:uFillTx/>
                          <a:latin typeface="+mn-lt"/>
                          <a:ea typeface="+mn-ea"/>
                          <a:cs typeface="+mn-cs"/>
                        </a:rPr>
                        <a:t> in % din P. initial);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mn-lt"/>
                          <a:ea typeface="+mn-ea"/>
                          <a:cs typeface="+mn-cs"/>
                        </a:rPr>
                        <a:t>   3 - </a:t>
                      </a:r>
                      <a:r>
                        <a:rPr kumimoji="0" lang="en-US" sz="1400" b="1" i="0" u="none" strike="noStrike" kern="1200" cap="none" spc="0" normalizeH="0" baseline="0" noProof="0" dirty="0" err="1">
                          <a:ln>
                            <a:noFill/>
                          </a:ln>
                          <a:solidFill>
                            <a:srgbClr val="7030A0"/>
                          </a:solidFill>
                          <a:effectLst/>
                          <a:uLnTx/>
                          <a:uFillTx/>
                          <a:latin typeface="+mn-lt"/>
                          <a:ea typeface="+mn-ea"/>
                          <a:cs typeface="+mn-cs"/>
                        </a:rPr>
                        <a:t>volumul</a:t>
                      </a:r>
                      <a:r>
                        <a:rPr kumimoji="0" lang="en-US" sz="1400" b="1" i="0" u="none" strike="noStrike" kern="1200" cap="none" spc="0" normalizeH="0" baseline="0" noProof="0" dirty="0">
                          <a:ln>
                            <a:noFill/>
                          </a:ln>
                          <a:solidFill>
                            <a:srgbClr val="7030A0"/>
                          </a:solidFill>
                          <a:effectLst/>
                          <a:uLnTx/>
                          <a:uFillTx/>
                          <a:latin typeface="+mn-lt"/>
                          <a:ea typeface="+mn-ea"/>
                          <a:cs typeface="+mn-cs"/>
                        </a:rPr>
                        <a:t> de masa </a:t>
                      </a:r>
                      <a:r>
                        <a:rPr kumimoji="0" lang="en-US" sz="1400" b="1" i="0" u="none" strike="noStrike" kern="1200" cap="none" spc="0" normalizeH="0" baseline="0" noProof="0" dirty="0" err="1">
                          <a:ln>
                            <a:noFill/>
                          </a:ln>
                          <a:solidFill>
                            <a:srgbClr val="7030A0"/>
                          </a:solidFill>
                          <a:effectLst/>
                          <a:uLnTx/>
                          <a:uFillTx/>
                          <a:latin typeface="+mn-lt"/>
                          <a:ea typeface="+mn-ea"/>
                          <a:cs typeface="+mn-cs"/>
                        </a:rPr>
                        <a:t>lemn</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aflat</a:t>
                      </a:r>
                      <a:r>
                        <a:rPr kumimoji="0" lang="en-US" sz="1400" b="1" i="0" u="none" strike="noStrike" kern="1200" cap="none" spc="0" normalizeH="0" baseline="0" noProof="0" dirty="0">
                          <a:ln>
                            <a:noFill/>
                          </a:ln>
                          <a:solidFill>
                            <a:srgbClr val="7030A0"/>
                          </a:solidFill>
                          <a:effectLst/>
                          <a:uLnTx/>
                          <a:uFillTx/>
                          <a:latin typeface="+mn-lt"/>
                          <a:ea typeface="+mn-ea"/>
                          <a:cs typeface="+mn-cs"/>
                        </a:rPr>
                        <a:t> 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imposibilitatea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expl</a:t>
                      </a:r>
                      <a:r>
                        <a:rPr kumimoji="0" lang="en-US" sz="1400" b="1" i="0" u="none" strike="noStrike" kern="1200" cap="none" spc="0" normalizeH="0" baseline="0" noProof="0" dirty="0">
                          <a:ln>
                            <a:noFill/>
                          </a:ln>
                          <a:solidFill>
                            <a:srgbClr val="7030A0"/>
                          </a:solidFill>
                          <a:effectLst/>
                          <a:uLnTx/>
                          <a:uFillTx/>
                          <a:latin typeface="+mn-lt"/>
                          <a:ea typeface="+mn-ea"/>
                          <a:cs typeface="+mn-cs"/>
                        </a:rPr>
                        <a:t>. ca </a:t>
                      </a:r>
                      <a:r>
                        <a:rPr kumimoji="0" lang="en-US" sz="1400" b="1" i="0" u="none" strike="noStrike" kern="1200" cap="none" spc="0" normalizeH="0" baseline="0" noProof="0" dirty="0" err="1">
                          <a:ln>
                            <a:noFill/>
                          </a:ln>
                          <a:solidFill>
                            <a:srgbClr val="7030A0"/>
                          </a:solidFill>
                          <a:effectLst/>
                          <a:uLnTx/>
                          <a:uFillTx/>
                          <a:latin typeface="+mn-lt"/>
                          <a:ea typeface="+mn-ea"/>
                          <a:cs typeface="+mn-cs"/>
                        </a:rPr>
                        <a:t>urmare</a:t>
                      </a:r>
                      <a:r>
                        <a:rPr kumimoji="0" lang="en-US" sz="1400" b="1" i="0" u="none" strike="noStrike" kern="1200" cap="none" spc="0" normalizeH="0" baseline="0" noProof="0" dirty="0">
                          <a:ln>
                            <a:noFill/>
                          </a:ln>
                          <a:solidFill>
                            <a:srgbClr val="7030A0"/>
                          </a:solidFill>
                          <a:effectLst/>
                          <a:uLnTx/>
                          <a:uFillTx/>
                          <a:latin typeface="+mn-lt"/>
                          <a:ea typeface="+mn-ea"/>
                          <a:cs typeface="+mn-cs"/>
                        </a:rPr>
                        <a:t> a prod. acc. </a:t>
                      </a:r>
                      <a:r>
                        <a:rPr kumimoji="0" lang="en-US" sz="1400" b="1" i="0" u="none" strike="noStrike" kern="1200" cap="none" spc="0" normalizeH="0" baseline="0" noProof="0" dirty="0" err="1">
                          <a:ln>
                            <a:noFill/>
                          </a:ln>
                          <a:solidFill>
                            <a:srgbClr val="7030A0"/>
                          </a:solidFill>
                          <a:effectLst/>
                          <a:uLnTx/>
                          <a:uFillTx/>
                          <a:latin typeface="+mn-lt"/>
                          <a:ea typeface="+mn-ea"/>
                          <a:cs typeface="+mn-cs"/>
                        </a:rPr>
                        <a:t>suprapuse</a:t>
                      </a:r>
                      <a:r>
                        <a:rPr kumimoji="0" lang="en-US" sz="1400" b="1" i="0" u="none" strike="noStrike" kern="1200" cap="none" spc="0" normalizeH="0" baseline="0" noProof="0" dirty="0">
                          <a:ln>
                            <a:noFill/>
                          </a:ln>
                          <a:solidFill>
                            <a:srgbClr val="7030A0"/>
                          </a:solidFill>
                          <a:effectLst/>
                          <a:uLnTx/>
                          <a:uFillTx/>
                          <a:latin typeface="+mn-lt"/>
                          <a:ea typeface="+mn-ea"/>
                          <a:cs typeface="+mn-cs"/>
                        </a:rPr>
                        <a:t> (in mc </a:t>
                      </a:r>
                      <a:r>
                        <a:rPr kumimoji="0" lang="en-US" sz="1400" b="1" i="0" u="none" strike="noStrike" kern="1200" cap="none" spc="0" normalizeH="0" baseline="0" noProof="0" dirty="0" err="1">
                          <a:ln>
                            <a:noFill/>
                          </a:ln>
                          <a:solidFill>
                            <a:srgbClr val="7030A0"/>
                          </a:solidFill>
                          <a:effectLst/>
                          <a:uLnTx/>
                          <a:uFillTx/>
                          <a:latin typeface="+mn-lt"/>
                          <a:ea typeface="+mn-ea"/>
                          <a:cs typeface="+mn-cs"/>
                        </a:rPr>
                        <a:t>si</a:t>
                      </a:r>
                      <a:r>
                        <a:rPr kumimoji="0" lang="en-US" sz="1400" b="1" i="0" u="none" strike="noStrike" kern="1200" cap="none" spc="0" normalizeH="0" baseline="0" noProof="0" dirty="0">
                          <a:ln>
                            <a:noFill/>
                          </a:ln>
                          <a:solidFill>
                            <a:srgbClr val="7030A0"/>
                          </a:solidFill>
                          <a:effectLst/>
                          <a:uLnTx/>
                          <a:uFillTx/>
                          <a:latin typeface="+mn-lt"/>
                          <a:ea typeface="+mn-ea"/>
                          <a:cs typeface="+mn-cs"/>
                        </a:rPr>
                        <a:t> in % din Vi);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mn-lt"/>
                          <a:ea typeface="+mn-ea"/>
                          <a:cs typeface="+mn-cs"/>
                        </a:rPr>
                        <a:t>   4 - </a:t>
                      </a:r>
                      <a:r>
                        <a:rPr kumimoji="0" lang="en-US" sz="1400" b="1" i="0" u="none" strike="noStrike" kern="1200" cap="none" spc="0" normalizeH="0" baseline="0" noProof="0" dirty="0" err="1">
                          <a:ln>
                            <a:noFill/>
                          </a:ln>
                          <a:solidFill>
                            <a:srgbClr val="7030A0"/>
                          </a:solidFill>
                          <a:effectLst/>
                          <a:uLnTx/>
                          <a:uFillTx/>
                          <a:latin typeface="+mn-lt"/>
                          <a:ea typeface="+mn-ea"/>
                          <a:cs typeface="+mn-cs"/>
                        </a:rPr>
                        <a:t>schita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parchetului</a:t>
                      </a:r>
                      <a:r>
                        <a:rPr kumimoji="0" lang="en-US" sz="1400" b="1" i="0" u="none" strike="noStrike" kern="1200" cap="none" spc="0" normalizeH="0" baseline="0" noProof="0" dirty="0">
                          <a:ln>
                            <a:noFill/>
                          </a:ln>
                          <a:solidFill>
                            <a:srgbClr val="7030A0"/>
                          </a:solidFill>
                          <a:effectLst/>
                          <a:uLnTx/>
                          <a:uFillTx/>
                          <a:latin typeface="+mn-lt"/>
                          <a:ea typeface="+mn-ea"/>
                          <a:cs typeface="+mn-cs"/>
                        </a:rPr>
                        <a:t> cu </a:t>
                      </a:r>
                      <a:r>
                        <a:rPr kumimoji="0" lang="en-US" sz="1400" b="1" i="0" u="none" strike="noStrike" kern="1200" cap="none" spc="0" normalizeH="0" baseline="0" noProof="0" dirty="0" err="1">
                          <a:ln>
                            <a:noFill/>
                          </a:ln>
                          <a:solidFill>
                            <a:srgbClr val="7030A0"/>
                          </a:solidFill>
                          <a:effectLst/>
                          <a:uLnTx/>
                          <a:uFillTx/>
                          <a:latin typeface="+mn-lt"/>
                          <a:ea typeface="+mn-ea"/>
                          <a:cs typeface="+mn-cs"/>
                        </a:rPr>
                        <a:t>detalierea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cailor</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scos</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apropiat</a:t>
                      </a:r>
                      <a:r>
                        <a:rPr kumimoji="0" lang="en-US" sz="1400" b="1" i="0" u="none" strike="noStrike" kern="1200" cap="none" spc="0" normalizeH="0" baseline="0" noProof="0" dirty="0">
                          <a:ln>
                            <a:noFill/>
                          </a:ln>
                          <a:solidFill>
                            <a:srgbClr val="7030A0"/>
                          </a:solidFill>
                          <a:effectLst/>
                          <a:uLnTx/>
                          <a:uFillTx/>
                          <a:latin typeface="+mn-lt"/>
                          <a:ea typeface="+mn-ea"/>
                          <a:cs typeface="+mn-cs"/>
                        </a:rPr>
                        <a:t>, a </a:t>
                      </a:r>
                      <a:r>
                        <a:rPr kumimoji="0" lang="en-US" sz="1400" b="1" i="0" u="none" strike="noStrike" kern="1200" cap="none" spc="0" normalizeH="0" baseline="0" noProof="0" dirty="0" err="1">
                          <a:ln>
                            <a:noFill/>
                          </a:ln>
                          <a:solidFill>
                            <a:srgbClr val="7030A0"/>
                          </a:solidFill>
                          <a:effectLst/>
                          <a:uLnTx/>
                          <a:uFillTx/>
                          <a:latin typeface="+mn-lt"/>
                          <a:ea typeface="+mn-ea"/>
                          <a:cs typeface="+mn-cs"/>
                        </a:rPr>
                        <a:t>culmilor</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cursurilor</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apa</a:t>
                      </a:r>
                      <a:r>
                        <a:rPr kumimoji="0" lang="en-US" sz="1400" b="1" i="0" u="none" strike="noStrike" kern="1200" cap="none" spc="0" normalizeH="0" baseline="0" noProof="0" dirty="0">
                          <a:ln>
                            <a:noFill/>
                          </a:ln>
                          <a:solidFill>
                            <a:srgbClr val="7030A0"/>
                          </a:solidFill>
                          <a:effectLst/>
                          <a:uLnTx/>
                          <a:uFillTx/>
                          <a:latin typeface="+mn-lt"/>
                          <a:ea typeface="+mn-ea"/>
                          <a:cs typeface="+mn-cs"/>
                        </a:rPr>
                        <a:t>, a </a:t>
                      </a:r>
                      <a:r>
                        <a:rPr kumimoji="0" lang="en-US" sz="1400" b="1" i="0" u="none" strike="noStrike" kern="1200" cap="none" spc="0" normalizeH="0" baseline="0" noProof="0" dirty="0" err="1">
                          <a:ln>
                            <a:noFill/>
                          </a:ln>
                          <a:solidFill>
                            <a:srgbClr val="7030A0"/>
                          </a:solidFill>
                          <a:effectLst/>
                          <a:uLnTx/>
                          <a:uFillTx/>
                          <a:latin typeface="+mn-lt"/>
                          <a:ea typeface="+mn-ea"/>
                          <a:cs typeface="+mn-cs"/>
                        </a:rPr>
                        <a:t>zonelor</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importanta</a:t>
                      </a:r>
                      <a:r>
                        <a:rPr kumimoji="0" lang="en-US" sz="1400" b="1" i="0" u="none" strike="noStrike" kern="1200" cap="none" spc="0" normalizeH="0" baseline="0" noProof="0" dirty="0">
                          <a:ln>
                            <a:noFill/>
                          </a:ln>
                          <a:solidFill>
                            <a:srgbClr val="7030A0"/>
                          </a:solidFill>
                          <a:effectLst/>
                          <a:uLnTx/>
                          <a:uFillTx/>
                          <a:latin typeface="+mn-lt"/>
                          <a:ea typeface="+mn-ea"/>
                          <a:cs typeface="+mn-cs"/>
                        </a:rPr>
                        <a:t> din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punct</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vedere</a:t>
                      </a:r>
                      <a:r>
                        <a:rPr kumimoji="0" lang="en-US" sz="1400" b="1" i="0" u="none" strike="noStrike" kern="1200" cap="none" spc="0" normalizeH="0" baseline="0" noProof="0" dirty="0">
                          <a:ln>
                            <a:noFill/>
                          </a:ln>
                          <a:solidFill>
                            <a:srgbClr val="7030A0"/>
                          </a:solidFill>
                          <a:effectLst/>
                          <a:uLnTx/>
                          <a:uFillTx/>
                          <a:latin typeface="+mn-lt"/>
                          <a:ea typeface="+mn-ea"/>
                          <a:cs typeface="+mn-cs"/>
                        </a:rPr>
                        <a:t> NTS (</a:t>
                      </a:r>
                      <a:r>
                        <a:rPr kumimoji="0" lang="en-US" sz="1400" b="1" i="0" u="none" strike="noStrike" kern="1200" cap="none" spc="0" normalizeH="0" baseline="0" noProof="0" dirty="0" err="1">
                          <a:ln>
                            <a:noFill/>
                          </a:ln>
                          <a:solidFill>
                            <a:srgbClr val="7030A0"/>
                          </a:solidFill>
                          <a:effectLst/>
                          <a:uLnTx/>
                          <a:uFillTx/>
                          <a:latin typeface="+mn-lt"/>
                          <a:ea typeface="+mn-ea"/>
                          <a:cs typeface="+mn-cs"/>
                        </a:rPr>
                        <a:t>mlastini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stancarii</a:t>
                      </a:r>
                      <a:r>
                        <a:rPr kumimoji="0" lang="en-US" sz="1400" b="1" i="0" u="none" strike="noStrike" kern="1200" cap="none" spc="0" normalizeH="0" baseline="0" noProof="0" dirty="0">
                          <a:ln>
                            <a:noFill/>
                          </a:ln>
                          <a:solidFill>
                            <a:srgbClr val="7030A0"/>
                          </a:solidFill>
                          <a:effectLst/>
                          <a:uLnTx/>
                          <a:uFillTx/>
                          <a:latin typeface="+mn-lt"/>
                          <a:ea typeface="+mn-ea"/>
                          <a:cs typeface="+mn-cs"/>
                        </a:rPr>
                        <a:t>. etc.), a </a:t>
                      </a:r>
                      <a:r>
                        <a:rPr kumimoji="0" lang="en-US" sz="1400" b="1" i="0" u="none" strike="noStrike" kern="1200" cap="none" spc="0" normalizeH="0" baseline="0" noProof="0" dirty="0" err="1">
                          <a:ln>
                            <a:noFill/>
                          </a:ln>
                          <a:solidFill>
                            <a:srgbClr val="7030A0"/>
                          </a:solidFill>
                          <a:effectLst/>
                          <a:uLnTx/>
                          <a:uFillTx/>
                          <a:latin typeface="+mn-lt"/>
                          <a:ea typeface="+mn-ea"/>
                          <a:cs typeface="+mn-cs"/>
                        </a:rPr>
                        <a:t>zonelor</a:t>
                      </a:r>
                      <a:r>
                        <a:rPr kumimoji="0" lang="en-US" sz="1400" b="1" i="0" u="none" strike="noStrike" kern="1200" cap="none" spc="0" normalizeH="0" baseline="0" noProof="0" dirty="0">
                          <a:ln>
                            <a:noFill/>
                          </a:ln>
                          <a:solidFill>
                            <a:srgbClr val="7030A0"/>
                          </a:solidFill>
                          <a:effectLst/>
                          <a:uLnTx/>
                          <a:uFillTx/>
                          <a:latin typeface="+mn-lt"/>
                          <a:ea typeface="+mn-ea"/>
                          <a:cs typeface="+mn-cs"/>
                        </a:rPr>
                        <a:t> cu </a:t>
                      </a:r>
                      <a:r>
                        <a:rPr kumimoji="0" lang="en-US" sz="1400" b="1" i="0" u="none" strike="noStrike" kern="1200" cap="none" spc="0" normalizeH="0" baseline="0" noProof="0" dirty="0" err="1">
                          <a:ln>
                            <a:noFill/>
                          </a:ln>
                          <a:solidFill>
                            <a:srgbClr val="7030A0"/>
                          </a:solidFill>
                          <a:effectLst/>
                          <a:uLnTx/>
                          <a:uFillTx/>
                          <a:latin typeface="+mn-lt"/>
                          <a:ea typeface="+mn-ea"/>
                          <a:cs typeface="+mn-cs"/>
                        </a:rPr>
                        <a:t>stoc</a:t>
                      </a:r>
                      <a:r>
                        <a:rPr kumimoji="0" lang="en-US" sz="1400" b="1" i="0" u="none" strike="noStrike" kern="1200" cap="none" spc="0" normalizeH="0" baseline="0" noProof="0" dirty="0">
                          <a:ln>
                            <a:noFill/>
                          </a:ln>
                          <a:solidFill>
                            <a:srgbClr val="7030A0"/>
                          </a:solidFill>
                          <a:effectLst/>
                          <a:uLnTx/>
                          <a:uFillTx/>
                          <a:latin typeface="+mn-lt"/>
                          <a:ea typeface="+mn-ea"/>
                          <a:cs typeface="+mn-cs"/>
                        </a:rPr>
                        <a:t> de material </a:t>
                      </a:r>
                      <a:r>
                        <a:rPr kumimoji="0" lang="en-US" sz="1400" b="1" i="0" u="none" strike="noStrike" kern="1200" cap="none" spc="0" normalizeH="0" baseline="0" noProof="0" dirty="0" err="1">
                          <a:ln>
                            <a:noFill/>
                          </a:ln>
                          <a:solidFill>
                            <a:srgbClr val="7030A0"/>
                          </a:solidFill>
                          <a:effectLst/>
                          <a:uLnTx/>
                          <a:uFillTx/>
                          <a:latin typeface="+mn-lt"/>
                          <a:ea typeface="+mn-ea"/>
                          <a:cs typeface="+mn-cs"/>
                        </a:rPr>
                        <a:t>lemnos</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si</a:t>
                      </a:r>
                      <a:r>
                        <a:rPr kumimoji="0" lang="en-US" sz="1400" b="1" i="0" u="none" strike="noStrike" kern="1200" cap="none" spc="0" normalizeH="0" baseline="0" noProof="0" dirty="0">
                          <a:ln>
                            <a:noFill/>
                          </a:ln>
                          <a:solidFill>
                            <a:srgbClr val="7030A0"/>
                          </a:solidFill>
                          <a:effectLst/>
                          <a:uLnTx/>
                          <a:uFillTx/>
                          <a:latin typeface="+mn-lt"/>
                          <a:ea typeface="+mn-ea"/>
                          <a:cs typeface="+mn-cs"/>
                        </a:rPr>
                        <a:t> a </a:t>
                      </a:r>
                      <a:r>
                        <a:rPr kumimoji="0" lang="en-US" sz="1400" b="1" i="0" u="none" strike="noStrike" kern="1200" cap="none" spc="0" normalizeH="0" baseline="0" noProof="0" dirty="0" err="1">
                          <a:ln>
                            <a:noFill/>
                          </a:ln>
                          <a:solidFill>
                            <a:srgbClr val="7030A0"/>
                          </a:solidFill>
                          <a:effectLst/>
                          <a:uLnTx/>
                          <a:uFillTx/>
                          <a:latin typeface="+mn-lt"/>
                          <a:ea typeface="+mn-ea"/>
                          <a:cs typeface="+mn-cs"/>
                        </a:rPr>
                        <a:t>zonelor</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afectate</a:t>
                      </a:r>
                      <a:r>
                        <a:rPr kumimoji="0" lang="en-US" sz="1400" b="1" i="0" u="none" strike="noStrike" kern="1200" cap="none" spc="0" normalizeH="0" baseline="0" noProof="0" dirty="0">
                          <a:ln>
                            <a:noFill/>
                          </a:ln>
                          <a:solidFill>
                            <a:srgbClr val="7030A0"/>
                          </a:solidFill>
                          <a:effectLst/>
                          <a:uLnTx/>
                          <a:uFillTx/>
                          <a:latin typeface="+mn-lt"/>
                          <a:ea typeface="+mn-ea"/>
                          <a:cs typeface="+mn-cs"/>
                        </a:rPr>
                        <a:t>  de prod. acc. </a:t>
                      </a:r>
                      <a:r>
                        <a:rPr kumimoji="0" lang="en-US" sz="1400" b="1" i="0" u="none" strike="noStrike" kern="1200" cap="none" spc="0" normalizeH="0" baseline="0" noProof="0" dirty="0" err="1">
                          <a:ln>
                            <a:noFill/>
                          </a:ln>
                          <a:solidFill>
                            <a:srgbClr val="7030A0"/>
                          </a:solidFill>
                          <a:effectLst/>
                          <a:uLnTx/>
                          <a:uFillTx/>
                          <a:latin typeface="+mn-lt"/>
                          <a:ea typeface="+mn-ea"/>
                          <a:cs typeface="+mn-cs"/>
                        </a:rPr>
                        <a:t>suprapuse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1" u="sng" strike="noStrike" kern="1200" cap="none" spc="0" normalizeH="0" baseline="0" noProof="0" dirty="0">
                          <a:ln>
                            <a:noFill/>
                          </a:ln>
                          <a:solidFill>
                            <a:srgbClr val="7030A0"/>
                          </a:solidFill>
                          <a:effectLst/>
                          <a:uLnTx/>
                          <a:uFillTx/>
                          <a:latin typeface="+mn-lt"/>
                          <a:ea typeface="+mn-ea"/>
                          <a:cs typeface="+mn-cs"/>
                        </a:rPr>
                        <a:t>cu </a:t>
                      </a:r>
                      <a:r>
                        <a:rPr kumimoji="0" lang="en-US" sz="1400" b="1" i="1" u="sng" strike="noStrike" kern="1200" cap="none" spc="0" normalizeH="0" baseline="0" noProof="0" dirty="0" err="1">
                          <a:ln>
                            <a:noFill/>
                          </a:ln>
                          <a:solidFill>
                            <a:srgbClr val="7030A0"/>
                          </a:solidFill>
                          <a:effectLst/>
                          <a:uLnTx/>
                          <a:uFillTx/>
                          <a:latin typeface="+mn-lt"/>
                          <a:ea typeface="+mn-ea"/>
                          <a:cs typeface="+mn-cs"/>
                        </a:rPr>
                        <a:t>materializarea</a:t>
                      </a:r>
                      <a:r>
                        <a:rPr kumimoji="0" lang="en-US" sz="1400" b="1" i="1" u="sng" strike="noStrike" kern="1200" cap="none" spc="0" normalizeH="0" baseline="0" noProof="0" dirty="0">
                          <a:ln>
                            <a:noFill/>
                          </a:ln>
                          <a:solidFill>
                            <a:srgbClr val="7030A0"/>
                          </a:solidFill>
                          <a:effectLst/>
                          <a:uLnTx/>
                          <a:uFillTx/>
                          <a:latin typeface="+mn-lt"/>
                          <a:ea typeface="+mn-ea"/>
                          <a:cs typeface="+mn-cs"/>
                        </a:rPr>
                        <a:t> </a:t>
                      </a:r>
                      <a:r>
                        <a:rPr kumimoji="0" lang="en-US" sz="1400" b="1" i="1" u="sng" strike="noStrike" kern="1200" cap="none" spc="0" normalizeH="0" baseline="0" noProof="0" dirty="0" err="1">
                          <a:ln>
                            <a:noFill/>
                          </a:ln>
                          <a:solidFill>
                            <a:srgbClr val="7030A0"/>
                          </a:solidFill>
                          <a:effectLst/>
                          <a:uLnTx/>
                          <a:uFillTx/>
                          <a:latin typeface="+mn-lt"/>
                          <a:ea typeface="+mn-ea"/>
                          <a:cs typeface="+mn-cs"/>
                        </a:rPr>
                        <a:t>interferentei</a:t>
                      </a:r>
                      <a:r>
                        <a:rPr kumimoji="0" lang="en-US" sz="1400" b="1" i="1" u="sng" strike="noStrike" kern="1200" cap="none" spc="0" normalizeH="0" baseline="0" noProof="0" dirty="0">
                          <a:ln>
                            <a:noFill/>
                          </a:ln>
                          <a:solidFill>
                            <a:srgbClr val="7030A0"/>
                          </a:solidFill>
                          <a:effectLst/>
                          <a:uLnTx/>
                          <a:uFillTx/>
                          <a:latin typeface="+mn-lt"/>
                          <a:ea typeface="+mn-ea"/>
                          <a:cs typeface="+mn-cs"/>
                        </a:rPr>
                        <a:t> </a:t>
                      </a:r>
                      <a:r>
                        <a:rPr kumimoji="0" lang="en-US" sz="1400" b="1" i="1" u="sng" strike="noStrike" kern="1200" cap="none" spc="0" normalizeH="0" baseline="0" noProof="0" dirty="0" err="1">
                          <a:ln>
                            <a:noFill/>
                          </a:ln>
                          <a:solidFill>
                            <a:srgbClr val="7030A0"/>
                          </a:solidFill>
                          <a:effectLst/>
                          <a:uLnTx/>
                          <a:uFillTx/>
                          <a:latin typeface="+mn-lt"/>
                          <a:ea typeface="+mn-ea"/>
                          <a:cs typeface="+mn-cs"/>
                        </a:rPr>
                        <a:t>celor</a:t>
                      </a:r>
                      <a:r>
                        <a:rPr kumimoji="0" lang="en-US" sz="1400" b="1" i="1" u="sng" strike="noStrike" kern="1200" cap="none" spc="0" normalizeH="0" baseline="0" noProof="0" dirty="0">
                          <a:ln>
                            <a:noFill/>
                          </a:ln>
                          <a:solidFill>
                            <a:srgbClr val="7030A0"/>
                          </a:solidFill>
                          <a:effectLst/>
                          <a:uLnTx/>
                          <a:uFillTx/>
                          <a:latin typeface="+mn-lt"/>
                          <a:ea typeface="+mn-ea"/>
                          <a:cs typeface="+mn-cs"/>
                        </a:rPr>
                        <a:t> 2 zone (</a:t>
                      </a:r>
                      <a:r>
                        <a:rPr kumimoji="0" lang="en-US" sz="1400" b="1" i="1" u="sng" strike="noStrike" kern="1200" cap="none" spc="0" normalizeH="0" baseline="0" noProof="0" dirty="0" err="1">
                          <a:ln>
                            <a:noFill/>
                          </a:ln>
                          <a:solidFill>
                            <a:srgbClr val="7030A0"/>
                          </a:solidFill>
                          <a:effectLst/>
                          <a:uLnTx/>
                          <a:uFillTx/>
                          <a:latin typeface="+mn-lt"/>
                          <a:ea typeface="+mn-ea"/>
                          <a:cs typeface="+mn-cs"/>
                        </a:rPr>
                        <a:t>stocuri</a:t>
                      </a:r>
                      <a:r>
                        <a:rPr kumimoji="0" lang="en-US" sz="1400" b="1" i="1" u="sng" strike="noStrike" kern="1200" cap="none" spc="0" normalizeH="0" baseline="0" noProof="0" dirty="0">
                          <a:ln>
                            <a:noFill/>
                          </a:ln>
                          <a:solidFill>
                            <a:srgbClr val="7030A0"/>
                          </a:solidFill>
                          <a:effectLst/>
                          <a:uLnTx/>
                          <a:uFillTx/>
                          <a:latin typeface="+mn-lt"/>
                          <a:ea typeface="+mn-ea"/>
                          <a:cs typeface="+mn-cs"/>
                        </a:rPr>
                        <a:t> &amp; produse acc.  </a:t>
                      </a:r>
                      <a:r>
                        <a:rPr kumimoji="0" lang="en-US" sz="1400" b="1" i="1" u="sng" strike="noStrike" kern="1200" cap="none" spc="0" normalizeH="0" baseline="0" noProof="0" dirty="0" err="1">
                          <a:ln>
                            <a:noFill/>
                          </a:ln>
                          <a:solidFill>
                            <a:srgbClr val="7030A0"/>
                          </a:solidFill>
                          <a:effectLst/>
                          <a:uLnTx/>
                          <a:uFillTx/>
                          <a:latin typeface="+mn-lt"/>
                          <a:ea typeface="+mn-ea"/>
                          <a:cs typeface="+mn-cs"/>
                        </a:rPr>
                        <a:t>suprapuse</a:t>
                      </a:r>
                      <a:r>
                        <a:rPr kumimoji="0" lang="en-US" sz="1400" b="1" i="1" u="sng" strike="noStrike" kern="1200" cap="none" spc="0" normalizeH="0" baseline="0" noProof="0" dirty="0">
                          <a:ln>
                            <a:noFill/>
                          </a:ln>
                          <a:solidFill>
                            <a:srgbClr val="7030A0"/>
                          </a:solidFill>
                          <a:effectLst/>
                          <a:uLnTx/>
                          <a:uFillTx/>
                          <a:latin typeface="+mn-lt"/>
                          <a:ea typeface="+mn-ea"/>
                          <a:cs typeface="+mn-cs"/>
                        </a:rPr>
                        <a:t>).</a:t>
                      </a: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Reglementare</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procedura</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pentru</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stabilirea</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necesitatii</a:t>
                      </a:r>
                      <a:r>
                        <a:rPr kumimoji="0" lang="en-US" sz="1400" b="1" i="0" u="none" strike="noStrike" kern="1200" cap="none" spc="0" normalizeH="0" baseline="0" noProof="0" dirty="0">
                          <a:ln>
                            <a:noFill/>
                          </a:ln>
                          <a:solidFill>
                            <a:prstClr val="black"/>
                          </a:solidFill>
                          <a:effectLst/>
                          <a:uLnTx/>
                          <a:uFillTx/>
                          <a:latin typeface="+mn-lt"/>
                          <a:ea typeface="+mn-ea"/>
                          <a:cs typeface="+mn-cs"/>
                        </a:rPr>
                        <a:t> şi </a:t>
                      </a:r>
                      <a:r>
                        <a:rPr kumimoji="0" lang="en-US" sz="1400" b="1" i="0" u="none" strike="noStrike" kern="1200" cap="none" spc="0" normalizeH="0" baseline="0" noProof="0" dirty="0" err="1">
                          <a:ln>
                            <a:noFill/>
                          </a:ln>
                          <a:solidFill>
                            <a:prstClr val="black"/>
                          </a:solidFill>
                          <a:effectLst/>
                          <a:uLnTx/>
                          <a:uFillTx/>
                          <a:latin typeface="+mn-lt"/>
                          <a:ea typeface="+mn-ea"/>
                          <a:cs typeface="+mn-cs"/>
                        </a:rPr>
                        <a:t>oportunitatii</a:t>
                      </a:r>
                      <a:r>
                        <a:rPr kumimoji="0" lang="en-US" sz="1400" b="1" i="0" u="none" strike="noStrike" kern="1200" cap="none" spc="0" normalizeH="0" baseline="0" noProof="0" dirty="0">
                          <a:ln>
                            <a:noFill/>
                          </a:ln>
                          <a:solidFill>
                            <a:prstClr val="black"/>
                          </a:solidFill>
                          <a:effectLst/>
                          <a:uLnTx/>
                          <a:uFillTx/>
                          <a:latin typeface="+mn-lt"/>
                          <a:ea typeface="+mn-ea"/>
                          <a:cs typeface="+mn-cs"/>
                        </a:rPr>
                        <a:t> din </a:t>
                      </a:r>
                      <a:r>
                        <a:rPr kumimoji="0" lang="en-US" sz="1400" b="1" i="0" u="none" strike="noStrike" kern="1200" cap="none" spc="0" normalizeH="0" baseline="0" noProof="0" dirty="0" err="1">
                          <a:ln>
                            <a:noFill/>
                          </a:ln>
                          <a:solidFill>
                            <a:prstClr val="black"/>
                          </a:solidFill>
                          <a:effectLst/>
                          <a:uLnTx/>
                          <a:uFillTx/>
                          <a:latin typeface="+mn-lt"/>
                          <a:ea typeface="+mn-ea"/>
                          <a:cs typeface="+mn-cs"/>
                        </a:rPr>
                        <a:t>considerente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tehnico-economice</a:t>
                      </a:r>
                      <a:r>
                        <a:rPr kumimoji="0" lang="en-US" sz="1400" b="1" i="0" u="none" strike="noStrike" kern="1200" cap="none" spc="0" normalizeH="0" baseline="0" noProof="0" dirty="0">
                          <a:ln>
                            <a:noFill/>
                          </a:ln>
                          <a:solidFill>
                            <a:prstClr val="black"/>
                          </a:solidFill>
                          <a:effectLst/>
                          <a:uLnTx/>
                          <a:uFillTx/>
                          <a:latin typeface="+mn-lt"/>
                          <a:ea typeface="+mn-ea"/>
                          <a:cs typeface="+mn-cs"/>
                        </a:rPr>
                        <a:t> şi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protecţie</a:t>
                      </a:r>
                      <a:r>
                        <a:rPr kumimoji="0" lang="en-US" sz="1400" b="1" i="0" u="none" strike="noStrike" kern="1200" cap="none" spc="0" normalizeH="0" baseline="0" noProof="0" dirty="0">
                          <a:ln>
                            <a:noFill/>
                          </a:ln>
                          <a:solidFill>
                            <a:prstClr val="black"/>
                          </a:solidFill>
                          <a:effectLst/>
                          <a:uLnTx/>
                          <a:uFillTx/>
                          <a:latin typeface="+mn-lt"/>
                          <a:ea typeface="+mn-ea"/>
                          <a:cs typeface="+mn-cs"/>
                        </a:rPr>
                        <a:t> a </a:t>
                      </a:r>
                      <a:r>
                        <a:rPr kumimoji="0" lang="en-US" sz="1400" b="1" i="0" u="none" strike="noStrike" kern="1200" cap="none" spc="0" normalizeH="0" baseline="0" noProof="0" dirty="0" err="1">
                          <a:ln>
                            <a:noFill/>
                          </a:ln>
                          <a:solidFill>
                            <a:prstClr val="black"/>
                          </a:solidFill>
                          <a:effectLst/>
                          <a:uLnTx/>
                          <a:uFillTx/>
                          <a:latin typeface="+mn-lt"/>
                          <a:ea typeface="+mn-ea"/>
                          <a:cs typeface="+mn-cs"/>
                        </a:rPr>
                        <a:t>muncii</a:t>
                      </a:r>
                      <a:r>
                        <a:rPr kumimoji="0" lang="en-US" sz="1400" b="1"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6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2622575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247376823"/>
              </p:ext>
            </p:extLst>
          </p:nvPr>
        </p:nvGraphicFramePr>
        <p:xfrm>
          <a:off x="122829" y="601582"/>
          <a:ext cx="11929126" cy="6096000"/>
        </p:xfrm>
        <a:graphic>
          <a:graphicData uri="http://schemas.openxmlformats.org/drawingml/2006/table">
            <a:tbl>
              <a:tblPr firstRow="1" bandRow="1">
                <a:tableStyleId>{93296810-A885-4BE3-A3E7-6D5BEEA58F35}</a:tableStyleId>
              </a:tblPr>
              <a:tblGrid>
                <a:gridCol w="258171">
                  <a:extLst>
                    <a:ext uri="{9D8B030D-6E8A-4147-A177-3AD203B41FA5}">
                      <a16:colId xmlns:a16="http://schemas.microsoft.com/office/drawing/2014/main" val="443018147"/>
                    </a:ext>
                  </a:extLst>
                </a:gridCol>
                <a:gridCol w="27432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447040">
                  <a:extLst>
                    <a:ext uri="{9D8B030D-6E8A-4147-A177-3AD203B41FA5}">
                      <a16:colId xmlns:a16="http://schemas.microsoft.com/office/drawing/2014/main" val="20003"/>
                    </a:ext>
                  </a:extLst>
                </a:gridCol>
                <a:gridCol w="1981200">
                  <a:extLst>
                    <a:ext uri="{9D8B030D-6E8A-4147-A177-3AD203B41FA5}">
                      <a16:colId xmlns:a16="http://schemas.microsoft.com/office/drawing/2014/main" val="1936576000"/>
                    </a:ext>
                  </a:extLst>
                </a:gridCol>
                <a:gridCol w="7543800">
                  <a:extLst>
                    <a:ext uri="{9D8B030D-6E8A-4147-A177-3AD203B41FA5}">
                      <a16:colId xmlns:a16="http://schemas.microsoft.com/office/drawing/2014/main" val="3002839380"/>
                    </a:ext>
                  </a:extLst>
                </a:gridCol>
                <a:gridCol w="1216315">
                  <a:extLst>
                    <a:ext uri="{9D8B030D-6E8A-4147-A177-3AD203B41FA5}">
                      <a16:colId xmlns:a16="http://schemas.microsoft.com/office/drawing/2014/main" val="2335696064"/>
                    </a:ext>
                  </a:extLst>
                </a:gridCol>
              </a:tblGrid>
              <a:tr h="1328824">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684708">
                <a:tc>
                  <a:txBody>
                    <a:bodyPr/>
                    <a:lstStyle/>
                    <a:p>
                      <a:r>
                        <a:rPr lang="en-US" sz="1600" b="1" dirty="0">
                          <a:latin typeface="+mn-lt"/>
                        </a:rPr>
                        <a:t>I</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1</a:t>
                      </a:r>
                      <a:endParaRPr lang="x-none" sz="1600" b="1" dirty="0">
                        <a:latin typeface="+mn-lt"/>
                      </a:endParaRPr>
                    </a:p>
                  </a:txBody>
                  <a:tcPr>
                    <a:blipFill>
                      <a:blip r:embed="rId3"/>
                      <a:tile tx="0" ty="0" sx="100000" sy="100000" flip="none" algn="tl"/>
                    </a:blipFill>
                  </a:tcPr>
                </a:tc>
                <a:tc>
                  <a:txBody>
                    <a:bodyPr/>
                    <a:lstStyle/>
                    <a:p>
                      <a:endParaRPr lang="x-none" sz="1600" b="1" dirty="0">
                        <a:latin typeface="+mn-lt"/>
                      </a:endParaRPr>
                    </a:p>
                  </a:txBody>
                  <a:tcPr>
                    <a:blipFill>
                      <a:blip r:embed="rId3"/>
                      <a:tile tx="0" ty="0" sx="100000" sy="100000" flip="none" algn="tl"/>
                    </a:blipFill>
                  </a:tcPr>
                </a:tc>
                <a:tc>
                  <a:txBody>
                    <a:bodyPr/>
                    <a:lstStyle/>
                    <a:p>
                      <a:r>
                        <a:rPr lang="en-US" sz="1600" b="1" dirty="0">
                          <a:latin typeface="+mn-lt"/>
                        </a:rPr>
                        <a:t>w)</a:t>
                      </a: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p>
                      <a:endParaRPr lang="en-US" sz="16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u) produse </a:t>
                      </a:r>
                      <a:r>
                        <a:rPr kumimoji="0" lang="en-US" sz="1400" b="1" i="0" u="none" strike="noStrike" kern="1200" cap="none" spc="0" normalizeH="0" baseline="0" noProof="0" dirty="0" err="1">
                          <a:ln>
                            <a:noFill/>
                          </a:ln>
                          <a:solidFill>
                            <a:prstClr val="black"/>
                          </a:solidFill>
                          <a:effectLst/>
                          <a:uLnTx/>
                          <a:uFillTx/>
                          <a:latin typeface="+mn-lt"/>
                          <a:ea typeface="+mn-ea"/>
                          <a:cs typeface="+mn-cs"/>
                        </a:rPr>
                        <a:t>accidentale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suprapuse</a:t>
                      </a:r>
                      <a:r>
                        <a:rPr kumimoji="0" lang="en-US" sz="1400" b="1" i="0" u="none" strike="noStrike" kern="1200" cap="none" spc="0" normalizeH="0" baseline="0" noProof="0" dirty="0">
                          <a:ln>
                            <a:noFill/>
                          </a:ln>
                          <a:solidFill>
                            <a:prstClr val="black"/>
                          </a:solidFill>
                          <a:effectLst/>
                          <a:uLnTx/>
                          <a:uFillTx/>
                          <a:latin typeface="+mn-lt"/>
                          <a:ea typeface="+mn-ea"/>
                          <a:cs typeface="+mn-cs"/>
                        </a:rPr>
                        <a:t> - </a:t>
                      </a:r>
                      <a:r>
                        <a:rPr kumimoji="0" lang="en-US" sz="1400" b="0" i="0" u="none" strike="noStrike" kern="1200" cap="none" spc="0" normalizeH="0" baseline="0" noProof="0" dirty="0" err="1">
                          <a:ln>
                            <a:noFill/>
                          </a:ln>
                          <a:solidFill>
                            <a:prstClr val="black"/>
                          </a:solidFill>
                          <a:effectLst/>
                          <a:uLnTx/>
                          <a:uFillTx/>
                          <a:latin typeface="+mn-lt"/>
                          <a:ea typeface="+mn-ea"/>
                          <a:cs typeface="+mn-cs"/>
                        </a:rPr>
                        <a:t>arbori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doborâţi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sau</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rupţi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suprafaţa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unei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partizi</a:t>
                      </a:r>
                      <a:r>
                        <a:rPr kumimoji="0" lang="en-US" sz="1400" b="0" i="0" u="none" strike="noStrike" kern="1200" cap="none" spc="0" normalizeH="0" baseline="0" noProof="0" dirty="0">
                          <a:ln>
                            <a:noFill/>
                          </a:ln>
                          <a:solidFill>
                            <a:prstClr val="black"/>
                          </a:solidFill>
                          <a:effectLst/>
                          <a:uLnTx/>
                          <a:uFillTx/>
                          <a:latin typeface="+mn-lt"/>
                          <a:ea typeface="+mn-ea"/>
                          <a:cs typeface="+mn-cs"/>
                        </a:rPr>
                        <a:t>, ca </a:t>
                      </a:r>
                      <a:r>
                        <a:rPr kumimoji="0" lang="en-US" sz="1400" b="0" i="0" u="none" strike="noStrike" kern="1200" cap="none" spc="0" normalizeH="0" baseline="0" noProof="0" dirty="0" err="1">
                          <a:ln>
                            <a:noFill/>
                          </a:ln>
                          <a:solidFill>
                            <a:prstClr val="black"/>
                          </a:solidFill>
                          <a:effectLst/>
                          <a:uLnTx/>
                          <a:uFillTx/>
                          <a:latin typeface="+mn-lt"/>
                          <a:ea typeface="+mn-ea"/>
                          <a:cs typeface="+mn-cs"/>
                        </a:rPr>
                        <a:t>efect</a:t>
                      </a:r>
                      <a:r>
                        <a:rPr kumimoji="0" lang="en-US" sz="1400" b="0" i="0" u="none" strike="noStrike" kern="1200" cap="none" spc="0" normalizeH="0" baseline="0" noProof="0" dirty="0">
                          <a:ln>
                            <a:noFill/>
                          </a:ln>
                          <a:solidFill>
                            <a:prstClr val="black"/>
                          </a:solidFill>
                          <a:effectLst/>
                          <a:uLnTx/>
                          <a:uFillTx/>
                          <a:latin typeface="+mn-lt"/>
                          <a:ea typeface="+mn-ea"/>
                          <a:cs typeface="+mn-cs"/>
                        </a:rPr>
                        <a:t> al </a:t>
                      </a:r>
                      <a:r>
                        <a:rPr kumimoji="0" lang="en-US" sz="1400" b="0" i="0" u="none" strike="noStrike" kern="1200" cap="none" spc="0" normalizeH="0" baseline="0" noProof="0" dirty="0" err="1">
                          <a:ln>
                            <a:noFill/>
                          </a:ln>
                          <a:solidFill>
                            <a:prstClr val="black"/>
                          </a:solidFill>
                          <a:effectLst/>
                          <a:uLnTx/>
                          <a:uFillTx/>
                          <a:latin typeface="+mn-lt"/>
                          <a:ea typeface="+mn-ea"/>
                          <a:cs typeface="+mn-cs"/>
                        </a:rPr>
                        <a:t>acţiunii</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distructive</a:t>
                      </a:r>
                      <a:r>
                        <a:rPr kumimoji="0" lang="en-US" sz="1400" b="0" i="0" u="none" strike="noStrike" kern="1200" cap="none" spc="0" normalizeH="0" baseline="0" noProof="0" dirty="0">
                          <a:ln>
                            <a:noFill/>
                          </a:ln>
                          <a:solidFill>
                            <a:prstClr val="black"/>
                          </a:solidFill>
                          <a:effectLst/>
                          <a:uLnTx/>
                          <a:uFillTx/>
                          <a:latin typeface="+mn-lt"/>
                          <a:ea typeface="+mn-ea"/>
                          <a:cs typeface="+mn-cs"/>
                        </a:rPr>
                        <a:t> a </a:t>
                      </a:r>
                      <a:r>
                        <a:rPr kumimoji="0" lang="en-US" sz="1400" b="0" i="0" u="none" strike="noStrike" kern="1200" cap="none" spc="0" normalizeH="0" baseline="0" noProof="0" dirty="0" err="1">
                          <a:ln>
                            <a:noFill/>
                          </a:ln>
                          <a:solidFill>
                            <a:prstClr val="black"/>
                          </a:solidFill>
                          <a:effectLst/>
                          <a:uLnTx/>
                          <a:uFillTx/>
                          <a:latin typeface="+mn-lt"/>
                          <a:ea typeface="+mn-ea"/>
                          <a:cs typeface="+mn-cs"/>
                        </a:rPr>
                        <a:t>unor</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fenomene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climatice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perioada</a:t>
                      </a:r>
                      <a:r>
                        <a:rPr kumimoji="0" lang="en-US" sz="1400" b="0" i="0" u="none" strike="noStrike" kern="1200" cap="none" spc="0" normalizeH="0" baseline="0" noProof="0" dirty="0">
                          <a:ln>
                            <a:noFill/>
                          </a:ln>
                          <a:solidFill>
                            <a:prstClr val="black"/>
                          </a:solidFill>
                          <a:effectLst/>
                          <a:uLnTx/>
                          <a:uFillTx/>
                          <a:latin typeface="+mn-lt"/>
                          <a:ea typeface="+mn-ea"/>
                          <a:cs typeface="+mn-cs"/>
                        </a:rPr>
                        <a:t> de la </a:t>
                      </a:r>
                      <a:r>
                        <a:rPr kumimoji="0" lang="en-US" sz="1400" b="0" i="0" u="none" strike="noStrike" kern="1200" cap="none" spc="0" normalizeH="0" baseline="0" noProof="0" dirty="0" err="1">
                          <a:ln>
                            <a:noFill/>
                          </a:ln>
                          <a:solidFill>
                            <a:prstClr val="black"/>
                          </a:solidFill>
                          <a:effectLst/>
                          <a:uLnTx/>
                          <a:uFillTx/>
                          <a:latin typeface="+mn-lt"/>
                          <a:ea typeface="+mn-ea"/>
                          <a:cs typeface="+mn-cs"/>
                        </a:rPr>
                        <a:t>încheierea</a:t>
                      </a:r>
                      <a:r>
                        <a:rPr kumimoji="0" lang="en-US" sz="1400" b="0" i="0" u="none" strike="noStrike" kern="1200" cap="none" spc="0" normalizeH="0" baseline="0" noProof="0" dirty="0">
                          <a:ln>
                            <a:noFill/>
                          </a:ln>
                          <a:solidFill>
                            <a:prstClr val="black"/>
                          </a:solidFill>
                          <a:effectLst/>
                          <a:uLnTx/>
                          <a:uFillTx/>
                          <a:latin typeface="+mn-lt"/>
                          <a:ea typeface="+mn-ea"/>
                          <a:cs typeface="+mn-cs"/>
                        </a:rPr>
                        <a:t> Contr. de V-C şi </a:t>
                      </a:r>
                      <a:r>
                        <a:rPr kumimoji="0" lang="en-US" sz="1400" b="0" i="0" u="none" strike="noStrike" kern="1200" cap="none" spc="0" normalizeH="0" baseline="0" noProof="0" dirty="0" err="1">
                          <a:ln>
                            <a:noFill/>
                          </a:ln>
                          <a:solidFill>
                            <a:prstClr val="black"/>
                          </a:solidFill>
                          <a:effectLst/>
                          <a:uLnTx/>
                          <a:uFillTx/>
                          <a:latin typeface="+mn-lt"/>
                          <a:ea typeface="+mn-ea"/>
                          <a:cs typeface="+mn-cs"/>
                        </a:rPr>
                        <a:t>până</a:t>
                      </a:r>
                      <a:r>
                        <a:rPr kumimoji="0" lang="en-US" sz="1400" b="0" i="0" u="none" strike="noStrike" kern="1200" cap="none" spc="0" normalizeH="0" baseline="0" noProof="0" dirty="0">
                          <a:ln>
                            <a:noFill/>
                          </a:ln>
                          <a:solidFill>
                            <a:prstClr val="black"/>
                          </a:solidFill>
                          <a:effectLst/>
                          <a:uLnTx/>
                          <a:uFillTx/>
                          <a:latin typeface="+mn-lt"/>
                          <a:ea typeface="+mn-ea"/>
                          <a:cs typeface="+mn-cs"/>
                        </a:rPr>
                        <a:t> la </a:t>
                      </a:r>
                      <a:r>
                        <a:rPr kumimoji="0" lang="en-US" sz="1400" b="0" i="0" u="none" strike="noStrike" kern="1200" cap="none" spc="0" normalizeH="0" baseline="0" noProof="0" dirty="0" err="1">
                          <a:ln>
                            <a:noFill/>
                          </a:ln>
                          <a:solidFill>
                            <a:prstClr val="black"/>
                          </a:solidFill>
                          <a:effectLst/>
                          <a:uLnTx/>
                          <a:uFillTx/>
                          <a:latin typeface="+mn-lt"/>
                          <a:ea typeface="+mn-ea"/>
                          <a:cs typeface="+mn-cs"/>
                        </a:rPr>
                        <a:t>termenul</a:t>
                      </a:r>
                      <a:r>
                        <a:rPr kumimoji="0" lang="en-US" sz="1400" b="0" i="0" u="none" strike="noStrike" kern="1200" cap="none" spc="0" normalizeH="0" baseline="0" noProof="0" dirty="0">
                          <a:ln>
                            <a:noFill/>
                          </a:ln>
                          <a:solidFill>
                            <a:prstClr val="black"/>
                          </a:solidFill>
                          <a:effectLst/>
                          <a:uLnTx/>
                          <a:uFillTx/>
                          <a:latin typeface="+mn-lt"/>
                          <a:ea typeface="+mn-ea"/>
                          <a:cs typeface="+mn-cs"/>
                        </a:rPr>
                        <a:t>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reprimire</a:t>
                      </a:r>
                      <a:r>
                        <a:rPr kumimoji="0" lang="en-US" sz="1400" b="0" i="0" u="none" strike="noStrike" kern="1200" cap="none" spc="0" normalizeH="0" baseline="0" noProof="0" dirty="0">
                          <a:ln>
                            <a:noFill/>
                          </a:ln>
                          <a:solidFill>
                            <a:prstClr val="black"/>
                          </a:solidFill>
                          <a:effectLst/>
                          <a:uLnTx/>
                          <a:uFillTx/>
                          <a:latin typeface="+mn-lt"/>
                          <a:ea typeface="+mn-ea"/>
                          <a:cs typeface="+mn-cs"/>
                        </a:rPr>
                        <a:t> a </a:t>
                      </a:r>
                      <a:r>
                        <a:rPr kumimoji="0" lang="en-US" sz="1400" b="0" i="0" u="none" strike="noStrike" kern="1200" cap="none" spc="0" normalizeH="0" baseline="0" noProof="0" dirty="0" err="1">
                          <a:ln>
                            <a:noFill/>
                          </a:ln>
                          <a:solidFill>
                            <a:prstClr val="black"/>
                          </a:solidFill>
                          <a:effectLst/>
                          <a:uLnTx/>
                          <a:uFillTx/>
                          <a:latin typeface="+mn-lt"/>
                          <a:ea typeface="+mn-ea"/>
                          <a:cs typeface="+mn-cs"/>
                        </a:rPr>
                        <a:t>parchetului</a:t>
                      </a:r>
                      <a:r>
                        <a:rPr kumimoji="0" lang="en-US" sz="1400" b="0" i="0" u="none" strike="noStrike" kern="1200" cap="none" spc="0" normalizeH="0" baseline="0" noProof="0" dirty="0">
                          <a:ln>
                            <a:noFill/>
                          </a:ln>
                          <a:solidFill>
                            <a:prstClr val="black"/>
                          </a:solidFill>
                          <a:effectLst/>
                          <a:uLnTx/>
                          <a:uFillTx/>
                          <a:latin typeface="+mn-lt"/>
                          <a:ea typeface="+mn-ea"/>
                          <a:cs typeface="+mn-cs"/>
                        </a:rPr>
                        <a:t>, şi a </a:t>
                      </a:r>
                      <a:r>
                        <a:rPr kumimoji="0" lang="en-US" sz="1400" b="0" i="0" u="none" strike="noStrike" kern="1200" cap="none" spc="0" normalizeH="0" baseline="0" noProof="0" dirty="0" err="1">
                          <a:ln>
                            <a:noFill/>
                          </a:ln>
                          <a:solidFill>
                            <a:prstClr val="black"/>
                          </a:solidFill>
                          <a:effectLst/>
                          <a:uLnTx/>
                          <a:uFillTx/>
                          <a:latin typeface="+mn-lt"/>
                          <a:ea typeface="+mn-ea"/>
                          <a:cs typeface="+mn-cs"/>
                        </a:rPr>
                        <a:t>căror</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recoltare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concomitentă</a:t>
                      </a:r>
                      <a:r>
                        <a:rPr kumimoji="0" lang="en-US" sz="1400" b="0" i="0" u="none" strike="noStrike" kern="1200" cap="none" spc="0" normalizeH="0" baseline="0" noProof="0" dirty="0">
                          <a:ln>
                            <a:noFill/>
                          </a:ln>
                          <a:solidFill>
                            <a:prstClr val="black"/>
                          </a:solidFill>
                          <a:effectLst/>
                          <a:uLnTx/>
                          <a:uFillTx/>
                          <a:latin typeface="+mn-lt"/>
                          <a:ea typeface="+mn-ea"/>
                          <a:cs typeface="+mn-cs"/>
                        </a:rPr>
                        <a:t> cu masa </a:t>
                      </a:r>
                      <a:r>
                        <a:rPr kumimoji="0" lang="en-US" sz="1400" b="0" i="0" u="none" strike="noStrike" kern="1200" cap="none" spc="0" normalizeH="0" baseline="0" noProof="0" dirty="0" err="1">
                          <a:ln>
                            <a:noFill/>
                          </a:ln>
                          <a:solidFill>
                            <a:prstClr val="black"/>
                          </a:solidFill>
                          <a:effectLst/>
                          <a:uLnTx/>
                          <a:uFillTx/>
                          <a:latin typeface="+mn-lt"/>
                          <a:ea typeface="+mn-ea"/>
                          <a:cs typeface="+mn-cs"/>
                        </a:rPr>
                        <a:t>lemnoasă</a:t>
                      </a:r>
                      <a:r>
                        <a:rPr kumimoji="0" lang="en-US" sz="1400" b="0" i="0" u="none" strike="noStrike" kern="1200" cap="none" spc="0" normalizeH="0" baseline="0" noProof="0" dirty="0">
                          <a:ln>
                            <a:noFill/>
                          </a:ln>
                          <a:solidFill>
                            <a:prstClr val="black"/>
                          </a:solidFill>
                          <a:effectLst/>
                          <a:uLnTx/>
                          <a:uFillTx/>
                          <a:latin typeface="+mn-lt"/>
                          <a:ea typeface="+mn-ea"/>
                          <a:cs typeface="+mn-cs"/>
                        </a:rPr>
                        <a:t> din </a:t>
                      </a:r>
                      <a:r>
                        <a:rPr kumimoji="0" lang="en-US" sz="1400" b="0" i="0" u="none" strike="noStrike" kern="1200" cap="none" spc="0" normalizeH="0" baseline="0" noProof="0" dirty="0" err="1">
                          <a:ln>
                            <a:noFill/>
                          </a:ln>
                          <a:solidFill>
                            <a:prstClr val="black"/>
                          </a:solidFill>
                          <a:effectLst/>
                          <a:uLnTx/>
                          <a:uFillTx/>
                          <a:latin typeface="+mn-lt"/>
                          <a:ea typeface="+mn-ea"/>
                          <a:cs typeface="+mn-cs"/>
                        </a:rPr>
                        <a:t>partida</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respectivă</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este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necesară</a:t>
                      </a:r>
                      <a:r>
                        <a:rPr kumimoji="0" lang="en-US" sz="1400" b="0" i="0" u="none" strike="noStrike" kern="1200" cap="none" spc="0" normalizeH="0" baseline="0" noProof="0" dirty="0">
                          <a:ln>
                            <a:noFill/>
                          </a:ln>
                          <a:solidFill>
                            <a:prstClr val="black"/>
                          </a:solidFill>
                          <a:effectLst/>
                          <a:uLnTx/>
                          <a:uFillTx/>
                          <a:latin typeface="+mn-lt"/>
                          <a:ea typeface="+mn-ea"/>
                          <a:cs typeface="+mn-cs"/>
                        </a:rPr>
                        <a:t> şi </a:t>
                      </a:r>
                      <a:r>
                        <a:rPr kumimoji="0" lang="en-US" sz="1400" b="0" i="0" u="none" strike="noStrike" kern="1200" cap="none" spc="0" normalizeH="0" baseline="0" noProof="0" dirty="0" err="1">
                          <a:ln>
                            <a:noFill/>
                          </a:ln>
                          <a:solidFill>
                            <a:prstClr val="black"/>
                          </a:solidFill>
                          <a:effectLst/>
                          <a:uLnTx/>
                          <a:uFillTx/>
                          <a:latin typeface="+mn-lt"/>
                          <a:ea typeface="+mn-ea"/>
                          <a:cs typeface="+mn-cs"/>
                        </a:rPr>
                        <a:t>oportună</a:t>
                      </a:r>
                      <a:r>
                        <a:rPr kumimoji="0" lang="en-US" sz="1400" b="0" i="0" u="none" strike="noStrike" kern="1200" cap="none" spc="0" normalizeH="0" baseline="0" noProof="0" dirty="0">
                          <a:ln>
                            <a:noFill/>
                          </a:ln>
                          <a:solidFill>
                            <a:prstClr val="black"/>
                          </a:solidFill>
                          <a:effectLst/>
                          <a:uLnTx/>
                          <a:uFillTx/>
                          <a:latin typeface="+mn-lt"/>
                          <a:ea typeface="+mn-ea"/>
                          <a:cs typeface="+mn-cs"/>
                        </a:rPr>
                        <a:t> din </a:t>
                      </a:r>
                      <a:r>
                        <a:rPr kumimoji="0" lang="en-US" sz="1400" b="0" i="0" u="none" strike="noStrike" kern="1200" cap="none" spc="0" normalizeH="0" baseline="0" noProof="0" dirty="0" err="1">
                          <a:ln>
                            <a:noFill/>
                          </a:ln>
                          <a:solidFill>
                            <a:prstClr val="black"/>
                          </a:solidFill>
                          <a:effectLst/>
                          <a:uLnTx/>
                          <a:uFillTx/>
                          <a:latin typeface="+mn-lt"/>
                          <a:ea typeface="+mn-ea"/>
                          <a:cs typeface="+mn-cs"/>
                        </a:rPr>
                        <a:t>considerente</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noStrike" kern="1200" cap="none" spc="0" normalizeH="0" baseline="0" noProof="0" dirty="0" err="1">
                          <a:ln>
                            <a:noFill/>
                          </a:ln>
                          <a:solidFill>
                            <a:prstClr val="black"/>
                          </a:solidFill>
                          <a:effectLst/>
                          <a:uLnTx/>
                          <a:uFillTx/>
                          <a:latin typeface="+mn-lt"/>
                          <a:ea typeface="+mn-ea"/>
                          <a:cs typeface="+mn-cs"/>
                        </a:rPr>
                        <a:t>tehnico-economice</a:t>
                      </a:r>
                      <a:r>
                        <a:rPr kumimoji="0" lang="en-US" sz="1400" b="0" i="0" u="none" strike="noStrike" kern="1200" cap="none" spc="0" normalizeH="0" baseline="0" noProof="0" dirty="0">
                          <a:ln>
                            <a:noFill/>
                          </a:ln>
                          <a:solidFill>
                            <a:prstClr val="black"/>
                          </a:solidFill>
                          <a:effectLst/>
                          <a:uLnTx/>
                          <a:uFillTx/>
                          <a:latin typeface="+mn-lt"/>
                          <a:ea typeface="+mn-ea"/>
                          <a:cs typeface="+mn-cs"/>
                        </a:rPr>
                        <a:t> şi de </a:t>
                      </a:r>
                      <a:r>
                        <a:rPr kumimoji="0" lang="en-US" sz="1400" b="0" i="0" u="none" strike="noStrike" kern="1200" cap="none" spc="0" normalizeH="0" baseline="0" noProof="0" dirty="0" err="1">
                          <a:ln>
                            <a:noFill/>
                          </a:ln>
                          <a:solidFill>
                            <a:prstClr val="black"/>
                          </a:solidFill>
                          <a:effectLst/>
                          <a:uLnTx/>
                          <a:uFillTx/>
                          <a:latin typeface="+mn-lt"/>
                          <a:ea typeface="+mn-ea"/>
                          <a:cs typeface="+mn-cs"/>
                        </a:rPr>
                        <a:t>protecţie</a:t>
                      </a:r>
                      <a:r>
                        <a:rPr kumimoji="0" lang="en-US" sz="1400" b="0" i="0" u="none" strike="noStrike" kern="1200" cap="none" spc="0" normalizeH="0" baseline="0" noProof="0" dirty="0">
                          <a:ln>
                            <a:noFill/>
                          </a:ln>
                          <a:solidFill>
                            <a:prstClr val="black"/>
                          </a:solidFill>
                          <a:effectLst/>
                          <a:uLnTx/>
                          <a:uFillTx/>
                          <a:latin typeface="+mn-lt"/>
                          <a:ea typeface="+mn-ea"/>
                          <a:cs typeface="+mn-cs"/>
                        </a:rPr>
                        <a:t> a </a:t>
                      </a:r>
                      <a:r>
                        <a:rPr kumimoji="0" lang="en-US" sz="1400" b="0" i="0" u="none" strike="noStrike" kern="1200" cap="none" spc="0" normalizeH="0" baseline="0" noProof="0" dirty="0" err="1">
                          <a:ln>
                            <a:noFill/>
                          </a:ln>
                          <a:solidFill>
                            <a:prstClr val="black"/>
                          </a:solidFill>
                          <a:effectLst/>
                          <a:uLnTx/>
                          <a:uFillTx/>
                          <a:latin typeface="+mn-lt"/>
                          <a:ea typeface="+mn-ea"/>
                          <a:cs typeface="+mn-cs"/>
                        </a:rPr>
                        <a:t>muncii</a:t>
                      </a:r>
                      <a:r>
                        <a:rPr kumimoji="0" lang="en-US" sz="14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sng" strike="noStrike" kern="1200" cap="none" spc="0" normalizeH="0" baseline="0" noProof="0" dirty="0">
                          <a:ln>
                            <a:noFill/>
                          </a:ln>
                          <a:solidFill>
                            <a:srgbClr val="0070C0"/>
                          </a:solidFill>
                          <a:effectLst/>
                          <a:uLnTx/>
                          <a:uFillTx/>
                          <a:latin typeface="+mn-lt"/>
                          <a:ea typeface="+mn-ea"/>
                          <a:cs typeface="+mn-cs"/>
                        </a:rPr>
                        <a:t>………………….</a:t>
                      </a:r>
                      <a:r>
                        <a:rPr kumimoji="0" lang="en-US" sz="1400" b="1" i="1" u="sng" strike="noStrike" kern="1200" cap="none" spc="0" normalizeH="0" baseline="0" noProof="0" dirty="0" err="1">
                          <a:ln>
                            <a:noFill/>
                          </a:ln>
                          <a:solidFill>
                            <a:srgbClr val="0070C0"/>
                          </a:solidFill>
                          <a:effectLst/>
                          <a:uLnTx/>
                          <a:uFillTx/>
                          <a:latin typeface="+mn-lt"/>
                          <a:ea typeface="+mn-ea"/>
                          <a:cs typeface="+mn-cs"/>
                        </a:rPr>
                        <a:t>continuare</a:t>
                      </a:r>
                      <a:r>
                        <a:rPr kumimoji="0" lang="en-US" sz="1400" b="1" i="1" u="sng" strike="noStrike" kern="1200" cap="none" spc="0" normalizeH="0" baseline="0" noProof="0" dirty="0">
                          <a:ln>
                            <a:noFill/>
                          </a:ln>
                          <a:solidFill>
                            <a:srgbClr val="0070C0"/>
                          </a:solidFill>
                          <a:effectLst/>
                          <a:uLnTx/>
                          <a:uFillTx/>
                          <a:latin typeface="+mn-lt"/>
                          <a:ea typeface="+mn-ea"/>
                          <a:cs typeface="+mn-cs"/>
                        </a:rPr>
                        <a:t> slide precedent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1" u="sng"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sng" strike="noStrike" kern="1200" cap="none" spc="0" normalizeH="0" baseline="0" noProof="0" dirty="0">
                          <a:ln>
                            <a:noFill/>
                          </a:ln>
                          <a:solidFill>
                            <a:srgbClr val="7030A0"/>
                          </a:solidFill>
                          <a:effectLst/>
                          <a:uLnTx/>
                          <a:uFillTx/>
                          <a:latin typeface="+mn-lt"/>
                          <a:ea typeface="+mn-ea"/>
                          <a:cs typeface="+mn-cs"/>
                        </a:rPr>
                        <a:t>Nota de </a:t>
                      </a:r>
                      <a:r>
                        <a:rPr kumimoji="0" lang="en-US" sz="1400" b="1" i="0" u="sng" strike="noStrike" kern="1200" cap="none" spc="0" normalizeH="0" baseline="0" noProof="0" dirty="0" err="1">
                          <a:ln>
                            <a:noFill/>
                          </a:ln>
                          <a:solidFill>
                            <a:srgbClr val="7030A0"/>
                          </a:solidFill>
                          <a:effectLst/>
                          <a:uLnTx/>
                          <a:uFillTx/>
                          <a:latin typeface="+mn-lt"/>
                          <a:ea typeface="+mn-ea"/>
                          <a:cs typeface="+mn-cs"/>
                        </a:rPr>
                        <a:t>constatare</a:t>
                      </a:r>
                      <a:r>
                        <a:rPr kumimoji="0" lang="en-US" sz="1400" b="1" i="0" u="sng"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privind</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1" u="none" strike="noStrike" kern="1200" cap="none" spc="0" normalizeH="0" baseline="0" noProof="0" dirty="0" err="1">
                          <a:ln>
                            <a:noFill/>
                          </a:ln>
                          <a:solidFill>
                            <a:srgbClr val="7030A0"/>
                          </a:solidFill>
                          <a:effectLst/>
                          <a:uLnTx/>
                          <a:uFillTx/>
                          <a:latin typeface="+mn-lt"/>
                          <a:ea typeface="+mn-ea"/>
                          <a:cs typeface="+mn-cs"/>
                        </a:rPr>
                        <a:t>Oportunitatea</a:t>
                      </a:r>
                      <a:r>
                        <a:rPr kumimoji="0" lang="en-US" sz="1400" b="1" i="1" u="none" strike="noStrike" kern="1200" cap="none" spc="0" normalizeH="0" baseline="0" noProof="0" dirty="0">
                          <a:ln>
                            <a:noFill/>
                          </a:ln>
                          <a:solidFill>
                            <a:srgbClr val="7030A0"/>
                          </a:solidFill>
                          <a:effectLst/>
                          <a:uLnTx/>
                          <a:uFillTx/>
                          <a:latin typeface="+mn-lt"/>
                          <a:ea typeface="+mn-ea"/>
                          <a:cs typeface="+mn-cs"/>
                        </a:rPr>
                        <a:t> </a:t>
                      </a:r>
                      <a:r>
                        <a:rPr kumimoji="0" lang="en-US" sz="1400" b="1" i="1" u="none" strike="noStrike" kern="1200" cap="none" spc="0" normalizeH="0" baseline="0" noProof="0" dirty="0" err="1">
                          <a:ln>
                            <a:noFill/>
                          </a:ln>
                          <a:solidFill>
                            <a:srgbClr val="7030A0"/>
                          </a:solidFill>
                          <a:effectLst/>
                          <a:uLnTx/>
                          <a:uFillTx/>
                          <a:latin typeface="+mn-lt"/>
                          <a:ea typeface="+mn-ea"/>
                          <a:cs typeface="+mn-cs"/>
                        </a:rPr>
                        <a:t>recoltarii</a:t>
                      </a:r>
                      <a:r>
                        <a:rPr kumimoji="0" lang="en-US" sz="1400" b="1" i="1" u="none" strike="noStrike" kern="1200" cap="none" spc="0" normalizeH="0" baseline="0" noProof="0" dirty="0">
                          <a:ln>
                            <a:noFill/>
                          </a:ln>
                          <a:solidFill>
                            <a:srgbClr val="7030A0"/>
                          </a:solidFill>
                          <a:effectLst/>
                          <a:uLnTx/>
                          <a:uFillTx/>
                          <a:latin typeface="+mn-lt"/>
                          <a:ea typeface="+mn-ea"/>
                          <a:cs typeface="+mn-cs"/>
                        </a:rPr>
                        <a:t> </a:t>
                      </a:r>
                      <a:r>
                        <a:rPr kumimoji="0" lang="en-US" sz="1400" b="1" i="1" u="none" strike="noStrike" kern="1200" cap="none" spc="0" normalizeH="0" baseline="0" noProof="0" dirty="0" err="1">
                          <a:ln>
                            <a:noFill/>
                          </a:ln>
                          <a:solidFill>
                            <a:srgbClr val="7030A0"/>
                          </a:solidFill>
                          <a:effectLst/>
                          <a:uLnTx/>
                          <a:uFillTx/>
                          <a:latin typeface="+mn-lt"/>
                          <a:ea typeface="+mn-ea"/>
                          <a:cs typeface="+mn-cs"/>
                        </a:rPr>
                        <a:t>produselor</a:t>
                      </a:r>
                      <a:r>
                        <a:rPr kumimoji="0" lang="en-US" sz="1400" b="1" i="1" u="none" strike="noStrike" kern="1200" cap="none" spc="0" normalizeH="0" baseline="0" noProof="0" dirty="0">
                          <a:ln>
                            <a:noFill/>
                          </a:ln>
                          <a:solidFill>
                            <a:srgbClr val="7030A0"/>
                          </a:solidFill>
                          <a:effectLst/>
                          <a:uLnTx/>
                          <a:uFillTx/>
                          <a:latin typeface="+mn-lt"/>
                          <a:ea typeface="+mn-ea"/>
                          <a:cs typeface="+mn-cs"/>
                        </a:rPr>
                        <a:t> acc. </a:t>
                      </a:r>
                      <a:r>
                        <a:rPr kumimoji="0" lang="en-US" sz="1400" b="1" i="1" u="none" strike="noStrike" kern="1200" cap="none" spc="0" normalizeH="0" baseline="0" noProof="0" dirty="0" err="1">
                          <a:ln>
                            <a:noFill/>
                          </a:ln>
                          <a:solidFill>
                            <a:srgbClr val="7030A0"/>
                          </a:solidFill>
                          <a:effectLst/>
                          <a:uLnTx/>
                          <a:uFillTx/>
                          <a:latin typeface="+mn-lt"/>
                          <a:ea typeface="+mn-ea"/>
                          <a:cs typeface="+mn-cs"/>
                        </a:rPr>
                        <a:t>suprapuse</a:t>
                      </a:r>
                      <a:r>
                        <a:rPr kumimoji="0" lang="en-US" sz="1400" b="1" i="1" u="none" strike="noStrike" kern="1200" cap="none" spc="0" normalizeH="0" baseline="0" noProof="0" dirty="0">
                          <a:ln>
                            <a:noFill/>
                          </a:ln>
                          <a:solidFill>
                            <a:srgbClr val="7030A0"/>
                          </a:solidFill>
                          <a:effectLst/>
                          <a:uLnTx/>
                          <a:uFillTx/>
                          <a:latin typeface="+mn-lt"/>
                          <a:ea typeface="+mn-ea"/>
                          <a:cs typeface="+mn-cs"/>
                        </a:rPr>
                        <a:t> concomitant</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1" u="none" strike="noStrike" kern="1200" cap="none" spc="0" normalizeH="0" baseline="0" noProof="0" dirty="0">
                          <a:ln>
                            <a:noFill/>
                          </a:ln>
                          <a:solidFill>
                            <a:srgbClr val="7030A0"/>
                          </a:solidFill>
                          <a:effectLst/>
                          <a:uLnTx/>
                          <a:uFillTx/>
                          <a:latin typeface="+mn-lt"/>
                          <a:ea typeface="+mn-ea"/>
                          <a:cs typeface="+mn-cs"/>
                        </a:rPr>
                        <a:t>cu masa </a:t>
                      </a:r>
                      <a:r>
                        <a:rPr kumimoji="0" lang="en-US" sz="1400" b="1" i="1" u="none" strike="noStrike" kern="1200" cap="none" spc="0" normalizeH="0" baseline="0" noProof="0" dirty="0" err="1">
                          <a:ln>
                            <a:noFill/>
                          </a:ln>
                          <a:solidFill>
                            <a:srgbClr val="7030A0"/>
                          </a:solidFill>
                          <a:effectLst/>
                          <a:uLnTx/>
                          <a:uFillTx/>
                          <a:latin typeface="+mn-lt"/>
                          <a:ea typeface="+mn-ea"/>
                          <a:cs typeface="+mn-cs"/>
                        </a:rPr>
                        <a:t>lemnoasa</a:t>
                      </a:r>
                      <a:r>
                        <a:rPr kumimoji="0" lang="en-US" sz="1400" b="1" i="1" u="none" strike="noStrike" kern="1200" cap="none" spc="0" normalizeH="0" baseline="0" noProof="0" dirty="0">
                          <a:ln>
                            <a:noFill/>
                          </a:ln>
                          <a:solidFill>
                            <a:srgbClr val="7030A0"/>
                          </a:solidFill>
                          <a:effectLst/>
                          <a:uLnTx/>
                          <a:uFillTx/>
                          <a:latin typeface="+mn-lt"/>
                          <a:ea typeface="+mn-ea"/>
                          <a:cs typeface="+mn-cs"/>
                        </a:rPr>
                        <a:t> din </a:t>
                      </a:r>
                      <a:r>
                        <a:rPr kumimoji="0" lang="en-US" sz="1400" b="1" i="1" u="none" strike="noStrike" kern="1200" cap="none" spc="0" normalizeH="0" baseline="0" noProof="0" dirty="0" err="1">
                          <a:ln>
                            <a:noFill/>
                          </a:ln>
                          <a:solidFill>
                            <a:srgbClr val="7030A0"/>
                          </a:solidFill>
                          <a:effectLst/>
                          <a:uLnTx/>
                          <a:uFillTx/>
                          <a:latin typeface="+mn-lt"/>
                          <a:ea typeface="+mn-ea"/>
                          <a:cs typeface="+mn-cs"/>
                        </a:rPr>
                        <a:t>partida</a:t>
                      </a:r>
                      <a:r>
                        <a:rPr kumimoji="0" lang="en-US" sz="1400" b="1" i="1" u="none" strike="noStrike" kern="1200" cap="none" spc="0" normalizeH="0" baseline="0" noProof="0" dirty="0">
                          <a:ln>
                            <a:noFill/>
                          </a:ln>
                          <a:solidFill>
                            <a:srgbClr val="7030A0"/>
                          </a:solidFill>
                          <a:effectLst/>
                          <a:uLnTx/>
                          <a:uFillTx/>
                          <a:latin typeface="+mn-lt"/>
                          <a:ea typeface="+mn-ea"/>
                          <a:cs typeface="+mn-cs"/>
                        </a:rPr>
                        <a:t> </a:t>
                      </a:r>
                      <a:r>
                        <a:rPr kumimoji="0" lang="en-US" sz="1400" b="1" i="1" u="none" strike="noStrike" kern="1200" cap="none" spc="0" normalizeH="0" baseline="0" noProof="0" dirty="0" err="1">
                          <a:ln>
                            <a:noFill/>
                          </a:ln>
                          <a:solidFill>
                            <a:srgbClr val="7030A0"/>
                          </a:solidFill>
                          <a:effectLst/>
                          <a:uLnTx/>
                          <a:uFillTx/>
                          <a:latin typeface="+mn-lt"/>
                          <a:ea typeface="+mn-ea"/>
                          <a:cs typeface="+mn-cs"/>
                        </a:rPr>
                        <a:t>respectiva</a:t>
                      </a:r>
                      <a:r>
                        <a:rPr kumimoji="0" lang="en-US" sz="1400" b="1" i="1" u="none" strike="noStrike" kern="1200" cap="none" spc="0" normalizeH="0" baseline="0" noProof="0" dirty="0">
                          <a:ln>
                            <a:noFill/>
                          </a:ln>
                          <a:solidFill>
                            <a:srgbClr val="7030A0"/>
                          </a:solidFill>
                          <a:effectLst/>
                          <a:uLnTx/>
                          <a:uFillTx/>
                          <a:latin typeface="+mn-lt"/>
                          <a:ea typeface="+mn-ea"/>
                          <a:cs typeface="+mn-cs"/>
                        </a:rPr>
                        <a:t>, din </a:t>
                      </a:r>
                      <a:r>
                        <a:rPr kumimoji="0" lang="en-US" sz="1400" b="1" i="1" u="none" strike="noStrike" kern="1200" cap="none" spc="0" normalizeH="0" baseline="0" noProof="0" dirty="0" err="1">
                          <a:ln>
                            <a:noFill/>
                          </a:ln>
                          <a:solidFill>
                            <a:srgbClr val="7030A0"/>
                          </a:solidFill>
                          <a:effectLst/>
                          <a:uLnTx/>
                          <a:uFillTx/>
                          <a:latin typeface="+mn-lt"/>
                          <a:ea typeface="+mn-ea"/>
                          <a:cs typeface="+mn-cs"/>
                        </a:rPr>
                        <a:t>punct</a:t>
                      </a:r>
                      <a:r>
                        <a:rPr kumimoji="0" lang="en-US" sz="1400" b="1" i="1" u="none" strike="noStrike" kern="1200" cap="none" spc="0" normalizeH="0" baseline="0" noProof="0" dirty="0">
                          <a:ln>
                            <a:noFill/>
                          </a:ln>
                          <a:solidFill>
                            <a:srgbClr val="7030A0"/>
                          </a:solidFill>
                          <a:effectLst/>
                          <a:uLnTx/>
                          <a:uFillTx/>
                          <a:latin typeface="+mn-lt"/>
                          <a:ea typeface="+mn-ea"/>
                          <a:cs typeface="+mn-cs"/>
                        </a:rPr>
                        <a:t> de </a:t>
                      </a:r>
                      <a:r>
                        <a:rPr kumimoji="0" lang="en-US" sz="1400" b="1" i="1" u="none" strike="noStrike" kern="1200" cap="none" spc="0" normalizeH="0" baseline="0" noProof="0" dirty="0" err="1">
                          <a:ln>
                            <a:noFill/>
                          </a:ln>
                          <a:solidFill>
                            <a:srgbClr val="7030A0"/>
                          </a:solidFill>
                          <a:effectLst/>
                          <a:uLnTx/>
                          <a:uFillTx/>
                          <a:latin typeface="+mn-lt"/>
                          <a:ea typeface="+mn-ea"/>
                          <a:cs typeface="+mn-cs"/>
                        </a:rPr>
                        <a:t>vedere</a:t>
                      </a:r>
                      <a:r>
                        <a:rPr kumimoji="0" lang="en-US" sz="1400" b="1" i="1" u="none" strike="noStrike" kern="1200" cap="none" spc="0" normalizeH="0" baseline="0" noProof="0" dirty="0">
                          <a:ln>
                            <a:noFill/>
                          </a:ln>
                          <a:solidFill>
                            <a:srgbClr val="7030A0"/>
                          </a:solidFill>
                          <a:effectLst/>
                          <a:uLnTx/>
                          <a:uFillTx/>
                          <a:latin typeface="+mn-lt"/>
                          <a:ea typeface="+mn-ea"/>
                          <a:cs typeface="+mn-cs"/>
                        </a:rPr>
                        <a:t> </a:t>
                      </a:r>
                      <a:r>
                        <a:rPr kumimoji="0" lang="en-US" sz="1400" b="1" i="1" u="none" strike="noStrike" kern="1200" cap="none" spc="0" normalizeH="0" baseline="0" noProof="0" dirty="0" err="1">
                          <a:ln>
                            <a:noFill/>
                          </a:ln>
                          <a:solidFill>
                            <a:srgbClr val="7030A0"/>
                          </a:solidFill>
                          <a:effectLst/>
                          <a:uLnTx/>
                          <a:uFillTx/>
                          <a:latin typeface="+mn-lt"/>
                          <a:ea typeface="+mn-ea"/>
                          <a:cs typeface="+mn-cs"/>
                        </a:rPr>
                        <a:t>tehnico</a:t>
                      </a:r>
                      <a:r>
                        <a:rPr kumimoji="0" lang="en-US" sz="1400" b="1" i="1" u="none" strike="noStrike" kern="1200" cap="none" spc="0" normalizeH="0" baseline="0" noProof="0" dirty="0">
                          <a:ln>
                            <a:noFill/>
                          </a:ln>
                          <a:solidFill>
                            <a:srgbClr val="7030A0"/>
                          </a:solidFill>
                          <a:effectLst/>
                          <a:uLnTx/>
                          <a:uFillTx/>
                          <a:latin typeface="+mn-lt"/>
                          <a:ea typeface="+mn-ea"/>
                          <a:cs typeface="+mn-cs"/>
                        </a:rPr>
                        <a:t>-economic </a:t>
                      </a:r>
                      <a:r>
                        <a:rPr kumimoji="0" lang="en-US" sz="1400" b="1" i="1" u="none" strike="noStrike" kern="1200" cap="none" spc="0" normalizeH="0" baseline="0" noProof="0" dirty="0" err="1">
                          <a:ln>
                            <a:noFill/>
                          </a:ln>
                          <a:solidFill>
                            <a:srgbClr val="7030A0"/>
                          </a:solidFill>
                          <a:effectLst/>
                          <a:uLnTx/>
                          <a:uFillTx/>
                          <a:latin typeface="+mn-lt"/>
                          <a:ea typeface="+mn-ea"/>
                          <a:cs typeface="+mn-cs"/>
                        </a:rPr>
                        <a:t>si</a:t>
                      </a:r>
                      <a:r>
                        <a:rPr kumimoji="0" lang="en-US" sz="1400" b="1" i="1" u="none" strike="noStrike" kern="1200" cap="none" spc="0" normalizeH="0" baseline="0" noProof="0" dirty="0">
                          <a:ln>
                            <a:noFill/>
                          </a:ln>
                          <a:solidFill>
                            <a:srgbClr val="7030A0"/>
                          </a:solidFill>
                          <a:effectLst/>
                          <a:uLnTx/>
                          <a:uFillTx/>
                          <a:latin typeface="+mn-lt"/>
                          <a:ea typeface="+mn-ea"/>
                          <a:cs typeface="+mn-cs"/>
                        </a:rPr>
                        <a:t> de </a:t>
                      </a:r>
                      <a:r>
                        <a:rPr kumimoji="0" lang="en-US" sz="1400" b="1" i="1" u="none" strike="noStrike" kern="1200" cap="none" spc="0" normalizeH="0" baseline="0" noProof="0" dirty="0" err="1">
                          <a:ln>
                            <a:noFill/>
                          </a:ln>
                          <a:solidFill>
                            <a:srgbClr val="7030A0"/>
                          </a:solidFill>
                          <a:effectLst/>
                          <a:uLnTx/>
                          <a:uFillTx/>
                          <a:latin typeface="+mn-lt"/>
                          <a:ea typeface="+mn-ea"/>
                          <a:cs typeface="+mn-cs"/>
                        </a:rPr>
                        <a:t>protectie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1" u="none" strike="noStrike" kern="1200" cap="none" spc="0" normalizeH="0" baseline="0" noProof="0" dirty="0">
                          <a:ln>
                            <a:noFill/>
                          </a:ln>
                          <a:solidFill>
                            <a:srgbClr val="7030A0"/>
                          </a:solidFill>
                          <a:effectLst/>
                          <a:uLnTx/>
                          <a:uFillTx/>
                          <a:latin typeface="+mn-lt"/>
                          <a:ea typeface="+mn-ea"/>
                          <a:cs typeface="+mn-cs"/>
                        </a:rPr>
                        <a:t>a </a:t>
                      </a:r>
                      <a:r>
                        <a:rPr kumimoji="0" lang="en-US" sz="1400" b="1" i="1" u="none" strike="noStrike" kern="1200" cap="none" spc="0" normalizeH="0" baseline="0" noProof="0" dirty="0" err="1">
                          <a:ln>
                            <a:noFill/>
                          </a:ln>
                          <a:solidFill>
                            <a:srgbClr val="7030A0"/>
                          </a:solidFill>
                          <a:effectLst/>
                          <a:uLnTx/>
                          <a:uFillTx/>
                          <a:latin typeface="+mn-lt"/>
                          <a:ea typeface="+mn-ea"/>
                          <a:cs typeface="+mn-cs"/>
                        </a:rPr>
                        <a:t>muncii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sng" strike="noStrike" kern="1200" cap="none" spc="0" normalizeH="0" baseline="0" noProof="0" dirty="0">
                          <a:ln>
                            <a:noFill/>
                          </a:ln>
                          <a:solidFill>
                            <a:srgbClr val="7030A0"/>
                          </a:solidFill>
                          <a:effectLst/>
                          <a:uLnTx/>
                          <a:uFillTx/>
                          <a:latin typeface="+mn-lt"/>
                          <a:ea typeface="+mn-ea"/>
                          <a:cs typeface="+mn-cs"/>
                        </a:rPr>
                        <a:t>se </a:t>
                      </a:r>
                      <a:r>
                        <a:rPr kumimoji="0" lang="en-US" sz="1400" b="1" i="0" u="sng" strike="noStrike" kern="1200" cap="none" spc="0" normalizeH="0" baseline="0" noProof="0" dirty="0" err="1">
                          <a:ln>
                            <a:noFill/>
                          </a:ln>
                          <a:solidFill>
                            <a:srgbClr val="7030A0"/>
                          </a:solidFill>
                          <a:effectLst/>
                          <a:uLnTx/>
                          <a:uFillTx/>
                          <a:latin typeface="+mn-lt"/>
                          <a:ea typeface="+mn-ea"/>
                          <a:cs typeface="+mn-cs"/>
                        </a:rPr>
                        <a:t>finalizeaza</a:t>
                      </a:r>
                      <a:r>
                        <a:rPr kumimoji="0" lang="en-US" sz="1400" b="1" i="0" u="sng" strike="noStrike" kern="1200" cap="none" spc="0" normalizeH="0" baseline="0" noProof="0" dirty="0">
                          <a:ln>
                            <a:noFill/>
                          </a:ln>
                          <a:solidFill>
                            <a:srgbClr val="7030A0"/>
                          </a:solidFill>
                          <a:effectLst/>
                          <a:uLnTx/>
                          <a:uFillTx/>
                          <a:latin typeface="+mn-lt"/>
                          <a:ea typeface="+mn-ea"/>
                          <a:cs typeface="+mn-cs"/>
                        </a:rPr>
                        <a:t> cu </a:t>
                      </a:r>
                      <a:r>
                        <a:rPr kumimoji="0" lang="en-US" sz="1400" b="1" i="0" u="sng" strike="noStrike" kern="1200" cap="none" spc="0" normalizeH="0" baseline="0" noProof="0" dirty="0" err="1">
                          <a:ln>
                            <a:noFill/>
                          </a:ln>
                          <a:solidFill>
                            <a:srgbClr val="7030A0"/>
                          </a:solidFill>
                          <a:effectLst/>
                          <a:uLnTx/>
                          <a:uFillTx/>
                          <a:latin typeface="+mn-lt"/>
                          <a:ea typeface="+mn-ea"/>
                          <a:cs typeface="+mn-cs"/>
                        </a:rPr>
                        <a:t>propunerea</a:t>
                      </a:r>
                      <a:r>
                        <a:rPr kumimoji="0" lang="en-US" sz="1400" b="1" i="0" u="sng" strike="noStrike" kern="1200" cap="none" spc="0" normalizeH="0" baseline="0" noProof="0" dirty="0">
                          <a:ln>
                            <a:noFill/>
                          </a:ln>
                          <a:solidFill>
                            <a:srgbClr val="7030A0"/>
                          </a:solidFill>
                          <a:effectLst/>
                          <a:uLnTx/>
                          <a:uFillTx/>
                          <a:latin typeface="+mn-lt"/>
                          <a:ea typeface="+mn-ea"/>
                          <a:cs typeface="+mn-cs"/>
                        </a:rPr>
                        <a:t> DA </a:t>
                      </a:r>
                      <a:r>
                        <a:rPr kumimoji="0" lang="en-US" sz="1400" b="1" i="0" u="sng" strike="noStrike" kern="1200" cap="none" spc="0" normalizeH="0" baseline="0" noProof="0" dirty="0" err="1">
                          <a:ln>
                            <a:noFill/>
                          </a:ln>
                          <a:solidFill>
                            <a:srgbClr val="7030A0"/>
                          </a:solidFill>
                          <a:effectLst/>
                          <a:uLnTx/>
                          <a:uFillTx/>
                          <a:latin typeface="+mn-lt"/>
                          <a:ea typeface="+mn-ea"/>
                          <a:cs typeface="+mn-cs"/>
                        </a:rPr>
                        <a:t>sau</a:t>
                      </a:r>
                      <a:r>
                        <a:rPr kumimoji="0" lang="en-US" sz="1400" b="1" i="0" u="sng" strike="noStrike" kern="1200" cap="none" spc="0" normalizeH="0" baseline="0" noProof="0" dirty="0">
                          <a:ln>
                            <a:noFill/>
                          </a:ln>
                          <a:solidFill>
                            <a:srgbClr val="7030A0"/>
                          </a:solidFill>
                          <a:effectLst/>
                          <a:uLnTx/>
                          <a:uFillTx/>
                          <a:latin typeface="+mn-lt"/>
                          <a:ea typeface="+mn-ea"/>
                          <a:cs typeface="+mn-cs"/>
                        </a:rPr>
                        <a:t> NU</a:t>
                      </a:r>
                      <a:r>
                        <a:rPr kumimoji="0" lang="en-US" sz="1400" b="1" i="0" u="none" strike="noStrike" kern="1200" cap="none" spc="0" normalizeH="0" baseline="0" noProof="0" dirty="0">
                          <a:ln>
                            <a:noFill/>
                          </a:ln>
                          <a:solidFill>
                            <a:srgbClr val="7030A0"/>
                          </a:solidFill>
                          <a:effectLst/>
                          <a:uLnTx/>
                          <a:uFillTx/>
                          <a:latin typeface="+mn-lt"/>
                          <a:ea typeface="+mn-ea"/>
                          <a:cs typeface="+mn-cs"/>
                        </a:rPr>
                        <a:t>, conform </a:t>
                      </a:r>
                      <a:r>
                        <a:rPr kumimoji="0" lang="en-US" sz="1400" b="1" i="0" u="none" strike="noStrike" kern="1200" cap="none" spc="0" normalizeH="0" baseline="0" noProof="0" dirty="0" err="1">
                          <a:ln>
                            <a:noFill/>
                          </a:ln>
                          <a:solidFill>
                            <a:srgbClr val="7030A0"/>
                          </a:solidFill>
                          <a:effectLst/>
                          <a:uLnTx/>
                          <a:uFillTx/>
                          <a:latin typeface="+mn-lt"/>
                          <a:ea typeface="+mn-ea"/>
                          <a:cs typeface="+mn-cs"/>
                        </a:rPr>
                        <a:t>deciziei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majoritatii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fiecare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membru</a:t>
                      </a:r>
                      <a:r>
                        <a:rPr kumimoji="0" lang="en-US" sz="1400" b="1" i="0" u="none" strike="noStrike" kern="1200" cap="none" spc="0" normalizeH="0" baseline="0" noProof="0" dirty="0">
                          <a:ln>
                            <a:noFill/>
                          </a:ln>
                          <a:solidFill>
                            <a:srgbClr val="7030A0"/>
                          </a:solidFill>
                          <a:effectLst/>
                          <a:uLnTx/>
                          <a:uFillTx/>
                          <a:latin typeface="+mn-lt"/>
                          <a:ea typeface="+mn-ea"/>
                          <a:cs typeface="+mn-cs"/>
                        </a:rPr>
                        <a:t> al </a:t>
                      </a:r>
                      <a:r>
                        <a:rPr kumimoji="0" lang="en-US" sz="1400" b="1" i="0" u="none" strike="noStrike" kern="1200" cap="none" spc="0" normalizeH="0" baseline="0" noProof="0" dirty="0" err="1">
                          <a:ln>
                            <a:noFill/>
                          </a:ln>
                          <a:solidFill>
                            <a:srgbClr val="7030A0"/>
                          </a:solidFill>
                          <a:effectLst/>
                          <a:uLnTx/>
                          <a:uFillTx/>
                          <a:latin typeface="+mn-lt"/>
                          <a:ea typeface="+mn-ea"/>
                          <a:cs typeface="+mn-cs"/>
                        </a:rPr>
                        <a:t>comisiei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avand</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pozitia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exprimata</a:t>
                      </a:r>
                      <a:r>
                        <a:rPr kumimoji="0" lang="en-US" sz="1400" b="1" i="0" u="none" strike="noStrike" kern="1200" cap="none" spc="0" normalizeH="0" baseline="0" noProof="0" dirty="0">
                          <a:ln>
                            <a:noFill/>
                          </a:ln>
                          <a:solidFill>
                            <a:srgbClr val="7030A0"/>
                          </a:solidFill>
                          <a:effectLst/>
                          <a:uLnTx/>
                          <a:uFillTx/>
                          <a:latin typeface="+mn-lt"/>
                          <a:ea typeface="+mn-ea"/>
                          <a:cs typeface="+mn-cs"/>
                        </a:rPr>
                        <a:t> individual.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7030A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sng" strike="noStrike" kern="1200" cap="none" spc="0" normalizeH="0" baseline="0" noProof="0" dirty="0">
                          <a:ln>
                            <a:noFill/>
                          </a:ln>
                          <a:solidFill>
                            <a:srgbClr val="7030A0"/>
                          </a:solidFill>
                          <a:effectLst/>
                          <a:uLnTx/>
                          <a:uFillTx/>
                          <a:latin typeface="+mn-lt"/>
                          <a:ea typeface="+mn-ea"/>
                          <a:cs typeface="+mn-cs"/>
                        </a:rPr>
                        <a:t>Nota de </a:t>
                      </a:r>
                      <a:r>
                        <a:rPr kumimoji="0" lang="en-US" sz="1400" b="1" i="0" u="sng" strike="noStrike" kern="1200" cap="none" spc="0" normalizeH="0" baseline="0" noProof="0" dirty="0" err="1">
                          <a:ln>
                            <a:noFill/>
                          </a:ln>
                          <a:solidFill>
                            <a:srgbClr val="7030A0"/>
                          </a:solidFill>
                          <a:effectLst/>
                          <a:uLnTx/>
                          <a:uFillTx/>
                          <a:latin typeface="+mn-lt"/>
                          <a:ea typeface="+mn-ea"/>
                          <a:cs typeface="+mn-cs"/>
                        </a:rPr>
                        <a:t>constatare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inregistrata</a:t>
                      </a:r>
                      <a:r>
                        <a:rPr kumimoji="0" lang="en-US" sz="1400" b="1" i="0" u="none" strike="noStrike" kern="1200" cap="none" spc="0" normalizeH="0" baseline="0" noProof="0" dirty="0">
                          <a:ln>
                            <a:noFill/>
                          </a:ln>
                          <a:solidFill>
                            <a:srgbClr val="7030A0"/>
                          </a:solidFill>
                          <a:effectLst/>
                          <a:uLnTx/>
                          <a:uFillTx/>
                          <a:latin typeface="+mn-lt"/>
                          <a:ea typeface="+mn-ea"/>
                          <a:cs typeface="+mn-cs"/>
                        </a:rPr>
                        <a:t> 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Registrul</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intrari-iesiri</a:t>
                      </a:r>
                      <a:r>
                        <a:rPr kumimoji="0" lang="en-US" sz="1400" b="1" i="0" u="none" strike="noStrike" kern="1200" cap="none" spc="0" normalizeH="0" baseline="0" noProof="0" dirty="0">
                          <a:ln>
                            <a:noFill/>
                          </a:ln>
                          <a:solidFill>
                            <a:srgbClr val="7030A0"/>
                          </a:solidFill>
                          <a:effectLst/>
                          <a:uLnTx/>
                          <a:uFillTx/>
                          <a:latin typeface="+mn-lt"/>
                          <a:ea typeface="+mn-ea"/>
                          <a:cs typeface="+mn-cs"/>
                        </a:rPr>
                        <a:t> al </a:t>
                      </a:r>
                      <a:r>
                        <a:rPr kumimoji="0" lang="en-US" sz="1400" b="1" i="0" u="none" strike="noStrike" kern="1200" cap="none" spc="0" normalizeH="0" baseline="0" noProof="0" dirty="0" err="1">
                          <a:ln>
                            <a:noFill/>
                          </a:ln>
                          <a:solidFill>
                            <a:srgbClr val="7030A0"/>
                          </a:solidFill>
                          <a:effectLst/>
                          <a:uLnTx/>
                          <a:uFillTx/>
                          <a:latin typeface="+mn-lt"/>
                          <a:ea typeface="+mn-ea"/>
                          <a:cs typeface="+mn-cs"/>
                        </a:rPr>
                        <a:t>ocolului</a:t>
                      </a:r>
                      <a:r>
                        <a:rPr kumimoji="0" lang="en-US" sz="1400" b="1" i="0" u="none" strike="noStrike" kern="1200" cap="none" spc="0" normalizeH="0" baseline="0" noProof="0" dirty="0">
                          <a:ln>
                            <a:noFill/>
                          </a:ln>
                          <a:solidFill>
                            <a:srgbClr val="7030A0"/>
                          </a:solidFill>
                          <a:effectLst/>
                          <a:uLnTx/>
                          <a:uFillTx/>
                          <a:latin typeface="+mn-lt"/>
                          <a:ea typeface="+mn-ea"/>
                          <a:cs typeface="+mn-cs"/>
                        </a:rPr>
                        <a:t> silvic </a:t>
                      </a:r>
                      <a:r>
                        <a:rPr kumimoji="0" lang="en-US" sz="1400" b="1" i="0" u="none" strike="noStrike" kern="1200" cap="none" spc="0" normalizeH="0" baseline="0" noProof="0" dirty="0" err="1">
                          <a:ln>
                            <a:noFill/>
                          </a:ln>
                          <a:solidFill>
                            <a:srgbClr val="7030A0"/>
                          </a:solidFill>
                          <a:effectLst/>
                          <a:uLnTx/>
                          <a:uFillTx/>
                          <a:latin typeface="+mn-lt"/>
                          <a:ea typeface="+mn-ea"/>
                          <a:cs typeface="+mn-cs"/>
                        </a:rPr>
                        <a:t>si</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avand</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rezolutia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sefului</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ocol</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va</a:t>
                      </a:r>
                      <a:r>
                        <a:rPr kumimoji="0" lang="en-US" sz="1400" b="1" i="0" u="none" strike="noStrike" kern="1200" cap="none" spc="0" normalizeH="0" baseline="0" noProof="0" dirty="0">
                          <a:ln>
                            <a:noFill/>
                          </a:ln>
                          <a:solidFill>
                            <a:srgbClr val="7030A0"/>
                          </a:solidFill>
                          <a:effectLst/>
                          <a:uLnTx/>
                          <a:uFillTx/>
                          <a:latin typeface="+mn-lt"/>
                          <a:ea typeface="+mn-ea"/>
                          <a:cs typeface="+mn-cs"/>
                        </a:rPr>
                        <a:t> fi parte din </a:t>
                      </a:r>
                      <a:r>
                        <a:rPr kumimoji="0" lang="en-US" sz="1400" b="1" i="0" u="none" strike="noStrike" kern="1200" cap="none" spc="0" normalizeH="0" baseline="0" noProof="0" dirty="0" err="1">
                          <a:ln>
                            <a:noFill/>
                          </a:ln>
                          <a:solidFill>
                            <a:srgbClr val="7030A0"/>
                          </a:solidFill>
                          <a:effectLst/>
                          <a:uLnTx/>
                          <a:uFillTx/>
                          <a:latin typeface="+mn-lt"/>
                          <a:ea typeface="+mn-ea"/>
                          <a:cs typeface="+mn-cs"/>
                        </a:rPr>
                        <a:t>documentatia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aferenta</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dosarului</a:t>
                      </a:r>
                      <a:r>
                        <a:rPr kumimoji="0" lang="en-US" sz="1400" b="1" i="0" u="none" strike="noStrike" kern="1200" cap="none" spc="0" normalizeH="0" baseline="0" noProof="0" dirty="0">
                          <a:ln>
                            <a:noFill/>
                          </a:ln>
                          <a:solidFill>
                            <a:srgbClr val="7030A0"/>
                          </a:solidFill>
                          <a:effectLst/>
                          <a:uLnTx/>
                          <a:uFillTx/>
                          <a:latin typeface="+mn-lt"/>
                          <a:ea typeface="+mn-ea"/>
                          <a:cs typeface="+mn-cs"/>
                        </a:rPr>
                        <a:t> APV </a:t>
                      </a:r>
                      <a:r>
                        <a:rPr kumimoji="0" lang="en-US" sz="1400" b="1" i="0" u="none" strike="noStrike" kern="1200" cap="none" spc="0" normalizeH="0" baseline="0" noProof="0" dirty="0" err="1">
                          <a:ln>
                            <a:noFill/>
                          </a:ln>
                          <a:solidFill>
                            <a:srgbClr val="7030A0"/>
                          </a:solidFill>
                          <a:effectLst/>
                          <a:uLnTx/>
                          <a:uFillTx/>
                          <a:latin typeface="+mn-lt"/>
                          <a:ea typeface="+mn-ea"/>
                          <a:cs typeface="+mn-cs"/>
                        </a:rPr>
                        <a:t>constituit</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pentru</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produsele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accidentale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suprapuse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precum</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si</a:t>
                      </a:r>
                      <a:r>
                        <a:rPr kumimoji="0" lang="en-US" sz="1400" b="1" i="0" u="none" strike="noStrike" kern="1200" cap="none" spc="0" normalizeH="0" baseline="0" noProof="0" dirty="0">
                          <a:ln>
                            <a:noFill/>
                          </a:ln>
                          <a:solidFill>
                            <a:srgbClr val="7030A0"/>
                          </a:solidFill>
                          <a:effectLst/>
                          <a:uLnTx/>
                          <a:uFillTx/>
                          <a:latin typeface="+mn-lt"/>
                          <a:ea typeface="+mn-ea"/>
                          <a:cs typeface="+mn-cs"/>
                        </a:rPr>
                        <a:t> parte a </a:t>
                      </a:r>
                      <a:r>
                        <a:rPr kumimoji="0" lang="en-US" sz="1400" b="1" i="0" u="none" strike="noStrike" kern="1200" cap="none" spc="0" normalizeH="0" baseline="0" noProof="0" dirty="0" err="1">
                          <a:ln>
                            <a:noFill/>
                          </a:ln>
                          <a:solidFill>
                            <a:srgbClr val="7030A0"/>
                          </a:solidFill>
                          <a:effectLst/>
                          <a:uLnTx/>
                          <a:uFillTx/>
                          <a:latin typeface="+mn-lt"/>
                          <a:ea typeface="+mn-ea"/>
                          <a:cs typeface="+mn-cs"/>
                        </a:rPr>
                        <a:t>documentatiei</a:t>
                      </a:r>
                      <a:r>
                        <a:rPr kumimoji="0" lang="en-US" sz="1400" b="1" i="0" u="none" strike="noStrike" kern="1200" cap="none" spc="0" normalizeH="0" baseline="0" noProof="0" dirty="0">
                          <a:ln>
                            <a:noFill/>
                          </a:ln>
                          <a:solidFill>
                            <a:srgbClr val="7030A0"/>
                          </a:solidFill>
                          <a:effectLst/>
                          <a:uLnTx/>
                          <a:uFillTx/>
                          <a:latin typeface="+mn-lt"/>
                          <a:ea typeface="+mn-ea"/>
                          <a:cs typeface="+mn-cs"/>
                        </a:rPr>
                        <a:t> de </a:t>
                      </a:r>
                      <a:r>
                        <a:rPr kumimoji="0" lang="en-US" sz="1400" b="1" i="0" u="none" strike="noStrike" kern="1200" cap="none" spc="0" normalizeH="0" baseline="0" noProof="0" dirty="0" err="1">
                          <a:ln>
                            <a:noFill/>
                          </a:ln>
                          <a:solidFill>
                            <a:srgbClr val="7030A0"/>
                          </a:solidFill>
                          <a:effectLst/>
                          <a:uLnTx/>
                          <a:uFillTx/>
                          <a:latin typeface="+mn-lt"/>
                          <a:ea typeface="+mn-ea"/>
                          <a:cs typeface="+mn-cs"/>
                        </a:rPr>
                        <a:t>negociere</a:t>
                      </a:r>
                      <a:r>
                        <a:rPr kumimoji="0" lang="en-US" sz="1400" b="1" i="0" u="none" strike="noStrike" kern="1200" cap="none" spc="0" normalizeH="0" baseline="0" noProof="0" dirty="0">
                          <a:ln>
                            <a:noFill/>
                          </a:ln>
                          <a:solidFill>
                            <a:srgbClr val="7030A0"/>
                          </a:solidFill>
                          <a:effectLst/>
                          <a:uLnTx/>
                          <a:uFillTx/>
                          <a:latin typeface="+mn-lt"/>
                          <a:ea typeface="+mn-ea"/>
                          <a:cs typeface="+mn-cs"/>
                        </a:rPr>
                        <a:t> a </a:t>
                      </a:r>
                      <a:r>
                        <a:rPr kumimoji="0" lang="en-US" sz="1400" b="1" i="0" u="none" strike="noStrike" kern="1200" cap="none" spc="0" normalizeH="0" baseline="0" noProof="0" dirty="0" err="1">
                          <a:ln>
                            <a:noFill/>
                          </a:ln>
                          <a:solidFill>
                            <a:srgbClr val="7030A0"/>
                          </a:solidFill>
                          <a:effectLst/>
                          <a:uLnTx/>
                          <a:uFillTx/>
                          <a:latin typeface="+mn-lt"/>
                          <a:ea typeface="+mn-ea"/>
                          <a:cs typeface="+mn-cs"/>
                        </a:rPr>
                        <a:t>partizii</a:t>
                      </a:r>
                      <a:r>
                        <a:rPr kumimoji="0" lang="en-US" sz="1400" b="1" i="0" u="none" strike="noStrike" kern="1200" cap="none" spc="0" normalizeH="0" baseline="0" noProof="0" dirty="0">
                          <a:ln>
                            <a:noFill/>
                          </a:ln>
                          <a:solidFill>
                            <a:srgbClr val="7030A0"/>
                          </a:solidFill>
                          <a:effectLst/>
                          <a:uLnTx/>
                          <a:uFillTx/>
                          <a:latin typeface="+mn-lt"/>
                          <a:ea typeface="+mn-ea"/>
                          <a:cs typeface="+mn-cs"/>
                        </a:rPr>
                        <a:t>/</a:t>
                      </a:r>
                      <a:r>
                        <a:rPr kumimoji="0" lang="en-US" sz="1400" b="1" i="0" u="none" strike="noStrike" kern="1200" cap="none" spc="0" normalizeH="0" baseline="0" noProof="0" dirty="0" err="1">
                          <a:ln>
                            <a:noFill/>
                          </a:ln>
                          <a:solidFill>
                            <a:srgbClr val="7030A0"/>
                          </a:solidFill>
                          <a:effectLst/>
                          <a:uLnTx/>
                          <a:uFillTx/>
                          <a:latin typeface="+mn-lt"/>
                          <a:ea typeface="+mn-ea"/>
                          <a:cs typeface="+mn-cs"/>
                        </a:rPr>
                        <a:t>partizilor</a:t>
                      </a:r>
                      <a:r>
                        <a:rPr kumimoji="0" lang="en-US" sz="1400" b="1" i="0" u="none" strike="noStrike" kern="1200" cap="none" spc="0" normalizeH="0" baseline="0" noProof="0" dirty="0">
                          <a:ln>
                            <a:noFill/>
                          </a:ln>
                          <a:solidFill>
                            <a:srgbClr val="7030A0"/>
                          </a:solidFill>
                          <a:effectLst/>
                          <a:uLnTx/>
                          <a:uFillTx/>
                          <a:latin typeface="+mn-lt"/>
                          <a:ea typeface="+mn-ea"/>
                          <a:cs typeface="+mn-cs"/>
                        </a:rPr>
                        <a:t> de produse </a:t>
                      </a:r>
                      <a:r>
                        <a:rPr kumimoji="0" lang="en-US" sz="1400" b="1" i="0" u="none" strike="noStrike" kern="1200" cap="none" spc="0" normalizeH="0" baseline="0" noProof="0" dirty="0" err="1">
                          <a:ln>
                            <a:noFill/>
                          </a:ln>
                          <a:solidFill>
                            <a:srgbClr val="7030A0"/>
                          </a:solidFill>
                          <a:effectLst/>
                          <a:uLnTx/>
                          <a:uFillTx/>
                          <a:latin typeface="+mn-lt"/>
                          <a:ea typeface="+mn-ea"/>
                          <a:cs typeface="+mn-cs"/>
                        </a:rPr>
                        <a:t>accidentale</a:t>
                      </a:r>
                      <a:r>
                        <a:rPr kumimoji="0" lang="en-US" sz="1400" b="1" i="0" u="none" strike="noStrike" kern="1200" cap="none" spc="0" normalizeH="0" baseline="0" noProof="0" dirty="0">
                          <a:ln>
                            <a:noFill/>
                          </a:ln>
                          <a:solidFill>
                            <a:srgbClr val="7030A0"/>
                          </a:solidFill>
                          <a:effectLst/>
                          <a:uLnTx/>
                          <a:uFillTx/>
                          <a:latin typeface="+mn-lt"/>
                          <a:ea typeface="+mn-ea"/>
                          <a:cs typeface="+mn-cs"/>
                        </a:rPr>
                        <a:t> </a:t>
                      </a:r>
                      <a:r>
                        <a:rPr kumimoji="0" lang="en-US" sz="1400" b="1" i="0" u="none" strike="noStrike" kern="1200" cap="none" spc="0" normalizeH="0" baseline="0" noProof="0" dirty="0" err="1">
                          <a:ln>
                            <a:noFill/>
                          </a:ln>
                          <a:solidFill>
                            <a:srgbClr val="7030A0"/>
                          </a:solidFill>
                          <a:effectLst/>
                          <a:uLnTx/>
                          <a:uFillTx/>
                          <a:latin typeface="+mn-lt"/>
                          <a:ea typeface="+mn-ea"/>
                          <a:cs typeface="+mn-cs"/>
                        </a:rPr>
                        <a:t>suprapuse</a:t>
                      </a:r>
                      <a:r>
                        <a:rPr kumimoji="0" lang="en-US" sz="1400" b="1" i="0" u="none" strike="noStrike" kern="1200" cap="none" spc="0" normalizeH="0" baseline="0" noProof="0" dirty="0">
                          <a:ln>
                            <a:noFill/>
                          </a:ln>
                          <a:solidFill>
                            <a:srgbClr val="7030A0"/>
                          </a:solidFill>
                          <a:effectLst/>
                          <a:uLnTx/>
                          <a:uFillTx/>
                          <a:latin typeface="+mn-lt"/>
                          <a:ea typeface="+mn-ea"/>
                          <a:cs typeface="+mn-cs"/>
                        </a:rPr>
                        <a:t>.</a:t>
                      </a:r>
                      <a:endParaRPr kumimoji="0" lang="en-US" sz="1400" b="1" i="1" u="sng" strike="noStrike" kern="1200" cap="none" spc="0" normalizeH="0" baseline="0" noProof="0" dirty="0">
                        <a:ln>
                          <a:noFill/>
                        </a:ln>
                        <a:solidFill>
                          <a:srgbClr val="7030A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B05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Reglementare</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procedura</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pentru</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stabilirea</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necesitatii</a:t>
                      </a:r>
                      <a:r>
                        <a:rPr kumimoji="0" lang="en-US" sz="1400" b="1" i="0" u="none" strike="noStrike" kern="1200" cap="none" spc="0" normalizeH="0" baseline="0" noProof="0" dirty="0">
                          <a:ln>
                            <a:noFill/>
                          </a:ln>
                          <a:solidFill>
                            <a:prstClr val="black"/>
                          </a:solidFill>
                          <a:effectLst/>
                          <a:uLnTx/>
                          <a:uFillTx/>
                          <a:latin typeface="+mn-lt"/>
                          <a:ea typeface="+mn-ea"/>
                          <a:cs typeface="+mn-cs"/>
                        </a:rPr>
                        <a:t> şi </a:t>
                      </a:r>
                      <a:r>
                        <a:rPr kumimoji="0" lang="en-US" sz="1400" b="1" i="0" u="none" strike="noStrike" kern="1200" cap="none" spc="0" normalizeH="0" baseline="0" noProof="0" dirty="0" err="1">
                          <a:ln>
                            <a:noFill/>
                          </a:ln>
                          <a:solidFill>
                            <a:prstClr val="black"/>
                          </a:solidFill>
                          <a:effectLst/>
                          <a:uLnTx/>
                          <a:uFillTx/>
                          <a:latin typeface="+mn-lt"/>
                          <a:ea typeface="+mn-ea"/>
                          <a:cs typeface="+mn-cs"/>
                        </a:rPr>
                        <a:t>oportunitatii</a:t>
                      </a:r>
                      <a:r>
                        <a:rPr kumimoji="0" lang="en-US" sz="1400" b="1" i="0" u="none" strike="noStrike" kern="1200" cap="none" spc="0" normalizeH="0" baseline="0" noProof="0" dirty="0">
                          <a:ln>
                            <a:noFill/>
                          </a:ln>
                          <a:solidFill>
                            <a:prstClr val="black"/>
                          </a:solidFill>
                          <a:effectLst/>
                          <a:uLnTx/>
                          <a:uFillTx/>
                          <a:latin typeface="+mn-lt"/>
                          <a:ea typeface="+mn-ea"/>
                          <a:cs typeface="+mn-cs"/>
                        </a:rPr>
                        <a:t> din </a:t>
                      </a:r>
                      <a:r>
                        <a:rPr kumimoji="0" lang="en-US" sz="1400" b="1" i="0" u="none" strike="noStrike" kern="1200" cap="none" spc="0" normalizeH="0" baseline="0" noProof="0" dirty="0" err="1">
                          <a:ln>
                            <a:noFill/>
                          </a:ln>
                          <a:solidFill>
                            <a:prstClr val="black"/>
                          </a:solidFill>
                          <a:effectLst/>
                          <a:uLnTx/>
                          <a:uFillTx/>
                          <a:latin typeface="+mn-lt"/>
                          <a:ea typeface="+mn-ea"/>
                          <a:cs typeface="+mn-cs"/>
                        </a:rPr>
                        <a:t>considerente</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tehnico-economice</a:t>
                      </a:r>
                      <a:r>
                        <a:rPr kumimoji="0" lang="en-US" sz="1400" b="1" i="0" u="none" strike="noStrike" kern="1200" cap="none" spc="0" normalizeH="0" baseline="0" noProof="0" dirty="0">
                          <a:ln>
                            <a:noFill/>
                          </a:ln>
                          <a:solidFill>
                            <a:prstClr val="black"/>
                          </a:solidFill>
                          <a:effectLst/>
                          <a:uLnTx/>
                          <a:uFillTx/>
                          <a:latin typeface="+mn-lt"/>
                          <a:ea typeface="+mn-ea"/>
                          <a:cs typeface="+mn-cs"/>
                        </a:rPr>
                        <a:t> şi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protecţie</a:t>
                      </a:r>
                      <a:r>
                        <a:rPr kumimoji="0" lang="en-US" sz="1400" b="1" i="0" u="none" strike="noStrike" kern="1200" cap="none" spc="0" normalizeH="0" baseline="0" noProof="0" dirty="0">
                          <a:ln>
                            <a:noFill/>
                          </a:ln>
                          <a:solidFill>
                            <a:prstClr val="black"/>
                          </a:solidFill>
                          <a:effectLst/>
                          <a:uLnTx/>
                          <a:uFillTx/>
                          <a:latin typeface="+mn-lt"/>
                          <a:ea typeface="+mn-ea"/>
                          <a:cs typeface="+mn-cs"/>
                        </a:rPr>
                        <a:t> a </a:t>
                      </a:r>
                      <a:r>
                        <a:rPr kumimoji="0" lang="en-US" sz="1400" b="1" i="0" u="none" strike="noStrike" kern="1200" cap="none" spc="0" normalizeH="0" baseline="0" noProof="0" dirty="0" err="1">
                          <a:ln>
                            <a:noFill/>
                          </a:ln>
                          <a:solidFill>
                            <a:prstClr val="black"/>
                          </a:solidFill>
                          <a:effectLst/>
                          <a:uLnTx/>
                          <a:uFillTx/>
                          <a:latin typeface="+mn-lt"/>
                          <a:ea typeface="+mn-ea"/>
                          <a:cs typeface="+mn-cs"/>
                        </a:rPr>
                        <a:t>muncii</a:t>
                      </a:r>
                      <a:r>
                        <a:rPr kumimoji="0" lang="en-US" sz="1400" b="1"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6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683402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3161758038"/>
              </p:ext>
            </p:extLst>
          </p:nvPr>
        </p:nvGraphicFramePr>
        <p:xfrm>
          <a:off x="122829" y="601581"/>
          <a:ext cx="11929126" cy="6001373"/>
        </p:xfrm>
        <a:graphic>
          <a:graphicData uri="http://schemas.openxmlformats.org/drawingml/2006/table">
            <a:tbl>
              <a:tblPr firstRow="1" bandRow="1">
                <a:tableStyleId>{93296810-A885-4BE3-A3E7-6D5BEEA58F35}</a:tableStyleId>
              </a:tblPr>
              <a:tblGrid>
                <a:gridCol w="258171">
                  <a:extLst>
                    <a:ext uri="{9D8B030D-6E8A-4147-A177-3AD203B41FA5}">
                      <a16:colId xmlns:a16="http://schemas.microsoft.com/office/drawing/2014/main" val="443018147"/>
                    </a:ext>
                  </a:extLst>
                </a:gridCol>
                <a:gridCol w="27432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447040">
                  <a:extLst>
                    <a:ext uri="{9D8B030D-6E8A-4147-A177-3AD203B41FA5}">
                      <a16:colId xmlns:a16="http://schemas.microsoft.com/office/drawing/2014/main" val="20003"/>
                    </a:ext>
                  </a:extLst>
                </a:gridCol>
                <a:gridCol w="3154680">
                  <a:extLst>
                    <a:ext uri="{9D8B030D-6E8A-4147-A177-3AD203B41FA5}">
                      <a16:colId xmlns:a16="http://schemas.microsoft.com/office/drawing/2014/main" val="1936576000"/>
                    </a:ext>
                  </a:extLst>
                </a:gridCol>
                <a:gridCol w="5455920">
                  <a:extLst>
                    <a:ext uri="{9D8B030D-6E8A-4147-A177-3AD203B41FA5}">
                      <a16:colId xmlns:a16="http://schemas.microsoft.com/office/drawing/2014/main" val="3002839380"/>
                    </a:ext>
                  </a:extLst>
                </a:gridCol>
                <a:gridCol w="2130715">
                  <a:extLst>
                    <a:ext uri="{9D8B030D-6E8A-4147-A177-3AD203B41FA5}">
                      <a16:colId xmlns:a16="http://schemas.microsoft.com/office/drawing/2014/main" val="2335696064"/>
                    </a:ext>
                  </a:extLst>
                </a:gridCol>
              </a:tblGrid>
              <a:tr h="910366">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056493">
                <a:tc>
                  <a:txBody>
                    <a:bodyPr/>
                    <a:lstStyle/>
                    <a:p>
                      <a:r>
                        <a:rPr lang="en-US" sz="1600" b="1" dirty="0">
                          <a:latin typeface="+mn-lt"/>
                        </a:rPr>
                        <a:t>I</a:t>
                      </a:r>
                      <a:endParaRPr lang="x-none" sz="1600" b="1" dirty="0">
                        <a:latin typeface="+mn-lt"/>
                      </a:endParaRPr>
                    </a:p>
                  </a:txBody>
                  <a:tcPr>
                    <a:blipFill>
                      <a:blip r:embed="rId3"/>
                      <a:tile tx="0" ty="0" sx="100000" sy="100000" flip="none" algn="tl"/>
                    </a:blipFill>
                  </a:tcPr>
                </a:tc>
                <a:tc>
                  <a:txBody>
                    <a:bodyPr/>
                    <a:lstStyle/>
                    <a:p>
                      <a:r>
                        <a:rPr lang="en-US" sz="1600" b="1" dirty="0">
                          <a:latin typeface="+mn-lt"/>
                        </a:rPr>
                        <a:t>1</a:t>
                      </a:r>
                      <a:endParaRPr lang="x-none" sz="1600" b="1" dirty="0">
                        <a:latin typeface="+mn-lt"/>
                      </a:endParaRPr>
                    </a:p>
                  </a:txBody>
                  <a:tcPr>
                    <a:blipFill>
                      <a:blip r:embed="rId3"/>
                      <a:tile tx="0" ty="0" sx="100000" sy="100000" flip="none" algn="tl"/>
                    </a:blipFill>
                  </a:tcPr>
                </a:tc>
                <a:tc>
                  <a:txBody>
                    <a:bodyPr/>
                    <a:lstStyle/>
                    <a:p>
                      <a:endParaRPr lang="x-none" sz="1600" b="1" dirty="0">
                        <a:latin typeface="+mn-lt"/>
                      </a:endParaRPr>
                    </a:p>
                  </a:txBody>
                  <a:tcPr>
                    <a:blipFill>
                      <a:blip r:embed="rId3"/>
                      <a:tile tx="0" ty="0" sx="100000" sy="100000" flip="none" algn="tl"/>
                    </a:blipFill>
                  </a:tcPr>
                </a:tc>
                <a:tc>
                  <a:txBody>
                    <a:bodyPr/>
                    <a:lstStyle/>
                    <a:p>
                      <a:r>
                        <a:rPr lang="en-US" sz="1600" b="1" dirty="0">
                          <a:latin typeface="+mn-lt"/>
                        </a:rPr>
                        <a:t>y)</a:t>
                      </a:r>
                    </a:p>
                  </a:txBody>
                  <a:tcPr>
                    <a:blipFill>
                      <a:blip r:embed="rId3"/>
                      <a:tile tx="0" ty="0" sx="100000" sy="100000" flip="none" algn="tl"/>
                    </a:blipFill>
                  </a:tcPr>
                </a:tc>
                <a:tc>
                  <a:txBody>
                    <a:bodyPr/>
                    <a:lstStyle/>
                    <a:p>
                      <a:pPr marL="0" marR="0">
                        <a:lnSpc>
                          <a:spcPct val="100000"/>
                        </a:lnSpc>
                        <a:spcBef>
                          <a:spcPts val="0"/>
                        </a:spcBef>
                        <a:spcAft>
                          <a:spcPts val="8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w) sortiment industrial de material </a:t>
                      </a:r>
                      <a:r>
                        <a:rPr lang="en-US" sz="1400" b="1" dirty="0" err="1">
                          <a:effectLst/>
                          <a:latin typeface="Calibri" panose="020F0502020204030204" pitchFamily="34" charset="0"/>
                          <a:ea typeface="Calibri" panose="020F0502020204030204" pitchFamily="34" charset="0"/>
                          <a:cs typeface="Calibri" panose="020F0502020204030204" pitchFamily="34" charset="0"/>
                        </a:rPr>
                        <a:t>lemnos</a:t>
                      </a:r>
                      <a:r>
                        <a:rPr lang="en-US" sz="1400" b="1" dirty="0">
                          <a:effectLst/>
                          <a:latin typeface="Calibri" panose="020F0502020204030204" pitchFamily="34" charset="0"/>
                          <a:ea typeface="Calibri" panose="020F0502020204030204" pitchFamily="34" charset="0"/>
                          <a:cs typeface="Calibri" panose="020F0502020204030204" pitchFamily="34" charset="0"/>
                        </a:rPr>
                        <a:t> - </a:t>
                      </a:r>
                      <a:r>
                        <a:rPr lang="en-US" sz="1400" dirty="0" err="1">
                          <a:effectLst/>
                          <a:latin typeface="Calibri" panose="020F0502020204030204" pitchFamily="34" charset="0"/>
                          <a:ea typeface="Calibri" panose="020F0502020204030204" pitchFamily="34" charset="0"/>
                          <a:cs typeface="Calibri" panose="020F0502020204030204" pitchFamily="34" charset="0"/>
                        </a:rPr>
                        <a:t>sortimentul</a:t>
                      </a:r>
                      <a:r>
                        <a:rPr lang="en-US" sz="1400" dirty="0">
                          <a:effectLst/>
                          <a:latin typeface="Calibri" panose="020F0502020204030204" pitchFamily="34" charset="0"/>
                          <a:ea typeface="Calibri" panose="020F0502020204030204" pitchFamily="34" charset="0"/>
                          <a:cs typeface="Calibri" panose="020F0502020204030204" pitchFamily="34" charset="0"/>
                        </a:rPr>
                        <a:t> industrial </a:t>
                      </a:r>
                      <a:r>
                        <a:rPr lang="en-US" sz="1400" dirty="0" err="1">
                          <a:effectLst/>
                          <a:latin typeface="Calibri" panose="020F0502020204030204" pitchFamily="34" charset="0"/>
                          <a:ea typeface="Calibri" panose="020F0502020204030204" pitchFamily="34" charset="0"/>
                          <a:cs typeface="Calibri" panose="020F0502020204030204" pitchFamily="34" charset="0"/>
                        </a:rPr>
                        <a:t>obţinut</a:t>
                      </a:r>
                      <a:r>
                        <a:rPr lang="en-US" sz="1400" dirty="0">
                          <a:effectLst/>
                          <a:latin typeface="Calibri" panose="020F0502020204030204" pitchFamily="34" charset="0"/>
                          <a:ea typeface="Calibri" panose="020F0502020204030204" pitchFamily="34" charset="0"/>
                          <a:cs typeface="Calibri" panose="020F0502020204030204" pitchFamily="34" charset="0"/>
                        </a:rPr>
                        <a:t> din </a:t>
                      </a:r>
                      <a:r>
                        <a:rPr lang="en-US" sz="1400" dirty="0" err="1">
                          <a:effectLst/>
                          <a:latin typeface="Calibri" panose="020F0502020204030204" pitchFamily="34" charset="0"/>
                          <a:ea typeface="Calibri" panose="020F0502020204030204" pitchFamily="34" charset="0"/>
                          <a:cs typeface="Calibri" panose="020F0502020204030204" pitchFamily="34" charset="0"/>
                        </a:rPr>
                        <a:t>lemnul</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aferent</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partizilor</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autorizate</a:t>
                      </a:r>
                      <a:r>
                        <a:rPr lang="en-US" sz="1400" dirty="0">
                          <a:effectLst/>
                          <a:latin typeface="Calibri" panose="020F0502020204030204" pitchFamily="34" charset="0"/>
                          <a:ea typeface="Calibri" panose="020F0502020204030204" pitchFamily="34" charset="0"/>
                          <a:cs typeface="Calibri" panose="020F0502020204030204" pitchFamily="34" charset="0"/>
                        </a:rPr>
                        <a:t> şi </a:t>
                      </a:r>
                      <a:r>
                        <a:rPr lang="en-US" sz="1400" dirty="0" err="1">
                          <a:effectLst/>
                          <a:latin typeface="Calibri" panose="020F0502020204030204" pitchFamily="34" charset="0"/>
                          <a:ea typeface="Calibri" panose="020F0502020204030204" pitchFamily="34" charset="0"/>
                          <a:cs typeface="Calibri" panose="020F0502020204030204" pitchFamily="34" charset="0"/>
                        </a:rPr>
                        <a:t>exploatate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sortimentele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industriale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sunt</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cele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reglementate</a:t>
                      </a:r>
                      <a:r>
                        <a:rPr lang="en-US" sz="1400" dirty="0">
                          <a:effectLst/>
                          <a:latin typeface="Calibri" panose="020F0502020204030204" pitchFamily="34" charset="0"/>
                          <a:ea typeface="Calibri" panose="020F0502020204030204" pitchFamily="34" charset="0"/>
                          <a:cs typeface="Calibri" panose="020F0502020204030204" pitchFamily="34" charset="0"/>
                        </a:rPr>
                        <a:t> de </a:t>
                      </a:r>
                      <a:r>
                        <a:rPr lang="en-US" sz="1400" dirty="0" err="1">
                          <a:effectLst/>
                          <a:latin typeface="Calibri" panose="020F0502020204030204" pitchFamily="34" charset="0"/>
                          <a:ea typeface="Calibri" panose="020F0502020204030204" pitchFamily="34" charset="0"/>
                          <a:cs typeface="Calibri" panose="020F0502020204030204" pitchFamily="34" charset="0"/>
                        </a:rPr>
                        <a:t>autoritatea</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publică</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centrală</a:t>
                      </a:r>
                      <a:r>
                        <a:rPr lang="en-US" sz="1400" dirty="0">
                          <a:effectLst/>
                          <a:latin typeface="Calibri" panose="020F0502020204030204" pitchFamily="34" charset="0"/>
                          <a:ea typeface="Calibri" panose="020F0502020204030204" pitchFamily="34" charset="0"/>
                          <a:cs typeface="Calibri" panose="020F0502020204030204" pitchFamily="34" charset="0"/>
                        </a:rPr>
                        <a:t> care </a:t>
                      </a:r>
                      <a:r>
                        <a:rPr lang="en-US" sz="1400" dirty="0" err="1">
                          <a:effectLst/>
                          <a:latin typeface="Calibri" panose="020F0502020204030204" pitchFamily="34" charset="0"/>
                          <a:ea typeface="Calibri" panose="020F0502020204030204" pitchFamily="34" charset="0"/>
                          <a:cs typeface="Calibri" panose="020F0502020204030204" pitchFamily="34" charset="0"/>
                        </a:rPr>
                        <a:t>răspunde</a:t>
                      </a:r>
                      <a:r>
                        <a:rPr lang="en-US" sz="1400" dirty="0">
                          <a:effectLst/>
                          <a:latin typeface="Calibri" panose="020F0502020204030204" pitchFamily="34" charset="0"/>
                          <a:ea typeface="Calibri" panose="020F0502020204030204" pitchFamily="34" charset="0"/>
                          <a:cs typeface="Calibri" panose="020F0502020204030204" pitchFamily="34" charset="0"/>
                        </a:rPr>
                        <a:t> de </a:t>
                      </a:r>
                      <a:r>
                        <a:rPr lang="en-US" sz="1400" dirty="0" err="1">
                          <a:effectLst/>
                          <a:latin typeface="Calibri" panose="020F0502020204030204" pitchFamily="34" charset="0"/>
                          <a:ea typeface="Calibri" panose="020F0502020204030204" pitchFamily="34" charset="0"/>
                          <a:cs typeface="Calibri" panose="020F0502020204030204" pitchFamily="34" charset="0"/>
                        </a:rPr>
                        <a:t>silvicultură</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prin</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sistemul</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informatic</a:t>
                      </a:r>
                      <a:r>
                        <a:rPr lang="en-US" sz="1400" dirty="0">
                          <a:effectLst/>
                          <a:latin typeface="Calibri" panose="020F0502020204030204" pitchFamily="34" charset="0"/>
                          <a:ea typeface="Calibri" panose="020F0502020204030204" pitchFamily="34" charset="0"/>
                          <a:cs typeface="Calibri" panose="020F0502020204030204" pitchFamily="34" charset="0"/>
                        </a:rPr>
                        <a:t> SUMAL, </a:t>
                      </a:r>
                      <a:r>
                        <a:rPr lang="en-US" sz="1400" dirty="0" err="1">
                          <a:effectLst/>
                          <a:latin typeface="Calibri" panose="020F0502020204030204" pitchFamily="34" charset="0"/>
                          <a:ea typeface="Calibri" panose="020F0502020204030204" pitchFamily="34" charset="0"/>
                          <a:cs typeface="Calibri" panose="020F0502020204030204" pitchFamily="34" charset="0"/>
                        </a:rPr>
                        <a:t>în</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temeiul</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prevederilor</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legale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în</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vigoare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referitoare</a:t>
                      </a:r>
                      <a:r>
                        <a:rPr lang="en-US" sz="1400" dirty="0">
                          <a:effectLst/>
                          <a:latin typeface="Calibri" panose="020F0502020204030204" pitchFamily="34" charset="0"/>
                          <a:ea typeface="Calibri" panose="020F0502020204030204" pitchFamily="34" charset="0"/>
                          <a:cs typeface="Calibri" panose="020F0502020204030204" pitchFamily="34" charset="0"/>
                        </a:rPr>
                        <a:t> la </a:t>
                      </a:r>
                      <a:r>
                        <a:rPr lang="en-US" sz="1400" dirty="0" err="1">
                          <a:effectLst/>
                          <a:latin typeface="Calibri" panose="020F0502020204030204" pitchFamily="34" charset="0"/>
                          <a:ea typeface="Calibri" panose="020F0502020204030204" pitchFamily="34" charset="0"/>
                          <a:cs typeface="Calibri" panose="020F0502020204030204" pitchFamily="34" charset="0"/>
                        </a:rPr>
                        <a:t>provenienţa</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circulaţia</a:t>
                      </a:r>
                      <a:r>
                        <a:rPr lang="en-US" sz="1400" dirty="0">
                          <a:effectLst/>
                          <a:latin typeface="Calibri" panose="020F0502020204030204" pitchFamily="34" charset="0"/>
                          <a:ea typeface="Calibri" panose="020F0502020204030204" pitchFamily="34" charset="0"/>
                          <a:cs typeface="Calibri" panose="020F0502020204030204" pitchFamily="34" charset="0"/>
                        </a:rPr>
                        <a:t> şi </a:t>
                      </a:r>
                      <a:r>
                        <a:rPr lang="en-US" sz="1400" dirty="0" err="1">
                          <a:effectLst/>
                          <a:latin typeface="Calibri" panose="020F0502020204030204" pitchFamily="34" charset="0"/>
                          <a:ea typeface="Calibri" panose="020F0502020204030204" pitchFamily="34" charset="0"/>
                          <a:cs typeface="Calibri" panose="020F0502020204030204" pitchFamily="34" charset="0"/>
                        </a:rPr>
                        <a:t>comercializarea</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materialelor</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lemnoase</a:t>
                      </a:r>
                      <a:r>
                        <a:rPr lang="en-US" sz="1400" dirty="0">
                          <a:effectLst/>
                          <a:latin typeface="Calibri" panose="020F0502020204030204" pitchFamily="34" charset="0"/>
                          <a:ea typeface="Calibri" panose="020F0502020204030204" pitchFamily="34" charset="0"/>
                          <a:cs typeface="Calibri" panose="020F0502020204030204" pitchFamily="34" charset="0"/>
                        </a:rPr>
                        <a:t>, la </a:t>
                      </a:r>
                      <a:r>
                        <a:rPr lang="en-US" sz="1400" dirty="0" err="1">
                          <a:effectLst/>
                          <a:latin typeface="Calibri" panose="020F0502020204030204" pitchFamily="34" charset="0"/>
                          <a:ea typeface="Calibri" panose="020F0502020204030204" pitchFamily="34" charset="0"/>
                          <a:cs typeface="Calibri" panose="020F0502020204030204" pitchFamily="34" charset="0"/>
                        </a:rPr>
                        <a:t>regimul</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spaţiilor</a:t>
                      </a:r>
                      <a:r>
                        <a:rPr lang="en-US" sz="1400" dirty="0">
                          <a:effectLst/>
                          <a:latin typeface="Calibri" panose="020F0502020204030204" pitchFamily="34" charset="0"/>
                          <a:ea typeface="Calibri" panose="020F0502020204030204" pitchFamily="34" charset="0"/>
                          <a:cs typeface="Calibri" panose="020F0502020204030204" pitchFamily="34" charset="0"/>
                        </a:rPr>
                        <a:t> de </a:t>
                      </a:r>
                      <a:r>
                        <a:rPr lang="en-US" sz="1400" dirty="0" err="1">
                          <a:effectLst/>
                          <a:latin typeface="Calibri" panose="020F0502020204030204" pitchFamily="34" charset="0"/>
                          <a:ea typeface="Calibri" panose="020F0502020204030204" pitchFamily="34" charset="0"/>
                          <a:cs typeface="Calibri" panose="020F0502020204030204" pitchFamily="34" charset="0"/>
                        </a:rPr>
                        <a:t>depozitare</a:t>
                      </a:r>
                      <a:r>
                        <a:rPr lang="en-US" sz="1400" dirty="0">
                          <a:effectLst/>
                          <a:latin typeface="Calibri" panose="020F0502020204030204" pitchFamily="34" charset="0"/>
                          <a:ea typeface="Calibri" panose="020F0502020204030204" pitchFamily="34" charset="0"/>
                          <a:cs typeface="Calibri" panose="020F0502020204030204" pitchFamily="34" charset="0"/>
                        </a:rPr>
                        <a:t> a </a:t>
                      </a:r>
                      <a:r>
                        <a:rPr lang="en-US" sz="1400" dirty="0" err="1">
                          <a:effectLst/>
                          <a:latin typeface="Calibri" panose="020F0502020204030204" pitchFamily="34" charset="0"/>
                          <a:ea typeface="Calibri" panose="020F0502020204030204" pitchFamily="34" charset="0"/>
                          <a:cs typeface="Calibri" panose="020F0502020204030204" pitchFamily="34" charset="0"/>
                        </a:rPr>
                        <a:t>materialelor</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lemnoase</a:t>
                      </a:r>
                      <a:r>
                        <a:rPr lang="en-US" sz="1400" dirty="0">
                          <a:effectLst/>
                          <a:latin typeface="Calibri" panose="020F0502020204030204" pitchFamily="34" charset="0"/>
                          <a:ea typeface="Calibri" panose="020F0502020204030204" pitchFamily="34" charset="0"/>
                          <a:cs typeface="Calibri" panose="020F0502020204030204" pitchFamily="34" charset="0"/>
                        </a:rPr>
                        <a:t> şi al </a:t>
                      </a:r>
                      <a:r>
                        <a:rPr lang="en-US" sz="1400" dirty="0" err="1">
                          <a:effectLst/>
                          <a:latin typeface="Calibri" panose="020F0502020204030204" pitchFamily="34" charset="0"/>
                          <a:ea typeface="Calibri" panose="020F0502020204030204" pitchFamily="34" charset="0"/>
                          <a:cs typeface="Calibri" panose="020F0502020204030204" pitchFamily="34" charset="0"/>
                        </a:rPr>
                        <a:t>instalaţiilor</a:t>
                      </a:r>
                      <a:r>
                        <a:rPr lang="en-US" sz="1400" dirty="0">
                          <a:effectLst/>
                          <a:latin typeface="Calibri" panose="020F0502020204030204" pitchFamily="34" charset="0"/>
                          <a:ea typeface="Calibri" panose="020F0502020204030204" pitchFamily="34" charset="0"/>
                          <a:cs typeface="Calibri" panose="020F0502020204030204" pitchFamily="34" charset="0"/>
                        </a:rPr>
                        <a:t> de </a:t>
                      </a:r>
                      <a:r>
                        <a:rPr lang="en-US" sz="1400" dirty="0" err="1">
                          <a:effectLst/>
                          <a:latin typeface="Calibri" panose="020F0502020204030204" pitchFamily="34" charset="0"/>
                          <a:ea typeface="Calibri" panose="020F0502020204030204" pitchFamily="34" charset="0"/>
                          <a:cs typeface="Calibri" panose="020F0502020204030204" pitchFamily="34" charset="0"/>
                        </a:rPr>
                        <a:t>prelucrat</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lemn</a:t>
                      </a:r>
                      <a:r>
                        <a:rPr lang="en-US" sz="1400" dirty="0">
                          <a:effectLst/>
                          <a:latin typeface="Calibri" panose="020F0502020204030204" pitchFamily="34" charset="0"/>
                          <a:ea typeface="Calibri" panose="020F0502020204030204" pitchFamily="34" charset="0"/>
                          <a:cs typeface="Calibri" panose="020F0502020204030204" pitchFamily="34" charset="0"/>
                        </a:rPr>
                        <a:t> rotund, </a:t>
                      </a:r>
                      <a:r>
                        <a:rPr lang="en-US" sz="1400" dirty="0" err="1">
                          <a:effectLst/>
                          <a:latin typeface="Calibri" panose="020F0502020204030204" pitchFamily="34" charset="0"/>
                          <a:ea typeface="Calibri" panose="020F0502020204030204" pitchFamily="34" charset="0"/>
                          <a:cs typeface="Calibri" panose="020F0502020204030204" pitchFamily="34" charset="0"/>
                        </a:rPr>
                        <a:t>precum</a:t>
                      </a:r>
                      <a:r>
                        <a:rPr lang="en-US" sz="1400" dirty="0">
                          <a:effectLst/>
                          <a:latin typeface="Calibri" panose="020F0502020204030204" pitchFamily="34" charset="0"/>
                          <a:ea typeface="Calibri" panose="020F0502020204030204" pitchFamily="34" charset="0"/>
                          <a:cs typeface="Calibri" panose="020F0502020204030204" pitchFamily="34" charset="0"/>
                        </a:rPr>
                        <a:t> şi la </a:t>
                      </a:r>
                      <a:r>
                        <a:rPr lang="en-US" sz="1400" dirty="0" err="1">
                          <a:effectLst/>
                          <a:latin typeface="Calibri" panose="020F0502020204030204" pitchFamily="34" charset="0"/>
                          <a:ea typeface="Calibri" panose="020F0502020204030204" pitchFamily="34" charset="0"/>
                          <a:cs typeface="Calibri" panose="020F0502020204030204" pitchFamily="34" charset="0"/>
                        </a:rPr>
                        <a:t>unele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măsuri</a:t>
                      </a:r>
                      <a:r>
                        <a:rPr lang="en-US" sz="1400" dirty="0">
                          <a:effectLst/>
                          <a:latin typeface="Calibri" panose="020F0502020204030204" pitchFamily="34" charset="0"/>
                          <a:ea typeface="Calibri" panose="020F0502020204030204" pitchFamily="34" charset="0"/>
                          <a:cs typeface="Calibri" panose="020F0502020204030204" pitchFamily="34" charset="0"/>
                        </a:rPr>
                        <a:t> de </a:t>
                      </a:r>
                      <a:r>
                        <a:rPr lang="en-US" sz="1400" dirty="0" err="1">
                          <a:effectLst/>
                          <a:latin typeface="Calibri" panose="020F0502020204030204" pitchFamily="34" charset="0"/>
                          <a:ea typeface="Calibri" panose="020F0502020204030204" pitchFamily="34" charset="0"/>
                          <a:cs typeface="Calibri" panose="020F0502020204030204" pitchFamily="34" charset="0"/>
                        </a:rPr>
                        <a:t>aplicare</a:t>
                      </a:r>
                      <a:r>
                        <a:rPr lang="en-US" sz="1400" dirty="0">
                          <a:effectLst/>
                          <a:latin typeface="Calibri" panose="020F0502020204030204" pitchFamily="34" charset="0"/>
                          <a:ea typeface="Calibri" panose="020F0502020204030204" pitchFamily="34" charset="0"/>
                          <a:cs typeface="Calibri" panose="020F0502020204030204" pitchFamily="34" charset="0"/>
                        </a:rPr>
                        <a:t> a </a:t>
                      </a:r>
                      <a:r>
                        <a:rPr lang="en-US" sz="1400" u="sng" dirty="0" err="1">
                          <a:effectLst/>
                          <a:latin typeface="Calibri" panose="020F0502020204030204" pitchFamily="34" charset="0"/>
                          <a:ea typeface="Calibri" panose="020F0502020204030204" pitchFamily="34" charset="0"/>
                          <a:cs typeface="Calibri" panose="020F0502020204030204" pitchFamily="34" charset="0"/>
                        </a:rPr>
                        <a:t>Regulamentului</a:t>
                      </a:r>
                      <a:r>
                        <a:rPr lang="en-US" sz="1400" u="sng" dirty="0">
                          <a:effectLst/>
                          <a:latin typeface="Calibri" panose="020F0502020204030204" pitchFamily="34" charset="0"/>
                          <a:ea typeface="Calibri" panose="020F0502020204030204" pitchFamily="34" charset="0"/>
                          <a:cs typeface="Calibri" panose="020F0502020204030204" pitchFamily="34" charset="0"/>
                        </a:rPr>
                        <a:t> (UE) </a:t>
                      </a:r>
                      <a:r>
                        <a:rPr lang="en-US" sz="1400" u="sng" dirty="0" err="1">
                          <a:effectLst/>
                          <a:latin typeface="Calibri" panose="020F0502020204030204" pitchFamily="34" charset="0"/>
                          <a:ea typeface="Calibri" panose="020F0502020204030204" pitchFamily="34" charset="0"/>
                          <a:cs typeface="Calibri" panose="020F0502020204030204" pitchFamily="34" charset="0"/>
                        </a:rPr>
                        <a:t>nr</a:t>
                      </a:r>
                      <a:r>
                        <a:rPr lang="en-US" sz="1400" u="sng" dirty="0">
                          <a:effectLst/>
                          <a:latin typeface="Calibri" panose="020F0502020204030204" pitchFamily="34" charset="0"/>
                          <a:ea typeface="Calibri" panose="020F0502020204030204" pitchFamily="34" charset="0"/>
                          <a:cs typeface="Calibri" panose="020F0502020204030204" pitchFamily="34" charset="0"/>
                        </a:rPr>
                        <a:t>. 995/2010</a:t>
                      </a:r>
                      <a:r>
                        <a:rPr lang="en-US" sz="1400" dirty="0">
                          <a:effectLst/>
                          <a:latin typeface="Calibri" panose="020F0502020204030204" pitchFamily="34" charset="0"/>
                          <a:ea typeface="Calibri" panose="020F0502020204030204" pitchFamily="34" charset="0"/>
                          <a:cs typeface="Calibri" panose="020F0502020204030204" pitchFamily="34" charset="0"/>
                        </a:rPr>
                        <a:t> al </a:t>
                      </a:r>
                      <a:r>
                        <a:rPr lang="en-US" sz="1400" dirty="0" err="1">
                          <a:effectLst/>
                          <a:latin typeface="Calibri" panose="020F0502020204030204" pitchFamily="34" charset="0"/>
                          <a:ea typeface="Calibri" panose="020F0502020204030204" pitchFamily="34" charset="0"/>
                          <a:cs typeface="Calibri" panose="020F0502020204030204" pitchFamily="34" charset="0"/>
                        </a:rPr>
                        <a:t>Parlamentului</a:t>
                      </a:r>
                      <a:r>
                        <a:rPr lang="en-US" sz="1400" dirty="0">
                          <a:effectLst/>
                          <a:latin typeface="Calibri" panose="020F0502020204030204" pitchFamily="34" charset="0"/>
                          <a:ea typeface="Calibri" panose="020F0502020204030204" pitchFamily="34" charset="0"/>
                          <a:cs typeface="Calibri" panose="020F0502020204030204" pitchFamily="34" charset="0"/>
                        </a:rPr>
                        <a:t> European şi al </a:t>
                      </a:r>
                      <a:r>
                        <a:rPr lang="en-US" sz="1400" dirty="0" err="1">
                          <a:effectLst/>
                          <a:latin typeface="Calibri" panose="020F0502020204030204" pitchFamily="34" charset="0"/>
                          <a:ea typeface="Calibri" panose="020F0502020204030204" pitchFamily="34" charset="0"/>
                          <a:cs typeface="Calibri" panose="020F0502020204030204" pitchFamily="34" charset="0"/>
                        </a:rPr>
                        <a:t>Consiliului</a:t>
                      </a:r>
                      <a:r>
                        <a:rPr lang="en-US" sz="1400" dirty="0">
                          <a:effectLst/>
                          <a:latin typeface="Calibri" panose="020F0502020204030204" pitchFamily="34" charset="0"/>
                          <a:ea typeface="Calibri" panose="020F0502020204030204" pitchFamily="34" charset="0"/>
                          <a:cs typeface="Calibri" panose="020F0502020204030204" pitchFamily="34" charset="0"/>
                        </a:rPr>
                        <a:t> din 20 </a:t>
                      </a:r>
                      <a:r>
                        <a:rPr lang="en-US" sz="1400" dirty="0" err="1">
                          <a:effectLst/>
                          <a:latin typeface="Calibri" panose="020F0502020204030204" pitchFamily="34" charset="0"/>
                          <a:ea typeface="Calibri" panose="020F0502020204030204" pitchFamily="34" charset="0"/>
                          <a:cs typeface="Calibri" panose="020F0502020204030204" pitchFamily="34" charset="0"/>
                        </a:rPr>
                        <a:t>octombrie</a:t>
                      </a:r>
                      <a:r>
                        <a:rPr lang="en-US" sz="1400" dirty="0">
                          <a:effectLst/>
                          <a:latin typeface="Calibri" panose="020F0502020204030204" pitchFamily="34" charset="0"/>
                          <a:ea typeface="Calibri" panose="020F0502020204030204" pitchFamily="34" charset="0"/>
                          <a:cs typeface="Calibri" panose="020F0502020204030204" pitchFamily="34" charset="0"/>
                        </a:rPr>
                        <a:t> 2010 de </a:t>
                      </a:r>
                      <a:r>
                        <a:rPr lang="en-US" sz="1400" dirty="0" err="1">
                          <a:effectLst/>
                          <a:latin typeface="Calibri" panose="020F0502020204030204" pitchFamily="34" charset="0"/>
                          <a:ea typeface="Calibri" panose="020F0502020204030204" pitchFamily="34" charset="0"/>
                          <a:cs typeface="Calibri" panose="020F0502020204030204" pitchFamily="34" charset="0"/>
                        </a:rPr>
                        <a:t>stabilire</a:t>
                      </a:r>
                      <a:r>
                        <a:rPr lang="en-US" sz="1400" dirty="0">
                          <a:effectLst/>
                          <a:latin typeface="Calibri" panose="020F0502020204030204" pitchFamily="34" charset="0"/>
                          <a:ea typeface="Calibri" panose="020F0502020204030204" pitchFamily="34" charset="0"/>
                          <a:cs typeface="Calibri" panose="020F0502020204030204" pitchFamily="34" charset="0"/>
                        </a:rPr>
                        <a:t> a </a:t>
                      </a:r>
                      <a:r>
                        <a:rPr lang="en-US" sz="1400" dirty="0" err="1">
                          <a:effectLst/>
                          <a:latin typeface="Calibri" panose="020F0502020204030204" pitchFamily="34" charset="0"/>
                          <a:ea typeface="Calibri" panose="020F0502020204030204" pitchFamily="34" charset="0"/>
                          <a:cs typeface="Calibri" panose="020F0502020204030204" pitchFamily="34" charset="0"/>
                        </a:rPr>
                        <a:t>obligaţiilor</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ce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revin</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operatorilor</a:t>
                      </a:r>
                      <a:r>
                        <a:rPr lang="en-US" sz="1400" dirty="0">
                          <a:effectLst/>
                          <a:latin typeface="Calibri" panose="020F0502020204030204" pitchFamily="34" charset="0"/>
                          <a:ea typeface="Calibri" panose="020F0502020204030204" pitchFamily="34" charset="0"/>
                          <a:cs typeface="Calibri" panose="020F0502020204030204" pitchFamily="34" charset="0"/>
                        </a:rPr>
                        <a:t> care </a:t>
                      </a:r>
                      <a:r>
                        <a:rPr lang="en-US" sz="1400" dirty="0" err="1">
                          <a:effectLst/>
                          <a:latin typeface="Calibri" panose="020F0502020204030204" pitchFamily="34" charset="0"/>
                          <a:ea typeface="Calibri" panose="020F0502020204030204" pitchFamily="34" charset="0"/>
                          <a:cs typeface="Calibri" panose="020F0502020204030204" pitchFamily="34" charset="0"/>
                        </a:rPr>
                        <a:t>introduc</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pe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piaţă</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lemn</a:t>
                      </a:r>
                      <a:r>
                        <a:rPr lang="en-US" sz="1400" dirty="0">
                          <a:effectLst/>
                          <a:latin typeface="Calibri" panose="020F0502020204030204" pitchFamily="34" charset="0"/>
                          <a:ea typeface="Calibri" panose="020F0502020204030204" pitchFamily="34" charset="0"/>
                          <a:cs typeface="Calibri" panose="020F0502020204030204" pitchFamily="34" charset="0"/>
                        </a:rPr>
                        <a:t> şi produse din </a:t>
                      </a:r>
                      <a:r>
                        <a:rPr lang="en-US" sz="1400" dirty="0" err="1">
                          <a:effectLst/>
                          <a:latin typeface="Calibri" panose="020F0502020204030204" pitchFamily="34" charset="0"/>
                          <a:ea typeface="Calibri" panose="020F0502020204030204" pitchFamily="34" charset="0"/>
                          <a:cs typeface="Calibri" panose="020F0502020204030204" pitchFamily="34" charset="0"/>
                        </a:rPr>
                        <a:t>lemn</a:t>
                      </a:r>
                      <a:r>
                        <a:rPr lang="en-US" sz="1400" dirty="0">
                          <a:effectLst/>
                          <a:latin typeface="Calibri" panose="020F0502020204030204" pitchFamily="34" charset="0"/>
                          <a:ea typeface="Calibri" panose="020F0502020204030204" pitchFamily="34" charset="0"/>
                          <a:cs typeface="Calibri" panose="020F0502020204030204" pitchFamily="34" charset="0"/>
                        </a:rPr>
                        <a:t>, cu </a:t>
                      </a:r>
                      <a:r>
                        <a:rPr lang="en-US" sz="1400" dirty="0" err="1">
                          <a:effectLst/>
                          <a:latin typeface="Calibri" panose="020F0502020204030204" pitchFamily="34" charset="0"/>
                          <a:ea typeface="Calibri" panose="020F0502020204030204" pitchFamily="34" charset="0"/>
                          <a:cs typeface="Calibri" panose="020F0502020204030204" pitchFamily="34" charset="0"/>
                        </a:rPr>
                        <a:t>modificările</a:t>
                      </a:r>
                      <a:r>
                        <a:rPr lang="en-US" sz="1400" dirty="0">
                          <a:effectLst/>
                          <a:latin typeface="Calibri" panose="020F0502020204030204" pitchFamily="34" charset="0"/>
                          <a:ea typeface="Calibri" panose="020F0502020204030204" pitchFamily="34" charset="0"/>
                          <a:cs typeface="Calibri" panose="020F0502020204030204" pitchFamily="34" charset="0"/>
                        </a:rPr>
                        <a:t> şi</a:t>
                      </a:r>
                      <a:r>
                        <a:rPr lang="en-US" sz="1400" b="1"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completările</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dirty="0" err="1">
                          <a:effectLst/>
                          <a:latin typeface="Calibri" panose="020F0502020204030204" pitchFamily="34" charset="0"/>
                          <a:ea typeface="Calibri" panose="020F0502020204030204" pitchFamily="34" charset="0"/>
                          <a:cs typeface="Calibri" panose="020F0502020204030204" pitchFamily="34" charset="0"/>
                        </a:rPr>
                        <a:t>ulterioare</a:t>
                      </a:r>
                      <a:r>
                        <a:rPr lang="en-US" sz="1400" dirty="0">
                          <a:effectLst/>
                          <a:latin typeface="Calibri" panose="020F0502020204030204" pitchFamily="34" charset="0"/>
                          <a:ea typeface="Calibri" panose="020F0502020204030204" pitchFamily="34"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Calibri" panose="020F0502020204030204" pitchFamily="34" charset="0"/>
                          <a:ea typeface="Calibri" panose="020F0502020204030204" pitchFamily="34" charset="0"/>
                        </a:rPr>
                        <a:t>sortiment industrial de material </a:t>
                      </a:r>
                      <a:r>
                        <a:rPr lang="en-US" sz="1400" b="1" dirty="0" err="1">
                          <a:effectLst/>
                          <a:latin typeface="Calibri" panose="020F0502020204030204" pitchFamily="34" charset="0"/>
                          <a:ea typeface="Calibri" panose="020F0502020204030204" pitchFamily="34" charset="0"/>
                        </a:rPr>
                        <a:t>lemnos</a:t>
                      </a:r>
                      <a:r>
                        <a:rPr lang="en-US" sz="1400" dirty="0">
                          <a:effectLst/>
                          <a:latin typeface="Calibri" panose="020F0502020204030204" pitchFamily="34" charset="0"/>
                          <a:ea typeface="Calibri" panose="020F0502020204030204" pitchFamily="34" charset="0"/>
                        </a:rPr>
                        <a:t> - </a:t>
                      </a:r>
                      <a:r>
                        <a:rPr lang="en-US" sz="1400" dirty="0" err="1">
                          <a:effectLst/>
                          <a:latin typeface="Calibri" panose="020F0502020204030204" pitchFamily="34" charset="0"/>
                          <a:ea typeface="Calibri" panose="020F0502020204030204" pitchFamily="34" charset="0"/>
                        </a:rPr>
                        <a:t>sortimentul</a:t>
                      </a:r>
                      <a:r>
                        <a:rPr lang="en-US" sz="1400" dirty="0">
                          <a:effectLst/>
                          <a:latin typeface="Calibri" panose="020F0502020204030204" pitchFamily="34" charset="0"/>
                          <a:ea typeface="Calibri" panose="020F0502020204030204" pitchFamily="34" charset="0"/>
                        </a:rPr>
                        <a:t> industrial </a:t>
                      </a:r>
                      <a:r>
                        <a:rPr lang="en-US" sz="1400" dirty="0" err="1">
                          <a:effectLst/>
                          <a:latin typeface="Calibri" panose="020F0502020204030204" pitchFamily="34" charset="0"/>
                          <a:ea typeface="Calibri" panose="020F0502020204030204" pitchFamily="34" charset="0"/>
                        </a:rPr>
                        <a:t>obtinut</a:t>
                      </a:r>
                      <a:r>
                        <a:rPr lang="en-US" sz="1400" dirty="0">
                          <a:effectLst/>
                          <a:latin typeface="Calibri" panose="020F0502020204030204" pitchFamily="34" charset="0"/>
                          <a:ea typeface="Calibri" panose="020F0502020204030204" pitchFamily="34" charset="0"/>
                        </a:rPr>
                        <a:t> din </a:t>
                      </a:r>
                      <a:r>
                        <a:rPr lang="en-US" sz="1400" dirty="0" err="1">
                          <a:effectLst/>
                          <a:latin typeface="Calibri" panose="020F0502020204030204" pitchFamily="34" charset="0"/>
                          <a:ea typeface="Calibri" panose="020F0502020204030204" pitchFamily="34" charset="0"/>
                        </a:rPr>
                        <a:t>lemnul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aferent</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partizilor</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autorizate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si</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exploatate</a:t>
                      </a:r>
                      <a:r>
                        <a:rPr lang="en-US" sz="1400" dirty="0">
                          <a:effectLst/>
                          <a:latin typeface="Calibri" panose="020F0502020204030204" pitchFamily="34" charset="0"/>
                          <a:ea typeface="Calibri" panose="020F0502020204030204" pitchFamily="34" charset="0"/>
                        </a:rPr>
                        <a:t>; </a:t>
                      </a:r>
                      <a:r>
                        <a:rPr lang="en-US" sz="1400" b="1" u="sng" dirty="0" err="1">
                          <a:solidFill>
                            <a:srgbClr val="7030A0"/>
                          </a:solidFill>
                          <a:effectLst/>
                          <a:latin typeface="Calibri" panose="020F0502020204030204" pitchFamily="34" charset="0"/>
                          <a:ea typeface="Calibri" panose="020F0502020204030204" pitchFamily="34" charset="0"/>
                        </a:rPr>
                        <a:t>sortimentele</a:t>
                      </a:r>
                      <a:r>
                        <a:rPr lang="en-US" sz="1400" b="1" u="sng" dirty="0">
                          <a:solidFill>
                            <a:srgbClr val="7030A0"/>
                          </a:solidFill>
                          <a:effectLst/>
                          <a:latin typeface="Calibri" panose="020F0502020204030204" pitchFamily="34" charset="0"/>
                          <a:ea typeface="Calibri" panose="020F0502020204030204" pitchFamily="34" charset="0"/>
                        </a:rPr>
                        <a:t> </a:t>
                      </a:r>
                      <a:r>
                        <a:rPr lang="en-US" sz="1400" b="1" u="sng" dirty="0" err="1">
                          <a:solidFill>
                            <a:srgbClr val="7030A0"/>
                          </a:solidFill>
                          <a:effectLst/>
                          <a:latin typeface="Calibri" panose="020F0502020204030204" pitchFamily="34" charset="0"/>
                          <a:ea typeface="Calibri" panose="020F0502020204030204" pitchFamily="34" charset="0"/>
                        </a:rPr>
                        <a:t>industriale</a:t>
                      </a:r>
                      <a:r>
                        <a:rPr lang="en-US" sz="1400" b="1" u="sng" dirty="0">
                          <a:solidFill>
                            <a:srgbClr val="7030A0"/>
                          </a:solidFill>
                          <a:effectLst/>
                          <a:latin typeface="Calibri" panose="020F0502020204030204" pitchFamily="34" charset="0"/>
                          <a:ea typeface="Calibri" panose="020F0502020204030204" pitchFamily="34" charset="0"/>
                        </a:rPr>
                        <a:t> </a:t>
                      </a:r>
                      <a:r>
                        <a:rPr lang="en-US" sz="1400" b="1" u="sng" dirty="0" err="1">
                          <a:solidFill>
                            <a:srgbClr val="7030A0"/>
                          </a:solidFill>
                          <a:effectLst/>
                          <a:latin typeface="Calibri" panose="020F0502020204030204" pitchFamily="34" charset="0"/>
                          <a:ea typeface="Calibri" panose="020F0502020204030204" pitchFamily="34" charset="0"/>
                        </a:rPr>
                        <a:t>utilizate</a:t>
                      </a:r>
                      <a:r>
                        <a:rPr lang="en-US" sz="1400" b="1" u="sng" dirty="0">
                          <a:solidFill>
                            <a:srgbClr val="7030A0"/>
                          </a:solidFill>
                          <a:effectLst/>
                          <a:latin typeface="Calibri" panose="020F0502020204030204" pitchFamily="34" charset="0"/>
                          <a:ea typeface="Calibri" panose="020F0502020204030204" pitchFamily="34" charset="0"/>
                        </a:rPr>
                        <a:t> de </a:t>
                      </a:r>
                      <a:r>
                        <a:rPr lang="en-US" sz="1400" b="1" u="sng" dirty="0" err="1">
                          <a:solidFill>
                            <a:srgbClr val="7030A0"/>
                          </a:solidFill>
                          <a:effectLst/>
                          <a:latin typeface="Calibri" panose="020F0502020204030204" pitchFamily="34" charset="0"/>
                          <a:ea typeface="Calibri" panose="020F0502020204030204" pitchFamily="34" charset="0"/>
                        </a:rPr>
                        <a:t>catre</a:t>
                      </a:r>
                      <a:r>
                        <a:rPr lang="en-US" sz="1400" b="1" u="sng" dirty="0">
                          <a:solidFill>
                            <a:srgbClr val="7030A0"/>
                          </a:solidFill>
                          <a:effectLst/>
                          <a:latin typeface="Calibri" panose="020F0502020204030204" pitchFamily="34" charset="0"/>
                          <a:ea typeface="Calibri" panose="020F0502020204030204" pitchFamily="34" charset="0"/>
                        </a:rPr>
                        <a:t> </a:t>
                      </a:r>
                      <a:r>
                        <a:rPr lang="en-US" sz="1400" b="1" u="sng" dirty="0" err="1">
                          <a:solidFill>
                            <a:srgbClr val="7030A0"/>
                          </a:solidFill>
                          <a:effectLst/>
                          <a:latin typeface="Calibri" panose="020F0502020204030204" pitchFamily="34" charset="0"/>
                          <a:ea typeface="Calibri" panose="020F0502020204030204" pitchFamily="34" charset="0"/>
                        </a:rPr>
                        <a:t>operatori</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si</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inscrise</a:t>
                      </a:r>
                      <a:r>
                        <a:rPr lang="en-US" sz="1400" b="1" dirty="0">
                          <a:solidFill>
                            <a:srgbClr val="7030A0"/>
                          </a:solidFill>
                          <a:effectLst/>
                          <a:latin typeface="Calibri" panose="020F0502020204030204" pitchFamily="34" charset="0"/>
                          <a:ea typeface="Calibri" panose="020F0502020204030204" pitchFamily="34" charset="0"/>
                        </a:rPr>
                        <a:t> in </a:t>
                      </a:r>
                      <a:r>
                        <a:rPr lang="en-US" sz="1400" b="1" dirty="0" err="1">
                          <a:solidFill>
                            <a:srgbClr val="7030A0"/>
                          </a:solidFill>
                          <a:effectLst/>
                          <a:latin typeface="Calibri" panose="020F0502020204030204" pitchFamily="34" charset="0"/>
                          <a:ea typeface="Calibri" panose="020F0502020204030204" pitchFamily="34" charset="0"/>
                        </a:rPr>
                        <a:t>documentele</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si</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aplicatiile</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obligatorii</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privind</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Trasabilitatea</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lemnului</a:t>
                      </a:r>
                      <a:r>
                        <a:rPr lang="en-US" sz="1400" b="1" dirty="0">
                          <a:solidFill>
                            <a:srgbClr val="7030A0"/>
                          </a:solidFill>
                          <a:effectLst/>
                          <a:latin typeface="Calibri" panose="020F0502020204030204" pitchFamily="34" charset="0"/>
                          <a:ea typeface="Calibri" panose="020F0502020204030204" pitchFamily="34" charset="0"/>
                        </a:rPr>
                        <a:t>, </a:t>
                      </a:r>
                      <a:r>
                        <a:rPr lang="en-US" sz="1400" b="1" u="sng" dirty="0" err="1">
                          <a:solidFill>
                            <a:srgbClr val="7030A0"/>
                          </a:solidFill>
                          <a:effectLst/>
                          <a:latin typeface="Calibri" panose="020F0502020204030204" pitchFamily="34" charset="0"/>
                          <a:ea typeface="Calibri" panose="020F0502020204030204" pitchFamily="34" charset="0"/>
                        </a:rPr>
                        <a:t>vor</a:t>
                      </a:r>
                      <a:r>
                        <a:rPr lang="en-US" sz="1400" b="1" u="sng" dirty="0">
                          <a:solidFill>
                            <a:srgbClr val="7030A0"/>
                          </a:solidFill>
                          <a:effectLst/>
                          <a:latin typeface="Calibri" panose="020F0502020204030204" pitchFamily="34" charset="0"/>
                          <a:ea typeface="Calibri" panose="020F0502020204030204" pitchFamily="34" charset="0"/>
                        </a:rPr>
                        <a:t> </a:t>
                      </a:r>
                      <a:r>
                        <a:rPr lang="en-US" sz="1400" b="1" u="sng" dirty="0" err="1">
                          <a:solidFill>
                            <a:srgbClr val="7030A0"/>
                          </a:solidFill>
                          <a:effectLst/>
                          <a:latin typeface="Calibri" panose="020F0502020204030204" pitchFamily="34" charset="0"/>
                          <a:ea typeface="Calibri" panose="020F0502020204030204" pitchFamily="34" charset="0"/>
                        </a:rPr>
                        <a:t>avea</a:t>
                      </a:r>
                      <a:r>
                        <a:rPr lang="en-US" sz="1400" b="1" u="sng" dirty="0">
                          <a:solidFill>
                            <a:srgbClr val="7030A0"/>
                          </a:solidFill>
                          <a:effectLst/>
                          <a:latin typeface="Calibri" panose="020F0502020204030204" pitchFamily="34" charset="0"/>
                          <a:ea typeface="Calibri" panose="020F0502020204030204" pitchFamily="34" charset="0"/>
                        </a:rPr>
                        <a:t> </a:t>
                      </a:r>
                      <a:r>
                        <a:rPr lang="en-US" sz="1400" b="1" u="sng" dirty="0" err="1">
                          <a:solidFill>
                            <a:srgbClr val="7030A0"/>
                          </a:solidFill>
                          <a:effectLst/>
                          <a:latin typeface="Calibri" panose="020F0502020204030204" pitchFamily="34" charset="0"/>
                          <a:ea typeface="Calibri" panose="020F0502020204030204" pitchFamily="34" charset="0"/>
                        </a:rPr>
                        <a:t>corespondenta</a:t>
                      </a:r>
                      <a:r>
                        <a:rPr lang="en-US" sz="1400" b="1" u="sng" dirty="0">
                          <a:solidFill>
                            <a:srgbClr val="7030A0"/>
                          </a:solidFill>
                          <a:effectLst/>
                          <a:latin typeface="Calibri" panose="020F0502020204030204" pitchFamily="34" charset="0"/>
                          <a:ea typeface="Calibri" panose="020F0502020204030204" pitchFamily="34" charset="0"/>
                        </a:rPr>
                        <a:t> 1:1 cu </a:t>
                      </a:r>
                      <a:r>
                        <a:rPr lang="en-US" sz="1400" b="1" u="sng" dirty="0" err="1">
                          <a:solidFill>
                            <a:srgbClr val="7030A0"/>
                          </a:solidFill>
                          <a:effectLst/>
                          <a:latin typeface="Calibri" panose="020F0502020204030204" pitchFamily="34" charset="0"/>
                          <a:ea typeface="Calibri" panose="020F0502020204030204" pitchFamily="34" charset="0"/>
                        </a:rPr>
                        <a:t>sortimentele</a:t>
                      </a:r>
                      <a:r>
                        <a:rPr lang="en-US" sz="1400" b="1" u="sng" dirty="0">
                          <a:solidFill>
                            <a:srgbClr val="7030A0"/>
                          </a:solidFill>
                          <a:effectLst/>
                          <a:latin typeface="Calibri" panose="020F0502020204030204" pitchFamily="34" charset="0"/>
                          <a:ea typeface="Calibri" panose="020F0502020204030204" pitchFamily="34" charset="0"/>
                        </a:rPr>
                        <a:t> </a:t>
                      </a:r>
                      <a:r>
                        <a:rPr lang="en-US" sz="1400" b="1" u="sng" dirty="0" err="1">
                          <a:solidFill>
                            <a:srgbClr val="7030A0"/>
                          </a:solidFill>
                          <a:effectLst/>
                          <a:latin typeface="Calibri" panose="020F0502020204030204" pitchFamily="34" charset="0"/>
                          <a:ea typeface="Calibri" panose="020F0502020204030204" pitchFamily="34" charset="0"/>
                        </a:rPr>
                        <a:t>industriale</a:t>
                      </a:r>
                      <a:r>
                        <a:rPr lang="en-US" sz="1400" u="sng" dirty="0">
                          <a:effectLst/>
                          <a:latin typeface="Calibri" panose="020F0502020204030204" pitchFamily="34" charset="0"/>
                          <a:ea typeface="Calibri" panose="020F0502020204030204" pitchFamily="34" charset="0"/>
                        </a:rPr>
                        <a:t> </a:t>
                      </a:r>
                      <a:r>
                        <a:rPr lang="en-US" sz="1400" u="sng" dirty="0" err="1">
                          <a:effectLst/>
                          <a:latin typeface="Calibri" panose="020F0502020204030204" pitchFamily="34" charset="0"/>
                          <a:ea typeface="Calibri" panose="020F0502020204030204" pitchFamily="34" charset="0"/>
                        </a:rPr>
                        <a:t>reglementate</a:t>
                      </a:r>
                      <a:r>
                        <a:rPr lang="en-US" sz="1400" u="sng" dirty="0">
                          <a:effectLst/>
                          <a:latin typeface="Calibri" panose="020F0502020204030204" pitchFamily="34" charset="0"/>
                          <a:ea typeface="Calibri" panose="020F0502020204030204" pitchFamily="34" charset="0"/>
                        </a:rPr>
                        <a:t> de </a:t>
                      </a:r>
                      <a:r>
                        <a:rPr lang="en-US" sz="1400" u="sng" dirty="0" err="1">
                          <a:effectLst/>
                          <a:latin typeface="Calibri" panose="020F0502020204030204" pitchFamily="34" charset="0"/>
                          <a:ea typeface="Calibri" panose="020F0502020204030204" pitchFamily="34" charset="0"/>
                        </a:rPr>
                        <a:t>autoritatea</a:t>
                      </a:r>
                      <a:r>
                        <a:rPr lang="en-US" sz="1400" u="sng" dirty="0">
                          <a:effectLst/>
                          <a:latin typeface="Calibri" panose="020F0502020204030204" pitchFamily="34" charset="0"/>
                          <a:ea typeface="Calibri" panose="020F0502020204030204" pitchFamily="34" charset="0"/>
                        </a:rPr>
                        <a:t> publica</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centrala</a:t>
                      </a:r>
                      <a:r>
                        <a:rPr lang="en-US" sz="1400" dirty="0">
                          <a:effectLst/>
                          <a:latin typeface="Calibri" panose="020F0502020204030204" pitchFamily="34" charset="0"/>
                          <a:ea typeface="Calibri" panose="020F0502020204030204" pitchFamily="34" charset="0"/>
                        </a:rPr>
                        <a:t> care </a:t>
                      </a:r>
                      <a:r>
                        <a:rPr lang="en-US" sz="1400" dirty="0" err="1">
                          <a:effectLst/>
                          <a:latin typeface="Calibri" panose="020F0502020204030204" pitchFamily="34" charset="0"/>
                          <a:ea typeface="Calibri" panose="020F0502020204030204" pitchFamily="34" charset="0"/>
                        </a:rPr>
                        <a:t>raspunde</a:t>
                      </a:r>
                      <a:r>
                        <a:rPr lang="en-US" sz="1400" dirty="0">
                          <a:effectLst/>
                          <a:latin typeface="Calibri" panose="020F0502020204030204" pitchFamily="34" charset="0"/>
                          <a:ea typeface="Calibri" panose="020F0502020204030204" pitchFamily="34" charset="0"/>
                        </a:rPr>
                        <a:t> de </a:t>
                      </a:r>
                      <a:r>
                        <a:rPr lang="en-US" sz="1400" dirty="0" err="1">
                          <a:effectLst/>
                          <a:latin typeface="Calibri" panose="020F0502020204030204" pitchFamily="34" charset="0"/>
                          <a:ea typeface="Calibri" panose="020F0502020204030204" pitchFamily="34" charset="0"/>
                        </a:rPr>
                        <a:t>silvicultura</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prin</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sistemul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informatic</a:t>
                      </a:r>
                      <a:r>
                        <a:rPr lang="en-US" sz="1400" dirty="0">
                          <a:effectLst/>
                          <a:latin typeface="Calibri" panose="020F0502020204030204" pitchFamily="34" charset="0"/>
                          <a:ea typeface="Calibri" panose="020F0502020204030204" pitchFamily="34" charset="0"/>
                        </a:rPr>
                        <a:t> </a:t>
                      </a:r>
                      <a:r>
                        <a:rPr lang="en-US" sz="1400" b="1" dirty="0">
                          <a:solidFill>
                            <a:srgbClr val="0070C0"/>
                          </a:solidFill>
                          <a:effectLst/>
                          <a:latin typeface="Calibri" panose="020F0502020204030204" pitchFamily="34" charset="0"/>
                          <a:ea typeface="Calibri" panose="020F0502020204030204" pitchFamily="34" charset="0"/>
                        </a:rPr>
                        <a:t>SETL</a:t>
                      </a:r>
                      <a:r>
                        <a:rPr lang="en-US" sz="1400" dirty="0">
                          <a:effectLst/>
                          <a:latin typeface="Calibri" panose="020F0502020204030204" pitchFamily="34" charset="0"/>
                          <a:ea typeface="Calibri" panose="020F0502020204030204" pitchFamily="34" charset="0"/>
                        </a:rPr>
                        <a:t>, in </a:t>
                      </a:r>
                      <a:r>
                        <a:rPr lang="en-US" sz="1400" dirty="0" err="1">
                          <a:effectLst/>
                          <a:latin typeface="Calibri" panose="020F0502020204030204" pitchFamily="34" charset="0"/>
                          <a:ea typeface="Calibri" panose="020F0502020204030204" pitchFamily="34" charset="0"/>
                        </a:rPr>
                        <a:t>temeiul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prevederilor</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legale</a:t>
                      </a:r>
                      <a:r>
                        <a:rPr lang="en-US" sz="1400" dirty="0">
                          <a:effectLst/>
                          <a:latin typeface="Calibri" panose="020F0502020204030204" pitchFamily="34" charset="0"/>
                          <a:ea typeface="Calibri" panose="020F0502020204030204" pitchFamily="34" charset="0"/>
                        </a:rPr>
                        <a:t> in </a:t>
                      </a:r>
                      <a:r>
                        <a:rPr lang="en-US" sz="1400" dirty="0" err="1">
                          <a:effectLst/>
                          <a:latin typeface="Calibri" panose="020F0502020204030204" pitchFamily="34" charset="0"/>
                          <a:ea typeface="Calibri" panose="020F0502020204030204" pitchFamily="34" charset="0"/>
                        </a:rPr>
                        <a:t>vigoare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referitoare</a:t>
                      </a:r>
                      <a:r>
                        <a:rPr lang="en-US" sz="1400" dirty="0">
                          <a:effectLst/>
                          <a:latin typeface="Calibri" panose="020F0502020204030204" pitchFamily="34" charset="0"/>
                          <a:ea typeface="Calibri" panose="020F0502020204030204" pitchFamily="34" charset="0"/>
                        </a:rPr>
                        <a:t> la </a:t>
                      </a:r>
                      <a:r>
                        <a:rPr lang="en-US" sz="1400" dirty="0" err="1">
                          <a:effectLst/>
                          <a:latin typeface="Calibri" panose="020F0502020204030204" pitchFamily="34" charset="0"/>
                          <a:ea typeface="Calibri" panose="020F0502020204030204" pitchFamily="34" charset="0"/>
                        </a:rPr>
                        <a:t>provenienta</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circulatia</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si</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comercializarea</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materialelor</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lemnoase</a:t>
                      </a:r>
                      <a:r>
                        <a:rPr lang="en-US" sz="1400" dirty="0">
                          <a:effectLst/>
                          <a:latin typeface="Calibri" panose="020F0502020204030204" pitchFamily="34" charset="0"/>
                          <a:ea typeface="Calibri" panose="020F0502020204030204" pitchFamily="34" charset="0"/>
                        </a:rPr>
                        <a:t>, la </a:t>
                      </a:r>
                      <a:r>
                        <a:rPr lang="en-US" sz="1400" dirty="0" err="1">
                          <a:effectLst/>
                          <a:latin typeface="Calibri" panose="020F0502020204030204" pitchFamily="34" charset="0"/>
                          <a:ea typeface="Calibri" panose="020F0502020204030204" pitchFamily="34" charset="0"/>
                        </a:rPr>
                        <a:t>regimul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spatiilor</a:t>
                      </a:r>
                      <a:r>
                        <a:rPr lang="en-US" sz="1400" dirty="0">
                          <a:effectLst/>
                          <a:latin typeface="Calibri" panose="020F0502020204030204" pitchFamily="34" charset="0"/>
                          <a:ea typeface="Calibri" panose="020F0502020204030204" pitchFamily="34" charset="0"/>
                        </a:rPr>
                        <a:t> de </a:t>
                      </a:r>
                      <a:r>
                        <a:rPr lang="en-US" sz="1400" dirty="0" err="1">
                          <a:effectLst/>
                          <a:latin typeface="Calibri" panose="020F0502020204030204" pitchFamily="34" charset="0"/>
                          <a:ea typeface="Calibri" panose="020F0502020204030204" pitchFamily="34" charset="0"/>
                        </a:rPr>
                        <a:t>depozitare</a:t>
                      </a:r>
                      <a:r>
                        <a:rPr lang="en-US" sz="1400" dirty="0">
                          <a:effectLst/>
                          <a:latin typeface="Calibri" panose="020F0502020204030204" pitchFamily="34" charset="0"/>
                          <a:ea typeface="Calibri" panose="020F0502020204030204" pitchFamily="34" charset="0"/>
                        </a:rPr>
                        <a:t> a </a:t>
                      </a:r>
                      <a:r>
                        <a:rPr lang="en-US" sz="1400" dirty="0" err="1">
                          <a:effectLst/>
                          <a:latin typeface="Calibri" panose="020F0502020204030204" pitchFamily="34" charset="0"/>
                          <a:ea typeface="Calibri" panose="020F0502020204030204" pitchFamily="34" charset="0"/>
                        </a:rPr>
                        <a:t>materialelor</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lemnoase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si</a:t>
                      </a:r>
                      <a:r>
                        <a:rPr lang="en-US" sz="1400" dirty="0">
                          <a:effectLst/>
                          <a:latin typeface="Calibri" panose="020F0502020204030204" pitchFamily="34" charset="0"/>
                          <a:ea typeface="Calibri" panose="020F0502020204030204" pitchFamily="34" charset="0"/>
                        </a:rPr>
                        <a:t> al </a:t>
                      </a:r>
                      <a:r>
                        <a:rPr lang="en-US" sz="1400" dirty="0" err="1">
                          <a:effectLst/>
                          <a:latin typeface="Calibri" panose="020F0502020204030204" pitchFamily="34" charset="0"/>
                          <a:ea typeface="Calibri" panose="020F0502020204030204" pitchFamily="34" charset="0"/>
                        </a:rPr>
                        <a:t>instalatiilor</a:t>
                      </a:r>
                      <a:r>
                        <a:rPr lang="en-US" sz="1400" dirty="0">
                          <a:effectLst/>
                          <a:latin typeface="Calibri" panose="020F0502020204030204" pitchFamily="34" charset="0"/>
                          <a:ea typeface="Calibri" panose="020F0502020204030204" pitchFamily="34" charset="0"/>
                        </a:rPr>
                        <a:t> de </a:t>
                      </a:r>
                      <a:r>
                        <a:rPr lang="en-US" sz="1400" dirty="0" err="1">
                          <a:effectLst/>
                          <a:latin typeface="Calibri" panose="020F0502020204030204" pitchFamily="34" charset="0"/>
                          <a:ea typeface="Calibri" panose="020F0502020204030204" pitchFamily="34" charset="0"/>
                        </a:rPr>
                        <a:t>prelucrat</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lemn</a:t>
                      </a:r>
                      <a:r>
                        <a:rPr lang="en-US" sz="1400" dirty="0">
                          <a:effectLst/>
                          <a:latin typeface="Calibri" panose="020F0502020204030204" pitchFamily="34" charset="0"/>
                          <a:ea typeface="Calibri" panose="020F0502020204030204" pitchFamily="34" charset="0"/>
                        </a:rPr>
                        <a:t> rotund, </a:t>
                      </a:r>
                      <a:r>
                        <a:rPr lang="en-US" sz="1400" dirty="0" err="1">
                          <a:effectLst/>
                          <a:latin typeface="Calibri" panose="020F0502020204030204" pitchFamily="34" charset="0"/>
                          <a:ea typeface="Calibri" panose="020F0502020204030204" pitchFamily="34" charset="0"/>
                        </a:rPr>
                        <a:t>precum</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si</a:t>
                      </a:r>
                      <a:r>
                        <a:rPr lang="en-US" sz="1400" dirty="0">
                          <a:effectLst/>
                          <a:latin typeface="Calibri" panose="020F0502020204030204" pitchFamily="34" charset="0"/>
                          <a:ea typeface="Calibri" panose="020F0502020204030204" pitchFamily="34" charset="0"/>
                        </a:rPr>
                        <a:t> la </a:t>
                      </a:r>
                      <a:r>
                        <a:rPr lang="en-US" sz="1400" dirty="0" err="1">
                          <a:effectLst/>
                          <a:latin typeface="Calibri" panose="020F0502020204030204" pitchFamily="34" charset="0"/>
                          <a:ea typeface="Calibri" panose="020F0502020204030204" pitchFamily="34" charset="0"/>
                        </a:rPr>
                        <a:t>unele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masuri</a:t>
                      </a:r>
                      <a:r>
                        <a:rPr lang="en-US" sz="1400" dirty="0">
                          <a:effectLst/>
                          <a:latin typeface="Calibri" panose="020F0502020204030204" pitchFamily="34" charset="0"/>
                          <a:ea typeface="Calibri" panose="020F0502020204030204" pitchFamily="34" charset="0"/>
                        </a:rPr>
                        <a:t> de </a:t>
                      </a:r>
                      <a:r>
                        <a:rPr lang="en-US" sz="1400" dirty="0" err="1">
                          <a:effectLst/>
                          <a:latin typeface="Calibri" panose="020F0502020204030204" pitchFamily="34" charset="0"/>
                          <a:ea typeface="Calibri" panose="020F0502020204030204" pitchFamily="34" charset="0"/>
                        </a:rPr>
                        <a:t>aplicare</a:t>
                      </a:r>
                      <a:r>
                        <a:rPr lang="en-US" sz="1400" dirty="0">
                          <a:effectLst/>
                          <a:latin typeface="Calibri" panose="020F0502020204030204" pitchFamily="34" charset="0"/>
                          <a:ea typeface="Calibri" panose="020F0502020204030204" pitchFamily="34" charset="0"/>
                        </a:rPr>
                        <a:t> a </a:t>
                      </a:r>
                      <a:r>
                        <a:rPr lang="en-US" sz="1400" dirty="0" err="1">
                          <a:effectLst/>
                          <a:latin typeface="Calibri" panose="020F0502020204030204" pitchFamily="34" charset="0"/>
                          <a:ea typeface="Calibri" panose="020F0502020204030204" pitchFamily="34" charset="0"/>
                        </a:rPr>
                        <a:t>Regulamentului</a:t>
                      </a:r>
                      <a:r>
                        <a:rPr lang="en-US" sz="1400" dirty="0">
                          <a:effectLst/>
                          <a:latin typeface="Calibri" panose="020F0502020204030204" pitchFamily="34" charset="0"/>
                          <a:ea typeface="Calibri" panose="020F0502020204030204" pitchFamily="34" charset="0"/>
                        </a:rPr>
                        <a:t> (UE) </a:t>
                      </a:r>
                      <a:r>
                        <a:rPr lang="en-US" sz="1400" dirty="0" err="1">
                          <a:effectLst/>
                          <a:latin typeface="Calibri" panose="020F0502020204030204" pitchFamily="34" charset="0"/>
                          <a:ea typeface="Calibri" panose="020F0502020204030204" pitchFamily="34" charset="0"/>
                        </a:rPr>
                        <a:t>nr</a:t>
                      </a:r>
                      <a:r>
                        <a:rPr lang="en-US" sz="1400" dirty="0">
                          <a:effectLst/>
                          <a:latin typeface="Calibri" panose="020F0502020204030204" pitchFamily="34" charset="0"/>
                          <a:ea typeface="Calibri" panose="020F0502020204030204" pitchFamily="34" charset="0"/>
                        </a:rPr>
                        <a:t>. 995/2010 al </a:t>
                      </a:r>
                      <a:r>
                        <a:rPr lang="en-US" sz="1400" dirty="0" err="1">
                          <a:effectLst/>
                          <a:latin typeface="Calibri" panose="020F0502020204030204" pitchFamily="34" charset="0"/>
                          <a:ea typeface="Calibri" panose="020F0502020204030204" pitchFamily="34" charset="0"/>
                        </a:rPr>
                        <a:t>Parlamentului</a:t>
                      </a:r>
                      <a:r>
                        <a:rPr lang="en-US" sz="1400" dirty="0">
                          <a:effectLst/>
                          <a:latin typeface="Calibri" panose="020F0502020204030204" pitchFamily="34" charset="0"/>
                          <a:ea typeface="Calibri" panose="020F0502020204030204" pitchFamily="34" charset="0"/>
                        </a:rPr>
                        <a:t> European </a:t>
                      </a:r>
                      <a:r>
                        <a:rPr lang="en-US" sz="1400" dirty="0" err="1">
                          <a:effectLst/>
                          <a:latin typeface="Calibri" panose="020F0502020204030204" pitchFamily="34" charset="0"/>
                          <a:ea typeface="Calibri" panose="020F0502020204030204" pitchFamily="34" charset="0"/>
                        </a:rPr>
                        <a:t>si</a:t>
                      </a:r>
                      <a:r>
                        <a:rPr lang="en-US" sz="1400" dirty="0">
                          <a:effectLst/>
                          <a:latin typeface="Calibri" panose="020F0502020204030204" pitchFamily="34" charset="0"/>
                          <a:ea typeface="Calibri" panose="020F0502020204030204" pitchFamily="34" charset="0"/>
                        </a:rPr>
                        <a:t> al </a:t>
                      </a:r>
                      <a:r>
                        <a:rPr lang="en-US" sz="1400" dirty="0" err="1">
                          <a:effectLst/>
                          <a:latin typeface="Calibri" panose="020F0502020204030204" pitchFamily="34" charset="0"/>
                          <a:ea typeface="Calibri" panose="020F0502020204030204" pitchFamily="34" charset="0"/>
                        </a:rPr>
                        <a:t>Consiliului</a:t>
                      </a:r>
                      <a:r>
                        <a:rPr lang="en-US" sz="1400" dirty="0">
                          <a:effectLst/>
                          <a:latin typeface="Calibri" panose="020F0502020204030204" pitchFamily="34" charset="0"/>
                          <a:ea typeface="Calibri" panose="020F0502020204030204" pitchFamily="34" charset="0"/>
                        </a:rPr>
                        <a:t> din 20 </a:t>
                      </a:r>
                      <a:r>
                        <a:rPr lang="en-US" sz="1400" dirty="0" err="1">
                          <a:effectLst/>
                          <a:latin typeface="Calibri" panose="020F0502020204030204" pitchFamily="34" charset="0"/>
                          <a:ea typeface="Calibri" panose="020F0502020204030204" pitchFamily="34" charset="0"/>
                        </a:rPr>
                        <a:t>octombrie</a:t>
                      </a:r>
                      <a:r>
                        <a:rPr lang="en-US" sz="1400" dirty="0">
                          <a:effectLst/>
                          <a:latin typeface="Calibri" panose="020F0502020204030204" pitchFamily="34" charset="0"/>
                          <a:ea typeface="Calibri" panose="020F0502020204030204" pitchFamily="34" charset="0"/>
                        </a:rPr>
                        <a:t> 2010 de </a:t>
                      </a:r>
                      <a:r>
                        <a:rPr lang="en-US" sz="1400" dirty="0" err="1">
                          <a:effectLst/>
                          <a:latin typeface="Calibri" panose="020F0502020204030204" pitchFamily="34" charset="0"/>
                          <a:ea typeface="Calibri" panose="020F0502020204030204" pitchFamily="34" charset="0"/>
                        </a:rPr>
                        <a:t>stabilire</a:t>
                      </a:r>
                      <a:r>
                        <a:rPr lang="en-US" sz="1400" dirty="0">
                          <a:effectLst/>
                          <a:latin typeface="Calibri" panose="020F0502020204030204" pitchFamily="34" charset="0"/>
                          <a:ea typeface="Calibri" panose="020F0502020204030204" pitchFamily="34" charset="0"/>
                        </a:rPr>
                        <a:t> a </a:t>
                      </a:r>
                      <a:r>
                        <a:rPr lang="en-US" sz="1400" dirty="0" err="1">
                          <a:effectLst/>
                          <a:latin typeface="Calibri" panose="020F0502020204030204" pitchFamily="34" charset="0"/>
                          <a:ea typeface="Calibri" panose="020F0502020204030204" pitchFamily="34" charset="0"/>
                        </a:rPr>
                        <a:t>obligatiilor</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revin</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operatorilor</a:t>
                      </a:r>
                      <a:r>
                        <a:rPr lang="en-US" sz="1400" dirty="0">
                          <a:effectLst/>
                          <a:latin typeface="Calibri" panose="020F0502020204030204" pitchFamily="34" charset="0"/>
                          <a:ea typeface="Calibri" panose="020F0502020204030204" pitchFamily="34" charset="0"/>
                        </a:rPr>
                        <a:t> care </a:t>
                      </a:r>
                      <a:r>
                        <a:rPr lang="en-US" sz="1400" dirty="0" err="1">
                          <a:effectLst/>
                          <a:latin typeface="Calibri" panose="020F0502020204030204" pitchFamily="34" charset="0"/>
                          <a:ea typeface="Calibri" panose="020F0502020204030204" pitchFamily="34" charset="0"/>
                        </a:rPr>
                        <a:t>introduc</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piata</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lemn</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si</a:t>
                      </a:r>
                      <a:r>
                        <a:rPr lang="en-US" sz="1400" dirty="0">
                          <a:effectLst/>
                          <a:latin typeface="Calibri" panose="020F0502020204030204" pitchFamily="34" charset="0"/>
                          <a:ea typeface="Calibri" panose="020F0502020204030204" pitchFamily="34" charset="0"/>
                        </a:rPr>
                        <a:t> produse din </a:t>
                      </a:r>
                      <a:r>
                        <a:rPr lang="en-US" sz="1400" dirty="0" err="1">
                          <a:effectLst/>
                          <a:latin typeface="Calibri" panose="020F0502020204030204" pitchFamily="34" charset="0"/>
                          <a:ea typeface="Calibri" panose="020F0502020204030204" pitchFamily="34" charset="0"/>
                        </a:rPr>
                        <a:t>lemn</a:t>
                      </a:r>
                      <a:r>
                        <a:rPr lang="en-US" sz="1400" dirty="0">
                          <a:effectLst/>
                          <a:latin typeface="Calibri" panose="020F0502020204030204" pitchFamily="34" charset="0"/>
                          <a:ea typeface="Calibri" panose="020F0502020204030204" pitchFamily="34" charset="0"/>
                        </a:rPr>
                        <a:t>, cu </a:t>
                      </a:r>
                      <a:r>
                        <a:rPr lang="en-US" sz="1400" dirty="0" err="1">
                          <a:effectLst/>
                          <a:latin typeface="Calibri" panose="020F0502020204030204" pitchFamily="34" charset="0"/>
                          <a:ea typeface="Calibri" panose="020F0502020204030204" pitchFamily="34" charset="0"/>
                        </a:rPr>
                        <a:t>modificarile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si</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completarile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ulterioare</a:t>
                      </a:r>
                      <a:r>
                        <a:rPr lang="en-US" sz="1400" dirty="0">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si</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vor</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avea</a:t>
                      </a:r>
                      <a:r>
                        <a:rPr lang="en-US" sz="1400" b="1" dirty="0">
                          <a:solidFill>
                            <a:srgbClr val="7030A0"/>
                          </a:solidFill>
                          <a:effectLst/>
                          <a:latin typeface="Calibri" panose="020F0502020204030204" pitchFamily="34" charset="0"/>
                          <a:ea typeface="Calibri" panose="020F0502020204030204" pitchFamily="34" charset="0"/>
                        </a:rPr>
                        <a:t> ca </a:t>
                      </a:r>
                      <a:r>
                        <a:rPr lang="en-US" sz="1400" b="1" dirty="0" err="1">
                          <a:solidFill>
                            <a:srgbClr val="7030A0"/>
                          </a:solidFill>
                          <a:effectLst/>
                          <a:latin typeface="Calibri" panose="020F0502020204030204" pitchFamily="34" charset="0"/>
                          <a:ea typeface="Calibri" panose="020F0502020204030204" pitchFamily="34" charset="0"/>
                        </a:rPr>
                        <a:t>terminatie</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codul</a:t>
                      </a:r>
                      <a:r>
                        <a:rPr lang="en-US" sz="1400" b="1" dirty="0">
                          <a:solidFill>
                            <a:srgbClr val="7030A0"/>
                          </a:solidFill>
                          <a:effectLst/>
                          <a:latin typeface="Calibri" panose="020F0502020204030204" pitchFamily="34" charset="0"/>
                          <a:ea typeface="Calibri" panose="020F0502020204030204" pitchFamily="34" charset="0"/>
                        </a:rPr>
                        <a:t> </a:t>
                      </a:r>
                      <a:r>
                        <a:rPr lang="en-US" sz="1400" b="1" dirty="0" err="1">
                          <a:solidFill>
                            <a:srgbClr val="7030A0"/>
                          </a:solidFill>
                          <a:effectLst/>
                          <a:latin typeface="Calibri" panose="020F0502020204030204" pitchFamily="34" charset="0"/>
                          <a:ea typeface="Calibri" panose="020F0502020204030204" pitchFamily="34" charset="0"/>
                        </a:rPr>
                        <a:t>sortimentului</a:t>
                      </a:r>
                      <a:r>
                        <a:rPr lang="en-US" sz="1400" b="1" dirty="0">
                          <a:solidFill>
                            <a:srgbClr val="7030A0"/>
                          </a:solidFill>
                          <a:effectLst/>
                          <a:latin typeface="Calibri" panose="020F0502020204030204" pitchFamily="34" charset="0"/>
                          <a:ea typeface="Calibri" panose="020F0502020204030204" pitchFamily="34" charset="0"/>
                        </a:rPr>
                        <a:t> SETL </a:t>
                      </a:r>
                      <a:r>
                        <a:rPr lang="en-US" sz="1400" b="1" dirty="0" err="1">
                          <a:solidFill>
                            <a:srgbClr val="7030A0"/>
                          </a:solidFill>
                          <a:effectLst/>
                          <a:latin typeface="Calibri" panose="020F0502020204030204" pitchFamily="34" charset="0"/>
                          <a:ea typeface="Calibri" panose="020F0502020204030204" pitchFamily="34" charset="0"/>
                        </a:rPr>
                        <a:t>corespondent</a:t>
                      </a:r>
                      <a:r>
                        <a:rPr lang="en-US" sz="1400" b="1" dirty="0">
                          <a:solidFill>
                            <a:srgbClr val="7030A0"/>
                          </a:solidFill>
                          <a:effectLst/>
                          <a:latin typeface="Calibri" panose="020F0502020204030204" pitchFamily="34" charset="0"/>
                          <a:ea typeface="Calibri" panose="020F0502020204030204" pitchFamily="34" charset="0"/>
                        </a:rPr>
                        <a:t>;</a:t>
                      </a:r>
                      <a:r>
                        <a:rPr lang="en-US" sz="1400" dirty="0">
                          <a:solidFill>
                            <a:srgbClr val="7030A0"/>
                          </a:solidFill>
                          <a:effectLst/>
                          <a:latin typeface="Calibri" panose="020F0502020204030204" pitchFamily="34" charset="0"/>
                          <a:ea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70C0"/>
                        </a:solidFill>
                        <a:effectLst/>
                        <a:uLnTx/>
                        <a:uFillTx/>
                        <a:latin typeface="Calibri" panose="020F0502020204030204" pitchFamily="34" charset="0"/>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Codificarea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si</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descrierea</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sortimentelor</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SETL.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Raport</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1:1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intre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sortimentele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utilizate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piata</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lemnului</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si</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sortim</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SETL.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……pot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sa</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valorific</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un sortiment (conform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unor</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relatii</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contractuale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care nu-l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regasesc</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in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Nomenclatorul</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SETL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dar</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care are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corespondenta</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cu un sortiment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si</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numai</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unul</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din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Nomenclatorul</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SETL.</a:t>
                      </a: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701439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idx="1"/>
          </p:nvPr>
        </p:nvPicPr>
        <p:blipFill>
          <a:blip r:embed="rId2"/>
          <a:stretch>
            <a:fillRect/>
          </a:stretch>
        </p:blipFill>
        <p:spPr>
          <a:xfrm>
            <a:off x="95248" y="0"/>
            <a:ext cx="12020551" cy="6857999"/>
          </a:xfrm>
          <a:prstGeom prst="rect">
            <a:avLst/>
          </a:prstGeom>
        </p:spPr>
      </p:pic>
    </p:spTree>
    <p:extLst>
      <p:ext uri="{BB962C8B-B14F-4D97-AF65-F5344CB8AC3E}">
        <p14:creationId xmlns:p14="http://schemas.microsoft.com/office/powerpoint/2010/main" val="1343474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61950" y="163774"/>
            <a:ext cx="11402420" cy="6618026"/>
          </a:xfrm>
          <a:prstGeom prst="rect">
            <a:avLst/>
          </a:prstGeom>
        </p:spPr>
      </p:pic>
    </p:spTree>
    <p:extLst>
      <p:ext uri="{BB962C8B-B14F-4D97-AF65-F5344CB8AC3E}">
        <p14:creationId xmlns:p14="http://schemas.microsoft.com/office/powerpoint/2010/main" val="3984344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654112859"/>
              </p:ext>
            </p:extLst>
          </p:nvPr>
        </p:nvGraphicFramePr>
        <p:xfrm>
          <a:off x="122829" y="601581"/>
          <a:ext cx="11929126" cy="6119259"/>
        </p:xfrm>
        <a:graphic>
          <a:graphicData uri="http://schemas.openxmlformats.org/drawingml/2006/table">
            <a:tbl>
              <a:tblPr firstRow="1" bandRow="1">
                <a:tableStyleId>{93296810-A885-4BE3-A3E7-6D5BEEA58F35}</a:tableStyleId>
              </a:tblPr>
              <a:tblGrid>
                <a:gridCol w="258171">
                  <a:extLst>
                    <a:ext uri="{9D8B030D-6E8A-4147-A177-3AD203B41FA5}">
                      <a16:colId xmlns:a16="http://schemas.microsoft.com/office/drawing/2014/main" val="443018147"/>
                    </a:ext>
                  </a:extLst>
                </a:gridCol>
                <a:gridCol w="27432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447040">
                  <a:extLst>
                    <a:ext uri="{9D8B030D-6E8A-4147-A177-3AD203B41FA5}">
                      <a16:colId xmlns:a16="http://schemas.microsoft.com/office/drawing/2014/main" val="20003"/>
                    </a:ext>
                  </a:extLst>
                </a:gridCol>
                <a:gridCol w="2575560">
                  <a:extLst>
                    <a:ext uri="{9D8B030D-6E8A-4147-A177-3AD203B41FA5}">
                      <a16:colId xmlns:a16="http://schemas.microsoft.com/office/drawing/2014/main" val="1936576000"/>
                    </a:ext>
                  </a:extLst>
                </a:gridCol>
                <a:gridCol w="4541520">
                  <a:extLst>
                    <a:ext uri="{9D8B030D-6E8A-4147-A177-3AD203B41FA5}">
                      <a16:colId xmlns:a16="http://schemas.microsoft.com/office/drawing/2014/main" val="3002839380"/>
                    </a:ext>
                  </a:extLst>
                </a:gridCol>
                <a:gridCol w="3624235">
                  <a:extLst>
                    <a:ext uri="{9D8B030D-6E8A-4147-A177-3AD203B41FA5}">
                      <a16:colId xmlns:a16="http://schemas.microsoft.com/office/drawing/2014/main" val="2335696064"/>
                    </a:ext>
                  </a:extLst>
                </a:gridCol>
              </a:tblGrid>
              <a:tr h="963440">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155819">
                <a:tc>
                  <a:txBody>
                    <a:bodyPr/>
                    <a:lstStyle/>
                    <a:p>
                      <a:r>
                        <a:rPr lang="en-US" sz="1800" b="1" dirty="0">
                          <a:latin typeface="+mn-lt"/>
                        </a:rPr>
                        <a:t>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1</a:t>
                      </a:r>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r>
                        <a:rPr lang="en-US" sz="1800" b="1" dirty="0">
                          <a:latin typeface="+mn-lt"/>
                        </a:rPr>
                        <a:t>z)</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Termen </a:t>
                      </a:r>
                      <a:r>
                        <a:rPr kumimoji="0" lang="en-US" sz="1800" b="0" i="0" u="none" strike="noStrike" kern="1200" cap="none" spc="0" normalizeH="0" baseline="0" noProof="0" dirty="0" err="1">
                          <a:ln>
                            <a:noFill/>
                          </a:ln>
                          <a:solidFill>
                            <a:prstClr val="black"/>
                          </a:solidFill>
                          <a:effectLst/>
                          <a:uLnTx/>
                          <a:uFillTx/>
                          <a:latin typeface="+mn-lt"/>
                          <a:ea typeface="+mn-ea"/>
                          <a:cs typeface="+mn-cs"/>
                        </a:rPr>
                        <a:t>nedefinit</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sng" dirty="0" err="1">
                          <a:solidFill>
                            <a:srgbClr val="7030A0"/>
                          </a:solidFill>
                          <a:effectLst/>
                          <a:latin typeface="+mn-lt"/>
                          <a:ea typeface="Calibri" panose="020F0502020204030204" pitchFamily="34" charset="0"/>
                        </a:rPr>
                        <a:t>spatiu</a:t>
                      </a:r>
                      <a:r>
                        <a:rPr lang="en-US" sz="1800" b="1" u="sng" dirty="0">
                          <a:solidFill>
                            <a:srgbClr val="7030A0"/>
                          </a:solidFill>
                          <a:effectLst/>
                          <a:latin typeface="+mn-lt"/>
                          <a:ea typeface="Calibri" panose="020F0502020204030204" pitchFamily="34" charset="0"/>
                        </a:rPr>
                        <a:t> de </a:t>
                      </a:r>
                      <a:r>
                        <a:rPr lang="en-US" sz="1800" b="1" u="sng" dirty="0" err="1">
                          <a:solidFill>
                            <a:srgbClr val="7030A0"/>
                          </a:solidFill>
                          <a:effectLst/>
                          <a:latin typeface="+mn-lt"/>
                          <a:ea typeface="Calibri" panose="020F0502020204030204" pitchFamily="34" charset="0"/>
                        </a:rPr>
                        <a:t>negociere</a:t>
                      </a:r>
                      <a:r>
                        <a:rPr lang="en-US" sz="1800" b="1" dirty="0">
                          <a:solidFill>
                            <a:srgbClr val="7030A0"/>
                          </a:solidFill>
                          <a:effectLst/>
                          <a:latin typeface="+mn-lt"/>
                          <a:ea typeface="Calibri" panose="020F0502020204030204" pitchFamily="34" charset="0"/>
                        </a:rPr>
                        <a:t> - </a:t>
                      </a:r>
                      <a:r>
                        <a:rPr lang="en-US" sz="1800" b="1" dirty="0" err="1">
                          <a:solidFill>
                            <a:srgbClr val="7030A0"/>
                          </a:solidFill>
                          <a:effectLst/>
                          <a:latin typeface="+mn-lt"/>
                          <a:ea typeface="Calibri" panose="020F0502020204030204" pitchFamily="34" charset="0"/>
                        </a:rPr>
                        <a:t>plaja</a:t>
                      </a:r>
                      <a:r>
                        <a:rPr lang="en-US" sz="1800" b="1" dirty="0">
                          <a:solidFill>
                            <a:srgbClr val="7030A0"/>
                          </a:solidFill>
                          <a:effectLst/>
                          <a:latin typeface="+mn-lt"/>
                          <a:ea typeface="Calibri" panose="020F0502020204030204" pitchFamily="34" charset="0"/>
                        </a:rPr>
                        <a:t> de </a:t>
                      </a:r>
                      <a:r>
                        <a:rPr lang="en-US" sz="1800" b="1" dirty="0" err="1">
                          <a:solidFill>
                            <a:srgbClr val="7030A0"/>
                          </a:solidFill>
                          <a:effectLst/>
                          <a:latin typeface="+mn-lt"/>
                          <a:ea typeface="Calibri" panose="020F0502020204030204" pitchFamily="34" charset="0"/>
                        </a:rPr>
                        <a:t>preturi</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unitare</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exprimate</a:t>
                      </a:r>
                      <a:r>
                        <a:rPr lang="en-US" sz="1800" b="1" dirty="0">
                          <a:solidFill>
                            <a:srgbClr val="7030A0"/>
                          </a:solidFill>
                          <a:effectLst/>
                          <a:latin typeface="+mn-lt"/>
                          <a:ea typeface="Calibri" panose="020F0502020204030204" pitchFamily="34" charset="0"/>
                        </a:rPr>
                        <a:t> in lei/mc, </a:t>
                      </a:r>
                      <a:r>
                        <a:rPr lang="en-US" sz="1800" b="1" dirty="0" err="1">
                          <a:solidFill>
                            <a:srgbClr val="7030A0"/>
                          </a:solidFill>
                          <a:effectLst/>
                          <a:latin typeface="+mn-lt"/>
                          <a:ea typeface="Calibri" panose="020F0502020204030204" pitchFamily="34" charset="0"/>
                        </a:rPr>
                        <a:t>posibile</a:t>
                      </a:r>
                      <a:r>
                        <a:rPr lang="en-US" sz="1800" b="1" dirty="0">
                          <a:solidFill>
                            <a:srgbClr val="7030A0"/>
                          </a:solidFill>
                          <a:effectLst/>
                          <a:latin typeface="+mn-lt"/>
                          <a:ea typeface="Calibri" panose="020F0502020204030204" pitchFamily="34" charset="0"/>
                        </a:rPr>
                        <a:t> a fi </a:t>
                      </a:r>
                      <a:r>
                        <a:rPr lang="en-US" sz="1800" b="1" dirty="0" err="1">
                          <a:solidFill>
                            <a:srgbClr val="7030A0"/>
                          </a:solidFill>
                          <a:effectLst/>
                          <a:latin typeface="+mn-lt"/>
                          <a:ea typeface="Calibri" panose="020F0502020204030204" pitchFamily="34" charset="0"/>
                        </a:rPr>
                        <a:t>obtinute</a:t>
                      </a:r>
                      <a:r>
                        <a:rPr lang="en-US" sz="1800" b="1" dirty="0">
                          <a:solidFill>
                            <a:srgbClr val="7030A0"/>
                          </a:solidFill>
                          <a:effectLst/>
                          <a:latin typeface="+mn-lt"/>
                          <a:ea typeface="Calibri" panose="020F0502020204030204" pitchFamily="34" charset="0"/>
                        </a:rPr>
                        <a:t> la </a:t>
                      </a:r>
                      <a:r>
                        <a:rPr lang="en-US" sz="1800" b="1" dirty="0" err="1">
                          <a:solidFill>
                            <a:srgbClr val="7030A0"/>
                          </a:solidFill>
                          <a:effectLst/>
                          <a:latin typeface="+mn-lt"/>
                          <a:ea typeface="Calibri" panose="020F0502020204030204" pitchFamily="34" charset="0"/>
                        </a:rPr>
                        <a:t>negociere</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si</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cuprinsa</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intre</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pretul</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unitar</a:t>
                      </a:r>
                      <a:r>
                        <a:rPr lang="en-US" sz="1800" b="1" dirty="0">
                          <a:solidFill>
                            <a:srgbClr val="7030A0"/>
                          </a:solidFill>
                          <a:effectLst/>
                          <a:latin typeface="+mn-lt"/>
                          <a:ea typeface="Calibri" panose="020F0502020204030204" pitchFamily="34" charset="0"/>
                        </a:rPr>
                        <a:t> de </a:t>
                      </a:r>
                      <a:r>
                        <a:rPr lang="en-US" sz="1800" b="1" dirty="0" err="1">
                          <a:solidFill>
                            <a:srgbClr val="7030A0"/>
                          </a:solidFill>
                          <a:effectLst/>
                          <a:latin typeface="+mn-lt"/>
                          <a:ea typeface="Calibri" panose="020F0502020204030204" pitchFamily="34" charset="0"/>
                        </a:rPr>
                        <a:t>pornire</a:t>
                      </a:r>
                      <a:r>
                        <a:rPr lang="en-US" sz="1800" b="1" dirty="0">
                          <a:solidFill>
                            <a:srgbClr val="7030A0"/>
                          </a:solidFill>
                          <a:effectLst/>
                          <a:latin typeface="+mn-lt"/>
                          <a:ea typeface="Calibri" panose="020F0502020204030204" pitchFamily="34" charset="0"/>
                        </a:rPr>
                        <a:t> la </a:t>
                      </a:r>
                      <a:r>
                        <a:rPr lang="en-US" sz="1800" b="1" dirty="0" err="1">
                          <a:solidFill>
                            <a:srgbClr val="7030A0"/>
                          </a:solidFill>
                          <a:effectLst/>
                          <a:latin typeface="+mn-lt"/>
                          <a:ea typeface="Calibri" panose="020F0502020204030204" pitchFamily="34" charset="0"/>
                        </a:rPr>
                        <a:t>licitatie</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si</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pretul</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unitar</a:t>
                      </a:r>
                      <a:r>
                        <a:rPr lang="en-US" sz="1800" b="1" dirty="0">
                          <a:solidFill>
                            <a:srgbClr val="7030A0"/>
                          </a:solidFill>
                          <a:effectLst/>
                          <a:latin typeface="+mn-lt"/>
                          <a:ea typeface="Calibri" panose="020F0502020204030204" pitchFamily="34" charset="0"/>
                        </a:rPr>
                        <a:t> minim </a:t>
                      </a:r>
                      <a:r>
                        <a:rPr lang="en-US" sz="1800" b="1" dirty="0" err="1">
                          <a:solidFill>
                            <a:srgbClr val="7030A0"/>
                          </a:solidFill>
                          <a:effectLst/>
                          <a:latin typeface="+mn-lt"/>
                          <a:ea typeface="Calibri" panose="020F0502020204030204" pitchFamily="34" charset="0"/>
                        </a:rPr>
                        <a:t>aprobat</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pentru</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valorificarea</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prin</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negociere</a:t>
                      </a:r>
                      <a:r>
                        <a:rPr lang="en-US" sz="1800" b="1" dirty="0">
                          <a:solidFill>
                            <a:srgbClr val="7030A0"/>
                          </a:solidFill>
                          <a:effectLst/>
                          <a:latin typeface="+mn-lt"/>
                          <a:ea typeface="Calibri" panose="020F0502020204030204" pitchFamily="34" charset="0"/>
                        </a:rPr>
                        <a:t> a </a:t>
                      </a:r>
                      <a:r>
                        <a:rPr lang="en-US" sz="1800" b="1" dirty="0" err="1">
                          <a:solidFill>
                            <a:srgbClr val="7030A0"/>
                          </a:solidFill>
                          <a:effectLst/>
                          <a:latin typeface="+mn-lt"/>
                          <a:ea typeface="Calibri" panose="020F0502020204030204" pitchFamily="34" charset="0"/>
                        </a:rPr>
                        <a:t>unei</a:t>
                      </a:r>
                      <a:r>
                        <a:rPr lang="en-US" sz="1800" b="1" dirty="0">
                          <a:solidFill>
                            <a:srgbClr val="7030A0"/>
                          </a:solidFill>
                          <a:effectLst/>
                          <a:latin typeface="+mn-lt"/>
                          <a:ea typeface="Calibri" panose="020F0502020204030204" pitchFamily="34" charset="0"/>
                        </a:rPr>
                        <a:t>/</a:t>
                      </a:r>
                      <a:r>
                        <a:rPr lang="en-US" sz="1800" b="1" dirty="0" err="1">
                          <a:solidFill>
                            <a:srgbClr val="7030A0"/>
                          </a:solidFill>
                          <a:effectLst/>
                          <a:latin typeface="+mn-lt"/>
                          <a:ea typeface="Calibri" panose="020F0502020204030204" pitchFamily="34" charset="0"/>
                        </a:rPr>
                        <a:t>unui</a:t>
                      </a:r>
                      <a:r>
                        <a:rPr lang="en-US" sz="1800" b="1" dirty="0">
                          <a:solidFill>
                            <a:srgbClr val="7030A0"/>
                          </a:solidFill>
                          <a:effectLst/>
                          <a:latin typeface="+mn-lt"/>
                          <a:ea typeface="Calibri" panose="020F0502020204030204" pitchFamily="34" charset="0"/>
                        </a:rPr>
                        <a:t>  </a:t>
                      </a:r>
                      <a:r>
                        <a:rPr lang="en-US" sz="1800" b="1" dirty="0" err="1">
                          <a:solidFill>
                            <a:srgbClr val="7030A0"/>
                          </a:solidFill>
                          <a:effectLst/>
                          <a:latin typeface="+mn-lt"/>
                          <a:ea typeface="Calibri" panose="020F0502020204030204" pitchFamily="34" charset="0"/>
                        </a:rPr>
                        <a:t>partizi</a:t>
                      </a:r>
                      <a:r>
                        <a:rPr lang="en-US" sz="1800" b="1" dirty="0">
                          <a:solidFill>
                            <a:srgbClr val="7030A0"/>
                          </a:solidFill>
                          <a:effectLst/>
                          <a:latin typeface="+mn-lt"/>
                          <a:ea typeface="Calibri" panose="020F0502020204030204" pitchFamily="34" charset="0"/>
                        </a:rPr>
                        <a:t>/</a:t>
                      </a:r>
                      <a:r>
                        <a:rPr lang="en-US" sz="1800" b="1" dirty="0" err="1">
                          <a:solidFill>
                            <a:srgbClr val="7030A0"/>
                          </a:solidFill>
                          <a:effectLst/>
                          <a:latin typeface="+mn-lt"/>
                          <a:ea typeface="Calibri" panose="020F0502020204030204" pitchFamily="34" charset="0"/>
                        </a:rPr>
                        <a:t>grup</a:t>
                      </a:r>
                      <a:r>
                        <a:rPr lang="en-US" sz="1800" b="1" dirty="0">
                          <a:solidFill>
                            <a:srgbClr val="7030A0"/>
                          </a:solidFill>
                          <a:effectLst/>
                          <a:latin typeface="+mn-lt"/>
                          <a:ea typeface="Calibri" panose="020F0502020204030204" pitchFamily="34" charset="0"/>
                        </a:rPr>
                        <a:t> de </a:t>
                      </a:r>
                      <a:r>
                        <a:rPr lang="en-US" sz="1800" b="1" dirty="0" err="1">
                          <a:solidFill>
                            <a:srgbClr val="7030A0"/>
                          </a:solidFill>
                          <a:effectLst/>
                          <a:latin typeface="+mn-lt"/>
                          <a:ea typeface="Calibri" panose="020F0502020204030204" pitchFamily="34" charset="0"/>
                        </a:rPr>
                        <a:t>partizi</a:t>
                      </a:r>
                      <a:r>
                        <a:rPr lang="en-US" sz="1800" b="1" dirty="0">
                          <a:solidFill>
                            <a:srgbClr val="7030A0"/>
                          </a:solidFill>
                          <a:effectLst/>
                          <a:latin typeface="+mn-lt"/>
                          <a:ea typeface="Calibri" panose="020F0502020204030204" pitchFamily="34" charset="0"/>
                        </a:rPr>
                        <a:t>/lot/</a:t>
                      </a:r>
                      <a:r>
                        <a:rPr lang="en-US" sz="1800" b="1" dirty="0" err="1">
                          <a:solidFill>
                            <a:srgbClr val="7030A0"/>
                          </a:solidFill>
                          <a:effectLst/>
                          <a:latin typeface="+mn-lt"/>
                          <a:ea typeface="Calibri" panose="020F0502020204030204" pitchFamily="34" charset="0"/>
                        </a:rPr>
                        <a:t>piesa</a:t>
                      </a:r>
                      <a:r>
                        <a:rPr lang="en-US" sz="1800" b="1" dirty="0">
                          <a:solidFill>
                            <a:srgbClr val="7030A0"/>
                          </a:solidFill>
                          <a:effectLst/>
                          <a:latin typeface="+mn-lt"/>
                          <a:ea typeface="Calibri" panose="020F0502020204030204" pitchFamily="34" charset="0"/>
                        </a:rPr>
                        <a:t>;</a:t>
                      </a:r>
                      <a:endParaRPr kumimoji="0" lang="en-US" sz="1800" b="1" i="0" u="none" strike="noStrike" kern="1200" cap="none" spc="0" normalizeH="0" baseline="0" noProof="0" dirty="0">
                        <a:ln>
                          <a:noFill/>
                        </a:ln>
                        <a:solidFill>
                          <a:srgbClr val="7030A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Necesitate </a:t>
                      </a:r>
                      <a:r>
                        <a:rPr kumimoji="0" lang="en-US" sz="1800" b="1" i="0" u="sng"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practica</a:t>
                      </a:r>
                      <a:r>
                        <a:rPr kumimoji="0" lang="en-US" sz="1800" b="1" i="0" u="sng"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impusa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de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experienta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acumulata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in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desfasurarea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proceselor</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de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licitatie-negociere</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Asigurarea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proprietarului</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administratorului</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ca masa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lemnoasa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materialele</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lemnoase</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sng"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nu se </a:t>
                      </a:r>
                      <a:r>
                        <a:rPr kumimoji="0" lang="en-US" sz="1800" b="1" i="0" u="sng"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vande</a:t>
                      </a:r>
                      <a:r>
                        <a:rPr kumimoji="0" lang="en-US" sz="1800" b="1" i="0" u="sng"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en-US" sz="1800" b="1" i="0" u="sng"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vand</a:t>
                      </a:r>
                      <a:r>
                        <a:rPr kumimoji="0" lang="en-US" sz="1800" b="1" i="0" u="sng"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sub un </a:t>
                      </a:r>
                      <a:r>
                        <a:rPr kumimoji="0" lang="en-US" sz="1800" b="1" i="0" u="sng"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anumit</a:t>
                      </a:r>
                      <a:r>
                        <a:rPr kumimoji="0" lang="en-US" sz="1800" b="1" i="0" u="sng"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sng"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pret</a:t>
                      </a:r>
                      <a:r>
                        <a:rPr kumimoji="0" lang="en-US" sz="1800" b="1" i="0" u="sng"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minim </a:t>
                      </a:r>
                      <a:r>
                        <a:rPr kumimoji="0" lang="en-US" sz="1800" b="1" i="0" u="sng"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impus</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238586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4133850184"/>
              </p:ext>
            </p:extLst>
          </p:nvPr>
        </p:nvGraphicFramePr>
        <p:xfrm>
          <a:off x="122829" y="601581"/>
          <a:ext cx="11929126" cy="6367481"/>
        </p:xfrm>
        <a:graphic>
          <a:graphicData uri="http://schemas.openxmlformats.org/drawingml/2006/table">
            <a:tbl>
              <a:tblPr firstRow="1" bandRow="1">
                <a:tableStyleId>{93296810-A885-4BE3-A3E7-6D5BEEA58F35}</a:tableStyleId>
              </a:tblPr>
              <a:tblGrid>
                <a:gridCol w="258171">
                  <a:extLst>
                    <a:ext uri="{9D8B030D-6E8A-4147-A177-3AD203B41FA5}">
                      <a16:colId xmlns:a16="http://schemas.microsoft.com/office/drawing/2014/main" val="443018147"/>
                    </a:ext>
                  </a:extLst>
                </a:gridCol>
                <a:gridCol w="27432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355600">
                  <a:extLst>
                    <a:ext uri="{9D8B030D-6E8A-4147-A177-3AD203B41FA5}">
                      <a16:colId xmlns:a16="http://schemas.microsoft.com/office/drawing/2014/main" val="20003"/>
                    </a:ext>
                  </a:extLst>
                </a:gridCol>
                <a:gridCol w="5989320">
                  <a:extLst>
                    <a:ext uri="{9D8B030D-6E8A-4147-A177-3AD203B41FA5}">
                      <a16:colId xmlns:a16="http://schemas.microsoft.com/office/drawing/2014/main" val="1936576000"/>
                    </a:ext>
                  </a:extLst>
                </a:gridCol>
                <a:gridCol w="2606040">
                  <a:extLst>
                    <a:ext uri="{9D8B030D-6E8A-4147-A177-3AD203B41FA5}">
                      <a16:colId xmlns:a16="http://schemas.microsoft.com/office/drawing/2014/main" val="3002839380"/>
                    </a:ext>
                  </a:extLst>
                </a:gridCol>
                <a:gridCol w="2237395">
                  <a:extLst>
                    <a:ext uri="{9D8B030D-6E8A-4147-A177-3AD203B41FA5}">
                      <a16:colId xmlns:a16="http://schemas.microsoft.com/office/drawing/2014/main" val="2335696064"/>
                    </a:ext>
                  </a:extLst>
                </a:gridCol>
              </a:tblGrid>
              <a:tr h="1338281">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endParaRPr lang="en-US" sz="1400" baseline="0" dirty="0">
                        <a:solidFill>
                          <a:schemeClr val="tx1"/>
                        </a:solidFill>
                      </a:endParaRP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720018">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ART. 7   (1)</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Un operator economic/</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grup</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operatori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economici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poate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cumpăra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licitaţie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negociere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material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lemnos</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fasonat</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drum auto,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provenit</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din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fondul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forestier</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proprietate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din produse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principale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sau</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produse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accidentale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I,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dacă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momentul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organizării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procedurii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licitaţie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negociere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îndeplineşte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condiţiile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prevăzute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u="sng"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art. 60</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alin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(5) lit. c) din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Legea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nr</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46/2008 </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en-US" sz="1800" b="1" i="1" u="none" strike="noStrike" kern="1200" cap="none" spc="0" normalizeH="0" baseline="0" noProof="0" dirty="0">
                          <a:ln>
                            <a:noFill/>
                          </a:ln>
                          <a:solidFill>
                            <a:srgbClr val="0070C0"/>
                          </a:solidFill>
                          <a:effectLst/>
                          <a:uLnTx/>
                          <a:uFillTx/>
                          <a:latin typeface="+mn-lt"/>
                          <a:ea typeface="+mn-ea"/>
                          <a:cs typeface="+mn-cs"/>
                        </a:rPr>
                        <a:t>op. </a:t>
                      </a:r>
                      <a:r>
                        <a:rPr kumimoji="0" lang="en-US" sz="1800" b="1" i="1" u="none" strike="noStrike" kern="1200" cap="none" spc="0" normalizeH="0" baseline="0" noProof="0" dirty="0" err="1">
                          <a:ln>
                            <a:noFill/>
                          </a:ln>
                          <a:solidFill>
                            <a:srgbClr val="0070C0"/>
                          </a:solidFill>
                          <a:effectLst/>
                          <a:uLnTx/>
                          <a:uFillTx/>
                          <a:latin typeface="+mn-lt"/>
                          <a:ea typeface="+mn-ea"/>
                          <a:cs typeface="+mn-cs"/>
                        </a:rPr>
                        <a:t>ec.</a:t>
                      </a:r>
                      <a:r>
                        <a:rPr kumimoji="0" lang="en-US" sz="1800" b="1" i="1" u="none" strike="noStrike" kern="1200" cap="none" spc="0" normalizeH="0" baseline="0" noProof="0" dirty="0">
                          <a:ln>
                            <a:noFill/>
                          </a:ln>
                          <a:solidFill>
                            <a:srgbClr val="0070C0"/>
                          </a:solidFill>
                          <a:effectLst/>
                          <a:uLnTx/>
                          <a:uFillTx/>
                          <a:latin typeface="+mn-lt"/>
                          <a:ea typeface="+mn-ea"/>
                          <a:cs typeface="+mn-cs"/>
                        </a:rPr>
                        <a:t> </a:t>
                      </a:r>
                      <a:r>
                        <a:rPr kumimoji="0" lang="en-US" sz="1800" b="1" i="1" u="none" strike="noStrike" kern="1200" cap="none" spc="0" normalizeH="0" baseline="0" noProof="0" dirty="0" err="1">
                          <a:ln>
                            <a:noFill/>
                          </a:ln>
                          <a:solidFill>
                            <a:srgbClr val="0070C0"/>
                          </a:solidFill>
                          <a:effectLst/>
                          <a:uLnTx/>
                          <a:uFillTx/>
                          <a:latin typeface="+mn-lt"/>
                          <a:ea typeface="+mn-ea"/>
                          <a:cs typeface="+mn-cs"/>
                        </a:rPr>
                        <a:t>atestati</a:t>
                      </a:r>
                      <a:r>
                        <a:rPr kumimoji="0" lang="en-US" sz="1800" b="1" i="1" u="none" strike="noStrike" kern="1200" cap="none" spc="0" normalizeH="0" baseline="0" noProof="0" dirty="0">
                          <a:ln>
                            <a:noFill/>
                          </a:ln>
                          <a:solidFill>
                            <a:srgbClr val="0070C0"/>
                          </a:solidFill>
                          <a:effectLst/>
                          <a:uLnTx/>
                          <a:uFillTx/>
                          <a:latin typeface="+mn-lt"/>
                          <a:ea typeface="+mn-ea"/>
                          <a:cs typeface="+mn-cs"/>
                        </a:rPr>
                        <a:t> </a:t>
                      </a:r>
                      <a:r>
                        <a:rPr kumimoji="0" lang="en-US" sz="1800" b="1" i="1" u="none" strike="noStrike" kern="1200" cap="none" spc="0" normalizeH="0" baseline="0" noProof="0" dirty="0" err="1">
                          <a:ln>
                            <a:noFill/>
                          </a:ln>
                          <a:solidFill>
                            <a:srgbClr val="0070C0"/>
                          </a:solidFill>
                          <a:effectLst/>
                          <a:uLnTx/>
                          <a:uFillTx/>
                          <a:latin typeface="+mn-lt"/>
                          <a:ea typeface="+mn-ea"/>
                          <a:cs typeface="+mn-cs"/>
                        </a:rPr>
                        <a:t>si</a:t>
                      </a:r>
                      <a:r>
                        <a:rPr kumimoji="0" lang="en-US" sz="1800" b="1" i="1" u="none" strike="noStrike" kern="1200" cap="none" spc="0" normalizeH="0" baseline="0" noProof="0" dirty="0">
                          <a:ln>
                            <a:noFill/>
                          </a:ln>
                          <a:solidFill>
                            <a:srgbClr val="0070C0"/>
                          </a:solidFill>
                          <a:effectLst/>
                          <a:uLnTx/>
                          <a:uFillTx/>
                          <a:latin typeface="+mn-lt"/>
                          <a:ea typeface="+mn-ea"/>
                          <a:cs typeface="+mn-cs"/>
                        </a:rPr>
                        <a:t> </a:t>
                      </a:r>
                      <a:r>
                        <a:rPr kumimoji="0" lang="en-US" sz="1800" b="1" i="1" u="none" strike="noStrike" kern="1200" cap="none" spc="0" normalizeH="0" baseline="0" noProof="0" dirty="0" err="1">
                          <a:ln>
                            <a:noFill/>
                          </a:ln>
                          <a:solidFill>
                            <a:srgbClr val="0070C0"/>
                          </a:solidFill>
                          <a:effectLst/>
                          <a:uLnTx/>
                          <a:uFillTx/>
                          <a:latin typeface="+mn-lt"/>
                          <a:ea typeface="+mn-ea"/>
                          <a:cs typeface="+mn-cs"/>
                        </a:rPr>
                        <a:t>procesare</a:t>
                      </a:r>
                      <a:r>
                        <a:rPr kumimoji="0" lang="en-US" sz="1800" b="1" i="1" u="none" strike="noStrike" kern="1200" cap="none" spc="0" normalizeH="0" baseline="0" noProof="0" dirty="0">
                          <a:ln>
                            <a:noFill/>
                          </a:ln>
                          <a:solidFill>
                            <a:srgbClr val="0070C0"/>
                          </a:solidFill>
                          <a:effectLst/>
                          <a:uLnTx/>
                          <a:uFillTx/>
                          <a:latin typeface="+mn-lt"/>
                          <a:ea typeface="+mn-ea"/>
                          <a:cs typeface="+mn-cs"/>
                        </a:rPr>
                        <a:t> &gt; 40%) </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republicată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cu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modificările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completările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ulterioare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b="1" strike="noStrike"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1800" b="1" strike="noStrike"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si</a:t>
                      </a:r>
                      <a:r>
                        <a:rPr lang="en-US" sz="1800" b="1" strike="noStrike"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strike="noStrike"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toate</a:t>
                      </a:r>
                      <a:r>
                        <a:rPr lang="en-US" sz="1800" b="1" strike="noStrike"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strike="noStrike"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prevederile</a:t>
                      </a:r>
                      <a:r>
                        <a:rPr lang="en-US" sz="1800" b="1" strike="noStrike"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derivate.</a:t>
                      </a:r>
                      <a:endParaRPr lang="en-US" sz="1400" b="1" strike="noStrike"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b="1"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(2)</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Informaţiile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cu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privire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operatorii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economici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grupurile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operatori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economici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care nu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respectă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procentul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prevăzut</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a:t>
                      </a:r>
                      <a:r>
                        <a:rPr lang="en-US" sz="1800" u="sng"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art. 60</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alin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(5) lit. c) din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Legea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nr</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46/2008,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republicată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cu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modificările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completările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ulterioare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se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comunică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autorităţii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centrale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care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răspunde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silvicultură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către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structura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specialitate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autorităţii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centrale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care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răspunde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silvicultură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competentă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teritorial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aceasta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având</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obligaţia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publicării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site-</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propriu</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termen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5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zile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lucrătoare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la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comunicare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Eliminare</a:t>
                      </a:r>
                      <a:endParaRPr kumimoji="0" lang="en-US" sz="18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Sunt </a:t>
                      </a:r>
                      <a:r>
                        <a:rPr kumimoji="0" lang="en-US" sz="1800" b="1" i="0" u="none" strike="noStrike" kern="1200" cap="none" spc="0" normalizeH="0" baseline="0" noProof="0" dirty="0" err="1">
                          <a:ln>
                            <a:noFill/>
                          </a:ln>
                          <a:solidFill>
                            <a:prstClr val="black"/>
                          </a:solidFill>
                          <a:effectLst/>
                          <a:uLnTx/>
                          <a:uFillTx/>
                          <a:latin typeface="+mn-lt"/>
                          <a:ea typeface="+mn-ea"/>
                          <a:cs typeface="+mn-cs"/>
                        </a:rPr>
                        <a:t>variante</a:t>
                      </a:r>
                      <a:r>
                        <a:rPr kumimoji="0" lang="en-US" sz="1800" b="1" i="0" u="none" strike="noStrike" kern="1200" cap="none" spc="0" normalizeH="0" baseline="0" noProof="0" dirty="0">
                          <a:ln>
                            <a:noFill/>
                          </a:ln>
                          <a:solidFill>
                            <a:prstClr val="black"/>
                          </a:solidFill>
                          <a:effectLst/>
                          <a:uLnTx/>
                          <a:uFillTx/>
                          <a:latin typeface="+mn-lt"/>
                          <a:ea typeface="+mn-ea"/>
                          <a:cs typeface="+mn-cs"/>
                        </a:rPr>
                        <a:t> de </a:t>
                      </a:r>
                      <a:r>
                        <a:rPr kumimoji="0" lang="en-US" sz="1800" b="1" i="0" u="none" strike="noStrike" kern="1200" cap="none" spc="0" normalizeH="0" baseline="0" noProof="0" dirty="0" err="1">
                          <a:ln>
                            <a:noFill/>
                          </a:ln>
                          <a:solidFill>
                            <a:prstClr val="black"/>
                          </a:solidFill>
                          <a:effectLst/>
                          <a:uLnTx/>
                          <a:uFillTx/>
                          <a:latin typeface="+mn-lt"/>
                          <a:ea typeface="+mn-ea"/>
                          <a:cs typeface="+mn-cs"/>
                        </a:rPr>
                        <a:t>solutionare</a:t>
                      </a:r>
                      <a:r>
                        <a:rPr kumimoji="0" lang="en-US" sz="1800" b="1" i="0" u="none" strike="noStrike" kern="1200" cap="none" spc="0" normalizeH="0" baseline="0" noProof="0" dirty="0">
                          <a:ln>
                            <a:noFill/>
                          </a:ln>
                          <a:solidFill>
                            <a:prstClr val="black"/>
                          </a:solidFill>
                          <a:effectLst/>
                          <a:uLnTx/>
                          <a:uFillTx/>
                          <a:latin typeface="+mn-lt"/>
                          <a:ea typeface="+mn-ea"/>
                          <a:cs typeface="+mn-cs"/>
                        </a:rPr>
                        <a:t> a </a:t>
                      </a:r>
                      <a:r>
                        <a:rPr kumimoji="0" lang="en-US" sz="1800" b="1" i="0" u="none" strike="noStrike" kern="1200" cap="none" spc="0" normalizeH="0" baseline="0" noProof="0" dirty="0" err="1">
                          <a:ln>
                            <a:noFill/>
                          </a:ln>
                          <a:solidFill>
                            <a:prstClr val="black"/>
                          </a:solidFill>
                          <a:effectLst/>
                          <a:uLnTx/>
                          <a:uFillTx/>
                          <a:latin typeface="+mn-lt"/>
                          <a:ea typeface="+mn-ea"/>
                          <a:cs typeface="+mn-cs"/>
                        </a:rPr>
                        <a:t>unor</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politici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publice</a:t>
                      </a:r>
                      <a:r>
                        <a:rPr kumimoji="0" lang="en-US" sz="1800" b="1" i="0" u="none" strike="noStrike" kern="1200" cap="none" spc="0" normalizeH="0" baseline="0" noProof="0" dirty="0">
                          <a:ln>
                            <a:noFill/>
                          </a:ln>
                          <a:solidFill>
                            <a:prstClr val="black"/>
                          </a:solidFill>
                          <a:effectLst/>
                          <a:uLnTx/>
                          <a:uFillTx/>
                          <a:latin typeface="+mn-lt"/>
                          <a:ea typeface="+mn-ea"/>
                          <a:cs typeface="+mn-cs"/>
                        </a:rPr>
                        <a:t>, care </a:t>
                      </a:r>
                      <a:r>
                        <a:rPr kumimoji="0" lang="en-US" sz="1800" b="1" i="0" u="none" strike="noStrike" kern="1200" cap="none" spc="0" normalizeH="0" baseline="0" noProof="0" dirty="0" err="1">
                          <a:ln>
                            <a:noFill/>
                          </a:ln>
                          <a:solidFill>
                            <a:prstClr val="black"/>
                          </a:solidFill>
                          <a:effectLst/>
                          <a:uLnTx/>
                          <a:uFillTx/>
                          <a:latin typeface="+mn-lt"/>
                          <a:ea typeface="+mn-ea"/>
                          <a:cs typeface="+mn-cs"/>
                        </a:rPr>
                        <a:t>exced</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expertizei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acestui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colectiv</a:t>
                      </a:r>
                      <a:r>
                        <a:rPr kumimoji="0" lang="en-US" sz="1800" b="1"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Sunt</a:t>
                      </a:r>
                      <a:r>
                        <a:rPr kumimoji="0" lang="ro-RO" sz="1800" b="0" i="0" u="none" strike="noStrike" kern="1200" cap="none" spc="0" normalizeH="0" baseline="0" noProof="0" dirty="0">
                          <a:ln>
                            <a:noFill/>
                          </a:ln>
                          <a:solidFill>
                            <a:prstClr val="black"/>
                          </a:solidFill>
                          <a:effectLst/>
                          <a:uLnTx/>
                          <a:uFillTx/>
                          <a:latin typeface="+mn-lt"/>
                          <a:ea typeface="+mn-ea"/>
                          <a:cs typeface="+mn-cs"/>
                        </a:rPr>
                        <a:t> criteri</a:t>
                      </a:r>
                      <a:r>
                        <a:rPr kumimoji="0" lang="en-US" sz="1800" b="0" i="0" u="none" strike="noStrike" kern="1200" cap="none" spc="0" normalizeH="0" baseline="0" noProof="0" dirty="0" err="1">
                          <a:ln>
                            <a:noFill/>
                          </a:ln>
                          <a:solidFill>
                            <a:prstClr val="black"/>
                          </a:solidFill>
                          <a:effectLst/>
                          <a:uLnTx/>
                          <a:uFillTx/>
                          <a:latin typeface="+mn-lt"/>
                          <a:ea typeface="+mn-ea"/>
                          <a:cs typeface="+mn-cs"/>
                        </a:rPr>
                        <a:t>i</a:t>
                      </a:r>
                      <a:r>
                        <a:rPr kumimoji="0" lang="ro-RO" sz="1800" b="0" i="0" u="none" strike="noStrike" kern="1200" cap="none" spc="0" normalizeH="0" baseline="0" noProof="0" dirty="0">
                          <a:ln>
                            <a:noFill/>
                          </a:ln>
                          <a:solidFill>
                            <a:prstClr val="black"/>
                          </a:solidFill>
                          <a:effectLst/>
                          <a:uLnTx/>
                          <a:uFillTx/>
                          <a:latin typeface="+mn-lt"/>
                          <a:ea typeface="+mn-ea"/>
                          <a:cs typeface="+mn-cs"/>
                        </a:rPr>
                        <a:t> care nu trebuie avut în vedere de către organizator care </a:t>
                      </a:r>
                      <a:r>
                        <a:rPr kumimoji="0" lang="ro-RO" sz="1800" b="1" i="0" u="sng" strike="noStrike" kern="1200" cap="none" spc="0" normalizeH="0" baseline="0" noProof="0" dirty="0">
                          <a:ln>
                            <a:noFill/>
                          </a:ln>
                          <a:solidFill>
                            <a:srgbClr val="0070C0"/>
                          </a:solidFill>
                          <a:effectLst/>
                          <a:uLnTx/>
                          <a:uFillTx/>
                          <a:latin typeface="+mn-lt"/>
                          <a:ea typeface="+mn-ea"/>
                          <a:cs typeface="+mn-cs"/>
                        </a:rPr>
                        <a:t>are interesul să vândă produsul</a:t>
                      </a:r>
                      <a:r>
                        <a:rPr kumimoji="0" lang="ro-RO" sz="1800" b="0" i="0" u="none" strike="noStrike" kern="1200" cap="none" spc="0" normalizeH="0" baseline="0" noProof="0" dirty="0">
                          <a:ln>
                            <a:noFill/>
                          </a:ln>
                          <a:solidFill>
                            <a:prstClr val="black"/>
                          </a:solidFill>
                          <a:effectLst/>
                          <a:uLnTx/>
                          <a:uFillTx/>
                          <a:latin typeface="+mn-lt"/>
                          <a:ea typeface="+mn-ea"/>
                          <a:cs typeface="+mn-cs"/>
                        </a:rPr>
                        <a:t> pe care î</a:t>
                      </a:r>
                      <a:r>
                        <a:rPr kumimoji="0" lang="en-US" sz="1800" b="0" i="0" u="none" strike="noStrike" kern="1200" cap="none" spc="0" normalizeH="0" baseline="0" noProof="0" dirty="0">
                          <a:ln>
                            <a:noFill/>
                          </a:ln>
                          <a:solidFill>
                            <a:prstClr val="black"/>
                          </a:solidFill>
                          <a:effectLst/>
                          <a:uLnTx/>
                          <a:uFillTx/>
                          <a:latin typeface="+mn-lt"/>
                          <a:ea typeface="+mn-ea"/>
                          <a:cs typeface="+mn-cs"/>
                        </a:rPr>
                        <a:t>l</a:t>
                      </a:r>
                      <a:r>
                        <a:rPr kumimoji="0" lang="ro-RO" sz="1800" b="0" i="0" u="none" strike="noStrike" kern="1200" cap="none" spc="0" normalizeH="0" baseline="0" noProof="0" dirty="0">
                          <a:ln>
                            <a:noFill/>
                          </a:ln>
                          <a:solidFill>
                            <a:prstClr val="black"/>
                          </a:solidFill>
                          <a:effectLst/>
                          <a:uLnTx/>
                          <a:uFillTx/>
                          <a:latin typeface="+mn-lt"/>
                          <a:ea typeface="+mn-ea"/>
                          <a:cs typeface="+mn-cs"/>
                        </a:rPr>
                        <a:t> produce și îl comercializeză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sng" strike="noStrike" kern="1200" cap="none" spc="0" normalizeH="0" baseline="0" noProof="0" dirty="0" err="1">
                          <a:ln>
                            <a:noFill/>
                          </a:ln>
                          <a:solidFill>
                            <a:srgbClr val="0070C0"/>
                          </a:solidFill>
                          <a:effectLst/>
                          <a:uLnTx/>
                          <a:uFillTx/>
                          <a:latin typeface="+mn-lt"/>
                          <a:ea typeface="+mn-ea"/>
                          <a:cs typeface="+mn-cs"/>
                        </a:rPr>
                        <a:t>si</a:t>
                      </a:r>
                      <a:r>
                        <a:rPr kumimoji="0" lang="en-US" sz="1800" b="1" i="0" u="sng" strike="noStrike" kern="1200" cap="none" spc="0" normalizeH="0" baseline="0" noProof="0" dirty="0">
                          <a:ln>
                            <a:noFill/>
                          </a:ln>
                          <a:solidFill>
                            <a:srgbClr val="0070C0"/>
                          </a:solidFill>
                          <a:effectLst/>
                          <a:uLnTx/>
                          <a:uFillTx/>
                          <a:latin typeface="+mn-lt"/>
                          <a:ea typeface="+mn-ea"/>
                          <a:cs typeface="+mn-cs"/>
                        </a:rPr>
                        <a:t> nu </a:t>
                      </a:r>
                      <a:r>
                        <a:rPr kumimoji="0" lang="en-US" sz="1800" b="1" i="0" u="sng" strike="noStrike" kern="1200" cap="none" spc="0" normalizeH="0" baseline="0" noProof="0" dirty="0" err="1">
                          <a:ln>
                            <a:noFill/>
                          </a:ln>
                          <a:solidFill>
                            <a:srgbClr val="0070C0"/>
                          </a:solidFill>
                          <a:effectLst/>
                          <a:uLnTx/>
                          <a:uFillTx/>
                          <a:latin typeface="+mn-lt"/>
                          <a:ea typeface="+mn-ea"/>
                          <a:cs typeface="+mn-cs"/>
                        </a:rPr>
                        <a:t>sa</a:t>
                      </a:r>
                      <a:r>
                        <a:rPr kumimoji="0" lang="en-US" sz="1800" b="1" i="0" u="sng" strike="noStrike" kern="1200" cap="none" spc="0" normalizeH="0" baseline="0" noProof="0" dirty="0">
                          <a:ln>
                            <a:noFill/>
                          </a:ln>
                          <a:solidFill>
                            <a:srgbClr val="0070C0"/>
                          </a:solidFill>
                          <a:effectLst/>
                          <a:uLnTx/>
                          <a:uFillTx/>
                          <a:latin typeface="+mn-lt"/>
                          <a:ea typeface="+mn-ea"/>
                          <a:cs typeface="+mn-cs"/>
                        </a:rPr>
                        <a:t> </a:t>
                      </a:r>
                      <a:r>
                        <a:rPr kumimoji="0" lang="en-US" sz="1800" b="1" i="0" u="sng" strike="noStrike" kern="1200" cap="none" spc="0" normalizeH="0" baseline="0" noProof="0" dirty="0" err="1">
                          <a:ln>
                            <a:noFill/>
                          </a:ln>
                          <a:solidFill>
                            <a:srgbClr val="0070C0"/>
                          </a:solidFill>
                          <a:effectLst/>
                          <a:uLnTx/>
                          <a:uFillTx/>
                          <a:latin typeface="+mn-lt"/>
                          <a:ea typeface="+mn-ea"/>
                          <a:cs typeface="+mn-cs"/>
                        </a:rPr>
                        <a:t>restrictioneze</a:t>
                      </a:r>
                      <a:r>
                        <a:rPr kumimoji="0" lang="en-US" sz="1800" b="1" i="0" u="sng" strike="noStrike" kern="1200" cap="none" spc="0" normalizeH="0" baseline="0" noProof="0" dirty="0">
                          <a:ln>
                            <a:noFill/>
                          </a:ln>
                          <a:solidFill>
                            <a:srgbClr val="0070C0"/>
                          </a:solidFill>
                          <a:effectLst/>
                          <a:uLnTx/>
                          <a:uFillTx/>
                          <a:latin typeface="+mn-lt"/>
                          <a:ea typeface="+mn-ea"/>
                          <a:cs typeface="+mn-cs"/>
                        </a:rPr>
                        <a:t> </a:t>
                      </a:r>
                      <a:r>
                        <a:rPr kumimoji="0" lang="en-US" sz="1800" b="1" i="0" u="sng" strike="noStrike" kern="1200" cap="none" spc="0" normalizeH="0" baseline="0" noProof="0" dirty="0" err="1">
                          <a:ln>
                            <a:noFill/>
                          </a:ln>
                          <a:solidFill>
                            <a:srgbClr val="0070C0"/>
                          </a:solidFill>
                          <a:effectLst/>
                          <a:uLnTx/>
                          <a:uFillTx/>
                          <a:latin typeface="+mn-lt"/>
                          <a:ea typeface="+mn-ea"/>
                          <a:cs typeface="+mn-cs"/>
                        </a:rPr>
                        <a:t>arbitrar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accesul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unor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categorii</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operatori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economici</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ro-RO" sz="1800" b="0" i="0" u="none" strike="noStrike" kern="1200" cap="none" spc="0" normalizeH="0" baseline="0" noProof="0" dirty="0">
                          <a:ln>
                            <a:noFill/>
                          </a:ln>
                          <a:solidFill>
                            <a:prstClr val="black"/>
                          </a:solidFill>
                          <a:effectLst/>
                          <a:uLnTx/>
                          <a:uFillTx/>
                          <a:latin typeface="+mn-lt"/>
                          <a:ea typeface="+mn-ea"/>
                          <a:cs typeface="+mn-cs"/>
                        </a:rPr>
                        <a:t> </a:t>
                      </a: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332771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735822589"/>
              </p:ext>
            </p:extLst>
          </p:nvPr>
        </p:nvGraphicFramePr>
        <p:xfrm>
          <a:off x="122829" y="601581"/>
          <a:ext cx="11929126" cy="6187440"/>
        </p:xfrm>
        <a:graphic>
          <a:graphicData uri="http://schemas.openxmlformats.org/drawingml/2006/table">
            <a:tbl>
              <a:tblPr firstRow="1" bandRow="1">
                <a:tableStyleId>{93296810-A885-4BE3-A3E7-6D5BEEA58F35}</a:tableStyleId>
              </a:tblPr>
              <a:tblGrid>
                <a:gridCol w="258171">
                  <a:extLst>
                    <a:ext uri="{9D8B030D-6E8A-4147-A177-3AD203B41FA5}">
                      <a16:colId xmlns:a16="http://schemas.microsoft.com/office/drawing/2014/main" val="443018147"/>
                    </a:ext>
                  </a:extLst>
                </a:gridCol>
                <a:gridCol w="27432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355600">
                  <a:extLst>
                    <a:ext uri="{9D8B030D-6E8A-4147-A177-3AD203B41FA5}">
                      <a16:colId xmlns:a16="http://schemas.microsoft.com/office/drawing/2014/main" val="20003"/>
                    </a:ext>
                  </a:extLst>
                </a:gridCol>
                <a:gridCol w="6141720">
                  <a:extLst>
                    <a:ext uri="{9D8B030D-6E8A-4147-A177-3AD203B41FA5}">
                      <a16:colId xmlns:a16="http://schemas.microsoft.com/office/drawing/2014/main" val="1936576000"/>
                    </a:ext>
                  </a:extLst>
                </a:gridCol>
                <a:gridCol w="2453640">
                  <a:extLst>
                    <a:ext uri="{9D8B030D-6E8A-4147-A177-3AD203B41FA5}">
                      <a16:colId xmlns:a16="http://schemas.microsoft.com/office/drawing/2014/main" val="3002839380"/>
                    </a:ext>
                  </a:extLst>
                </a:gridCol>
                <a:gridCol w="2237395">
                  <a:extLst>
                    <a:ext uri="{9D8B030D-6E8A-4147-A177-3AD203B41FA5}">
                      <a16:colId xmlns:a16="http://schemas.microsoft.com/office/drawing/2014/main" val="2335696064"/>
                    </a:ext>
                  </a:extLst>
                </a:gridCol>
              </a:tblGrid>
              <a:tr h="1135779">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720018">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800" b="1" strike="sngStrike" dirty="0">
                          <a:solidFill>
                            <a:srgbClr val="FF0000"/>
                          </a:solidFill>
                          <a:effectLst/>
                          <a:latin typeface="+mn-lt"/>
                          <a:ea typeface="Calibri" panose="020F0502020204030204" pitchFamily="34" charset="0"/>
                        </a:rPr>
                        <a:t>ART. 8  (1)</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Autoritatea</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publică</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centrală</a:t>
                      </a:r>
                      <a:r>
                        <a:rPr lang="en-US" sz="1800" strike="sngStrike" dirty="0">
                          <a:solidFill>
                            <a:srgbClr val="FF0000"/>
                          </a:solidFill>
                          <a:effectLst/>
                          <a:latin typeface="+mn-lt"/>
                          <a:ea typeface="Calibri" panose="020F0502020204030204" pitchFamily="34" charset="0"/>
                        </a:rPr>
                        <a:t> care </a:t>
                      </a:r>
                      <a:r>
                        <a:rPr lang="en-US" sz="1800" strike="sngStrike" dirty="0" err="1">
                          <a:solidFill>
                            <a:srgbClr val="FF0000"/>
                          </a:solidFill>
                          <a:effectLst/>
                          <a:latin typeface="+mn-lt"/>
                          <a:ea typeface="Calibri" panose="020F0502020204030204" pitchFamily="34" charset="0"/>
                        </a:rPr>
                        <a:t>răspunde</a:t>
                      </a:r>
                      <a:r>
                        <a:rPr lang="en-US" sz="1800" strike="sngStrike" dirty="0">
                          <a:solidFill>
                            <a:srgbClr val="FF0000"/>
                          </a:solidFill>
                          <a:effectLst/>
                          <a:latin typeface="+mn-lt"/>
                          <a:ea typeface="Calibri" panose="020F0502020204030204" pitchFamily="34" charset="0"/>
                        </a:rPr>
                        <a:t> de </a:t>
                      </a:r>
                      <a:r>
                        <a:rPr lang="en-US" sz="1800" strike="sngStrike" dirty="0" err="1">
                          <a:solidFill>
                            <a:srgbClr val="FF0000"/>
                          </a:solidFill>
                          <a:effectLst/>
                          <a:latin typeface="+mn-lt"/>
                          <a:ea typeface="Calibri" panose="020F0502020204030204" pitchFamily="34" charset="0"/>
                        </a:rPr>
                        <a:t>silvicultură</a:t>
                      </a:r>
                      <a:r>
                        <a:rPr lang="en-US" sz="1800" strike="sngStrike" dirty="0">
                          <a:solidFill>
                            <a:srgbClr val="FF0000"/>
                          </a:solidFill>
                          <a:effectLst/>
                          <a:latin typeface="+mn-lt"/>
                          <a:ea typeface="Calibri" panose="020F0502020204030204" pitchFamily="34" charset="0"/>
                        </a:rPr>
                        <a:t> are </a:t>
                      </a:r>
                      <a:r>
                        <a:rPr lang="en-US" sz="1800" strike="sngStrike" dirty="0" err="1">
                          <a:solidFill>
                            <a:srgbClr val="FF0000"/>
                          </a:solidFill>
                          <a:effectLst/>
                          <a:latin typeface="+mn-lt"/>
                          <a:ea typeface="Calibri" panose="020F0502020204030204" pitchFamily="34" charset="0"/>
                        </a:rPr>
                        <a:t>obligaţia</a:t>
                      </a:r>
                      <a:r>
                        <a:rPr lang="en-US" sz="1800" strike="sngStrike" dirty="0">
                          <a:solidFill>
                            <a:srgbClr val="FF0000"/>
                          </a:solidFill>
                          <a:effectLst/>
                          <a:latin typeface="+mn-lt"/>
                          <a:ea typeface="Calibri" panose="020F0502020204030204" pitchFamily="34" charset="0"/>
                        </a:rPr>
                        <a:t> de a </a:t>
                      </a:r>
                      <a:r>
                        <a:rPr lang="en-US" sz="1800" strike="sngStrike" dirty="0" err="1">
                          <a:solidFill>
                            <a:srgbClr val="FF0000"/>
                          </a:solidFill>
                          <a:effectLst/>
                          <a:latin typeface="+mn-lt"/>
                          <a:ea typeface="Calibri" panose="020F0502020204030204" pitchFamily="34" charset="0"/>
                        </a:rPr>
                        <a:t>afişa</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pe</a:t>
                      </a:r>
                      <a:r>
                        <a:rPr lang="en-US" sz="1800" strike="sngStrike" dirty="0">
                          <a:solidFill>
                            <a:srgbClr val="FF0000"/>
                          </a:solidFill>
                          <a:effectLst/>
                          <a:latin typeface="+mn-lt"/>
                          <a:ea typeface="Calibri" panose="020F0502020204030204" pitchFamily="34" charset="0"/>
                        </a:rPr>
                        <a:t> site-</a:t>
                      </a:r>
                      <a:r>
                        <a:rPr lang="en-US" sz="1800" strike="sngStrike" dirty="0" err="1">
                          <a:solidFill>
                            <a:srgbClr val="FF0000"/>
                          </a:solidFill>
                          <a:effectLst/>
                          <a:latin typeface="+mn-lt"/>
                          <a:ea typeface="Calibri" panose="020F0502020204030204" pitchFamily="34" charset="0"/>
                        </a:rPr>
                        <a:t>ul</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acesteia</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anual</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până</a:t>
                      </a:r>
                      <a:r>
                        <a:rPr lang="en-US" sz="1800" strike="sngStrike" dirty="0">
                          <a:solidFill>
                            <a:srgbClr val="FF0000"/>
                          </a:solidFill>
                          <a:effectLst/>
                          <a:latin typeface="+mn-lt"/>
                          <a:ea typeface="Calibri" panose="020F0502020204030204" pitchFamily="34" charset="0"/>
                        </a:rPr>
                        <a:t> la data de 15 </a:t>
                      </a:r>
                      <a:r>
                        <a:rPr lang="en-US" sz="1800" strike="sngStrike" dirty="0" err="1">
                          <a:solidFill>
                            <a:srgbClr val="FF0000"/>
                          </a:solidFill>
                          <a:effectLst/>
                          <a:latin typeface="+mn-lt"/>
                          <a:ea typeface="Calibri" panose="020F0502020204030204" pitchFamily="34" charset="0"/>
                        </a:rPr>
                        <a:t>februarie</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volumele</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lemnului</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fasonat</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valorificat</a:t>
                      </a:r>
                      <a:r>
                        <a:rPr lang="en-US" sz="1800" strike="sngStrike" dirty="0">
                          <a:solidFill>
                            <a:srgbClr val="FF0000"/>
                          </a:solidFill>
                          <a:effectLst/>
                          <a:latin typeface="+mn-lt"/>
                          <a:ea typeface="Calibri" panose="020F0502020204030204" pitchFamily="34" charset="0"/>
                        </a:rPr>
                        <a:t> din </a:t>
                      </a:r>
                      <a:r>
                        <a:rPr lang="en-US" sz="1800" strike="sngStrike" dirty="0" err="1">
                          <a:solidFill>
                            <a:srgbClr val="FF0000"/>
                          </a:solidFill>
                          <a:effectLst/>
                          <a:latin typeface="+mn-lt"/>
                          <a:ea typeface="Calibri" panose="020F0502020204030204" pitchFamily="34" charset="0"/>
                        </a:rPr>
                        <a:t>sortimentele</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lemn</a:t>
                      </a:r>
                      <a:r>
                        <a:rPr lang="en-US" sz="1800" strike="sngStrike" dirty="0">
                          <a:solidFill>
                            <a:srgbClr val="FF0000"/>
                          </a:solidFill>
                          <a:effectLst/>
                          <a:latin typeface="+mn-lt"/>
                          <a:ea typeface="Calibri" panose="020F0502020204030204" pitchFamily="34" charset="0"/>
                        </a:rPr>
                        <a:t> rotund şi </a:t>
                      </a:r>
                      <a:r>
                        <a:rPr lang="en-US" sz="1800" strike="sngStrike" dirty="0" err="1">
                          <a:solidFill>
                            <a:srgbClr val="FF0000"/>
                          </a:solidFill>
                          <a:effectLst/>
                          <a:latin typeface="+mn-lt"/>
                          <a:ea typeface="Calibri" panose="020F0502020204030204" pitchFamily="34" charset="0"/>
                        </a:rPr>
                        <a:t>despicat</a:t>
                      </a:r>
                      <a:r>
                        <a:rPr lang="en-US" sz="1800" strike="sngStrike" dirty="0">
                          <a:solidFill>
                            <a:srgbClr val="FF0000"/>
                          </a:solidFill>
                          <a:effectLst/>
                          <a:latin typeface="+mn-lt"/>
                          <a:ea typeface="Calibri" panose="020F0502020204030204" pitchFamily="34" charset="0"/>
                        </a:rPr>
                        <a:t> de </a:t>
                      </a:r>
                      <a:r>
                        <a:rPr lang="en-US" sz="1800" strike="sngStrike" dirty="0" err="1">
                          <a:solidFill>
                            <a:srgbClr val="FF0000"/>
                          </a:solidFill>
                          <a:effectLst/>
                          <a:latin typeface="+mn-lt"/>
                          <a:ea typeface="Calibri" panose="020F0502020204030204" pitchFamily="34" charset="0"/>
                        </a:rPr>
                        <a:t>lucru</a:t>
                      </a:r>
                      <a:r>
                        <a:rPr lang="en-US" sz="1800" strike="sngStrike" dirty="0">
                          <a:solidFill>
                            <a:srgbClr val="FF0000"/>
                          </a:solidFill>
                          <a:effectLst/>
                          <a:latin typeface="+mn-lt"/>
                          <a:ea typeface="Calibri" panose="020F0502020204030204" pitchFamily="34" charset="0"/>
                        </a:rPr>
                        <a:t> şi </a:t>
                      </a:r>
                      <a:r>
                        <a:rPr lang="en-US" sz="1800" strike="sngStrike" dirty="0" err="1">
                          <a:solidFill>
                            <a:srgbClr val="FF0000"/>
                          </a:solidFill>
                          <a:effectLst/>
                          <a:latin typeface="+mn-lt"/>
                          <a:ea typeface="Calibri" panose="020F0502020204030204" pitchFamily="34" charset="0"/>
                        </a:rPr>
                        <a:t>lemn</a:t>
                      </a:r>
                      <a:r>
                        <a:rPr lang="en-US" sz="1800" strike="sngStrike" dirty="0">
                          <a:solidFill>
                            <a:srgbClr val="FF0000"/>
                          </a:solidFill>
                          <a:effectLst/>
                          <a:latin typeface="+mn-lt"/>
                          <a:ea typeface="Calibri" panose="020F0502020204030204" pitchFamily="34" charset="0"/>
                        </a:rPr>
                        <a:t> de </a:t>
                      </a:r>
                      <a:r>
                        <a:rPr lang="en-US" sz="1800" strike="sngStrike" dirty="0" err="1">
                          <a:solidFill>
                            <a:srgbClr val="FF0000"/>
                          </a:solidFill>
                          <a:effectLst/>
                          <a:latin typeface="+mn-lt"/>
                          <a:ea typeface="Calibri" panose="020F0502020204030204" pitchFamily="34" charset="0"/>
                        </a:rPr>
                        <a:t>foc</a:t>
                      </a:r>
                      <a:r>
                        <a:rPr lang="en-US" sz="1800" strike="sngStrike" dirty="0">
                          <a:solidFill>
                            <a:srgbClr val="FF0000"/>
                          </a:solidFill>
                          <a:effectLst/>
                          <a:latin typeface="+mn-lt"/>
                          <a:ea typeface="Calibri" panose="020F0502020204030204" pitchFamily="34" charset="0"/>
                        </a:rPr>
                        <a:t>, din </a:t>
                      </a:r>
                      <a:r>
                        <a:rPr lang="en-US" sz="1800" strike="sngStrike" dirty="0" err="1">
                          <a:solidFill>
                            <a:srgbClr val="FF0000"/>
                          </a:solidFill>
                          <a:effectLst/>
                          <a:latin typeface="+mn-lt"/>
                          <a:ea typeface="Calibri" panose="020F0502020204030204" pitchFamily="34" charset="0"/>
                        </a:rPr>
                        <a:t>fiecare</a:t>
                      </a:r>
                      <a:r>
                        <a:rPr lang="en-US" sz="1800" strike="sngStrike" dirty="0">
                          <a:solidFill>
                            <a:srgbClr val="FF0000"/>
                          </a:solidFill>
                          <a:effectLst/>
                          <a:latin typeface="+mn-lt"/>
                          <a:ea typeface="Calibri" panose="020F0502020204030204" pitchFamily="34" charset="0"/>
                        </a:rPr>
                        <a:t> specie, </a:t>
                      </a:r>
                      <a:r>
                        <a:rPr lang="en-US" sz="1800" strike="sngStrike" dirty="0" err="1">
                          <a:solidFill>
                            <a:srgbClr val="FF0000"/>
                          </a:solidFill>
                          <a:effectLst/>
                          <a:latin typeface="+mn-lt"/>
                          <a:ea typeface="Calibri" panose="020F0502020204030204" pitchFamily="34" charset="0"/>
                        </a:rPr>
                        <a:t>stabilite</a:t>
                      </a:r>
                      <a:r>
                        <a:rPr lang="en-US" sz="1800" strike="sngStrike" dirty="0">
                          <a:solidFill>
                            <a:srgbClr val="FF0000"/>
                          </a:solidFill>
                          <a:effectLst/>
                          <a:latin typeface="+mn-lt"/>
                          <a:ea typeface="Calibri" panose="020F0502020204030204" pitchFamily="34" charset="0"/>
                        </a:rPr>
                        <a:t> ca </a:t>
                      </a:r>
                      <a:r>
                        <a:rPr lang="en-US" sz="1800" strike="sngStrike" dirty="0" err="1">
                          <a:solidFill>
                            <a:srgbClr val="FF0000"/>
                          </a:solidFill>
                          <a:effectLst/>
                          <a:latin typeface="+mn-lt"/>
                          <a:ea typeface="Calibri" panose="020F0502020204030204" pitchFamily="34" charset="0"/>
                        </a:rPr>
                        <a:t>medie</a:t>
                      </a:r>
                      <a:r>
                        <a:rPr lang="en-US" sz="1800" strike="sngStrike" dirty="0">
                          <a:solidFill>
                            <a:srgbClr val="FF0000"/>
                          </a:solidFill>
                          <a:effectLst/>
                          <a:latin typeface="+mn-lt"/>
                          <a:ea typeface="Calibri" panose="020F0502020204030204" pitchFamily="34" charset="0"/>
                        </a:rPr>
                        <a:t> a </a:t>
                      </a:r>
                      <a:r>
                        <a:rPr lang="en-US" sz="1800" strike="sngStrike" dirty="0" err="1">
                          <a:solidFill>
                            <a:srgbClr val="FF0000"/>
                          </a:solidFill>
                          <a:effectLst/>
                          <a:latin typeface="+mn-lt"/>
                          <a:ea typeface="Calibri" panose="020F0502020204030204" pitchFamily="34" charset="0"/>
                        </a:rPr>
                        <a:t>ultimilor</a:t>
                      </a:r>
                      <a:r>
                        <a:rPr lang="en-US" sz="1800" strike="sngStrike" dirty="0">
                          <a:solidFill>
                            <a:srgbClr val="FF0000"/>
                          </a:solidFill>
                          <a:effectLst/>
                          <a:latin typeface="+mn-lt"/>
                          <a:ea typeface="Calibri" panose="020F0502020204030204" pitchFamily="34" charset="0"/>
                        </a:rPr>
                        <a:t> 3 </a:t>
                      </a:r>
                      <a:r>
                        <a:rPr lang="en-US" sz="1800" strike="sngStrike" dirty="0" err="1">
                          <a:solidFill>
                            <a:srgbClr val="FF0000"/>
                          </a:solidFill>
                          <a:effectLst/>
                          <a:latin typeface="+mn-lt"/>
                          <a:ea typeface="Calibri" panose="020F0502020204030204" pitchFamily="34" charset="0"/>
                        </a:rPr>
                        <a:t>ani</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în</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baza</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datelor</a:t>
                      </a:r>
                      <a:r>
                        <a:rPr lang="en-US" sz="1800" strike="sngStrike" dirty="0">
                          <a:solidFill>
                            <a:srgbClr val="FF0000"/>
                          </a:solidFill>
                          <a:effectLst/>
                          <a:latin typeface="+mn-lt"/>
                          <a:ea typeface="Calibri" panose="020F0502020204030204" pitchFamily="34" charset="0"/>
                        </a:rPr>
                        <a:t> din </a:t>
                      </a:r>
                      <a:r>
                        <a:rPr lang="en-US" sz="1800" strike="sngStrike" dirty="0" err="1">
                          <a:solidFill>
                            <a:srgbClr val="FF0000"/>
                          </a:solidFill>
                          <a:effectLst/>
                          <a:latin typeface="+mn-lt"/>
                          <a:ea typeface="Calibri" panose="020F0502020204030204" pitchFamily="34" charset="0"/>
                        </a:rPr>
                        <a:t>sistemul</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informatic</a:t>
                      </a:r>
                      <a:r>
                        <a:rPr lang="en-US" sz="1800" strike="sngStrike" dirty="0">
                          <a:solidFill>
                            <a:srgbClr val="FF0000"/>
                          </a:solidFill>
                          <a:effectLst/>
                          <a:latin typeface="+mn-lt"/>
                          <a:ea typeface="Calibri" panose="020F0502020204030204" pitchFamily="34" charset="0"/>
                        </a:rPr>
                        <a:t> SUMAL, </a:t>
                      </a:r>
                      <a:r>
                        <a:rPr lang="en-US" sz="1800" strike="sngStrike" dirty="0" err="1">
                          <a:solidFill>
                            <a:srgbClr val="FF0000"/>
                          </a:solidFill>
                          <a:effectLst/>
                          <a:latin typeface="+mn-lt"/>
                          <a:ea typeface="Calibri" panose="020F0502020204030204" pitchFamily="34" charset="0"/>
                        </a:rPr>
                        <a:t>rezultate</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prin</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aplicarea</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procentului</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prevăzut</a:t>
                      </a:r>
                      <a:r>
                        <a:rPr lang="en-US" sz="1800" strike="sngStrike" dirty="0">
                          <a:solidFill>
                            <a:srgbClr val="FF0000"/>
                          </a:solidFill>
                          <a:effectLst/>
                          <a:latin typeface="+mn-lt"/>
                          <a:ea typeface="Calibri" panose="020F0502020204030204" pitchFamily="34" charset="0"/>
                        </a:rPr>
                        <a:t> de </a:t>
                      </a:r>
                      <a:r>
                        <a:rPr lang="en-US" sz="1800" u="sng" strike="sngStrike" dirty="0">
                          <a:solidFill>
                            <a:srgbClr val="FF0000"/>
                          </a:solidFill>
                          <a:effectLst/>
                          <a:latin typeface="+mn-lt"/>
                          <a:ea typeface="Calibri" panose="020F0502020204030204" pitchFamily="34" charset="0"/>
                        </a:rPr>
                        <a:t>art. 60</a:t>
                      </a:r>
                      <a:r>
                        <a:rPr lang="en-US" sz="1800" strike="sngStrike" dirty="0">
                          <a:solidFill>
                            <a:srgbClr val="FF0000"/>
                          </a:solidFill>
                          <a:effectLst/>
                          <a:latin typeface="+mn-lt"/>
                          <a:ea typeface="Calibri" panose="020F0502020204030204" pitchFamily="34" charset="0"/>
                        </a:rPr>
                        <a:t> </a:t>
                      </a:r>
                      <a:r>
                        <a:rPr lang="en-US" sz="1800" strike="sngStrike" dirty="0" err="1">
                          <a:solidFill>
                            <a:srgbClr val="FF0000"/>
                          </a:solidFill>
                          <a:effectLst/>
                          <a:latin typeface="+mn-lt"/>
                          <a:ea typeface="Calibri" panose="020F0502020204030204" pitchFamily="34" charset="0"/>
                        </a:rPr>
                        <a:t>alin</a:t>
                      </a:r>
                      <a:r>
                        <a:rPr lang="en-US" sz="1800" strike="sngStrike" dirty="0">
                          <a:solidFill>
                            <a:srgbClr val="FF0000"/>
                          </a:solidFill>
                          <a:effectLst/>
                          <a:latin typeface="+mn-lt"/>
                          <a:ea typeface="Calibri" panose="020F0502020204030204" pitchFamily="34" charset="0"/>
                        </a:rPr>
                        <a:t>. (5) </a:t>
                      </a:r>
                      <a:r>
                        <a:rPr lang="en-US" sz="1800" strike="sngStrike" dirty="0">
                          <a:solidFill>
                            <a:srgbClr val="FF0000"/>
                          </a:solidFill>
                          <a:effectLst/>
                          <a:latin typeface="+mn-lt"/>
                          <a:ea typeface="Calibri" panose="020F0502020204030204" pitchFamily="34" charset="0"/>
                          <a:cs typeface="Calibri" panose="020F0502020204030204" pitchFamily="34" charset="0"/>
                        </a:rPr>
                        <a:t>lit. f)</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achizitie</a:t>
                      </a:r>
                      <a:r>
                        <a:rPr kumimoji="0" lang="en-US" sz="1800" b="1" i="0" u="none" strike="noStrike" kern="1200" cap="none" spc="0" normalizeH="0" baseline="0" noProof="0" dirty="0">
                          <a:ln>
                            <a:noFill/>
                          </a:ln>
                          <a:solidFill>
                            <a:srgbClr val="0070C0"/>
                          </a:solidFill>
                          <a:effectLst/>
                          <a:uLnTx/>
                          <a:uFillTx/>
                          <a:latin typeface="+mn-lt"/>
                          <a:ea typeface="+mn-ea"/>
                          <a:cs typeface="+mn-cs"/>
                        </a:rPr>
                        <a:t> &lt; 30 % </a:t>
                      </a:r>
                      <a:r>
                        <a:rPr kumimoji="0" lang="en-US" sz="1800" b="1" i="0" u="none" strike="noStrike" kern="1200" cap="none" spc="0" normalizeH="0" baseline="0" noProof="0" dirty="0" err="1">
                          <a:ln>
                            <a:noFill/>
                          </a:ln>
                          <a:solidFill>
                            <a:srgbClr val="0070C0"/>
                          </a:solidFill>
                          <a:effectLst/>
                          <a:uLnTx/>
                          <a:uFillTx/>
                          <a:latin typeface="+mn-lt"/>
                          <a:ea typeface="+mn-ea"/>
                          <a:cs typeface="+mn-cs"/>
                        </a:rPr>
                        <a:t>dintr</a:t>
                      </a:r>
                      <a:r>
                        <a:rPr kumimoji="0" lang="en-US" sz="1800" b="1" i="0" u="none" strike="noStrike" kern="1200" cap="none" spc="0" normalizeH="0" baseline="0" noProof="0" dirty="0">
                          <a:ln>
                            <a:noFill/>
                          </a:ln>
                          <a:solidFill>
                            <a:srgbClr val="0070C0"/>
                          </a:solidFill>
                          <a:effectLst/>
                          <a:uLnTx/>
                          <a:uFillTx/>
                          <a:latin typeface="+mn-lt"/>
                          <a:ea typeface="+mn-ea"/>
                          <a:cs typeface="+mn-cs"/>
                        </a:rPr>
                        <a:t>-un sortiment</a:t>
                      </a:r>
                      <a:r>
                        <a:rPr kumimoji="0" lang="en-US" sz="1800" b="1" i="0" u="none" strike="noStrike" kern="1200" cap="none" spc="0" normalizeH="0" baseline="0" noProof="0" dirty="0">
                          <a:ln>
                            <a:noFill/>
                          </a:ln>
                          <a:solidFill>
                            <a:prstClr val="black"/>
                          </a:solidFill>
                          <a:effectLst/>
                          <a:uLnTx/>
                          <a:uFillTx/>
                          <a:latin typeface="+mn-lt"/>
                          <a:ea typeface="+mn-ea"/>
                          <a:cs typeface="+mn-cs"/>
                        </a:rPr>
                        <a:t>)</a:t>
                      </a:r>
                      <a:r>
                        <a:rPr lang="en-US" sz="1800" strike="sngStrike" dirty="0">
                          <a:solidFill>
                            <a:srgbClr val="FF0000"/>
                          </a:solidFill>
                          <a:effectLst/>
                          <a:latin typeface="+mn-lt"/>
                          <a:ea typeface="Calibri" panose="020F0502020204030204" pitchFamily="34" charset="0"/>
                          <a:cs typeface="Calibri" panose="020F0502020204030204" pitchFamily="34" charset="0"/>
                        </a:rPr>
                        <a:t>  din </a:t>
                      </a:r>
                      <a:r>
                        <a:rPr lang="en-US" sz="1800" strike="sngStrike" dirty="0" err="1">
                          <a:solidFill>
                            <a:srgbClr val="FF0000"/>
                          </a:solidFill>
                          <a:effectLst/>
                          <a:latin typeface="+mn-lt"/>
                          <a:ea typeface="Calibri" panose="020F0502020204030204" pitchFamily="34" charset="0"/>
                          <a:cs typeface="Calibri" panose="020F0502020204030204" pitchFamily="34" charset="0"/>
                        </a:rPr>
                        <a:t>Legea</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nr</a:t>
                      </a:r>
                      <a:r>
                        <a:rPr lang="en-US" sz="1800" strike="sngStrike" dirty="0">
                          <a:solidFill>
                            <a:srgbClr val="FF0000"/>
                          </a:solidFill>
                          <a:effectLst/>
                          <a:latin typeface="+mn-lt"/>
                          <a:ea typeface="Calibri" panose="020F0502020204030204" pitchFamily="34" charset="0"/>
                          <a:cs typeface="Calibri" panose="020F0502020204030204" pitchFamily="34" charset="0"/>
                        </a:rPr>
                        <a:t>. 46/2008, </a:t>
                      </a:r>
                      <a:r>
                        <a:rPr lang="en-US" sz="1800" strike="sngStrike" dirty="0" err="1">
                          <a:solidFill>
                            <a:srgbClr val="FF0000"/>
                          </a:solidFill>
                          <a:effectLst/>
                          <a:latin typeface="+mn-lt"/>
                          <a:ea typeface="Calibri" panose="020F0502020204030204" pitchFamily="34" charset="0"/>
                          <a:cs typeface="Calibri" panose="020F0502020204030204" pitchFamily="34" charset="0"/>
                        </a:rPr>
                        <a:t>republicată</a:t>
                      </a:r>
                      <a:r>
                        <a:rPr lang="en-US" sz="1800" strike="sngStrike" dirty="0">
                          <a:solidFill>
                            <a:srgbClr val="FF0000"/>
                          </a:solidFill>
                          <a:effectLst/>
                          <a:latin typeface="+mn-lt"/>
                          <a:ea typeface="Calibri" panose="020F0502020204030204" pitchFamily="34" charset="0"/>
                          <a:cs typeface="Calibri" panose="020F0502020204030204" pitchFamily="34" charset="0"/>
                        </a:rPr>
                        <a:t>, cu </a:t>
                      </a:r>
                      <a:r>
                        <a:rPr lang="en-US" sz="1800" strike="sngStrike" dirty="0" err="1">
                          <a:solidFill>
                            <a:srgbClr val="FF0000"/>
                          </a:solidFill>
                          <a:effectLst/>
                          <a:latin typeface="+mn-lt"/>
                          <a:ea typeface="Calibri" panose="020F0502020204030204" pitchFamily="34" charset="0"/>
                          <a:cs typeface="Calibri" panose="020F0502020204030204" pitchFamily="34" charset="0"/>
                        </a:rPr>
                        <a:t>modificările</a:t>
                      </a:r>
                      <a:r>
                        <a:rPr lang="en-US" sz="1800" strike="sngStrike" dirty="0">
                          <a:solidFill>
                            <a:srgbClr val="FF0000"/>
                          </a:solidFill>
                          <a:effectLst/>
                          <a:latin typeface="+mn-lt"/>
                          <a:ea typeface="Calibri" panose="020F0502020204030204" pitchFamily="34" charset="0"/>
                          <a:cs typeface="Calibri" panose="020F0502020204030204" pitchFamily="34" charset="0"/>
                        </a:rPr>
                        <a:t> şi </a:t>
                      </a:r>
                      <a:r>
                        <a:rPr lang="en-US" sz="1800" strike="sngStrike" dirty="0" err="1">
                          <a:solidFill>
                            <a:srgbClr val="FF0000"/>
                          </a:solidFill>
                          <a:effectLst/>
                          <a:latin typeface="+mn-lt"/>
                          <a:ea typeface="Calibri" panose="020F0502020204030204" pitchFamily="34" charset="0"/>
                          <a:cs typeface="Calibri" panose="020F0502020204030204" pitchFamily="34" charset="0"/>
                        </a:rPr>
                        <a:t>completările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ulterioare</a:t>
                      </a:r>
                      <a:r>
                        <a:rPr lang="en-US" sz="1800" strike="sngStrike" dirty="0">
                          <a:solidFill>
                            <a:srgbClr val="FF0000"/>
                          </a:solidFill>
                          <a:effectLst/>
                          <a:latin typeface="+mn-lt"/>
                          <a:ea typeface="Calibri" panose="020F0502020204030204" pitchFamily="34" charset="0"/>
                          <a:cs typeface="Calibri" panose="020F0502020204030204" pitchFamily="34" charset="0"/>
                        </a:rPr>
                        <a:t>.</a:t>
                      </a:r>
                      <a:endParaRPr lang="en-US" sz="1800" dirty="0">
                        <a:effectLst/>
                        <a:latin typeface="+mn-lt"/>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b="1" strike="sngStrike" dirty="0">
                          <a:solidFill>
                            <a:srgbClr val="FF0000"/>
                          </a:solidFill>
                          <a:effectLst/>
                          <a:latin typeface="+mn-lt"/>
                          <a:ea typeface="Calibri" panose="020F0502020204030204" pitchFamily="34" charset="0"/>
                          <a:cs typeface="Calibri" panose="020F0502020204030204" pitchFamily="34" charset="0"/>
                        </a:rPr>
                        <a:t>(2)</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Pentru</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respectarea</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condiţiilor</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prevăzute</a:t>
                      </a:r>
                      <a:r>
                        <a:rPr lang="en-US" sz="1800" strike="sngStrike" dirty="0">
                          <a:solidFill>
                            <a:srgbClr val="FF0000"/>
                          </a:solidFill>
                          <a:effectLst/>
                          <a:latin typeface="+mn-lt"/>
                          <a:ea typeface="Calibri" panose="020F0502020204030204" pitchFamily="34" charset="0"/>
                          <a:cs typeface="Calibri" panose="020F0502020204030204" pitchFamily="34" charset="0"/>
                        </a:rPr>
                        <a:t> de </a:t>
                      </a:r>
                      <a:r>
                        <a:rPr lang="en-US" sz="1800" u="sng" strike="sngStrike" dirty="0">
                          <a:solidFill>
                            <a:srgbClr val="FF0000"/>
                          </a:solidFill>
                          <a:effectLst/>
                          <a:latin typeface="+mn-lt"/>
                          <a:ea typeface="Calibri" panose="020F0502020204030204" pitchFamily="34" charset="0"/>
                          <a:cs typeface="Calibri" panose="020F0502020204030204" pitchFamily="34" charset="0"/>
                        </a:rPr>
                        <a:t>art. 60</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alin</a:t>
                      </a:r>
                      <a:r>
                        <a:rPr lang="en-US" sz="1800" strike="sngStrike" dirty="0">
                          <a:solidFill>
                            <a:srgbClr val="FF0000"/>
                          </a:solidFill>
                          <a:effectLst/>
                          <a:latin typeface="+mn-lt"/>
                          <a:ea typeface="Calibri" panose="020F0502020204030204" pitchFamily="34" charset="0"/>
                          <a:cs typeface="Calibri" panose="020F0502020204030204" pitchFamily="34" charset="0"/>
                        </a:rPr>
                        <a:t>. (5) lit. f) din </a:t>
                      </a:r>
                      <a:r>
                        <a:rPr lang="en-US" sz="1800" strike="sngStrike" dirty="0" err="1">
                          <a:solidFill>
                            <a:srgbClr val="FF0000"/>
                          </a:solidFill>
                          <a:effectLst/>
                          <a:latin typeface="+mn-lt"/>
                          <a:ea typeface="Calibri" panose="020F0502020204030204" pitchFamily="34" charset="0"/>
                          <a:cs typeface="Calibri" panose="020F0502020204030204" pitchFamily="34" charset="0"/>
                        </a:rPr>
                        <a:t>Legea</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nr</a:t>
                      </a:r>
                      <a:r>
                        <a:rPr lang="en-US" sz="1800" strike="sngStrike" dirty="0">
                          <a:solidFill>
                            <a:srgbClr val="FF0000"/>
                          </a:solidFill>
                          <a:effectLst/>
                          <a:latin typeface="+mn-lt"/>
                          <a:ea typeface="Calibri" panose="020F0502020204030204" pitchFamily="34" charset="0"/>
                          <a:cs typeface="Calibri" panose="020F0502020204030204" pitchFamily="34" charset="0"/>
                        </a:rPr>
                        <a:t>. 46/2008, </a:t>
                      </a:r>
                      <a:r>
                        <a:rPr lang="en-US" sz="1800" strike="sngStrike" dirty="0" err="1">
                          <a:solidFill>
                            <a:srgbClr val="FF0000"/>
                          </a:solidFill>
                          <a:effectLst/>
                          <a:latin typeface="+mn-lt"/>
                          <a:ea typeface="Calibri" panose="020F0502020204030204" pitchFamily="34" charset="0"/>
                          <a:cs typeface="Calibri" panose="020F0502020204030204" pitchFamily="34" charset="0"/>
                        </a:rPr>
                        <a:t>republicată</a:t>
                      </a:r>
                      <a:r>
                        <a:rPr lang="en-US" sz="1800" strike="sngStrike" dirty="0">
                          <a:solidFill>
                            <a:srgbClr val="FF0000"/>
                          </a:solidFill>
                          <a:effectLst/>
                          <a:latin typeface="+mn-lt"/>
                          <a:ea typeface="Calibri" panose="020F0502020204030204" pitchFamily="34" charset="0"/>
                          <a:cs typeface="Calibri" panose="020F0502020204030204" pitchFamily="34" charset="0"/>
                        </a:rPr>
                        <a:t>, cu </a:t>
                      </a:r>
                      <a:r>
                        <a:rPr lang="en-US" sz="1800" strike="sngStrike" dirty="0" err="1">
                          <a:solidFill>
                            <a:srgbClr val="FF0000"/>
                          </a:solidFill>
                          <a:effectLst/>
                          <a:latin typeface="+mn-lt"/>
                          <a:ea typeface="Calibri" panose="020F0502020204030204" pitchFamily="34" charset="0"/>
                          <a:cs typeface="Calibri" panose="020F0502020204030204" pitchFamily="34" charset="0"/>
                        </a:rPr>
                        <a:t>modificările</a:t>
                      </a:r>
                      <a:r>
                        <a:rPr lang="en-US" sz="1800" strike="sngStrike" dirty="0">
                          <a:solidFill>
                            <a:srgbClr val="FF0000"/>
                          </a:solidFill>
                          <a:effectLst/>
                          <a:latin typeface="+mn-lt"/>
                          <a:ea typeface="Calibri" panose="020F0502020204030204" pitchFamily="34" charset="0"/>
                          <a:cs typeface="Calibri" panose="020F0502020204030204" pitchFamily="34" charset="0"/>
                        </a:rPr>
                        <a:t> şi </a:t>
                      </a:r>
                      <a:r>
                        <a:rPr lang="en-US" sz="1800" strike="sngStrike" dirty="0" err="1">
                          <a:solidFill>
                            <a:srgbClr val="FF0000"/>
                          </a:solidFill>
                          <a:effectLst/>
                          <a:latin typeface="+mn-lt"/>
                          <a:ea typeface="Calibri" panose="020F0502020204030204" pitchFamily="34" charset="0"/>
                          <a:cs typeface="Calibri" panose="020F0502020204030204" pitchFamily="34" charset="0"/>
                        </a:rPr>
                        <a:t>completările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ulterioare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operatorul</a:t>
                      </a:r>
                      <a:r>
                        <a:rPr lang="en-US" sz="1800" strike="sngStrike" dirty="0">
                          <a:solidFill>
                            <a:srgbClr val="FF0000"/>
                          </a:solidFill>
                          <a:effectLst/>
                          <a:latin typeface="+mn-lt"/>
                          <a:ea typeface="Calibri" panose="020F0502020204030204" pitchFamily="34" charset="0"/>
                          <a:cs typeface="Calibri" panose="020F0502020204030204" pitchFamily="34" charset="0"/>
                        </a:rPr>
                        <a:t> economic/</a:t>
                      </a:r>
                      <a:r>
                        <a:rPr lang="en-US" sz="1800" strike="sngStrike" dirty="0" err="1">
                          <a:solidFill>
                            <a:srgbClr val="FF0000"/>
                          </a:solidFill>
                          <a:effectLst/>
                          <a:latin typeface="+mn-lt"/>
                          <a:ea typeface="Calibri" panose="020F0502020204030204" pitchFamily="34" charset="0"/>
                          <a:cs typeface="Calibri" panose="020F0502020204030204" pitchFamily="34" charset="0"/>
                        </a:rPr>
                        <a:t>grupul</a:t>
                      </a:r>
                      <a:r>
                        <a:rPr lang="en-US" sz="1800" strike="sngStrike" dirty="0">
                          <a:solidFill>
                            <a:srgbClr val="FF0000"/>
                          </a:solidFill>
                          <a:effectLst/>
                          <a:latin typeface="+mn-lt"/>
                          <a:ea typeface="Calibri" panose="020F0502020204030204" pitchFamily="34" charset="0"/>
                          <a:cs typeface="Calibri" panose="020F0502020204030204" pitchFamily="34" charset="0"/>
                        </a:rPr>
                        <a:t> de </a:t>
                      </a:r>
                      <a:r>
                        <a:rPr lang="en-US" sz="1800" strike="sngStrike" dirty="0" err="1">
                          <a:solidFill>
                            <a:srgbClr val="FF0000"/>
                          </a:solidFill>
                          <a:effectLst/>
                          <a:latin typeface="+mn-lt"/>
                          <a:ea typeface="Calibri" panose="020F0502020204030204" pitchFamily="34" charset="0"/>
                          <a:cs typeface="Calibri" panose="020F0502020204030204" pitchFamily="34" charset="0"/>
                        </a:rPr>
                        <a:t>operatori</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economici</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depune</a:t>
                      </a:r>
                      <a:r>
                        <a:rPr lang="en-US" sz="1800" strike="sngStrike" dirty="0">
                          <a:solidFill>
                            <a:srgbClr val="FF0000"/>
                          </a:solidFill>
                          <a:effectLst/>
                          <a:latin typeface="+mn-lt"/>
                          <a:ea typeface="Calibri" panose="020F0502020204030204" pitchFamily="34" charset="0"/>
                          <a:cs typeface="Calibri" panose="020F0502020204030204" pitchFamily="34" charset="0"/>
                        </a:rPr>
                        <a:t> la </a:t>
                      </a:r>
                      <a:r>
                        <a:rPr lang="en-US" sz="1800" strike="sngStrike" dirty="0" err="1">
                          <a:solidFill>
                            <a:srgbClr val="FF0000"/>
                          </a:solidFill>
                          <a:effectLst/>
                          <a:latin typeface="+mn-lt"/>
                          <a:ea typeface="Calibri" panose="020F0502020204030204" pitchFamily="34" charset="0"/>
                          <a:cs typeface="Calibri" panose="020F0502020204030204" pitchFamily="34" charset="0"/>
                        </a:rPr>
                        <a:t>organizatorul</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licitaţiei</a:t>
                      </a:r>
                      <a:r>
                        <a:rPr lang="en-US" sz="1800" strike="sngStrike" dirty="0">
                          <a:solidFill>
                            <a:srgbClr val="FF0000"/>
                          </a:solidFill>
                          <a:effectLst/>
                          <a:latin typeface="+mn-lt"/>
                          <a:ea typeface="Calibri" panose="020F0502020204030204" pitchFamily="34" charset="0"/>
                          <a:cs typeface="Calibri" panose="020F0502020204030204" pitchFamily="34" charset="0"/>
                        </a:rPr>
                        <a:t> o </a:t>
                      </a:r>
                      <a:r>
                        <a:rPr lang="en-US" sz="1800" strike="sngStrike" dirty="0" err="1">
                          <a:solidFill>
                            <a:srgbClr val="FF0000"/>
                          </a:solidFill>
                          <a:effectLst/>
                          <a:latin typeface="+mn-lt"/>
                          <a:ea typeface="Calibri" panose="020F0502020204030204" pitchFamily="34" charset="0"/>
                          <a:cs typeface="Calibri" panose="020F0502020204030204" pitchFamily="34" charset="0"/>
                        </a:rPr>
                        <a:t>declaraţie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pe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propria</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răspundere</a:t>
                      </a:r>
                      <a:r>
                        <a:rPr lang="en-US" sz="1800" strike="sngStrike" dirty="0">
                          <a:solidFill>
                            <a:srgbClr val="FF0000"/>
                          </a:solidFill>
                          <a:effectLst/>
                          <a:latin typeface="+mn-lt"/>
                          <a:ea typeface="Calibri" panose="020F0502020204030204" pitchFamily="34" charset="0"/>
                          <a:cs typeface="Calibri" panose="020F0502020204030204" pitchFamily="34" charset="0"/>
                        </a:rPr>
                        <a:t> care </a:t>
                      </a:r>
                      <a:r>
                        <a:rPr lang="en-US" sz="1800" strike="sngStrike" dirty="0" err="1">
                          <a:solidFill>
                            <a:srgbClr val="FF0000"/>
                          </a:solidFill>
                          <a:effectLst/>
                          <a:latin typeface="+mn-lt"/>
                          <a:ea typeface="Calibri" panose="020F0502020204030204" pitchFamily="34" charset="0"/>
                          <a:cs typeface="Calibri" panose="020F0502020204030204" pitchFamily="34" charset="0"/>
                        </a:rPr>
                        <a:t>să</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cuprindă</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situaţia</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volumului</a:t>
                      </a:r>
                      <a:r>
                        <a:rPr lang="en-US" sz="1800" strike="sngStrike" dirty="0">
                          <a:solidFill>
                            <a:srgbClr val="FF0000"/>
                          </a:solidFill>
                          <a:effectLst/>
                          <a:latin typeface="+mn-lt"/>
                          <a:ea typeface="Calibri" panose="020F0502020204030204" pitchFamily="34" charset="0"/>
                          <a:cs typeface="Calibri" panose="020F0502020204030204" pitchFamily="34" charset="0"/>
                        </a:rPr>
                        <a:t> de </a:t>
                      </a:r>
                      <a:r>
                        <a:rPr lang="en-US" sz="1800" strike="sngStrike" dirty="0" err="1">
                          <a:solidFill>
                            <a:srgbClr val="FF0000"/>
                          </a:solidFill>
                          <a:effectLst/>
                          <a:latin typeface="+mn-lt"/>
                          <a:ea typeface="Calibri" panose="020F0502020204030204" pitchFamily="34" charset="0"/>
                          <a:cs typeface="Calibri" panose="020F0502020204030204" pitchFamily="34" charset="0"/>
                        </a:rPr>
                        <a:t>lemn</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fasonat</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achiziţionat</a:t>
                      </a:r>
                      <a:r>
                        <a:rPr lang="en-US" sz="1800" strike="sngStrike" dirty="0">
                          <a:solidFill>
                            <a:srgbClr val="FF0000"/>
                          </a:solidFill>
                          <a:effectLst/>
                          <a:latin typeface="+mn-lt"/>
                          <a:ea typeface="Calibri" panose="020F0502020204030204" pitchFamily="34" charset="0"/>
                          <a:cs typeface="Calibri" panose="020F0502020204030204" pitchFamily="34" charset="0"/>
                        </a:rPr>
                        <a:t>/</a:t>
                      </a:r>
                      <a:r>
                        <a:rPr lang="en-US" sz="1800" strike="sngStrike" dirty="0" err="1">
                          <a:solidFill>
                            <a:srgbClr val="FF0000"/>
                          </a:solidFill>
                          <a:effectLst/>
                          <a:latin typeface="+mn-lt"/>
                          <a:ea typeface="Calibri" panose="020F0502020204030204" pitchFamily="34" charset="0"/>
                          <a:cs typeface="Calibri" panose="020F0502020204030204" pitchFamily="34" charset="0"/>
                        </a:rPr>
                        <a:t>procesat</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anual</a:t>
                      </a:r>
                      <a:r>
                        <a:rPr lang="en-US" sz="1800" strike="sngStrike" dirty="0">
                          <a:solidFill>
                            <a:srgbClr val="FF0000"/>
                          </a:solidFill>
                          <a:effectLst/>
                          <a:latin typeface="+mn-lt"/>
                          <a:ea typeface="Calibri" panose="020F0502020204030204" pitchFamily="34" charset="0"/>
                          <a:cs typeface="Calibri" panose="020F0502020204030204" pitchFamily="34" charset="0"/>
                        </a:rPr>
                        <a:t> din </a:t>
                      </a:r>
                      <a:r>
                        <a:rPr lang="en-US" sz="1800" strike="sngStrike" dirty="0" err="1">
                          <a:solidFill>
                            <a:srgbClr val="FF0000"/>
                          </a:solidFill>
                          <a:effectLst/>
                          <a:latin typeface="+mn-lt"/>
                          <a:ea typeface="Calibri" panose="020F0502020204030204" pitchFamily="34" charset="0"/>
                          <a:cs typeface="Calibri" panose="020F0502020204030204" pitchFamily="34" charset="0"/>
                        </a:rPr>
                        <a:t>fiecare</a:t>
                      </a:r>
                      <a:r>
                        <a:rPr lang="en-US" sz="1800" strike="sngStrike" dirty="0">
                          <a:solidFill>
                            <a:srgbClr val="FF0000"/>
                          </a:solidFill>
                          <a:effectLst/>
                          <a:latin typeface="+mn-lt"/>
                          <a:ea typeface="Calibri" panose="020F0502020204030204" pitchFamily="34" charset="0"/>
                          <a:cs typeface="Calibri" panose="020F0502020204030204" pitchFamily="34" charset="0"/>
                        </a:rPr>
                        <a:t> specie şi sortiment industrial de material </a:t>
                      </a:r>
                      <a:r>
                        <a:rPr lang="en-US" sz="1800" strike="sngStrike" dirty="0" err="1">
                          <a:solidFill>
                            <a:srgbClr val="FF0000"/>
                          </a:solidFill>
                          <a:effectLst/>
                          <a:latin typeface="+mn-lt"/>
                          <a:ea typeface="Calibri" panose="020F0502020204030204" pitchFamily="34" charset="0"/>
                          <a:cs typeface="Calibri" panose="020F0502020204030204" pitchFamily="34" charset="0"/>
                        </a:rPr>
                        <a:t>lemnos</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astfel</a:t>
                      </a:r>
                      <a:r>
                        <a:rPr lang="en-US" sz="1800" strike="sngStrike" dirty="0">
                          <a:solidFill>
                            <a:srgbClr val="FF0000"/>
                          </a:solidFill>
                          <a:effectLst/>
                          <a:latin typeface="+mn-lt"/>
                          <a:ea typeface="Calibri" panose="020F0502020204030204" pitchFamily="34" charset="0"/>
                          <a:cs typeface="Calibri" panose="020F0502020204030204" pitchFamily="34" charset="0"/>
                        </a:rPr>
                        <a:t> cum </a:t>
                      </a:r>
                      <a:r>
                        <a:rPr lang="en-US" sz="1800" strike="sngStrike" dirty="0" err="1">
                          <a:solidFill>
                            <a:srgbClr val="FF0000"/>
                          </a:solidFill>
                          <a:effectLst/>
                          <a:latin typeface="+mn-lt"/>
                          <a:ea typeface="Calibri" panose="020F0502020204030204" pitchFamily="34" charset="0"/>
                          <a:cs typeface="Calibri" panose="020F0502020204030204" pitchFamily="34" charset="0"/>
                        </a:rPr>
                        <a:t>este</a:t>
                      </a:r>
                      <a:r>
                        <a:rPr lang="en-US" sz="1800" strike="sngStrike" dirty="0">
                          <a:solidFill>
                            <a:srgbClr val="FF0000"/>
                          </a:solidFill>
                          <a:effectLst/>
                          <a:latin typeface="+mn-lt"/>
                          <a:ea typeface="Calibri" panose="020F0502020204030204" pitchFamily="34" charset="0"/>
                          <a:cs typeface="Calibri" panose="020F0502020204030204" pitchFamily="34" charset="0"/>
                        </a:rPr>
                        <a:t> </a:t>
                      </a:r>
                      <a:r>
                        <a:rPr lang="en-US" sz="1800" strike="sngStrike" dirty="0" err="1">
                          <a:solidFill>
                            <a:srgbClr val="FF0000"/>
                          </a:solidFill>
                          <a:effectLst/>
                          <a:latin typeface="+mn-lt"/>
                          <a:ea typeface="Calibri" panose="020F0502020204030204" pitchFamily="34" charset="0"/>
                          <a:cs typeface="Calibri" panose="020F0502020204030204" pitchFamily="34" charset="0"/>
                        </a:rPr>
                        <a:t>definit</a:t>
                      </a:r>
                      <a:r>
                        <a:rPr lang="en-US" sz="1800" strike="sngStrike" dirty="0">
                          <a:solidFill>
                            <a:srgbClr val="FF0000"/>
                          </a:solidFill>
                          <a:effectLst/>
                          <a:latin typeface="+mn-lt"/>
                          <a:ea typeface="Calibri" panose="020F0502020204030204" pitchFamily="34" charset="0"/>
                          <a:cs typeface="Calibri" panose="020F0502020204030204" pitchFamily="34" charset="0"/>
                        </a:rPr>
                        <a:t> la </a:t>
                      </a:r>
                      <a:r>
                        <a:rPr lang="en-US" sz="1800" u="sng" strike="sngStrike" dirty="0">
                          <a:solidFill>
                            <a:srgbClr val="FF0000"/>
                          </a:solidFill>
                          <a:effectLst/>
                          <a:latin typeface="+mn-lt"/>
                          <a:ea typeface="Calibri" panose="020F0502020204030204" pitchFamily="34" charset="0"/>
                          <a:cs typeface="Calibri" panose="020F0502020204030204" pitchFamily="34" charset="0"/>
                        </a:rPr>
                        <a:t>art. 1</a:t>
                      </a:r>
                      <a:r>
                        <a:rPr lang="en-US" sz="1800" strike="sngStrike" dirty="0">
                          <a:solidFill>
                            <a:srgbClr val="FF0000"/>
                          </a:solidFill>
                          <a:effectLst/>
                          <a:latin typeface="+mn-lt"/>
                          <a:ea typeface="Calibri" panose="020F0502020204030204" pitchFamily="34" charset="0"/>
                          <a:cs typeface="Calibri" panose="020F0502020204030204" pitchFamily="34" charset="0"/>
                        </a:rPr>
                        <a:t> lit. w).</a:t>
                      </a:r>
                    </a:p>
                    <a:p>
                      <a:pPr marL="0" marR="0">
                        <a:lnSpc>
                          <a:spcPct val="100000"/>
                        </a:lnSpc>
                        <a:spcBef>
                          <a:spcPts val="0"/>
                        </a:spcBef>
                        <a:spcAft>
                          <a:spcPts val="0"/>
                        </a:spcAft>
                      </a:pPr>
                      <a:r>
                        <a:rPr lang="en-US" sz="1800" b="1" strike="noStrike" dirty="0">
                          <a:solidFill>
                            <a:srgbClr val="0070C0"/>
                          </a:solidFill>
                          <a:effectLst/>
                          <a:latin typeface="+mn-lt"/>
                          <a:ea typeface="Calibri" panose="020F0502020204030204" pitchFamily="34" charset="0"/>
                          <a:cs typeface="Calibri" panose="020F0502020204030204" pitchFamily="34" charset="0"/>
                        </a:rPr>
                        <a:t>…………………..</a:t>
                      </a:r>
                      <a:r>
                        <a:rPr lang="en-US" sz="1800" b="1" strike="noStrike" dirty="0" err="1">
                          <a:solidFill>
                            <a:srgbClr val="0070C0"/>
                          </a:solidFill>
                          <a:effectLst/>
                          <a:latin typeface="+mn-lt"/>
                          <a:ea typeface="Calibri" panose="020F0502020204030204" pitchFamily="34" charset="0"/>
                          <a:cs typeface="Calibri" panose="020F0502020204030204" pitchFamily="34" charset="0"/>
                        </a:rPr>
                        <a:t>si</a:t>
                      </a:r>
                      <a:r>
                        <a:rPr lang="en-US" sz="1800" b="1" strike="noStrike" dirty="0">
                          <a:solidFill>
                            <a:srgbClr val="0070C0"/>
                          </a:solidFill>
                          <a:effectLst/>
                          <a:latin typeface="+mn-lt"/>
                          <a:ea typeface="Calibri" panose="020F0502020204030204" pitchFamily="34" charset="0"/>
                          <a:cs typeface="Calibri" panose="020F0502020204030204" pitchFamily="34" charset="0"/>
                        </a:rPr>
                        <a:t> </a:t>
                      </a:r>
                      <a:r>
                        <a:rPr lang="en-US" sz="1800" b="1" strike="noStrike" dirty="0" err="1">
                          <a:solidFill>
                            <a:srgbClr val="0070C0"/>
                          </a:solidFill>
                          <a:effectLst/>
                          <a:latin typeface="+mn-lt"/>
                          <a:ea typeface="Calibri" panose="020F0502020204030204" pitchFamily="34" charset="0"/>
                          <a:cs typeface="Calibri" panose="020F0502020204030204" pitchFamily="34" charset="0"/>
                        </a:rPr>
                        <a:t>toate</a:t>
                      </a:r>
                      <a:r>
                        <a:rPr lang="en-US" sz="1800" b="1" strike="noStrike" dirty="0">
                          <a:solidFill>
                            <a:srgbClr val="0070C0"/>
                          </a:solidFill>
                          <a:effectLst/>
                          <a:latin typeface="+mn-lt"/>
                          <a:ea typeface="Calibri" panose="020F0502020204030204" pitchFamily="34" charset="0"/>
                          <a:cs typeface="Calibri" panose="020F0502020204030204" pitchFamily="34" charset="0"/>
                        </a:rPr>
                        <a:t> </a:t>
                      </a:r>
                      <a:r>
                        <a:rPr lang="en-US" sz="1800" b="1" strike="noStrike" dirty="0" err="1">
                          <a:solidFill>
                            <a:srgbClr val="0070C0"/>
                          </a:solidFill>
                          <a:effectLst/>
                          <a:latin typeface="+mn-lt"/>
                          <a:ea typeface="Calibri" panose="020F0502020204030204" pitchFamily="34" charset="0"/>
                          <a:cs typeface="Calibri" panose="020F0502020204030204" pitchFamily="34" charset="0"/>
                        </a:rPr>
                        <a:t>prevederile</a:t>
                      </a:r>
                      <a:r>
                        <a:rPr lang="en-US" sz="1800" b="1" strike="noStrike" dirty="0">
                          <a:solidFill>
                            <a:srgbClr val="0070C0"/>
                          </a:solidFill>
                          <a:effectLst/>
                          <a:latin typeface="+mn-lt"/>
                          <a:ea typeface="Calibri" panose="020F0502020204030204" pitchFamily="34" charset="0"/>
                          <a:cs typeface="Calibri" panose="020F0502020204030204" pitchFamily="34" charset="0"/>
                        </a:rPr>
                        <a:t> derivate</a:t>
                      </a:r>
                      <a:endParaRPr lang="en-US" sz="1800" b="1" strike="noStrike" dirty="0">
                        <a:solidFill>
                          <a:srgbClr val="0070C0"/>
                        </a:solidFill>
                        <a:effectLst/>
                        <a:latin typeface="+mn-lt"/>
                        <a:ea typeface="Calibri" panose="020F0502020204030204" pitchFamily="34" charset="0"/>
                        <a:cs typeface="Times New Roman" panose="02020603050405020304" pitchFamily="18" charset="0"/>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Eliminare</a:t>
                      </a:r>
                      <a:endParaRPr kumimoji="0" lang="en-US" sz="18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Sunt </a:t>
                      </a:r>
                      <a:r>
                        <a:rPr kumimoji="0" lang="en-US" sz="1800" b="1" i="0" u="none" strike="noStrike" kern="1200" cap="none" spc="0" normalizeH="0" baseline="0" noProof="0" dirty="0" err="1">
                          <a:ln>
                            <a:noFill/>
                          </a:ln>
                          <a:solidFill>
                            <a:prstClr val="black"/>
                          </a:solidFill>
                          <a:effectLst/>
                          <a:uLnTx/>
                          <a:uFillTx/>
                          <a:latin typeface="+mn-lt"/>
                          <a:ea typeface="+mn-ea"/>
                          <a:cs typeface="+mn-cs"/>
                        </a:rPr>
                        <a:t>variante</a:t>
                      </a:r>
                      <a:r>
                        <a:rPr kumimoji="0" lang="en-US" sz="1800" b="1" i="0" u="none" strike="noStrike" kern="1200" cap="none" spc="0" normalizeH="0" baseline="0" noProof="0" dirty="0">
                          <a:ln>
                            <a:noFill/>
                          </a:ln>
                          <a:solidFill>
                            <a:prstClr val="black"/>
                          </a:solidFill>
                          <a:effectLst/>
                          <a:uLnTx/>
                          <a:uFillTx/>
                          <a:latin typeface="+mn-lt"/>
                          <a:ea typeface="+mn-ea"/>
                          <a:cs typeface="+mn-cs"/>
                        </a:rPr>
                        <a:t> de </a:t>
                      </a:r>
                      <a:r>
                        <a:rPr kumimoji="0" lang="en-US" sz="1800" b="1" i="0" u="none" strike="noStrike" kern="1200" cap="none" spc="0" normalizeH="0" baseline="0" noProof="0" dirty="0" err="1">
                          <a:ln>
                            <a:noFill/>
                          </a:ln>
                          <a:solidFill>
                            <a:prstClr val="black"/>
                          </a:solidFill>
                          <a:effectLst/>
                          <a:uLnTx/>
                          <a:uFillTx/>
                          <a:latin typeface="+mn-lt"/>
                          <a:ea typeface="+mn-ea"/>
                          <a:cs typeface="+mn-cs"/>
                        </a:rPr>
                        <a:t>solutionare</a:t>
                      </a:r>
                      <a:r>
                        <a:rPr kumimoji="0" lang="en-US" sz="1800" b="1" i="0" u="none" strike="noStrike" kern="1200" cap="none" spc="0" normalizeH="0" baseline="0" noProof="0" dirty="0">
                          <a:ln>
                            <a:noFill/>
                          </a:ln>
                          <a:solidFill>
                            <a:prstClr val="black"/>
                          </a:solidFill>
                          <a:effectLst/>
                          <a:uLnTx/>
                          <a:uFillTx/>
                          <a:latin typeface="+mn-lt"/>
                          <a:ea typeface="+mn-ea"/>
                          <a:cs typeface="+mn-cs"/>
                        </a:rPr>
                        <a:t> a </a:t>
                      </a:r>
                      <a:r>
                        <a:rPr kumimoji="0" lang="en-US" sz="1800" b="1" i="0" u="none" strike="noStrike" kern="1200" cap="none" spc="0" normalizeH="0" baseline="0" noProof="0" dirty="0" err="1">
                          <a:ln>
                            <a:noFill/>
                          </a:ln>
                          <a:solidFill>
                            <a:prstClr val="black"/>
                          </a:solidFill>
                          <a:effectLst/>
                          <a:uLnTx/>
                          <a:uFillTx/>
                          <a:latin typeface="+mn-lt"/>
                          <a:ea typeface="+mn-ea"/>
                          <a:cs typeface="+mn-cs"/>
                        </a:rPr>
                        <a:t>unor</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politici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publice</a:t>
                      </a:r>
                      <a:r>
                        <a:rPr kumimoji="0" lang="en-US" sz="1800" b="1" i="0" u="none" strike="noStrike" kern="1200" cap="none" spc="0" normalizeH="0" baseline="0" noProof="0" dirty="0">
                          <a:ln>
                            <a:noFill/>
                          </a:ln>
                          <a:solidFill>
                            <a:prstClr val="black"/>
                          </a:solidFill>
                          <a:effectLst/>
                          <a:uLnTx/>
                          <a:uFillTx/>
                          <a:latin typeface="+mn-lt"/>
                          <a:ea typeface="+mn-ea"/>
                          <a:cs typeface="+mn-cs"/>
                        </a:rPr>
                        <a:t>, care </a:t>
                      </a:r>
                      <a:r>
                        <a:rPr kumimoji="0" lang="en-US" sz="1800" b="1" i="0" u="none" strike="noStrike" kern="1200" cap="none" spc="0" normalizeH="0" baseline="0" noProof="0" dirty="0" err="1">
                          <a:ln>
                            <a:noFill/>
                          </a:ln>
                          <a:solidFill>
                            <a:prstClr val="black"/>
                          </a:solidFill>
                          <a:effectLst/>
                          <a:uLnTx/>
                          <a:uFillTx/>
                          <a:latin typeface="+mn-lt"/>
                          <a:ea typeface="+mn-ea"/>
                          <a:cs typeface="+mn-cs"/>
                        </a:rPr>
                        <a:t>exced</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expertizei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acestui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colectiv</a:t>
                      </a:r>
                      <a:r>
                        <a:rPr kumimoji="0" lang="en-US" sz="1800" b="1"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Sunt</a:t>
                      </a:r>
                      <a:r>
                        <a:rPr kumimoji="0" lang="ro-RO" sz="1800" b="0" i="0" u="none" strike="noStrike" kern="1200" cap="none" spc="0" normalizeH="0" baseline="0" noProof="0" dirty="0">
                          <a:ln>
                            <a:noFill/>
                          </a:ln>
                          <a:solidFill>
                            <a:prstClr val="black"/>
                          </a:solidFill>
                          <a:effectLst/>
                          <a:uLnTx/>
                          <a:uFillTx/>
                          <a:latin typeface="+mn-lt"/>
                          <a:ea typeface="+mn-ea"/>
                          <a:cs typeface="+mn-cs"/>
                        </a:rPr>
                        <a:t> criteri</a:t>
                      </a:r>
                      <a:r>
                        <a:rPr kumimoji="0" lang="en-US" sz="1800" b="0" i="0" u="none" strike="noStrike" kern="1200" cap="none" spc="0" normalizeH="0" baseline="0" noProof="0" dirty="0" err="1">
                          <a:ln>
                            <a:noFill/>
                          </a:ln>
                          <a:solidFill>
                            <a:prstClr val="black"/>
                          </a:solidFill>
                          <a:effectLst/>
                          <a:uLnTx/>
                          <a:uFillTx/>
                          <a:latin typeface="+mn-lt"/>
                          <a:ea typeface="+mn-ea"/>
                          <a:cs typeface="+mn-cs"/>
                        </a:rPr>
                        <a:t>i</a:t>
                      </a:r>
                      <a:r>
                        <a:rPr kumimoji="0" lang="ro-RO" sz="1800" b="0" i="0" u="none" strike="noStrike" kern="1200" cap="none" spc="0" normalizeH="0" baseline="0" noProof="0" dirty="0">
                          <a:ln>
                            <a:noFill/>
                          </a:ln>
                          <a:solidFill>
                            <a:prstClr val="black"/>
                          </a:solidFill>
                          <a:effectLst/>
                          <a:uLnTx/>
                          <a:uFillTx/>
                          <a:latin typeface="+mn-lt"/>
                          <a:ea typeface="+mn-ea"/>
                          <a:cs typeface="+mn-cs"/>
                        </a:rPr>
                        <a:t> care nu trebuie avut în vedere de către organizator care </a:t>
                      </a:r>
                      <a:r>
                        <a:rPr kumimoji="0" lang="ro-RO" sz="1800" b="1" i="0" u="sng" strike="noStrike" kern="1200" cap="none" spc="0" normalizeH="0" baseline="0" noProof="0" dirty="0">
                          <a:ln>
                            <a:noFill/>
                          </a:ln>
                          <a:solidFill>
                            <a:srgbClr val="0070C0"/>
                          </a:solidFill>
                          <a:effectLst/>
                          <a:uLnTx/>
                          <a:uFillTx/>
                          <a:latin typeface="+mn-lt"/>
                          <a:ea typeface="+mn-ea"/>
                          <a:cs typeface="+mn-cs"/>
                        </a:rPr>
                        <a:t>are interesul să vândă produsul</a:t>
                      </a:r>
                      <a:r>
                        <a:rPr kumimoji="0" lang="ro-RO" sz="1800" b="0" i="0" u="none" strike="noStrike" kern="1200" cap="none" spc="0" normalizeH="0" baseline="0" noProof="0" dirty="0">
                          <a:ln>
                            <a:noFill/>
                          </a:ln>
                          <a:solidFill>
                            <a:prstClr val="black"/>
                          </a:solidFill>
                          <a:effectLst/>
                          <a:uLnTx/>
                          <a:uFillTx/>
                          <a:latin typeface="+mn-lt"/>
                          <a:ea typeface="+mn-ea"/>
                          <a:cs typeface="+mn-cs"/>
                        </a:rPr>
                        <a:t> pe care î</a:t>
                      </a:r>
                      <a:r>
                        <a:rPr kumimoji="0" lang="en-US" sz="1800" b="0" i="0" u="none" strike="noStrike" kern="1200" cap="none" spc="0" normalizeH="0" baseline="0" noProof="0" dirty="0">
                          <a:ln>
                            <a:noFill/>
                          </a:ln>
                          <a:solidFill>
                            <a:prstClr val="black"/>
                          </a:solidFill>
                          <a:effectLst/>
                          <a:uLnTx/>
                          <a:uFillTx/>
                          <a:latin typeface="+mn-lt"/>
                          <a:ea typeface="+mn-ea"/>
                          <a:cs typeface="+mn-cs"/>
                        </a:rPr>
                        <a:t>l</a:t>
                      </a:r>
                      <a:r>
                        <a:rPr kumimoji="0" lang="ro-RO" sz="1800" b="0" i="0" u="none" strike="noStrike" kern="1200" cap="none" spc="0" normalizeH="0" baseline="0" noProof="0" dirty="0">
                          <a:ln>
                            <a:noFill/>
                          </a:ln>
                          <a:solidFill>
                            <a:prstClr val="black"/>
                          </a:solidFill>
                          <a:effectLst/>
                          <a:uLnTx/>
                          <a:uFillTx/>
                          <a:latin typeface="+mn-lt"/>
                          <a:ea typeface="+mn-ea"/>
                          <a:cs typeface="+mn-cs"/>
                        </a:rPr>
                        <a:t> produce și îl comercializeză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sng" strike="noStrike" kern="1200" cap="none" spc="0" normalizeH="0" baseline="0" noProof="0" dirty="0" err="1">
                          <a:ln>
                            <a:noFill/>
                          </a:ln>
                          <a:solidFill>
                            <a:srgbClr val="0070C0"/>
                          </a:solidFill>
                          <a:effectLst/>
                          <a:uLnTx/>
                          <a:uFillTx/>
                          <a:latin typeface="+mn-lt"/>
                          <a:ea typeface="+mn-ea"/>
                          <a:cs typeface="+mn-cs"/>
                        </a:rPr>
                        <a:t>si</a:t>
                      </a:r>
                      <a:r>
                        <a:rPr kumimoji="0" lang="en-US" sz="1800" b="1" i="0" u="sng" strike="noStrike" kern="1200" cap="none" spc="0" normalizeH="0" baseline="0" noProof="0" dirty="0">
                          <a:ln>
                            <a:noFill/>
                          </a:ln>
                          <a:solidFill>
                            <a:srgbClr val="0070C0"/>
                          </a:solidFill>
                          <a:effectLst/>
                          <a:uLnTx/>
                          <a:uFillTx/>
                          <a:latin typeface="+mn-lt"/>
                          <a:ea typeface="+mn-ea"/>
                          <a:cs typeface="+mn-cs"/>
                        </a:rPr>
                        <a:t> nu </a:t>
                      </a:r>
                      <a:r>
                        <a:rPr kumimoji="0" lang="en-US" sz="1800" b="1" i="0" u="sng" strike="noStrike" kern="1200" cap="none" spc="0" normalizeH="0" baseline="0" noProof="0" dirty="0" err="1">
                          <a:ln>
                            <a:noFill/>
                          </a:ln>
                          <a:solidFill>
                            <a:srgbClr val="0070C0"/>
                          </a:solidFill>
                          <a:effectLst/>
                          <a:uLnTx/>
                          <a:uFillTx/>
                          <a:latin typeface="+mn-lt"/>
                          <a:ea typeface="+mn-ea"/>
                          <a:cs typeface="+mn-cs"/>
                        </a:rPr>
                        <a:t>sa</a:t>
                      </a:r>
                      <a:r>
                        <a:rPr kumimoji="0" lang="en-US" sz="1800" b="1" i="0" u="sng" strike="noStrike" kern="1200" cap="none" spc="0" normalizeH="0" baseline="0" noProof="0" dirty="0">
                          <a:ln>
                            <a:noFill/>
                          </a:ln>
                          <a:solidFill>
                            <a:srgbClr val="0070C0"/>
                          </a:solidFill>
                          <a:effectLst/>
                          <a:uLnTx/>
                          <a:uFillTx/>
                          <a:latin typeface="+mn-lt"/>
                          <a:ea typeface="+mn-ea"/>
                          <a:cs typeface="+mn-cs"/>
                        </a:rPr>
                        <a:t> </a:t>
                      </a:r>
                      <a:r>
                        <a:rPr kumimoji="0" lang="en-US" sz="1800" b="1" i="0" u="sng" strike="noStrike" kern="1200" cap="none" spc="0" normalizeH="0" baseline="0" noProof="0" dirty="0" err="1">
                          <a:ln>
                            <a:noFill/>
                          </a:ln>
                          <a:solidFill>
                            <a:srgbClr val="0070C0"/>
                          </a:solidFill>
                          <a:effectLst/>
                          <a:uLnTx/>
                          <a:uFillTx/>
                          <a:latin typeface="+mn-lt"/>
                          <a:ea typeface="+mn-ea"/>
                          <a:cs typeface="+mn-cs"/>
                        </a:rPr>
                        <a:t>restrictioneze</a:t>
                      </a:r>
                      <a:r>
                        <a:rPr kumimoji="0" lang="en-US" sz="1800" b="1" i="0" u="sng" strike="noStrike" kern="1200" cap="none" spc="0" normalizeH="0" baseline="0" noProof="0" dirty="0">
                          <a:ln>
                            <a:noFill/>
                          </a:ln>
                          <a:solidFill>
                            <a:srgbClr val="0070C0"/>
                          </a:solidFill>
                          <a:effectLst/>
                          <a:uLnTx/>
                          <a:uFillTx/>
                          <a:latin typeface="+mn-lt"/>
                          <a:ea typeface="+mn-ea"/>
                          <a:cs typeface="+mn-cs"/>
                        </a:rPr>
                        <a:t> </a:t>
                      </a:r>
                      <a:r>
                        <a:rPr kumimoji="0" lang="en-US" sz="1800" b="1" i="0" u="sng" strike="noStrike" kern="1200" cap="none" spc="0" normalizeH="0" baseline="0" noProof="0" dirty="0" err="1">
                          <a:ln>
                            <a:noFill/>
                          </a:ln>
                          <a:solidFill>
                            <a:srgbClr val="0070C0"/>
                          </a:solidFill>
                          <a:effectLst/>
                          <a:uLnTx/>
                          <a:uFillTx/>
                          <a:latin typeface="+mn-lt"/>
                          <a:ea typeface="+mn-ea"/>
                          <a:cs typeface="+mn-cs"/>
                        </a:rPr>
                        <a:t>arbitrar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accesul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unor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categorii</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operatori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economici</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ro-RO" sz="1800" b="0" i="0" u="none" strike="noStrike" kern="1200" cap="none" spc="0" normalizeH="0" baseline="0" noProof="0" dirty="0">
                          <a:ln>
                            <a:noFill/>
                          </a:ln>
                          <a:solidFill>
                            <a:prstClr val="black"/>
                          </a:solidFill>
                          <a:effectLst/>
                          <a:uLnTx/>
                          <a:uFillTx/>
                          <a:latin typeface="+mn-lt"/>
                          <a:ea typeface="+mn-ea"/>
                          <a:cs typeface="+mn-cs"/>
                        </a:rPr>
                        <a:t> </a:t>
                      </a: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2833617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068350467"/>
              </p:ext>
            </p:extLst>
          </p:nvPr>
        </p:nvGraphicFramePr>
        <p:xfrm>
          <a:off x="122829" y="601581"/>
          <a:ext cx="11929126" cy="6104019"/>
        </p:xfrm>
        <a:graphic>
          <a:graphicData uri="http://schemas.openxmlformats.org/drawingml/2006/table">
            <a:tbl>
              <a:tblPr firstRow="1" bandRow="1">
                <a:tableStyleId>{93296810-A885-4BE3-A3E7-6D5BEEA58F35}</a:tableStyleId>
              </a:tblPr>
              <a:tblGrid>
                <a:gridCol w="364851">
                  <a:extLst>
                    <a:ext uri="{9D8B030D-6E8A-4147-A177-3AD203B41FA5}">
                      <a16:colId xmlns:a16="http://schemas.microsoft.com/office/drawing/2014/main" val="443018147"/>
                    </a:ext>
                  </a:extLst>
                </a:gridCol>
                <a:gridCol w="25908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396240">
                  <a:extLst>
                    <a:ext uri="{9D8B030D-6E8A-4147-A177-3AD203B41FA5}">
                      <a16:colId xmlns:a16="http://schemas.microsoft.com/office/drawing/2014/main" val="20003"/>
                    </a:ext>
                  </a:extLst>
                </a:gridCol>
                <a:gridCol w="4191000">
                  <a:extLst>
                    <a:ext uri="{9D8B030D-6E8A-4147-A177-3AD203B41FA5}">
                      <a16:colId xmlns:a16="http://schemas.microsoft.com/office/drawing/2014/main" val="1936576000"/>
                    </a:ext>
                  </a:extLst>
                </a:gridCol>
                <a:gridCol w="4023360">
                  <a:extLst>
                    <a:ext uri="{9D8B030D-6E8A-4147-A177-3AD203B41FA5}">
                      <a16:colId xmlns:a16="http://schemas.microsoft.com/office/drawing/2014/main" val="3002839380"/>
                    </a:ext>
                  </a:extLst>
                </a:gridCol>
                <a:gridCol w="2237395">
                  <a:extLst>
                    <a:ext uri="{9D8B030D-6E8A-4147-A177-3AD203B41FA5}">
                      <a16:colId xmlns:a16="http://schemas.microsoft.com/office/drawing/2014/main" val="2335696064"/>
                    </a:ext>
                  </a:extLst>
                </a:gridCol>
              </a:tblGrid>
              <a:tr h="1135779">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l"/>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968240">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6</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(2)</a:t>
                      </a:r>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r>
                        <a:rPr lang="en-US" sz="1800" b="1" dirty="0">
                          <a:latin typeface="+mn-lt"/>
                        </a:rPr>
                        <a:t>a)</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Art. 10 (2^1) Clauze </a:t>
                      </a:r>
                      <a:r>
                        <a:rPr kumimoji="0" lang="en-US" sz="1800" b="1" i="1" u="none" strike="noStrike" kern="1200" cap="none" spc="0" normalizeH="0" baseline="0" noProof="0" dirty="0" err="1">
                          <a:ln>
                            <a:noFill/>
                          </a:ln>
                          <a:solidFill>
                            <a:prstClr val="black"/>
                          </a:solidFill>
                          <a:effectLst/>
                          <a:uLnTx/>
                          <a:uFillTx/>
                          <a:latin typeface="+mn-lt"/>
                          <a:ea typeface="+mn-ea"/>
                          <a:cs typeface="+mn-cs"/>
                        </a:rPr>
                        <a:t>minimale</a:t>
                      </a:r>
                      <a:r>
                        <a:rPr kumimoji="0" lang="en-US" sz="1800" b="1" i="1" u="none" strike="noStrike" kern="1200" cap="none" spc="0" normalizeH="0" baseline="0" noProof="0" dirty="0">
                          <a:ln>
                            <a:noFill/>
                          </a:ln>
                          <a:solidFill>
                            <a:prstClr val="black"/>
                          </a:solidFill>
                          <a:effectLst/>
                          <a:uLnTx/>
                          <a:uFillTx/>
                          <a:latin typeface="+mn-lt"/>
                          <a:ea typeface="+mn-ea"/>
                          <a:cs typeface="+mn-cs"/>
                        </a:rPr>
                        <a:t> ale </a:t>
                      </a:r>
                      <a:r>
                        <a:rPr kumimoji="0" lang="en-US" sz="1800" b="1" i="1" u="none" strike="noStrike" kern="1200" cap="none" spc="0" normalizeH="0" baseline="0" noProof="0" dirty="0" err="1">
                          <a:ln>
                            <a:noFill/>
                          </a:ln>
                          <a:solidFill>
                            <a:prstClr val="black"/>
                          </a:solidFill>
                          <a:effectLst/>
                          <a:uLnTx/>
                          <a:uFillTx/>
                          <a:latin typeface="+mn-lt"/>
                          <a:ea typeface="+mn-ea"/>
                          <a:cs typeface="+mn-cs"/>
                        </a:rPr>
                        <a:t>contractului</a:t>
                      </a:r>
                      <a:r>
                        <a:rPr kumimoji="0" lang="en-US" sz="1800" b="1" i="1" u="none" strike="noStrike" kern="1200" cap="none" spc="0" normalizeH="0" baseline="0" noProof="0" dirty="0">
                          <a:ln>
                            <a:noFill/>
                          </a:ln>
                          <a:solidFill>
                            <a:prstClr val="black"/>
                          </a:solidFill>
                          <a:effectLst/>
                          <a:uLnTx/>
                          <a:uFillTx/>
                          <a:latin typeface="+mn-lt"/>
                          <a:ea typeface="+mn-ea"/>
                          <a:cs typeface="+mn-cs"/>
                        </a:rPr>
                        <a:t> de </a:t>
                      </a:r>
                      <a:r>
                        <a:rPr kumimoji="0" lang="en-US" sz="1800" b="1" i="1" u="none" strike="noStrike" kern="1200" cap="none" spc="0" normalizeH="0" baseline="0" noProof="0" dirty="0" err="1">
                          <a:ln>
                            <a:noFill/>
                          </a:ln>
                          <a:solidFill>
                            <a:prstClr val="black"/>
                          </a:solidFill>
                          <a:effectLst/>
                          <a:uLnTx/>
                          <a:uFillTx/>
                          <a:latin typeface="+mn-lt"/>
                          <a:ea typeface="+mn-ea"/>
                          <a:cs typeface="+mn-cs"/>
                        </a:rPr>
                        <a:t>vânzare</a:t>
                      </a:r>
                      <a:r>
                        <a:rPr kumimoji="0" lang="en-US" sz="1800" b="1" i="1" u="none" strike="noStrike" kern="1200" cap="none" spc="0" normalizeH="0" baseline="0" noProof="0" dirty="0">
                          <a:ln>
                            <a:noFill/>
                          </a:ln>
                          <a:solidFill>
                            <a:prstClr val="black"/>
                          </a:solidFill>
                          <a:effectLst/>
                          <a:uLnTx/>
                          <a:uFillTx/>
                          <a:latin typeface="+mn-lt"/>
                          <a:ea typeface="+mn-ea"/>
                          <a:cs typeface="+mn-cs"/>
                        </a:rPr>
                        <a:t> a </a:t>
                      </a:r>
                      <a:r>
                        <a:rPr kumimoji="0" lang="en-US" sz="1800" b="1" i="1" u="none" strike="noStrike" kern="1200" cap="none" spc="0" normalizeH="0" baseline="0" noProof="0" dirty="0" err="1">
                          <a:ln>
                            <a:noFill/>
                          </a:ln>
                          <a:solidFill>
                            <a:prstClr val="black"/>
                          </a:solidFill>
                          <a:effectLst/>
                          <a:uLnTx/>
                          <a:uFillTx/>
                          <a:latin typeface="+mn-lt"/>
                          <a:ea typeface="+mn-ea"/>
                          <a:cs typeface="+mn-cs"/>
                        </a:rPr>
                        <a:t>masei</a:t>
                      </a:r>
                      <a:r>
                        <a:rPr kumimoji="0" lang="en-US" sz="1800" b="1" i="1" u="none" strike="noStrike" kern="1200" cap="none" spc="0" normalizeH="0" baseline="0" noProof="0" dirty="0">
                          <a:ln>
                            <a:noFill/>
                          </a:ln>
                          <a:solidFill>
                            <a:prstClr val="black"/>
                          </a:solidFill>
                          <a:effectLst/>
                          <a:uLnTx/>
                          <a:uFillTx/>
                          <a:latin typeface="+mn-lt"/>
                          <a:ea typeface="+mn-ea"/>
                          <a:cs typeface="+mn-cs"/>
                        </a:rPr>
                        <a:t> </a:t>
                      </a:r>
                      <a:r>
                        <a:rPr kumimoji="0" lang="en-US" sz="1800" b="1" i="1" u="none" strike="noStrike" kern="1200" cap="none" spc="0" normalizeH="0" baseline="0" noProof="0" dirty="0" err="1">
                          <a:ln>
                            <a:noFill/>
                          </a:ln>
                          <a:solidFill>
                            <a:prstClr val="black"/>
                          </a:solidFill>
                          <a:effectLst/>
                          <a:uLnTx/>
                          <a:uFillTx/>
                          <a:latin typeface="+mn-lt"/>
                          <a:ea typeface="+mn-ea"/>
                          <a:cs typeface="+mn-cs"/>
                        </a:rPr>
                        <a:t>lemnoase</a:t>
                      </a:r>
                      <a:r>
                        <a:rPr kumimoji="0" lang="en-US" sz="1800" b="1" i="1" u="none" strike="noStrike" kern="1200" cap="none" spc="0" normalizeH="0" baseline="0" noProof="0" dirty="0">
                          <a:ln>
                            <a:noFill/>
                          </a:ln>
                          <a:solidFill>
                            <a:prstClr val="black"/>
                          </a:solidFill>
                          <a:effectLst/>
                          <a:uLnTx/>
                          <a:uFillTx/>
                          <a:latin typeface="+mn-lt"/>
                          <a:ea typeface="+mn-ea"/>
                          <a:cs typeface="+mn-cs"/>
                        </a:rPr>
                        <a:t> </a:t>
                      </a:r>
                      <a:r>
                        <a:rPr kumimoji="0" lang="en-US" sz="1800" b="1" i="1" u="none" strike="noStrike" kern="1200" cap="none" spc="0" normalizeH="0" baseline="0" noProof="0" dirty="0" err="1">
                          <a:ln>
                            <a:noFill/>
                          </a:ln>
                          <a:solidFill>
                            <a:prstClr val="black"/>
                          </a:solidFill>
                          <a:effectLst/>
                          <a:uLnTx/>
                          <a:uFillTx/>
                          <a:latin typeface="+mn-lt"/>
                          <a:ea typeface="+mn-ea"/>
                          <a:cs typeface="+mn-cs"/>
                        </a:rPr>
                        <a:t>prevăzute</a:t>
                      </a:r>
                      <a:r>
                        <a:rPr kumimoji="0" lang="en-US" sz="1800" b="1" i="1" u="none" strike="noStrike" kern="1200" cap="none" spc="0" normalizeH="0" baseline="0" noProof="0" dirty="0">
                          <a:ln>
                            <a:noFill/>
                          </a:ln>
                          <a:solidFill>
                            <a:prstClr val="black"/>
                          </a:solidFill>
                          <a:effectLst/>
                          <a:uLnTx/>
                          <a:uFillTx/>
                          <a:latin typeface="+mn-lt"/>
                          <a:ea typeface="+mn-ea"/>
                          <a:cs typeface="+mn-cs"/>
                        </a:rPr>
                        <a:t> la </a:t>
                      </a:r>
                      <a:r>
                        <a:rPr kumimoji="0" lang="en-US" sz="1800" b="1" i="1" u="none" strike="noStrike" kern="1200" cap="none" spc="0" normalizeH="0" baseline="0" noProof="0" dirty="0" err="1">
                          <a:ln>
                            <a:noFill/>
                          </a:ln>
                          <a:solidFill>
                            <a:prstClr val="black"/>
                          </a:solidFill>
                          <a:effectLst/>
                          <a:uLnTx/>
                          <a:uFillTx/>
                          <a:latin typeface="+mn-lt"/>
                          <a:ea typeface="+mn-ea"/>
                          <a:cs typeface="+mn-cs"/>
                        </a:rPr>
                        <a:t>alin</a:t>
                      </a:r>
                      <a:r>
                        <a:rPr kumimoji="0" lang="en-US" sz="1800" b="1" i="1" u="none" strike="noStrike" kern="1200" cap="none" spc="0" normalizeH="0" baseline="0" noProof="0" dirty="0">
                          <a:ln>
                            <a:noFill/>
                          </a:ln>
                          <a:solidFill>
                            <a:prstClr val="black"/>
                          </a:solidFill>
                          <a:effectLst/>
                          <a:uLnTx/>
                          <a:uFillTx/>
                          <a:latin typeface="+mn-lt"/>
                          <a:ea typeface="+mn-ea"/>
                          <a:cs typeface="+mn-cs"/>
                        </a:rPr>
                        <a:t>. (2) lit. g) </a:t>
                      </a:r>
                      <a:r>
                        <a:rPr kumimoji="0" lang="en-US" sz="1800" b="0" i="0" u="none" strike="noStrike" kern="1200" cap="none" spc="0" normalizeH="0" baseline="0" noProof="0" dirty="0">
                          <a:ln>
                            <a:noFill/>
                          </a:ln>
                          <a:solidFill>
                            <a:prstClr val="black"/>
                          </a:solidFill>
                          <a:effectLst/>
                          <a:uLnTx/>
                          <a:uFillTx/>
                          <a:latin typeface="+mn-lt"/>
                          <a:ea typeface="+mn-ea"/>
                          <a:cs typeface="+mn-cs"/>
                        </a:rPr>
                        <a:t>se </a:t>
                      </a:r>
                      <a:r>
                        <a:rPr kumimoji="0" lang="en-US" sz="1800" b="0" i="0" u="none" strike="noStrike" kern="1200" cap="none" spc="0" normalizeH="0" baseline="0" noProof="0" dirty="0" err="1">
                          <a:ln>
                            <a:noFill/>
                          </a:ln>
                          <a:solidFill>
                            <a:prstClr val="black"/>
                          </a:solidFill>
                          <a:effectLst/>
                          <a:uLnTx/>
                          <a:uFillTx/>
                          <a:latin typeface="+mn-lt"/>
                          <a:ea typeface="+mn-ea"/>
                          <a:cs typeface="+mn-cs"/>
                        </a:rPr>
                        <a:t>referă</a:t>
                      </a:r>
                      <a:r>
                        <a:rPr kumimoji="0" lang="en-US" sz="1800" b="0" i="0" u="none" strike="noStrike" kern="1200" cap="none" spc="0" normalizeH="0" baseline="0" noProof="0" dirty="0">
                          <a:ln>
                            <a:noFill/>
                          </a:ln>
                          <a:solidFill>
                            <a:prstClr val="black"/>
                          </a:solidFill>
                          <a:effectLst/>
                          <a:uLnTx/>
                          <a:uFillTx/>
                          <a:latin typeface="+mn-lt"/>
                          <a:ea typeface="+mn-ea"/>
                          <a:cs typeface="+mn-cs"/>
                        </a:rPr>
                        <a:t> la: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a) </a:t>
                      </a:r>
                      <a:r>
                        <a:rPr kumimoji="0" lang="en-US" sz="1800" b="1" i="0" u="none" strike="noStrike" kern="1200" cap="none" spc="0" normalizeH="0" baseline="0" noProof="0" dirty="0" err="1">
                          <a:ln>
                            <a:noFill/>
                          </a:ln>
                          <a:solidFill>
                            <a:prstClr val="black"/>
                          </a:solidFill>
                          <a:effectLst/>
                          <a:uLnTx/>
                          <a:uFillTx/>
                          <a:latin typeface="+mn-lt"/>
                          <a:ea typeface="+mn-ea"/>
                          <a:cs typeface="+mn-cs"/>
                        </a:rPr>
                        <a:t>predarea</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masei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lemnoase</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spre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exploatare</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va</a:t>
                      </a:r>
                      <a:r>
                        <a:rPr kumimoji="0" lang="en-US" sz="1800" b="0" i="0" u="none" strike="noStrike" kern="1200" cap="none" spc="0" normalizeH="0" baseline="0" noProof="0" dirty="0">
                          <a:ln>
                            <a:noFill/>
                          </a:ln>
                          <a:solidFill>
                            <a:prstClr val="black"/>
                          </a:solidFill>
                          <a:effectLst/>
                          <a:uLnTx/>
                          <a:uFillTx/>
                          <a:latin typeface="+mn-lt"/>
                          <a:ea typeface="+mn-ea"/>
                          <a:cs typeface="+mn-cs"/>
                        </a:rPr>
                        <a:t> face </a:t>
                      </a:r>
                      <a:r>
                        <a:rPr kumimoji="0" lang="en-US" sz="1800" b="1" i="0" u="none" strike="noStrike" kern="1200" cap="none" spc="0" normalizeH="0" baseline="0" noProof="0" dirty="0" err="1">
                          <a:ln>
                            <a:noFill/>
                          </a:ln>
                          <a:solidFill>
                            <a:prstClr val="black"/>
                          </a:solidFill>
                          <a:effectLst/>
                          <a:uLnTx/>
                          <a:uFillTx/>
                          <a:latin typeface="+mn-lt"/>
                          <a:ea typeface="+mn-ea"/>
                          <a:cs typeface="+mn-cs"/>
                        </a:rPr>
                        <a:t>pe</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postaţe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după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efectuarea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plăţii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contravalorii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acesteia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sau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dacă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părţile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convin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după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depunerea</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instrumente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plată</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scadenţă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sngStrike" kern="1200" cap="none" spc="0" normalizeH="0" baseline="0" noProof="0" dirty="0">
                          <a:ln>
                            <a:noFill/>
                          </a:ln>
                          <a:solidFill>
                            <a:srgbClr val="FF0000"/>
                          </a:solidFill>
                          <a:effectLst/>
                          <a:uLnTx/>
                          <a:uFillTx/>
                          <a:latin typeface="+mn-lt"/>
                          <a:ea typeface="+mn-ea"/>
                          <a:cs typeface="+mn-cs"/>
                        </a:rPr>
                        <a:t>la maximum 30 de </a:t>
                      </a:r>
                      <a:r>
                        <a:rPr kumimoji="0" lang="en-US" sz="1800" b="1" i="0" u="none" strike="sngStrike" kern="1200" cap="none" spc="0" normalizeH="0" baseline="0" noProof="0" dirty="0" err="1">
                          <a:ln>
                            <a:noFill/>
                          </a:ln>
                          <a:solidFill>
                            <a:srgbClr val="FF0000"/>
                          </a:solidFill>
                          <a:effectLst/>
                          <a:uLnTx/>
                          <a:uFillTx/>
                          <a:latin typeface="+mn-lt"/>
                          <a:ea typeface="+mn-ea"/>
                          <a:cs typeface="+mn-cs"/>
                        </a:rPr>
                        <a:t>zile</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calendaristice</a:t>
                      </a:r>
                      <a:r>
                        <a:rPr kumimoji="0" lang="en-US" sz="1800" b="1" i="0" u="none" strike="sngStrike" kern="1200" cap="none" spc="0" normalizeH="0" baseline="0" noProof="0" dirty="0">
                          <a:ln>
                            <a:noFill/>
                          </a:ln>
                          <a:solidFill>
                            <a:srgbClr val="FF0000"/>
                          </a:solidFill>
                          <a:effectLst/>
                          <a:uLnTx/>
                          <a:uFillTx/>
                          <a:latin typeface="+mn-lt"/>
                          <a:ea typeface="+mn-ea"/>
                          <a:cs typeface="+mn-cs"/>
                        </a:rPr>
                        <a:t>;</a:t>
                      </a:r>
                    </a:p>
                    <a:p>
                      <a:pPr marL="0" marR="0">
                        <a:lnSpc>
                          <a:spcPct val="100000"/>
                        </a:lnSpc>
                        <a:spcBef>
                          <a:spcPts val="0"/>
                        </a:spcBef>
                        <a:spcAft>
                          <a:spcPts val="0"/>
                        </a:spcAft>
                      </a:pPr>
                      <a:endParaRPr lang="en-US" sz="1800" b="1" strike="noStrike" dirty="0">
                        <a:solidFill>
                          <a:srgbClr val="0070C0"/>
                        </a:solidFill>
                        <a:effectLst/>
                        <a:latin typeface="+mn-lt"/>
                        <a:ea typeface="Calibri" panose="020F0502020204030204" pitchFamily="34" charset="0"/>
                        <a:cs typeface="Times New Roman" panose="02020603050405020304" pitchFamily="18" charset="0"/>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Clauze </a:t>
                      </a:r>
                      <a:r>
                        <a:rPr kumimoji="0" lang="en-US" sz="1800" b="1" i="0" u="none" strike="noStrike" kern="1200" cap="none" spc="0" normalizeH="0" baseline="0" noProof="0" dirty="0" err="1">
                          <a:ln>
                            <a:noFill/>
                          </a:ln>
                          <a:solidFill>
                            <a:prstClr val="black"/>
                          </a:solidFill>
                          <a:effectLst/>
                          <a:uLnTx/>
                          <a:uFillTx/>
                          <a:latin typeface="+mn-lt"/>
                          <a:ea typeface="+mn-ea"/>
                          <a:cs typeface="+mn-cs"/>
                        </a:rPr>
                        <a:t>minimale</a:t>
                      </a:r>
                      <a:r>
                        <a:rPr kumimoji="0" lang="en-US" sz="1800" b="1" i="0" u="none" strike="noStrike" kern="1200" cap="none" spc="0" normalizeH="0" baseline="0" noProof="0" dirty="0">
                          <a:ln>
                            <a:noFill/>
                          </a:ln>
                          <a:solidFill>
                            <a:prstClr val="black"/>
                          </a:solidFill>
                          <a:effectLst/>
                          <a:uLnTx/>
                          <a:uFillTx/>
                          <a:latin typeface="+mn-lt"/>
                          <a:ea typeface="+mn-ea"/>
                          <a:cs typeface="+mn-cs"/>
                        </a:rPr>
                        <a:t> ale </a:t>
                      </a:r>
                      <a:r>
                        <a:rPr kumimoji="0" lang="en-US" sz="1800" b="1" i="0" u="none" strike="noStrike" kern="1200" cap="none" spc="0" normalizeH="0" baseline="0" noProof="0" dirty="0" err="1">
                          <a:ln>
                            <a:noFill/>
                          </a:ln>
                          <a:solidFill>
                            <a:prstClr val="black"/>
                          </a:solidFill>
                          <a:effectLst/>
                          <a:uLnTx/>
                          <a:uFillTx/>
                          <a:latin typeface="+mn-lt"/>
                          <a:ea typeface="+mn-ea"/>
                          <a:cs typeface="+mn-cs"/>
                        </a:rPr>
                        <a:t>contractului</a:t>
                      </a:r>
                      <a:r>
                        <a:rPr kumimoji="0" lang="en-US" sz="1800" b="1" i="0" u="none" strike="noStrike" kern="1200" cap="none" spc="0" normalizeH="0" baseline="0" noProof="0" dirty="0">
                          <a:ln>
                            <a:noFill/>
                          </a:ln>
                          <a:solidFill>
                            <a:prstClr val="black"/>
                          </a:solidFill>
                          <a:effectLst/>
                          <a:uLnTx/>
                          <a:uFillTx/>
                          <a:latin typeface="+mn-lt"/>
                          <a:ea typeface="+mn-ea"/>
                          <a:cs typeface="+mn-cs"/>
                        </a:rPr>
                        <a:t> de </a:t>
                      </a:r>
                      <a:r>
                        <a:rPr kumimoji="0" lang="en-US" sz="1800" b="1" i="0" u="none" strike="noStrike" kern="1200" cap="none" spc="0" normalizeH="0" baseline="0" noProof="0" dirty="0" err="1">
                          <a:ln>
                            <a:noFill/>
                          </a:ln>
                          <a:solidFill>
                            <a:prstClr val="black"/>
                          </a:solidFill>
                          <a:effectLst/>
                          <a:uLnTx/>
                          <a:uFillTx/>
                          <a:latin typeface="+mn-lt"/>
                          <a:ea typeface="+mn-ea"/>
                          <a:cs typeface="+mn-cs"/>
                        </a:rPr>
                        <a:t>vanzare</a:t>
                      </a:r>
                      <a:r>
                        <a:rPr kumimoji="0" lang="en-US" sz="1800" b="1" i="0" u="none" strike="noStrike" kern="1200" cap="none" spc="0" normalizeH="0" baseline="0" noProof="0" dirty="0">
                          <a:ln>
                            <a:noFill/>
                          </a:ln>
                          <a:solidFill>
                            <a:prstClr val="black"/>
                          </a:solidFill>
                          <a:effectLst/>
                          <a:uLnTx/>
                          <a:uFillTx/>
                          <a:latin typeface="+mn-lt"/>
                          <a:ea typeface="+mn-ea"/>
                          <a:cs typeface="+mn-cs"/>
                        </a:rPr>
                        <a:t> a </a:t>
                      </a:r>
                      <a:r>
                        <a:rPr kumimoji="0" lang="en-US" sz="1800" b="1" i="0" u="none" strike="noStrike" kern="1200" cap="none" spc="0" normalizeH="0" baseline="0" noProof="0" dirty="0" err="1">
                          <a:ln>
                            <a:noFill/>
                          </a:ln>
                          <a:solidFill>
                            <a:prstClr val="black"/>
                          </a:solidFill>
                          <a:effectLst/>
                          <a:uLnTx/>
                          <a:uFillTx/>
                          <a:latin typeface="+mn-lt"/>
                          <a:ea typeface="+mn-ea"/>
                          <a:cs typeface="+mn-cs"/>
                        </a:rPr>
                        <a:t>masei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lemnoase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prevazute</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1" i="0" u="none" strike="noStrike" kern="1200" cap="none" spc="0" normalizeH="0" baseline="0" noProof="0" dirty="0" err="1">
                          <a:ln>
                            <a:noFill/>
                          </a:ln>
                          <a:solidFill>
                            <a:prstClr val="black"/>
                          </a:solidFill>
                          <a:effectLst/>
                          <a:uLnTx/>
                          <a:uFillTx/>
                          <a:latin typeface="+mn-lt"/>
                          <a:ea typeface="+mn-ea"/>
                          <a:cs typeface="+mn-cs"/>
                        </a:rPr>
                        <a:t>alin</a:t>
                      </a:r>
                      <a:r>
                        <a:rPr kumimoji="0" lang="en-US" sz="1800" b="1" i="0" u="none" strike="noStrike" kern="1200" cap="none" spc="0" normalizeH="0" baseline="0" noProof="0" dirty="0">
                          <a:ln>
                            <a:noFill/>
                          </a:ln>
                          <a:solidFill>
                            <a:prstClr val="black"/>
                          </a:solidFill>
                          <a:effectLst/>
                          <a:uLnTx/>
                          <a:uFillTx/>
                          <a:latin typeface="+mn-lt"/>
                          <a:ea typeface="+mn-ea"/>
                          <a:cs typeface="+mn-cs"/>
                        </a:rPr>
                        <a:t>. (1) lit. c)</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refera</a:t>
                      </a:r>
                      <a:r>
                        <a:rPr kumimoji="0" lang="en-US" sz="1800" b="0" i="0" u="none" strike="noStrike" kern="1200" cap="none" spc="0" normalizeH="0" baseline="0" noProof="0" dirty="0">
                          <a:ln>
                            <a:noFill/>
                          </a:ln>
                          <a:solidFill>
                            <a:prstClr val="black"/>
                          </a:solidFill>
                          <a:effectLst/>
                          <a:uLnTx/>
                          <a:uFillTx/>
                          <a:latin typeface="+mn-lt"/>
                          <a:ea typeface="+mn-ea"/>
                          <a:cs typeface="+mn-cs"/>
                        </a:rPr>
                        <a:t> la: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 </a:t>
                      </a:r>
                      <a:r>
                        <a:rPr kumimoji="0" lang="en-US" sz="1800" b="1" i="0" u="none" strike="noStrike" kern="1200" cap="none" spc="0" normalizeH="0" baseline="0" noProof="0" dirty="0" err="1">
                          <a:ln>
                            <a:noFill/>
                          </a:ln>
                          <a:solidFill>
                            <a:prstClr val="black"/>
                          </a:solidFill>
                          <a:effectLst/>
                          <a:uLnTx/>
                          <a:uFillTx/>
                          <a:latin typeface="+mn-lt"/>
                          <a:ea typeface="+mn-ea"/>
                          <a:cs typeface="+mn-cs"/>
                        </a:rPr>
                        <a:t>predarea</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masei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lemnoase</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spre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exploatare</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va</a:t>
                      </a:r>
                      <a:r>
                        <a:rPr kumimoji="0" lang="en-US" sz="1800" b="0" i="0" u="none" strike="noStrike" kern="1200" cap="none" spc="0" normalizeH="0" baseline="0" noProof="0" dirty="0">
                          <a:ln>
                            <a:noFill/>
                          </a:ln>
                          <a:solidFill>
                            <a:prstClr val="black"/>
                          </a:solidFill>
                          <a:effectLst/>
                          <a:uLnTx/>
                          <a:uFillTx/>
                          <a:latin typeface="+mn-lt"/>
                          <a:ea typeface="+mn-ea"/>
                          <a:cs typeface="+mn-cs"/>
                        </a:rPr>
                        <a:t> face </a:t>
                      </a:r>
                      <a:r>
                        <a:rPr kumimoji="0" lang="en-US" sz="1800" b="1" i="0" u="none" strike="noStrike" kern="1200" cap="none" spc="0" normalizeH="0" baseline="0" noProof="0" dirty="0" err="1">
                          <a:ln>
                            <a:noFill/>
                          </a:ln>
                          <a:solidFill>
                            <a:prstClr val="black"/>
                          </a:solidFill>
                          <a:effectLst/>
                          <a:uLnTx/>
                          <a:uFillTx/>
                          <a:latin typeface="+mn-lt"/>
                          <a:ea typeface="+mn-ea"/>
                          <a:cs typeface="+mn-cs"/>
                        </a:rPr>
                        <a:t>pe</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postate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dupa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efectuarea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platii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contravalorii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acesteia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sau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daca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partile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convin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dupa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depunerea</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instrumente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plata</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scadenta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convenita</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parti</a:t>
                      </a: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Flexibilitatea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unor</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prevederi</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contractuale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in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avantajul</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reciproc</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al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partilor</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implicate.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4220229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676925453"/>
              </p:ext>
            </p:extLst>
          </p:nvPr>
        </p:nvGraphicFramePr>
        <p:xfrm>
          <a:off x="122829" y="601581"/>
          <a:ext cx="11929128" cy="6104019"/>
        </p:xfrm>
        <a:graphic>
          <a:graphicData uri="http://schemas.openxmlformats.org/drawingml/2006/table">
            <a:tbl>
              <a:tblPr firstRow="1" bandRow="1">
                <a:tableStyleId>{93296810-A885-4BE3-A3E7-6D5BEEA58F35}</a:tableStyleId>
              </a:tblPr>
              <a:tblGrid>
                <a:gridCol w="364851">
                  <a:extLst>
                    <a:ext uri="{9D8B030D-6E8A-4147-A177-3AD203B41FA5}">
                      <a16:colId xmlns:a16="http://schemas.microsoft.com/office/drawing/2014/main" val="443018147"/>
                    </a:ext>
                  </a:extLst>
                </a:gridCol>
                <a:gridCol w="25908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396240">
                  <a:extLst>
                    <a:ext uri="{9D8B030D-6E8A-4147-A177-3AD203B41FA5}">
                      <a16:colId xmlns:a16="http://schemas.microsoft.com/office/drawing/2014/main" val="20003"/>
                    </a:ext>
                  </a:extLst>
                </a:gridCol>
                <a:gridCol w="3729038">
                  <a:extLst>
                    <a:ext uri="{9D8B030D-6E8A-4147-A177-3AD203B41FA5}">
                      <a16:colId xmlns:a16="http://schemas.microsoft.com/office/drawing/2014/main" val="1936576000"/>
                    </a:ext>
                  </a:extLst>
                </a:gridCol>
                <a:gridCol w="4057651">
                  <a:extLst>
                    <a:ext uri="{9D8B030D-6E8A-4147-A177-3AD203B41FA5}">
                      <a16:colId xmlns:a16="http://schemas.microsoft.com/office/drawing/2014/main" val="3002839380"/>
                    </a:ext>
                  </a:extLst>
                </a:gridCol>
                <a:gridCol w="2665068">
                  <a:extLst>
                    <a:ext uri="{9D8B030D-6E8A-4147-A177-3AD203B41FA5}">
                      <a16:colId xmlns:a16="http://schemas.microsoft.com/office/drawing/2014/main" val="2335696064"/>
                    </a:ext>
                  </a:extLst>
                </a:gridCol>
              </a:tblGrid>
              <a:tr h="1135779">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l"/>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968240">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6</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(2)</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g)</a:t>
                      </a: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800" b="1" i="1" dirty="0">
                          <a:effectLst/>
                          <a:latin typeface="Calibri" panose="020F0502020204030204" pitchFamily="34" charset="0"/>
                          <a:ea typeface="Calibri" panose="020F0502020204030204" pitchFamily="34" charset="0"/>
                        </a:rPr>
                        <a:t>(2^1) Clauze </a:t>
                      </a:r>
                      <a:r>
                        <a:rPr lang="en-US" sz="1800" b="1" i="1" dirty="0" err="1">
                          <a:effectLst/>
                          <a:latin typeface="Calibri" panose="020F0502020204030204" pitchFamily="34" charset="0"/>
                          <a:ea typeface="Calibri" panose="020F0502020204030204" pitchFamily="34" charset="0"/>
                        </a:rPr>
                        <a:t>minimale</a:t>
                      </a:r>
                      <a:r>
                        <a:rPr lang="en-US" sz="1800" b="1" i="1" dirty="0">
                          <a:effectLst/>
                          <a:latin typeface="Calibri" panose="020F0502020204030204" pitchFamily="34" charset="0"/>
                          <a:ea typeface="Calibri" panose="020F0502020204030204" pitchFamily="34" charset="0"/>
                        </a:rPr>
                        <a:t> ale </a:t>
                      </a:r>
                      <a:r>
                        <a:rPr lang="en-US" sz="1800" b="1" i="1" dirty="0" err="1">
                          <a:effectLst/>
                          <a:latin typeface="Calibri" panose="020F0502020204030204" pitchFamily="34" charset="0"/>
                          <a:ea typeface="Calibri" panose="020F0502020204030204" pitchFamily="34" charset="0"/>
                        </a:rPr>
                        <a:t>contractului</a:t>
                      </a:r>
                      <a:r>
                        <a:rPr lang="en-US" sz="1800" b="1" i="1" dirty="0">
                          <a:effectLst/>
                          <a:latin typeface="Calibri" panose="020F0502020204030204" pitchFamily="34" charset="0"/>
                          <a:ea typeface="Calibri" panose="020F0502020204030204" pitchFamily="34" charset="0"/>
                        </a:rPr>
                        <a:t> de </a:t>
                      </a:r>
                      <a:r>
                        <a:rPr lang="en-US" sz="1800" b="1" i="1" dirty="0" err="1">
                          <a:effectLst/>
                          <a:latin typeface="Calibri" panose="020F0502020204030204" pitchFamily="34" charset="0"/>
                          <a:ea typeface="Calibri" panose="020F0502020204030204" pitchFamily="34" charset="0"/>
                        </a:rPr>
                        <a:t>vânzare</a:t>
                      </a:r>
                      <a:r>
                        <a:rPr lang="en-US" sz="1800" b="1" i="1" dirty="0">
                          <a:effectLst/>
                          <a:latin typeface="Calibri" panose="020F0502020204030204" pitchFamily="34" charset="0"/>
                          <a:ea typeface="Calibri" panose="020F0502020204030204" pitchFamily="34" charset="0"/>
                        </a:rPr>
                        <a:t> a </a:t>
                      </a:r>
                      <a:r>
                        <a:rPr lang="en-US" sz="1800" b="1" i="1" dirty="0" err="1">
                          <a:effectLst/>
                          <a:latin typeface="Calibri" panose="020F0502020204030204" pitchFamily="34" charset="0"/>
                          <a:ea typeface="Calibri" panose="020F0502020204030204" pitchFamily="34" charset="0"/>
                        </a:rPr>
                        <a:t>masei</a:t>
                      </a:r>
                      <a:r>
                        <a:rPr lang="en-US" sz="1800" b="1" i="1" dirty="0">
                          <a:effectLst/>
                          <a:latin typeface="Calibri" panose="020F0502020204030204" pitchFamily="34" charset="0"/>
                          <a:ea typeface="Calibri" panose="020F0502020204030204" pitchFamily="34" charset="0"/>
                        </a:rPr>
                        <a:t> </a:t>
                      </a:r>
                      <a:r>
                        <a:rPr lang="en-US" sz="1800" b="1" i="1" dirty="0" err="1">
                          <a:effectLst/>
                          <a:latin typeface="Calibri" panose="020F0502020204030204" pitchFamily="34" charset="0"/>
                          <a:ea typeface="Calibri" panose="020F0502020204030204" pitchFamily="34" charset="0"/>
                        </a:rPr>
                        <a:t>lemnoase</a:t>
                      </a:r>
                      <a:r>
                        <a:rPr lang="en-US" sz="1800" b="1" i="1" dirty="0">
                          <a:effectLst/>
                          <a:latin typeface="Calibri" panose="020F0502020204030204" pitchFamily="34" charset="0"/>
                          <a:ea typeface="Calibri" panose="020F0502020204030204" pitchFamily="34" charset="0"/>
                        </a:rPr>
                        <a:t> </a:t>
                      </a:r>
                      <a:r>
                        <a:rPr lang="en-US" sz="1800" b="1" i="1" dirty="0" err="1">
                          <a:effectLst/>
                          <a:latin typeface="Calibri" panose="020F0502020204030204" pitchFamily="34" charset="0"/>
                          <a:ea typeface="Calibri" panose="020F0502020204030204" pitchFamily="34" charset="0"/>
                        </a:rPr>
                        <a:t>prevăzute</a:t>
                      </a:r>
                      <a:r>
                        <a:rPr lang="en-US" sz="1800" b="1" i="1" dirty="0">
                          <a:effectLst/>
                          <a:latin typeface="Calibri" panose="020F0502020204030204" pitchFamily="34" charset="0"/>
                          <a:ea typeface="Calibri" panose="020F0502020204030204" pitchFamily="34" charset="0"/>
                        </a:rPr>
                        <a:t> la </a:t>
                      </a:r>
                      <a:r>
                        <a:rPr lang="en-US" sz="1800" b="1" i="1" dirty="0" err="1">
                          <a:effectLst/>
                          <a:latin typeface="Calibri" panose="020F0502020204030204" pitchFamily="34" charset="0"/>
                          <a:ea typeface="Calibri" panose="020F0502020204030204" pitchFamily="34" charset="0"/>
                        </a:rPr>
                        <a:t>alin</a:t>
                      </a:r>
                      <a:r>
                        <a:rPr lang="en-US" sz="1800" b="1" i="1" dirty="0">
                          <a:effectLst/>
                          <a:latin typeface="Calibri" panose="020F0502020204030204" pitchFamily="34" charset="0"/>
                          <a:ea typeface="Calibri" panose="020F0502020204030204" pitchFamily="34" charset="0"/>
                        </a:rPr>
                        <a:t>. (2) lit. g) </a:t>
                      </a:r>
                      <a:r>
                        <a:rPr lang="en-US" sz="1800" dirty="0">
                          <a:effectLst/>
                          <a:latin typeface="Calibri" panose="020F0502020204030204" pitchFamily="34" charset="0"/>
                          <a:ea typeface="Calibri" panose="020F0502020204030204" pitchFamily="34" charset="0"/>
                        </a:rPr>
                        <a:t>se </a:t>
                      </a:r>
                      <a:r>
                        <a:rPr lang="en-US" sz="1800" dirty="0" err="1">
                          <a:effectLst/>
                          <a:latin typeface="Calibri" panose="020F0502020204030204" pitchFamily="34" charset="0"/>
                          <a:ea typeface="Calibri" panose="020F0502020204030204" pitchFamily="34" charset="0"/>
                        </a:rPr>
                        <a:t>referă</a:t>
                      </a:r>
                      <a:r>
                        <a:rPr lang="en-US" sz="1800" dirty="0">
                          <a:effectLst/>
                          <a:latin typeface="Calibri" panose="020F0502020204030204" pitchFamily="34" charset="0"/>
                          <a:ea typeface="Calibri" panose="020F0502020204030204" pitchFamily="34" charset="0"/>
                        </a:rPr>
                        <a:t> la:</a:t>
                      </a:r>
                    </a:p>
                    <a:p>
                      <a:pPr marL="0" marR="0">
                        <a:lnSpc>
                          <a:spcPct val="100000"/>
                        </a:lnSpc>
                        <a:spcBef>
                          <a:spcPts val="0"/>
                        </a:spcBef>
                        <a:spcAft>
                          <a:spcPts val="0"/>
                        </a:spcAft>
                      </a:pPr>
                      <a:r>
                        <a:rPr lang="en-US" sz="1800" b="1" i="1" dirty="0">
                          <a:effectLst/>
                          <a:latin typeface="Calibri" panose="020F0502020204030204" pitchFamily="34" charset="0"/>
                          <a:ea typeface="Calibri" panose="020F0502020204030204" pitchFamily="34" charset="0"/>
                        </a:rPr>
                        <a:t>……………………..</a:t>
                      </a:r>
                    </a:p>
                    <a:p>
                      <a:pPr marL="0" marR="0">
                        <a:lnSpc>
                          <a:spcPct val="100000"/>
                        </a:lnSpc>
                        <a:spcBef>
                          <a:spcPts val="0"/>
                        </a:spcBef>
                        <a:spcAft>
                          <a:spcPts val="0"/>
                        </a:spcAft>
                      </a:pPr>
                      <a:r>
                        <a:rPr lang="en-US" sz="1800" b="1" i="1" dirty="0">
                          <a:effectLst/>
                          <a:latin typeface="Calibri" panose="020F0502020204030204" pitchFamily="34" charset="0"/>
                          <a:ea typeface="Calibri" panose="020F0502020204030204" pitchFamily="34" charset="0"/>
                        </a:rPr>
                        <a:t>g) </a:t>
                      </a:r>
                      <a:r>
                        <a:rPr lang="en-US" sz="1800" dirty="0" err="1">
                          <a:effectLst/>
                          <a:latin typeface="Calibri" panose="020F0502020204030204" pitchFamily="34" charset="0"/>
                          <a:ea typeface="Calibri" panose="020F0502020204030204" pitchFamily="34" charset="0"/>
                        </a:rPr>
                        <a:t>asigurarea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condiţiilor</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acces</a:t>
                      </a:r>
                      <a:r>
                        <a:rPr lang="en-US" sz="1800" dirty="0">
                          <a:effectLst/>
                          <a:latin typeface="Calibri" panose="020F0502020204030204" pitchFamily="34" charset="0"/>
                          <a:ea typeface="Calibri" panose="020F0502020204030204" pitchFamily="34" charset="0"/>
                        </a:rPr>
                        <a:t> la masa </a:t>
                      </a:r>
                      <a:r>
                        <a:rPr lang="en-US" sz="1800" dirty="0" err="1">
                          <a:effectLst/>
                          <a:latin typeface="Calibri" panose="020F0502020204030204" pitchFamily="34" charset="0"/>
                          <a:ea typeface="Calibri" panose="020F0502020204030204" pitchFamily="34" charset="0"/>
                        </a:rPr>
                        <a:t>lemnoasă</a:t>
                      </a:r>
                      <a:r>
                        <a:rPr lang="en-US" sz="1800" dirty="0">
                          <a:effectLst/>
                          <a:latin typeface="Calibri" panose="020F0502020204030204" pitchFamily="34" charset="0"/>
                          <a:ea typeface="Calibri" panose="020F0502020204030204" pitchFamily="34" charset="0"/>
                        </a:rPr>
                        <a:t>/</a:t>
                      </a:r>
                      <a:r>
                        <a:rPr lang="en-US" sz="1800" strike="sngStrike" dirty="0" err="1">
                          <a:solidFill>
                            <a:srgbClr val="FF0000"/>
                          </a:solidFill>
                          <a:effectLst/>
                          <a:latin typeface="Calibri" panose="020F0502020204030204" pitchFamily="34" charset="0"/>
                          <a:ea typeface="Calibri" panose="020F0502020204030204" pitchFamily="34" charset="0"/>
                        </a:rPr>
                        <a:t>lemnul</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fasonat</a:t>
                      </a:r>
                      <a:r>
                        <a:rPr lang="en-US" sz="1800" dirty="0">
                          <a:effectLst/>
                          <a:latin typeface="Calibri" panose="020F0502020204030204" pitchFamily="34" charset="0"/>
                          <a:ea typeface="Calibri" panose="020F0502020204030204" pitchFamily="34" charset="0"/>
                        </a:rPr>
                        <a:t> care se </a:t>
                      </a:r>
                      <a:r>
                        <a:rPr lang="en-US" sz="1800" dirty="0" err="1">
                          <a:effectLst/>
                          <a:latin typeface="Calibri" panose="020F0502020204030204" pitchFamily="34" charset="0"/>
                          <a:ea typeface="Calibri" panose="020F0502020204030204" pitchFamily="34" charset="0"/>
                        </a:rPr>
                        <a:t>oferă</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spre</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vânzare</a:t>
                      </a:r>
                      <a:r>
                        <a:rPr lang="en-US" sz="1800" dirty="0">
                          <a:effectLst/>
                          <a:latin typeface="Calibri" panose="020F0502020204030204" pitchFamily="34" charset="0"/>
                          <a:ea typeface="Calibri" panose="020F0502020204030204" pitchFamily="34" charset="0"/>
                        </a:rPr>
                        <a:t>, cu </a:t>
                      </a:r>
                      <a:r>
                        <a:rPr lang="en-US" sz="1800" dirty="0" err="1">
                          <a:effectLst/>
                          <a:latin typeface="Calibri" panose="020F0502020204030204" pitchFamily="34" charset="0"/>
                          <a:ea typeface="Calibri" panose="020F0502020204030204" pitchFamily="34" charset="0"/>
                        </a:rPr>
                        <a:t>respectarea</a:t>
                      </a:r>
                      <a:r>
                        <a:rPr lang="en-US" sz="1800" dirty="0">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prevederilor</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u="sng" strike="sngStrike" dirty="0">
                          <a:solidFill>
                            <a:srgbClr val="FF0000"/>
                          </a:solidFill>
                          <a:effectLst/>
                          <a:latin typeface="Calibri" panose="020F0502020204030204" pitchFamily="34" charset="0"/>
                          <a:ea typeface="Calibri" panose="020F0502020204030204" pitchFamily="34" charset="0"/>
                        </a:rPr>
                        <a:t>art. 67</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alin</a:t>
                      </a:r>
                      <a:r>
                        <a:rPr lang="en-US" sz="1800" strike="sngStrike" dirty="0">
                          <a:solidFill>
                            <a:srgbClr val="FF0000"/>
                          </a:solidFill>
                          <a:effectLst/>
                          <a:latin typeface="Calibri" panose="020F0502020204030204" pitchFamily="34" charset="0"/>
                          <a:ea typeface="Calibri" panose="020F0502020204030204" pitchFamily="34" charset="0"/>
                        </a:rPr>
                        <a:t>. (2) din </a:t>
                      </a:r>
                      <a:r>
                        <a:rPr lang="en-US" sz="1800" strike="sngStrike" dirty="0" err="1">
                          <a:solidFill>
                            <a:srgbClr val="FF0000"/>
                          </a:solidFill>
                          <a:effectLst/>
                          <a:latin typeface="Calibri" panose="020F0502020204030204" pitchFamily="34" charset="0"/>
                          <a:ea typeface="Calibri" panose="020F0502020204030204" pitchFamily="34" charset="0"/>
                        </a:rPr>
                        <a:t>Legea</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nr</a:t>
                      </a:r>
                      <a:r>
                        <a:rPr lang="en-US" sz="1800" strike="sngStrike" dirty="0">
                          <a:solidFill>
                            <a:srgbClr val="FF0000"/>
                          </a:solidFill>
                          <a:effectLst/>
                          <a:latin typeface="Calibri" panose="020F0502020204030204" pitchFamily="34" charset="0"/>
                          <a:ea typeface="Calibri" panose="020F0502020204030204" pitchFamily="34" charset="0"/>
                        </a:rPr>
                        <a:t>. 46/2008, </a:t>
                      </a:r>
                      <a:r>
                        <a:rPr lang="en-US" sz="1800" strike="sngStrike" dirty="0" err="1">
                          <a:solidFill>
                            <a:srgbClr val="FF0000"/>
                          </a:solidFill>
                          <a:effectLst/>
                          <a:latin typeface="Calibri" panose="020F0502020204030204" pitchFamily="34" charset="0"/>
                          <a:ea typeface="Calibri" panose="020F0502020204030204" pitchFamily="34" charset="0"/>
                        </a:rPr>
                        <a:t>republicată</a:t>
                      </a:r>
                      <a:r>
                        <a:rPr lang="en-US" sz="1800" strike="sngStrike" dirty="0">
                          <a:solidFill>
                            <a:srgbClr val="FF0000"/>
                          </a:solidFill>
                          <a:effectLst/>
                          <a:latin typeface="Calibri" panose="020F0502020204030204" pitchFamily="34" charset="0"/>
                          <a:ea typeface="Calibri" panose="020F0502020204030204" pitchFamily="34" charset="0"/>
                        </a:rPr>
                        <a:t>, cu </a:t>
                      </a:r>
                      <a:r>
                        <a:rPr lang="en-US" sz="1800" strike="sngStrike" dirty="0" err="1">
                          <a:solidFill>
                            <a:srgbClr val="FF0000"/>
                          </a:solidFill>
                          <a:effectLst/>
                          <a:latin typeface="Calibri" panose="020F0502020204030204" pitchFamily="34" charset="0"/>
                          <a:ea typeface="Calibri" panose="020F0502020204030204" pitchFamily="34" charset="0"/>
                        </a:rPr>
                        <a:t>modificările</a:t>
                      </a:r>
                      <a:r>
                        <a:rPr lang="en-US" sz="1800" strike="sngStrike" dirty="0">
                          <a:solidFill>
                            <a:srgbClr val="FF0000"/>
                          </a:solidFill>
                          <a:effectLst/>
                          <a:latin typeface="Calibri" panose="020F0502020204030204" pitchFamily="34" charset="0"/>
                          <a:ea typeface="Calibri" panose="020F0502020204030204" pitchFamily="34" charset="0"/>
                        </a:rPr>
                        <a:t> şi </a:t>
                      </a:r>
                      <a:r>
                        <a:rPr lang="en-US" sz="1800" strike="sngStrike" dirty="0" err="1">
                          <a:solidFill>
                            <a:srgbClr val="FF0000"/>
                          </a:solidFill>
                          <a:effectLst/>
                          <a:latin typeface="Calibri" panose="020F0502020204030204" pitchFamily="34" charset="0"/>
                          <a:ea typeface="Calibri" panose="020F0502020204030204" pitchFamily="34" charset="0"/>
                        </a:rPr>
                        <a:t>completările</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ulterioare</a:t>
                      </a:r>
                      <a:r>
                        <a:rPr lang="en-US" sz="1800" strike="sngStrike" dirty="0">
                          <a:solidFill>
                            <a:srgbClr val="FF0000"/>
                          </a:solidFill>
                          <a:effectLst/>
                          <a:latin typeface="Calibri" panose="020F0502020204030204" pitchFamily="34" charset="0"/>
                          <a:ea typeface="Calibri" panose="020F0502020204030204" pitchFamily="34" charset="0"/>
                        </a:rPr>
                        <a:t>.</a:t>
                      </a:r>
                      <a:endParaRPr lang="en-US" sz="1800" b="1" strike="noStrike" dirty="0">
                        <a:solidFill>
                          <a:srgbClr val="0070C0"/>
                        </a:solidFill>
                        <a:effectLst/>
                        <a:latin typeface="+mn-lt"/>
                        <a:ea typeface="Calibri" panose="020F0502020204030204" pitchFamily="34" charset="0"/>
                        <a:cs typeface="Times New Roman" panose="02020603050405020304" pitchFamily="18" charset="0"/>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rPr>
                        <a:t>Clauze </a:t>
                      </a:r>
                      <a:r>
                        <a:rPr lang="en-US" sz="1800" b="1" dirty="0" err="1">
                          <a:effectLst/>
                          <a:latin typeface="Calibri" panose="020F0502020204030204" pitchFamily="34" charset="0"/>
                          <a:ea typeface="Calibri" panose="020F0502020204030204" pitchFamily="34" charset="0"/>
                        </a:rPr>
                        <a:t>minimale</a:t>
                      </a:r>
                      <a:r>
                        <a:rPr lang="en-US" sz="1800" b="1" dirty="0">
                          <a:effectLst/>
                          <a:latin typeface="Calibri" panose="020F0502020204030204" pitchFamily="34" charset="0"/>
                          <a:ea typeface="Calibri" panose="020F0502020204030204" pitchFamily="34" charset="0"/>
                        </a:rPr>
                        <a:t> ale </a:t>
                      </a:r>
                      <a:r>
                        <a:rPr lang="en-US" sz="1800" b="1" dirty="0" err="1">
                          <a:effectLst/>
                          <a:latin typeface="Calibri" panose="020F0502020204030204" pitchFamily="34" charset="0"/>
                          <a:ea typeface="Calibri" panose="020F0502020204030204" pitchFamily="34" charset="0"/>
                        </a:rPr>
                        <a:t>contractului</a:t>
                      </a:r>
                      <a:r>
                        <a:rPr lang="en-US" sz="1800" b="1" dirty="0">
                          <a:effectLst/>
                          <a:latin typeface="Calibri" panose="020F0502020204030204" pitchFamily="34" charset="0"/>
                          <a:ea typeface="Calibri" panose="020F0502020204030204" pitchFamily="34" charset="0"/>
                        </a:rPr>
                        <a:t> de </a:t>
                      </a:r>
                      <a:r>
                        <a:rPr lang="en-US" sz="1800" b="1" dirty="0" err="1">
                          <a:effectLst/>
                          <a:latin typeface="Calibri" panose="020F0502020204030204" pitchFamily="34" charset="0"/>
                          <a:ea typeface="Calibri" panose="020F0502020204030204" pitchFamily="34" charset="0"/>
                        </a:rPr>
                        <a:t>vanzare</a:t>
                      </a:r>
                      <a:r>
                        <a:rPr lang="en-US" sz="1800" b="1" dirty="0">
                          <a:effectLst/>
                          <a:latin typeface="Calibri" panose="020F0502020204030204" pitchFamily="34" charset="0"/>
                          <a:ea typeface="Calibri" panose="020F0502020204030204" pitchFamily="34" charset="0"/>
                        </a:rPr>
                        <a:t> a </a:t>
                      </a:r>
                      <a:r>
                        <a:rPr lang="en-US" sz="1800" b="1" dirty="0" err="1">
                          <a:effectLst/>
                          <a:latin typeface="Calibri" panose="020F0502020204030204" pitchFamily="34" charset="0"/>
                          <a:ea typeface="Calibri" panose="020F0502020204030204" pitchFamily="34" charset="0"/>
                        </a:rPr>
                        <a:t>masei</a:t>
                      </a:r>
                      <a:r>
                        <a:rPr lang="en-US" sz="1800" b="1" dirty="0">
                          <a:effectLst/>
                          <a:latin typeface="Calibri" panose="020F0502020204030204" pitchFamily="34" charset="0"/>
                          <a:ea typeface="Calibri" panose="020F0502020204030204" pitchFamily="34" charset="0"/>
                        </a:rPr>
                        <a:t> </a:t>
                      </a:r>
                      <a:r>
                        <a:rPr lang="en-US" sz="1800" b="1" dirty="0" err="1">
                          <a:effectLst/>
                          <a:latin typeface="Calibri" panose="020F0502020204030204" pitchFamily="34" charset="0"/>
                          <a:ea typeface="Calibri" panose="020F0502020204030204" pitchFamily="34" charset="0"/>
                        </a:rPr>
                        <a:t>lemnoase</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prevazute</a:t>
                      </a:r>
                      <a:r>
                        <a:rPr lang="en-US" sz="1800" dirty="0">
                          <a:effectLst/>
                          <a:latin typeface="Calibri" panose="020F0502020204030204" pitchFamily="34" charset="0"/>
                          <a:ea typeface="Calibri" panose="020F0502020204030204" pitchFamily="34" charset="0"/>
                        </a:rPr>
                        <a:t> la </a:t>
                      </a:r>
                      <a:r>
                        <a:rPr lang="en-US" sz="1800" b="1" dirty="0" err="1">
                          <a:effectLst/>
                          <a:latin typeface="Calibri" panose="020F0502020204030204" pitchFamily="34" charset="0"/>
                          <a:ea typeface="Calibri" panose="020F0502020204030204" pitchFamily="34" charset="0"/>
                        </a:rPr>
                        <a:t>alin</a:t>
                      </a:r>
                      <a:r>
                        <a:rPr lang="en-US" sz="1800" b="1" dirty="0">
                          <a:effectLst/>
                          <a:latin typeface="Calibri" panose="020F0502020204030204" pitchFamily="34" charset="0"/>
                          <a:ea typeface="Calibri" panose="020F0502020204030204" pitchFamily="34" charset="0"/>
                        </a:rPr>
                        <a:t>. (1) lit. c)</a:t>
                      </a:r>
                      <a:r>
                        <a:rPr lang="en-US" sz="1800" dirty="0">
                          <a:effectLst/>
                          <a:latin typeface="Calibri" panose="020F0502020204030204" pitchFamily="34" charset="0"/>
                          <a:ea typeface="Calibri" panose="020F0502020204030204" pitchFamily="34" charset="0"/>
                        </a:rPr>
                        <a:t> se </a:t>
                      </a:r>
                      <a:r>
                        <a:rPr lang="en-US" sz="1800" dirty="0" err="1">
                          <a:effectLst/>
                          <a:latin typeface="Calibri" panose="020F0502020204030204" pitchFamily="34" charset="0"/>
                          <a:ea typeface="Calibri" panose="020F0502020204030204" pitchFamily="34" charset="0"/>
                        </a:rPr>
                        <a:t>refera</a:t>
                      </a:r>
                      <a:r>
                        <a:rPr lang="en-US" sz="1800" dirty="0">
                          <a:effectLst/>
                          <a:latin typeface="Calibri" panose="020F0502020204030204" pitchFamily="34" charset="0"/>
                          <a:ea typeface="Calibri" panose="020F0502020204030204" pitchFamily="34" charset="0"/>
                        </a:rPr>
                        <a:t> la: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err="1">
                          <a:effectLst/>
                          <a:latin typeface="Calibri" panose="020F0502020204030204" pitchFamily="34" charset="0"/>
                          <a:ea typeface="Calibri" panose="020F0502020204030204" pitchFamily="34" charset="0"/>
                        </a:rPr>
                        <a:t>asigurarea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conditiilor</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acces</a:t>
                      </a:r>
                      <a:r>
                        <a:rPr lang="en-US" sz="1800" dirty="0">
                          <a:effectLst/>
                          <a:latin typeface="Calibri" panose="020F0502020204030204" pitchFamily="34" charset="0"/>
                          <a:ea typeface="Calibri" panose="020F0502020204030204" pitchFamily="34" charset="0"/>
                        </a:rPr>
                        <a:t> la masa </a:t>
                      </a:r>
                      <a:r>
                        <a:rPr lang="en-US" sz="1800" dirty="0" err="1">
                          <a:effectLst/>
                          <a:latin typeface="Calibri" panose="020F0502020204030204" pitchFamily="34" charset="0"/>
                          <a:ea typeface="Calibri" panose="020F0502020204030204" pitchFamily="34" charset="0"/>
                        </a:rPr>
                        <a:t>lemnoasa</a:t>
                      </a:r>
                      <a:r>
                        <a:rPr lang="en-US" sz="1800" dirty="0">
                          <a:effectLst/>
                          <a:latin typeface="Calibri" panose="020F0502020204030204" pitchFamily="34" charset="0"/>
                          <a:ea typeface="Calibri" panose="020F0502020204030204" pitchFamily="34" charset="0"/>
                        </a:rPr>
                        <a:t> care se </a:t>
                      </a:r>
                      <a:r>
                        <a:rPr lang="en-US" sz="1800" dirty="0" err="1">
                          <a:effectLst/>
                          <a:latin typeface="Calibri" panose="020F0502020204030204" pitchFamily="34" charset="0"/>
                          <a:ea typeface="Calibri" panose="020F0502020204030204" pitchFamily="34" charset="0"/>
                        </a:rPr>
                        <a:t>ofera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spre</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vanzare</a:t>
                      </a:r>
                      <a:r>
                        <a:rPr lang="en-US" sz="1800" dirty="0">
                          <a:effectLst/>
                          <a:latin typeface="Calibri" panose="020F0502020204030204" pitchFamily="34" charset="0"/>
                          <a:ea typeface="Calibri" panose="020F0502020204030204" pitchFamily="34" charset="0"/>
                        </a:rPr>
                        <a:t>, cu </a:t>
                      </a:r>
                      <a:r>
                        <a:rPr lang="en-US" sz="1800" dirty="0" err="1">
                          <a:effectLst/>
                          <a:latin typeface="Calibri" panose="020F0502020204030204" pitchFamily="34" charset="0"/>
                          <a:ea typeface="Calibri" panose="020F0502020204030204" pitchFamily="34" charset="0"/>
                        </a:rPr>
                        <a:t>respectarea</a:t>
                      </a:r>
                      <a:r>
                        <a:rPr lang="en-US" sz="1800" dirty="0">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prevederilor</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legale</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referitoare</a:t>
                      </a:r>
                      <a:r>
                        <a:rPr lang="en-US" sz="1800" b="1" dirty="0">
                          <a:solidFill>
                            <a:srgbClr val="0070C0"/>
                          </a:solidFill>
                          <a:effectLst/>
                          <a:latin typeface="Calibri" panose="020F0502020204030204" pitchFamily="34" charset="0"/>
                          <a:ea typeface="Calibri" panose="020F0502020204030204" pitchFamily="34" charset="0"/>
                        </a:rPr>
                        <a:t> la </a:t>
                      </a:r>
                      <a:r>
                        <a:rPr lang="en-US" sz="1800" b="1" u="sng" dirty="0" err="1">
                          <a:solidFill>
                            <a:srgbClr val="0070C0"/>
                          </a:solidFill>
                          <a:effectLst/>
                          <a:latin typeface="Calibri" panose="020F0502020204030204" pitchFamily="34" charset="0"/>
                          <a:ea typeface="Calibri" panose="020F0502020204030204" pitchFamily="34" charset="0"/>
                        </a:rPr>
                        <a:t>servitutea</a:t>
                      </a:r>
                      <a:r>
                        <a:rPr lang="en-US" sz="1800" b="1" u="sng" dirty="0">
                          <a:solidFill>
                            <a:srgbClr val="0070C0"/>
                          </a:solidFill>
                          <a:effectLst/>
                          <a:latin typeface="Calibri" panose="020F0502020204030204" pitchFamily="34" charset="0"/>
                          <a:ea typeface="Calibri" panose="020F0502020204030204" pitchFamily="34" charset="0"/>
                        </a:rPr>
                        <a:t> de </a:t>
                      </a:r>
                      <a:r>
                        <a:rPr lang="en-US" sz="1800" b="1" u="sng" dirty="0" err="1">
                          <a:solidFill>
                            <a:srgbClr val="0070C0"/>
                          </a:solidFill>
                          <a:effectLst/>
                          <a:latin typeface="Calibri" panose="020F0502020204030204" pitchFamily="34" charset="0"/>
                          <a:ea typeface="Calibri" panose="020F0502020204030204" pitchFamily="34" charset="0"/>
                        </a:rPr>
                        <a:t>trecere</a:t>
                      </a:r>
                      <a:r>
                        <a:rPr lang="en-US" sz="1800" b="1" dirty="0">
                          <a:solidFill>
                            <a:srgbClr val="0070C0"/>
                          </a:solidFill>
                          <a:effectLst/>
                          <a:latin typeface="Calibri" panose="020F0502020204030204" pitchFamily="34" charset="0"/>
                          <a:ea typeface="Calibri" panose="020F0502020204030204" pitchFamily="34" charset="0"/>
                        </a:rPr>
                        <a:t>, cu </a:t>
                      </a:r>
                      <a:r>
                        <a:rPr lang="en-US" sz="1800" b="1" dirty="0" err="1">
                          <a:solidFill>
                            <a:srgbClr val="0070C0"/>
                          </a:solidFill>
                          <a:effectLst/>
                          <a:latin typeface="Calibri" panose="020F0502020204030204" pitchFamily="34" charset="0"/>
                          <a:ea typeface="Calibri" panose="020F0502020204030204" pitchFamily="34" charset="0"/>
                        </a:rPr>
                        <a:t>mentionarea</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partii</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responsabile</a:t>
                      </a:r>
                      <a:r>
                        <a:rPr lang="en-US" sz="1800" b="1" dirty="0">
                          <a:solidFill>
                            <a:srgbClr val="0070C0"/>
                          </a:solidFill>
                          <a:effectLst/>
                          <a:latin typeface="Calibri" panose="020F0502020204030204" pitchFamily="34" charset="0"/>
                          <a:ea typeface="Calibri" panose="020F0502020204030204" pitchFamily="34" charset="0"/>
                        </a:rPr>
                        <a:t> cu </a:t>
                      </a:r>
                      <a:r>
                        <a:rPr lang="en-US" sz="1800" b="1" dirty="0" err="1">
                          <a:solidFill>
                            <a:srgbClr val="0070C0"/>
                          </a:solidFill>
                          <a:effectLst/>
                          <a:latin typeface="Calibri" panose="020F0502020204030204" pitchFamily="34" charset="0"/>
                          <a:ea typeface="Calibri" panose="020F0502020204030204" pitchFamily="34" charset="0"/>
                        </a:rPr>
                        <a:t>efectuarea</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diligentelor</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necesare</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obtinerii</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acestui</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drept</a:t>
                      </a:r>
                      <a:r>
                        <a:rPr lang="en-US" sz="1800" b="1" dirty="0">
                          <a:solidFill>
                            <a:srgbClr val="0070C0"/>
                          </a:solidFill>
                          <a:effectLst/>
                          <a:latin typeface="Calibri" panose="020F0502020204030204" pitchFamily="34" charset="0"/>
                          <a:ea typeface="Calibri" panose="020F0502020204030204" pitchFamily="34" charset="0"/>
                        </a:rPr>
                        <a:t>;</a:t>
                      </a:r>
                      <a:endParaRPr kumimoji="0" lang="en-US" sz="18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Clarificare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responsabilitati</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evitarea</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unor</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situatii</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potential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litigioase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399260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3"/>
            <a:tile tx="0" ty="0" sx="100000" sy="100000" flip="none" algn="tl"/>
          </a:blipFill>
          <a:ln>
            <a:noFill/>
          </a:ln>
        </p:spPr>
      </p:pic>
      <p:sp>
        <p:nvSpPr>
          <p:cNvPr id="13" name="TextBox 12"/>
          <p:cNvSpPr txBox="1"/>
          <p:nvPr/>
        </p:nvSpPr>
        <p:spPr>
          <a:xfrm>
            <a:off x="228603" y="971550"/>
            <a:ext cx="11856240" cy="5669052"/>
          </a:xfrm>
          <a:prstGeom prst="rect">
            <a:avLst/>
          </a:prstGeom>
          <a:blipFill>
            <a:blip r:embed="rId3"/>
            <a:tile tx="0" ty="0" sx="100000" sy="100000" flip="none" algn="tl"/>
          </a:blipFill>
        </p:spPr>
        <p:txBody>
          <a:bodyPr wrap="square" rtlCol="0">
            <a:spAutoFit/>
          </a:bodyPr>
          <a:lstStyle/>
          <a:p>
            <a:pPr marL="228600" marR="0">
              <a:lnSpc>
                <a:spcPct val="150000"/>
              </a:lnSpc>
              <a:spcBef>
                <a:spcPts val="0"/>
              </a:spcBef>
              <a:spcAft>
                <a:spcPts val="0"/>
              </a:spcAft>
            </a:pPr>
            <a:r>
              <a:rPr lang="en-US"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REGULAMENTUL DE VALORIFICARE A MASEI LEMNOASE </a:t>
            </a:r>
          </a:p>
          <a:p>
            <a:pPr marL="228600" marR="0">
              <a:lnSpc>
                <a:spcPct val="150000"/>
              </a:lnSpc>
              <a:spcBef>
                <a:spcPts val="0"/>
              </a:spcBef>
              <a:spcAft>
                <a:spcPts val="0"/>
              </a:spcAft>
            </a:pPr>
            <a:r>
              <a:rPr lang="en-US"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                                                     DIN FONDUL FORESTIER PROPRIETATE PUBLICA</a:t>
            </a:r>
            <a:endParaRPr lang="en-US" sz="1400" dirty="0">
              <a:latin typeface="Arial Black" panose="020B0A04020102020204" pitchFamily="34" charset="0"/>
              <a:ea typeface="Times New Roman" panose="02020603050405020304" pitchFamily="18" charset="0"/>
              <a:cs typeface="Arial" panose="020B0604020202020204" pitchFamily="34" charset="0"/>
            </a:endParaRPr>
          </a:p>
          <a:p>
            <a:pPr marL="228600" marR="0">
              <a:lnSpc>
                <a:spcPct val="150000"/>
              </a:lnSpc>
              <a:spcBef>
                <a:spcPts val="0"/>
              </a:spcBef>
              <a:spcAft>
                <a:spcPts val="0"/>
              </a:spcAft>
            </a:pP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ro-RO"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ro-RO"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ro-RO"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1</a:t>
            </a:r>
            <a:r>
              <a:rPr lang="en-US"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  </a:t>
            </a:r>
            <a:r>
              <a:rPr lang="ro-RO"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 </a:t>
            </a:r>
            <a:r>
              <a:rPr lang="en-US"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  SCOPUL, OBIECTIVELE</a:t>
            </a:r>
            <a:r>
              <a:rPr lang="ro-RO"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 </a:t>
            </a:r>
            <a:r>
              <a:rPr lang="en-US"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SI DOMENIUL DE APLICARE</a:t>
            </a:r>
            <a:endParaRPr lang="en-US" sz="1400" b="1" dirty="0">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pPr>
            <a:r>
              <a:rPr lang="ro-RO"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1400"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ro-RO" sz="1400" b="1" dirty="0">
                <a:solidFill>
                  <a:srgbClr val="1D2228"/>
                </a:solidFill>
                <a:latin typeface="Arial Black" panose="020B0A04020102020204" pitchFamily="34" charset="0"/>
                <a:ea typeface="Times New Roman" panose="02020603050405020304" pitchFamily="18" charset="0"/>
                <a:cs typeface="Times New Roman" panose="02020603050405020304" pitchFamily="18" charset="0"/>
              </a:rPr>
              <a:t>1.1  </a:t>
            </a:r>
            <a:r>
              <a:rPr lang="ro-RO" sz="1400" b="1" u="sng" dirty="0">
                <a:solidFill>
                  <a:srgbClr val="1D2228"/>
                </a:solidFill>
                <a:latin typeface="Arial Black" panose="020B0A04020102020204" pitchFamily="34" charset="0"/>
                <a:ea typeface="Times New Roman" panose="02020603050405020304" pitchFamily="18" charset="0"/>
                <a:cs typeface="Times New Roman" panose="02020603050405020304" pitchFamily="18" charset="0"/>
              </a:rPr>
              <a:t>Scopul</a:t>
            </a:r>
            <a:r>
              <a:rPr lang="ro-RO" sz="1400" dirty="0">
                <a:solidFill>
                  <a:srgbClr val="1D2228"/>
                </a:solidFill>
                <a:latin typeface="Arial Black" panose="020B0A04020102020204" pitchFamily="34" charset="0"/>
                <a:ea typeface="Times New Roman" panose="02020603050405020304" pitchFamily="18" charset="0"/>
                <a:cs typeface="Times New Roman" panose="02020603050405020304" pitchFamily="18" charset="0"/>
              </a:rPr>
              <a:t> </a:t>
            </a:r>
            <a:r>
              <a:rPr lang="ro-RO" sz="14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Regulamentului constă în asigurarea valorificarii lemnului din padurile proprietate publica, în sistem unitar  la nivelul tuturor</a:t>
            </a:r>
            <a:endParaRPr lang="en-US" sz="1400" dirty="0">
              <a:solidFill>
                <a:srgbClr val="1D2228"/>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en-US" sz="14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ro-RO" sz="14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administratorilor de fond forestier proprietate publică în vederea punerii în circuitul economic sau către comunitățile locale a aceastei </a:t>
            </a:r>
            <a:r>
              <a:rPr lang="en-US" sz="14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07000"/>
              </a:lnSpc>
            </a:pPr>
            <a:r>
              <a:rPr lang="en-US" sz="14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ro-RO" sz="14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resurse.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586740" marR="0">
              <a:spcBef>
                <a:spcPts val="0"/>
              </a:spcBef>
              <a:spcAft>
                <a:spcPts val="0"/>
              </a:spcAft>
            </a:pPr>
            <a:r>
              <a:rPr lang="ro-RO"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algn="just">
              <a:lnSpc>
                <a:spcPct val="107000"/>
              </a:lnSpc>
            </a:pPr>
            <a:r>
              <a:rPr lang="ro-RO"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ro-RO"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1.2  </a:t>
            </a:r>
            <a:r>
              <a:rPr lang="ro-RO" sz="1400" b="1" u="sng" dirty="0">
                <a:solidFill>
                  <a:srgbClr val="1D2228"/>
                </a:solidFill>
                <a:latin typeface="Arial Black" panose="020B0A04020102020204" pitchFamily="34" charset="0"/>
                <a:ea typeface="Times New Roman" panose="02020603050405020304" pitchFamily="18" charset="0"/>
                <a:cs typeface="Arial" panose="020B0604020202020204" pitchFamily="34" charset="0"/>
              </a:rPr>
              <a:t>Obiectivele</a:t>
            </a:r>
            <a:r>
              <a:rPr lang="ro-RO" sz="1400" b="1" dirty="0">
                <a:solidFill>
                  <a:srgbClr val="1D2228"/>
                </a:solidFill>
                <a:latin typeface="Arial Black" panose="020B0A04020102020204" pitchFamily="34" charset="0"/>
                <a:ea typeface="Times New Roman" panose="02020603050405020304" pitchFamily="18" charset="0"/>
                <a:cs typeface="Arial" panose="020B0604020202020204" pitchFamily="34" charset="0"/>
              </a:rPr>
              <a:t> </a:t>
            </a:r>
            <a:r>
              <a:rPr lang="ro-RO"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elaborării Regulamentului de valorificare</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ro-RO"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marL="1257300" lvl="2" indent="-342900" algn="just">
              <a:buFont typeface="Wingdings" panose="05000000000000000000" pitchFamily="2" charset="2"/>
              <a:buChar char=""/>
            </a:pPr>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sz="1400" dirty="0" err="1">
                <a:solidFill>
                  <a:srgbClr val="1D2228"/>
                </a:solidFill>
                <a:latin typeface="Arial" panose="020B0604020202020204" pitchFamily="34" charset="0"/>
                <a:ea typeface="Times New Roman" panose="02020603050405020304" pitchFamily="18" charset="0"/>
                <a:cs typeface="Arial" panose="020B0604020202020204" pitchFamily="34" charset="0"/>
              </a:rPr>
              <a:t>Favorizarea</a:t>
            </a:r>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sz="1400" dirty="0" err="1">
                <a:solidFill>
                  <a:srgbClr val="1D2228"/>
                </a:solidFill>
                <a:latin typeface="Arial" panose="020B0604020202020204" pitchFamily="34" charset="0"/>
                <a:ea typeface="Times New Roman" panose="02020603050405020304" pitchFamily="18" charset="0"/>
                <a:cs typeface="Arial" panose="020B0604020202020204" pitchFamily="34" charset="0"/>
              </a:rPr>
              <a:t>unui</a:t>
            </a:r>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sz="1400"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mediu</a:t>
            </a:r>
            <a:r>
              <a:rPr lang="en-US"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sz="1400"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concurential</a:t>
            </a:r>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p>
            <a:pPr marL="1543050" lvl="2" algn="just"/>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
            </a:pPr>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Simplificare si flexibilitate</a:t>
            </a: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in organizare si proceduri;</a:t>
            </a:r>
            <a:endParaRPr lang="en-US" sz="1400" dirty="0">
              <a:latin typeface="Arial" panose="020B0604020202020204" pitchFamily="34" charset="0"/>
              <a:cs typeface="Arial" panose="020B0604020202020204" pitchFamily="34" charset="0"/>
            </a:endParaRPr>
          </a:p>
          <a:p>
            <a:pPr marL="1543050" lvl="2" algn="just"/>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
            </a:pPr>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Diversificarea si operativitatea</a:t>
            </a: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procedurilor de vanzare;</a:t>
            </a:r>
            <a:endParaRPr lang="en-US" sz="1400" dirty="0">
              <a:latin typeface="Arial" panose="020B0604020202020204" pitchFamily="34" charset="0"/>
              <a:cs typeface="Arial" panose="020B0604020202020204" pitchFamily="34" charset="0"/>
            </a:endParaRPr>
          </a:p>
          <a:p>
            <a:pPr marL="1543050" lvl="2" algn="just"/>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
            </a:pP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Respectarea, respectiv asigurarea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autonomiei administrative</a:t>
            </a: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p>
            <a:pPr marL="1543050" lvl="2" algn="just"/>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
            </a:pPr>
            <a:r>
              <a:rPr lang="en-US"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Accesul  populatiei si a institutilor publice</a:t>
            </a: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la materiale lemnoase - prin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vanzarea directa a lemnului</a:t>
            </a: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1543050" lvl="2" algn="just"/>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1543050" lvl="2" algn="just">
              <a:lnSpc>
                <a:spcPct val="115000"/>
              </a:lnSpc>
              <a:spcAft>
                <a:spcPts val="1000"/>
              </a:spcAft>
            </a:pP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si in subsidiar </a:t>
            </a:r>
            <a:endParaRPr lang="en-US" sz="1400" dirty="0">
              <a:latin typeface="Arial" panose="020B0604020202020204" pitchFamily="34" charset="0"/>
              <a:cs typeface="Arial" panose="020B0604020202020204" pitchFamily="34" charset="0"/>
            </a:endParaRPr>
          </a:p>
          <a:p>
            <a:pPr marL="1257300" lvl="2" indent="-342900" algn="just">
              <a:lnSpc>
                <a:spcPct val="115000"/>
              </a:lnSpc>
              <a:spcAft>
                <a:spcPts val="1000"/>
              </a:spcAft>
              <a:buFont typeface="Wingdings" panose="05000000000000000000" pitchFamily="2" charset="2"/>
              <a:buChar char=""/>
            </a:pP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Redactarea unui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text explicit si clar</a:t>
            </a: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coerent </a:t>
            </a: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in prevederi si </a:t>
            </a:r>
            <a:r>
              <a:rPr lang="it-IT"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riguros</a:t>
            </a:r>
            <a:r>
              <a:rPr lang="it-IT" sz="1400" dirty="0">
                <a:solidFill>
                  <a:srgbClr val="1D2228"/>
                </a:solidFill>
                <a:latin typeface="Arial" panose="020B0604020202020204" pitchFamily="34" charset="0"/>
                <a:ea typeface="Times New Roman" panose="02020603050405020304" pitchFamily="18" charset="0"/>
                <a:cs typeface="Arial" panose="020B0604020202020204" pitchFamily="34" charset="0"/>
              </a:rPr>
              <a:t> in utilizarea si definirea termenilor utilizati.</a:t>
            </a:r>
          </a:p>
        </p:txBody>
      </p:sp>
    </p:spTree>
    <p:extLst>
      <p:ext uri="{BB962C8B-B14F-4D97-AF65-F5344CB8AC3E}">
        <p14:creationId xmlns:p14="http://schemas.microsoft.com/office/powerpoint/2010/main" val="3668705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427717020"/>
              </p:ext>
            </p:extLst>
          </p:nvPr>
        </p:nvGraphicFramePr>
        <p:xfrm>
          <a:off x="122829" y="601580"/>
          <a:ext cx="11929126" cy="6088779"/>
        </p:xfrm>
        <a:graphic>
          <a:graphicData uri="http://schemas.openxmlformats.org/drawingml/2006/table">
            <a:tbl>
              <a:tblPr firstRow="1" bandRow="1">
                <a:tableStyleId>{93296810-A885-4BE3-A3E7-6D5BEEA58F35}</a:tableStyleId>
              </a:tblPr>
              <a:tblGrid>
                <a:gridCol w="364851">
                  <a:extLst>
                    <a:ext uri="{9D8B030D-6E8A-4147-A177-3AD203B41FA5}">
                      <a16:colId xmlns:a16="http://schemas.microsoft.com/office/drawing/2014/main" val="443018147"/>
                    </a:ext>
                  </a:extLst>
                </a:gridCol>
                <a:gridCol w="25908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396240">
                  <a:extLst>
                    <a:ext uri="{9D8B030D-6E8A-4147-A177-3AD203B41FA5}">
                      <a16:colId xmlns:a16="http://schemas.microsoft.com/office/drawing/2014/main" val="20003"/>
                    </a:ext>
                  </a:extLst>
                </a:gridCol>
                <a:gridCol w="4328160">
                  <a:extLst>
                    <a:ext uri="{9D8B030D-6E8A-4147-A177-3AD203B41FA5}">
                      <a16:colId xmlns:a16="http://schemas.microsoft.com/office/drawing/2014/main" val="1936576000"/>
                    </a:ext>
                  </a:extLst>
                </a:gridCol>
                <a:gridCol w="3368040">
                  <a:extLst>
                    <a:ext uri="{9D8B030D-6E8A-4147-A177-3AD203B41FA5}">
                      <a16:colId xmlns:a16="http://schemas.microsoft.com/office/drawing/2014/main" val="3002839380"/>
                    </a:ext>
                  </a:extLst>
                </a:gridCol>
                <a:gridCol w="2755555">
                  <a:extLst>
                    <a:ext uri="{9D8B030D-6E8A-4147-A177-3AD203B41FA5}">
                      <a16:colId xmlns:a16="http://schemas.microsoft.com/office/drawing/2014/main" val="2335696064"/>
                    </a:ext>
                  </a:extLst>
                </a:gridCol>
              </a:tblGrid>
              <a:tr h="1199721">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l"/>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889058">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7</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(1)</a:t>
                      </a:r>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800" b="1" u="sng" dirty="0">
                          <a:effectLst/>
                          <a:latin typeface="Calibri" panose="020F0502020204030204" pitchFamily="34" charset="0"/>
                          <a:ea typeface="Calibri" panose="020F0502020204030204" pitchFamily="34" charset="0"/>
                        </a:rPr>
                        <a:t>ART. 11</a:t>
                      </a:r>
                      <a:r>
                        <a:rPr lang="en-US" sz="1800" b="1" i="1" dirty="0">
                          <a:effectLst/>
                          <a:latin typeface="Calibri" panose="020F0502020204030204" pitchFamily="34" charset="0"/>
                          <a:ea typeface="Calibri" panose="020F0502020204030204" pitchFamily="34" charset="0"/>
                        </a:rPr>
                        <a:t> (1)</a:t>
                      </a:r>
                      <a:r>
                        <a:rPr lang="en-US" sz="1800" i="1" dirty="0">
                          <a:effectLst/>
                          <a:latin typeface="Calibri" panose="020F0502020204030204" pitchFamily="34" charset="0"/>
                          <a:ea typeface="Calibri" panose="020F0502020204030204" pitchFamily="34" charset="0"/>
                        </a:rPr>
                        <a:t>   </a:t>
                      </a:r>
                      <a:r>
                        <a:rPr lang="en-US" sz="1800" i="1" strike="sngStrike" dirty="0">
                          <a:solidFill>
                            <a:srgbClr val="FF0000"/>
                          </a:solidFill>
                          <a:effectLst/>
                          <a:latin typeface="Calibri" panose="020F0502020204030204" pitchFamily="34" charset="0"/>
                          <a:ea typeface="Calibri" panose="020F0502020204030204" pitchFamily="34" charset="0"/>
                        </a:rPr>
                        <a:t>Din </a:t>
                      </a:r>
                      <a:r>
                        <a:rPr lang="en-US" sz="1800" i="1" strike="sngStrike" dirty="0" err="1">
                          <a:solidFill>
                            <a:srgbClr val="FF0000"/>
                          </a:solidFill>
                          <a:effectLst/>
                          <a:latin typeface="Calibri" panose="020F0502020204030204" pitchFamily="34" charset="0"/>
                          <a:ea typeface="Calibri" panose="020F0502020204030204" pitchFamily="34" charset="0"/>
                        </a:rPr>
                        <a:t>lista</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prevăzută</a:t>
                      </a:r>
                      <a:r>
                        <a:rPr lang="en-US" sz="1800" i="1" strike="sngStrike" dirty="0">
                          <a:solidFill>
                            <a:srgbClr val="FF0000"/>
                          </a:solidFill>
                          <a:effectLst/>
                          <a:latin typeface="Calibri" panose="020F0502020204030204" pitchFamily="34" charset="0"/>
                          <a:ea typeface="Calibri" panose="020F0502020204030204" pitchFamily="34" charset="0"/>
                        </a:rPr>
                        <a:t> la </a:t>
                      </a:r>
                      <a:r>
                        <a:rPr lang="en-US" sz="1800" i="1" u="sng" strike="sngStrike" dirty="0">
                          <a:solidFill>
                            <a:srgbClr val="FF0000"/>
                          </a:solidFill>
                          <a:effectLst/>
                          <a:latin typeface="Calibri" panose="020F0502020204030204" pitchFamily="34" charset="0"/>
                          <a:ea typeface="Calibri" panose="020F0502020204030204" pitchFamily="34" charset="0"/>
                        </a:rPr>
                        <a:t>art. 10</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alin</a:t>
                      </a:r>
                      <a:r>
                        <a:rPr lang="en-US" sz="1800" i="1" strike="sngStrike" dirty="0">
                          <a:solidFill>
                            <a:srgbClr val="FF0000"/>
                          </a:solidFill>
                          <a:effectLst/>
                          <a:latin typeface="Calibri" panose="020F0502020204030204" pitchFamily="34" charset="0"/>
                          <a:ea typeface="Calibri" panose="020F0502020204030204" pitchFamily="34" charset="0"/>
                        </a:rPr>
                        <a:t>. (1), din </a:t>
                      </a:r>
                      <a:r>
                        <a:rPr lang="en-US" sz="1800" i="1" strike="sngStrike" dirty="0" err="1">
                          <a:solidFill>
                            <a:srgbClr val="FF0000"/>
                          </a:solidFill>
                          <a:effectLst/>
                          <a:latin typeface="Calibri" panose="020F0502020204030204" pitchFamily="34" charset="0"/>
                          <a:ea typeface="Calibri" panose="020F0502020204030204" pitchFamily="34" charset="0"/>
                        </a:rPr>
                        <a:t>partizile</a:t>
                      </a:r>
                      <a:r>
                        <a:rPr lang="en-US" sz="1800" i="1" strike="sngStrike" dirty="0">
                          <a:solidFill>
                            <a:srgbClr val="FF0000"/>
                          </a:solidFill>
                          <a:effectLst/>
                          <a:latin typeface="Calibri" panose="020F0502020204030204" pitchFamily="34" charset="0"/>
                          <a:ea typeface="Calibri" panose="020F0502020204030204" pitchFamily="34" charset="0"/>
                        </a:rPr>
                        <a:t> de produse </a:t>
                      </a:r>
                      <a:r>
                        <a:rPr lang="en-US" sz="1800" i="1" strike="sngStrike" dirty="0" err="1">
                          <a:solidFill>
                            <a:srgbClr val="FF0000"/>
                          </a:solidFill>
                          <a:effectLst/>
                          <a:latin typeface="Calibri" panose="020F0502020204030204" pitchFamily="34" charset="0"/>
                          <a:ea typeface="Calibri" panose="020F0502020204030204" pitchFamily="34" charset="0"/>
                        </a:rPr>
                        <a:t>principale</a:t>
                      </a:r>
                      <a:r>
                        <a:rPr lang="en-US" sz="1800" i="1" strike="sngStrike" dirty="0">
                          <a:solidFill>
                            <a:srgbClr val="FF0000"/>
                          </a:solidFill>
                          <a:effectLst/>
                          <a:latin typeface="Calibri" panose="020F0502020204030204" pitchFamily="34" charset="0"/>
                          <a:ea typeface="Calibri" panose="020F0502020204030204" pitchFamily="34" charset="0"/>
                        </a:rPr>
                        <a:t> care </a:t>
                      </a:r>
                      <a:r>
                        <a:rPr lang="en-US" sz="1800" i="1" strike="sngStrike" dirty="0" err="1">
                          <a:solidFill>
                            <a:srgbClr val="FF0000"/>
                          </a:solidFill>
                          <a:effectLst/>
                          <a:latin typeface="Calibri" panose="020F0502020204030204" pitchFamily="34" charset="0"/>
                          <a:ea typeface="Calibri" panose="020F0502020204030204" pitchFamily="34" charset="0"/>
                        </a:rPr>
                        <a:t>urmează</a:t>
                      </a:r>
                      <a:r>
                        <a:rPr lang="en-US" sz="1800" i="1" strike="sngStrike" dirty="0">
                          <a:solidFill>
                            <a:srgbClr val="FF0000"/>
                          </a:solidFill>
                          <a:effectLst/>
                          <a:latin typeface="Calibri" panose="020F0502020204030204" pitchFamily="34" charset="0"/>
                          <a:ea typeface="Calibri" panose="020F0502020204030204" pitchFamily="34" charset="0"/>
                        </a:rPr>
                        <a:t> a fi </a:t>
                      </a:r>
                      <a:r>
                        <a:rPr lang="en-US" sz="1800" i="1" strike="sngStrike" dirty="0" err="1">
                          <a:solidFill>
                            <a:srgbClr val="FF0000"/>
                          </a:solidFill>
                          <a:effectLst/>
                          <a:latin typeface="Calibri" panose="020F0502020204030204" pitchFamily="34" charset="0"/>
                          <a:ea typeface="Calibri" panose="020F0502020204030204" pitchFamily="34" charset="0"/>
                        </a:rPr>
                        <a:t>exploatate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în</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anul</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calendaristic</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următor</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entităţile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prevăzute</a:t>
                      </a:r>
                      <a:r>
                        <a:rPr lang="en-US" sz="1800" i="1" strike="sngStrike" dirty="0">
                          <a:solidFill>
                            <a:srgbClr val="FF0000"/>
                          </a:solidFill>
                          <a:effectLst/>
                          <a:latin typeface="Calibri" panose="020F0502020204030204" pitchFamily="34" charset="0"/>
                          <a:ea typeface="Calibri" panose="020F0502020204030204" pitchFamily="34" charset="0"/>
                        </a:rPr>
                        <a:t> la </a:t>
                      </a:r>
                      <a:r>
                        <a:rPr lang="en-US" sz="1800" i="1" u="sng" strike="sngStrike" dirty="0">
                          <a:solidFill>
                            <a:srgbClr val="FF0000"/>
                          </a:solidFill>
                          <a:effectLst/>
                          <a:latin typeface="Calibri" panose="020F0502020204030204" pitchFamily="34" charset="0"/>
                          <a:ea typeface="Calibri" panose="020F0502020204030204" pitchFamily="34" charset="0"/>
                        </a:rPr>
                        <a:t>art. 10</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alin</a:t>
                      </a:r>
                      <a:r>
                        <a:rPr lang="en-US" sz="1800" i="1" strike="sngStrike" dirty="0">
                          <a:solidFill>
                            <a:srgbClr val="FF0000"/>
                          </a:solidFill>
                          <a:effectLst/>
                          <a:latin typeface="Calibri" panose="020F0502020204030204" pitchFamily="34" charset="0"/>
                          <a:ea typeface="Calibri" panose="020F0502020204030204" pitchFamily="34" charset="0"/>
                        </a:rPr>
                        <a:t>. (1) pot </a:t>
                      </a:r>
                      <a:r>
                        <a:rPr lang="en-US" sz="1800" i="1" strike="sngStrike" dirty="0" err="1">
                          <a:solidFill>
                            <a:srgbClr val="FF0000"/>
                          </a:solidFill>
                          <a:effectLst/>
                          <a:latin typeface="Calibri" panose="020F0502020204030204" pitchFamily="34" charset="0"/>
                          <a:ea typeface="Calibri" panose="020F0502020204030204" pitchFamily="34" charset="0"/>
                        </a:rPr>
                        <a:t>stabili</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partizile</a:t>
                      </a:r>
                      <a:r>
                        <a:rPr lang="en-US" sz="1800" i="1" strike="sngStrike" dirty="0">
                          <a:solidFill>
                            <a:srgbClr val="FF0000"/>
                          </a:solidFill>
                          <a:effectLst/>
                          <a:latin typeface="Calibri" panose="020F0502020204030204" pitchFamily="34" charset="0"/>
                          <a:ea typeface="Calibri" panose="020F0502020204030204" pitchFamily="34" charset="0"/>
                        </a:rPr>
                        <a:t> al </a:t>
                      </a:r>
                      <a:r>
                        <a:rPr lang="en-US" sz="1800" i="1" strike="sngStrike" dirty="0" err="1">
                          <a:solidFill>
                            <a:srgbClr val="FF0000"/>
                          </a:solidFill>
                          <a:effectLst/>
                          <a:latin typeface="Calibri" panose="020F0502020204030204" pitchFamily="34" charset="0"/>
                          <a:ea typeface="Calibri" panose="020F0502020204030204" pitchFamily="34" charset="0"/>
                        </a:rPr>
                        <a:t>căror</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volum</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însumează</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u="sng" strike="sngStrike" dirty="0" err="1">
                          <a:solidFill>
                            <a:srgbClr val="FF0000"/>
                          </a:solidFill>
                          <a:effectLst/>
                          <a:latin typeface="Calibri" panose="020F0502020204030204" pitchFamily="34" charset="0"/>
                          <a:ea typeface="Calibri" panose="020F0502020204030204" pitchFamily="34" charset="0"/>
                        </a:rPr>
                        <a:t>cel</a:t>
                      </a:r>
                      <a:r>
                        <a:rPr lang="en-US" sz="1800" i="1" u="sng" strike="sngStrike" dirty="0">
                          <a:solidFill>
                            <a:srgbClr val="FF0000"/>
                          </a:solidFill>
                          <a:effectLst/>
                          <a:latin typeface="Calibri" panose="020F0502020204030204" pitchFamily="34" charset="0"/>
                          <a:ea typeface="Calibri" panose="020F0502020204030204" pitchFamily="34" charset="0"/>
                        </a:rPr>
                        <a:t> </a:t>
                      </a:r>
                      <a:r>
                        <a:rPr lang="en-US" sz="1800" i="1" u="sng" strike="sngStrike" dirty="0" err="1">
                          <a:solidFill>
                            <a:srgbClr val="FF0000"/>
                          </a:solidFill>
                          <a:effectLst/>
                          <a:latin typeface="Calibri" panose="020F0502020204030204" pitchFamily="34" charset="0"/>
                          <a:ea typeface="Calibri" panose="020F0502020204030204" pitchFamily="34" charset="0"/>
                        </a:rPr>
                        <a:t>mult</a:t>
                      </a:r>
                      <a:r>
                        <a:rPr lang="en-US" sz="1800" i="1" u="sng" strike="sngStrike" dirty="0">
                          <a:solidFill>
                            <a:srgbClr val="FF0000"/>
                          </a:solidFill>
                          <a:effectLst/>
                          <a:latin typeface="Calibri" panose="020F0502020204030204" pitchFamily="34" charset="0"/>
                          <a:ea typeface="Calibri" panose="020F0502020204030204" pitchFamily="34" charset="0"/>
                        </a:rPr>
                        <a:t> 20%</a:t>
                      </a:r>
                      <a:r>
                        <a:rPr lang="en-US" sz="1800" i="1" strike="sngStrike" dirty="0">
                          <a:solidFill>
                            <a:srgbClr val="FF0000"/>
                          </a:solidFill>
                          <a:effectLst/>
                          <a:latin typeface="Calibri" panose="020F0502020204030204" pitchFamily="34" charset="0"/>
                          <a:ea typeface="Calibri" panose="020F0502020204030204" pitchFamily="34" charset="0"/>
                        </a:rPr>
                        <a:t> din </a:t>
                      </a:r>
                      <a:r>
                        <a:rPr lang="en-US" sz="1800" i="1" strike="sngStrike" dirty="0" err="1">
                          <a:solidFill>
                            <a:srgbClr val="FF0000"/>
                          </a:solidFill>
                          <a:effectLst/>
                          <a:latin typeface="Calibri" panose="020F0502020204030204" pitchFamily="34" charset="0"/>
                          <a:ea typeface="Calibri" panose="020F0502020204030204" pitchFamily="34" charset="0"/>
                        </a:rPr>
                        <a:t>volumul</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produselor</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principale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cumulat</a:t>
                      </a:r>
                      <a:r>
                        <a:rPr lang="en-US" sz="1800" i="1" strike="sngStrike" dirty="0">
                          <a:solidFill>
                            <a:srgbClr val="FF0000"/>
                          </a:solidFill>
                          <a:effectLst/>
                          <a:latin typeface="Calibri" panose="020F0502020204030204" pitchFamily="34" charset="0"/>
                          <a:ea typeface="Calibri" panose="020F0502020204030204" pitchFamily="34" charset="0"/>
                        </a:rPr>
                        <a:t> cu </a:t>
                      </a:r>
                      <a:r>
                        <a:rPr lang="en-US" sz="1800" i="1" strike="sngStrike" dirty="0" err="1">
                          <a:solidFill>
                            <a:srgbClr val="FF0000"/>
                          </a:solidFill>
                          <a:effectLst/>
                          <a:latin typeface="Calibri" panose="020F0502020204030204" pitchFamily="34" charset="0"/>
                          <a:ea typeface="Calibri" panose="020F0502020204030204" pitchFamily="34" charset="0"/>
                        </a:rPr>
                        <a:t>cel</a:t>
                      </a:r>
                      <a:r>
                        <a:rPr lang="en-US" sz="1800" i="1" strike="sngStrike" dirty="0">
                          <a:solidFill>
                            <a:srgbClr val="FF0000"/>
                          </a:solidFill>
                          <a:effectLst/>
                          <a:latin typeface="Calibri" panose="020F0502020204030204" pitchFamily="34" charset="0"/>
                          <a:ea typeface="Calibri" panose="020F0502020204030204" pitchFamily="34" charset="0"/>
                        </a:rPr>
                        <a:t> al </a:t>
                      </a:r>
                      <a:r>
                        <a:rPr lang="en-US" sz="1800" i="1" strike="sngStrike" dirty="0" err="1">
                          <a:solidFill>
                            <a:srgbClr val="FF0000"/>
                          </a:solidFill>
                          <a:effectLst/>
                          <a:latin typeface="Calibri" panose="020F0502020204030204" pitchFamily="34" charset="0"/>
                          <a:ea typeface="Calibri" panose="020F0502020204030204" pitchFamily="34" charset="0"/>
                        </a:rPr>
                        <a:t>produselor</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accidentale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precomptabile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cuprinse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în</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această</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listă</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volumul</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astfel</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stabilit</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constituie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rezerva</a:t>
                      </a:r>
                      <a:r>
                        <a:rPr lang="en-US" sz="1800" i="1" strike="sngStrike" dirty="0">
                          <a:solidFill>
                            <a:srgbClr val="FF0000"/>
                          </a:solidFill>
                          <a:effectLst/>
                          <a:latin typeface="Calibri" panose="020F0502020204030204" pitchFamily="34" charset="0"/>
                          <a:ea typeface="Calibri" panose="020F0502020204030204" pitchFamily="34" charset="0"/>
                        </a:rPr>
                        <a:t> de </a:t>
                      </a:r>
                      <a:r>
                        <a:rPr lang="en-US" sz="1800" i="1" strike="sngStrike" dirty="0" err="1">
                          <a:solidFill>
                            <a:srgbClr val="FF0000"/>
                          </a:solidFill>
                          <a:effectLst/>
                          <a:latin typeface="Calibri" panose="020F0502020204030204" pitchFamily="34" charset="0"/>
                          <a:ea typeface="Calibri" panose="020F0502020204030204" pitchFamily="34" charset="0"/>
                        </a:rPr>
                        <a:t>masă</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lemnoasă</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pentru</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precomptarea</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produselor</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accidentale</a:t>
                      </a:r>
                      <a:r>
                        <a:rPr lang="en-US" sz="1800" i="1" strike="sngStrike" dirty="0">
                          <a:solidFill>
                            <a:srgbClr val="FF0000"/>
                          </a:solidFill>
                          <a:effectLst/>
                          <a:latin typeface="Calibri" panose="020F0502020204030204" pitchFamily="34" charset="0"/>
                          <a:ea typeface="Calibri" panose="020F0502020204030204" pitchFamily="34" charset="0"/>
                        </a:rPr>
                        <a:t> I </a:t>
                      </a:r>
                      <a:r>
                        <a:rPr lang="en-US" sz="1800" i="1" strike="sngStrike" dirty="0" err="1">
                          <a:solidFill>
                            <a:srgbClr val="FF0000"/>
                          </a:solidFill>
                          <a:effectLst/>
                          <a:latin typeface="Calibri" panose="020F0502020204030204" pitchFamily="34" charset="0"/>
                          <a:ea typeface="Calibri" panose="020F0502020204030204" pitchFamily="34" charset="0"/>
                        </a:rPr>
                        <a:t>în</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scopul</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încadrării</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în</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volumul</a:t>
                      </a:r>
                      <a:r>
                        <a:rPr lang="en-US" sz="1800" i="1" strike="sngStrike" dirty="0">
                          <a:solidFill>
                            <a:srgbClr val="FF0000"/>
                          </a:solidFill>
                          <a:effectLst/>
                          <a:latin typeface="Calibri" panose="020F0502020204030204" pitchFamily="34" charset="0"/>
                          <a:ea typeface="Calibri" panose="020F0502020204030204" pitchFamily="34" charset="0"/>
                        </a:rPr>
                        <a:t> maxim </a:t>
                      </a:r>
                      <a:r>
                        <a:rPr lang="en-US" sz="1800" i="1" strike="sngStrike" dirty="0" err="1">
                          <a:solidFill>
                            <a:srgbClr val="FF0000"/>
                          </a:solidFill>
                          <a:effectLst/>
                          <a:latin typeface="Calibri" panose="020F0502020204030204" pitchFamily="34" charset="0"/>
                          <a:ea typeface="Calibri" panose="020F0502020204030204" pitchFamily="34" charset="0"/>
                        </a:rPr>
                        <a:t>ce</a:t>
                      </a:r>
                      <a:r>
                        <a:rPr lang="en-US" sz="1800" i="1" strike="sngStrike" dirty="0">
                          <a:solidFill>
                            <a:srgbClr val="FF0000"/>
                          </a:solidFill>
                          <a:effectLst/>
                          <a:latin typeface="Calibri" panose="020F0502020204030204" pitchFamily="34" charset="0"/>
                          <a:ea typeface="Calibri" panose="020F0502020204030204" pitchFamily="34" charset="0"/>
                        </a:rPr>
                        <a:t> se </a:t>
                      </a:r>
                      <a:r>
                        <a:rPr lang="en-US" sz="1800" i="1" strike="sngStrike" dirty="0" err="1">
                          <a:solidFill>
                            <a:srgbClr val="FF0000"/>
                          </a:solidFill>
                          <a:effectLst/>
                          <a:latin typeface="Calibri" panose="020F0502020204030204" pitchFamily="34" charset="0"/>
                          <a:ea typeface="Calibri" panose="020F0502020204030204" pitchFamily="34" charset="0"/>
                        </a:rPr>
                        <a:t>poate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recolta</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anual</a:t>
                      </a:r>
                      <a:r>
                        <a:rPr lang="en-US" sz="1800" i="1" strike="sngStrike" dirty="0">
                          <a:solidFill>
                            <a:srgbClr val="FF0000"/>
                          </a:solidFill>
                          <a:effectLst/>
                          <a:latin typeface="Calibri" panose="020F0502020204030204" pitchFamily="34" charset="0"/>
                          <a:ea typeface="Calibri" panose="020F0502020204030204" pitchFamily="34" charset="0"/>
                        </a:rPr>
                        <a:t> ca produse </a:t>
                      </a:r>
                      <a:r>
                        <a:rPr lang="en-US" sz="1800" i="1" strike="sngStrike" dirty="0" err="1">
                          <a:solidFill>
                            <a:srgbClr val="FF0000"/>
                          </a:solidFill>
                          <a:effectLst/>
                          <a:latin typeface="Calibri" panose="020F0502020204030204" pitchFamily="34" charset="0"/>
                          <a:ea typeface="Calibri" panose="020F0502020204030204" pitchFamily="34" charset="0"/>
                        </a:rPr>
                        <a:t>principale</a:t>
                      </a:r>
                      <a:r>
                        <a:rPr lang="en-US" sz="1800" i="1" strike="sngStrike" dirty="0">
                          <a:solidFill>
                            <a:srgbClr val="FF0000"/>
                          </a:solidFill>
                          <a:effectLst/>
                          <a:latin typeface="Calibri" panose="020F0502020204030204" pitchFamily="34" charset="0"/>
                          <a:ea typeface="Calibri" panose="020F0502020204030204" pitchFamily="34" charset="0"/>
                        </a:rPr>
                        <a:t> conform </a:t>
                      </a:r>
                      <a:r>
                        <a:rPr lang="en-US" sz="1800" i="1" strike="sngStrike" dirty="0" err="1">
                          <a:solidFill>
                            <a:srgbClr val="FF0000"/>
                          </a:solidFill>
                          <a:effectLst/>
                          <a:latin typeface="Calibri" panose="020F0502020204030204" pitchFamily="34" charset="0"/>
                          <a:ea typeface="Calibri" panose="020F0502020204030204" pitchFamily="34" charset="0"/>
                        </a:rPr>
                        <a:t>prevederilor</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u="sng" strike="sngStrike" dirty="0">
                          <a:solidFill>
                            <a:srgbClr val="FF0000"/>
                          </a:solidFill>
                          <a:effectLst/>
                          <a:latin typeface="Calibri" panose="020F0502020204030204" pitchFamily="34" charset="0"/>
                          <a:ea typeface="Calibri" panose="020F0502020204030204" pitchFamily="34" charset="0"/>
                        </a:rPr>
                        <a:t>art. 59</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alin</a:t>
                      </a:r>
                      <a:r>
                        <a:rPr lang="en-US" sz="1800" i="1" strike="sngStrike" dirty="0">
                          <a:solidFill>
                            <a:srgbClr val="FF0000"/>
                          </a:solidFill>
                          <a:effectLst/>
                          <a:latin typeface="Calibri" panose="020F0502020204030204" pitchFamily="34" charset="0"/>
                          <a:ea typeface="Calibri" panose="020F0502020204030204" pitchFamily="34" charset="0"/>
                        </a:rPr>
                        <a:t>. (2) şi (3) din </a:t>
                      </a:r>
                      <a:r>
                        <a:rPr lang="en-US" sz="1800" i="1" strike="sngStrike" dirty="0" err="1">
                          <a:solidFill>
                            <a:srgbClr val="FF0000"/>
                          </a:solidFill>
                          <a:effectLst/>
                          <a:latin typeface="Calibri" panose="020F0502020204030204" pitchFamily="34" charset="0"/>
                          <a:ea typeface="Calibri" panose="020F0502020204030204" pitchFamily="34" charset="0"/>
                        </a:rPr>
                        <a:t>Legea</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nr</a:t>
                      </a:r>
                      <a:r>
                        <a:rPr lang="en-US" sz="1800" i="1" strike="sngStrike" dirty="0">
                          <a:solidFill>
                            <a:srgbClr val="FF0000"/>
                          </a:solidFill>
                          <a:effectLst/>
                          <a:latin typeface="Calibri" panose="020F0502020204030204" pitchFamily="34" charset="0"/>
                          <a:ea typeface="Calibri" panose="020F0502020204030204" pitchFamily="34" charset="0"/>
                        </a:rPr>
                        <a:t>. 46/2008, </a:t>
                      </a:r>
                      <a:r>
                        <a:rPr lang="en-US" sz="1800" i="1" strike="sngStrike" dirty="0" err="1">
                          <a:solidFill>
                            <a:srgbClr val="FF0000"/>
                          </a:solidFill>
                          <a:effectLst/>
                          <a:latin typeface="Calibri" panose="020F0502020204030204" pitchFamily="34" charset="0"/>
                          <a:ea typeface="Calibri" panose="020F0502020204030204" pitchFamily="34" charset="0"/>
                        </a:rPr>
                        <a:t>republicată</a:t>
                      </a:r>
                      <a:r>
                        <a:rPr lang="en-US" sz="1800" i="1" strike="sngStrike" dirty="0">
                          <a:solidFill>
                            <a:srgbClr val="FF0000"/>
                          </a:solidFill>
                          <a:effectLst/>
                          <a:latin typeface="Calibri" panose="020F0502020204030204" pitchFamily="34" charset="0"/>
                          <a:ea typeface="Calibri" panose="020F0502020204030204" pitchFamily="34" charset="0"/>
                        </a:rPr>
                        <a:t>, cu </a:t>
                      </a:r>
                      <a:r>
                        <a:rPr lang="en-US" sz="1800" i="1" strike="sngStrike" dirty="0" err="1">
                          <a:solidFill>
                            <a:srgbClr val="FF0000"/>
                          </a:solidFill>
                          <a:effectLst/>
                          <a:latin typeface="Calibri" panose="020F0502020204030204" pitchFamily="34" charset="0"/>
                          <a:ea typeface="Calibri" panose="020F0502020204030204" pitchFamily="34" charset="0"/>
                        </a:rPr>
                        <a:t>modificările</a:t>
                      </a:r>
                      <a:r>
                        <a:rPr lang="en-US" sz="1800" i="1" strike="sngStrike" dirty="0">
                          <a:solidFill>
                            <a:srgbClr val="FF0000"/>
                          </a:solidFill>
                          <a:effectLst/>
                          <a:latin typeface="Calibri" panose="020F0502020204030204" pitchFamily="34" charset="0"/>
                          <a:ea typeface="Calibri" panose="020F0502020204030204" pitchFamily="34" charset="0"/>
                        </a:rPr>
                        <a:t> şi </a:t>
                      </a:r>
                      <a:r>
                        <a:rPr lang="en-US" sz="1800" i="1" strike="sngStrike" dirty="0" err="1">
                          <a:solidFill>
                            <a:srgbClr val="FF0000"/>
                          </a:solidFill>
                          <a:effectLst/>
                          <a:latin typeface="Calibri" panose="020F0502020204030204" pitchFamily="34" charset="0"/>
                          <a:ea typeface="Calibri" panose="020F0502020204030204" pitchFamily="34" charset="0"/>
                        </a:rPr>
                        <a:t>completările</a:t>
                      </a:r>
                      <a:r>
                        <a:rPr lang="en-US" sz="1800" i="1" strike="sngStrike" dirty="0">
                          <a:solidFill>
                            <a:srgbClr val="FF0000"/>
                          </a:solidFill>
                          <a:effectLst/>
                          <a:latin typeface="Calibri" panose="020F0502020204030204" pitchFamily="34" charset="0"/>
                          <a:ea typeface="Calibri" panose="020F0502020204030204" pitchFamily="34" charset="0"/>
                        </a:rPr>
                        <a:t> </a:t>
                      </a:r>
                      <a:r>
                        <a:rPr lang="en-US" sz="1800" i="1" strike="sngStrike" dirty="0" err="1">
                          <a:solidFill>
                            <a:srgbClr val="FF0000"/>
                          </a:solidFill>
                          <a:effectLst/>
                          <a:latin typeface="Calibri" panose="020F0502020204030204" pitchFamily="34" charset="0"/>
                          <a:ea typeface="Calibri" panose="020F0502020204030204" pitchFamily="34" charset="0"/>
                        </a:rPr>
                        <a:t>ulterioare</a:t>
                      </a:r>
                      <a:endParaRPr lang="en-US" sz="1800" b="1" strike="noStrike" dirty="0">
                        <a:solidFill>
                          <a:srgbClr val="0070C0"/>
                        </a:solidFill>
                        <a:effectLst/>
                        <a:latin typeface="+mn-lt"/>
                        <a:ea typeface="Calibri" panose="020F0502020204030204" pitchFamily="34" charset="0"/>
                        <a:cs typeface="Times New Roman" panose="02020603050405020304" pitchFamily="18" charset="0"/>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err="1">
                          <a:solidFill>
                            <a:srgbClr val="0070C0"/>
                          </a:solidFill>
                          <a:effectLst/>
                          <a:latin typeface="Calibri" panose="020F0502020204030204" pitchFamily="34" charset="0"/>
                          <a:ea typeface="Calibri" panose="020F0502020204030204" pitchFamily="34" charset="0"/>
                        </a:rPr>
                        <a:t>Pentru</a:t>
                      </a:r>
                      <a:r>
                        <a:rPr lang="en-US" sz="1800" b="1" dirty="0">
                          <a:solidFill>
                            <a:srgbClr val="0070C0"/>
                          </a:solidFill>
                          <a:effectLst/>
                          <a:latin typeface="Calibri" panose="020F0502020204030204" pitchFamily="34" charset="0"/>
                          <a:ea typeface="Calibri" panose="020F0502020204030204" pitchFamily="34" charset="0"/>
                        </a:rPr>
                        <a:t> </a:t>
                      </a:r>
                      <a:r>
                        <a:rPr lang="en-US" sz="1800" b="1" u="sng" dirty="0" err="1">
                          <a:solidFill>
                            <a:srgbClr val="0070C0"/>
                          </a:solidFill>
                          <a:effectLst/>
                          <a:latin typeface="Calibri" panose="020F0502020204030204" pitchFamily="34" charset="0"/>
                          <a:ea typeface="Calibri" panose="020F0502020204030204" pitchFamily="34" charset="0"/>
                        </a:rPr>
                        <a:t>fondul</a:t>
                      </a:r>
                      <a:r>
                        <a:rPr lang="en-US" sz="1800" b="1" u="sng" dirty="0">
                          <a:solidFill>
                            <a:srgbClr val="0070C0"/>
                          </a:solidFill>
                          <a:effectLst/>
                          <a:latin typeface="Calibri" panose="020F0502020204030204" pitchFamily="34" charset="0"/>
                          <a:ea typeface="Calibri" panose="020F0502020204030204" pitchFamily="34" charset="0"/>
                        </a:rPr>
                        <a:t> </a:t>
                      </a:r>
                      <a:r>
                        <a:rPr lang="en-US" sz="1800" b="1" u="sng" dirty="0" err="1">
                          <a:solidFill>
                            <a:srgbClr val="0070C0"/>
                          </a:solidFill>
                          <a:effectLst/>
                          <a:latin typeface="Calibri" panose="020F0502020204030204" pitchFamily="34" charset="0"/>
                          <a:ea typeface="Calibri" panose="020F0502020204030204" pitchFamily="34" charset="0"/>
                        </a:rPr>
                        <a:t>forestier</a:t>
                      </a:r>
                      <a:r>
                        <a:rPr lang="en-US" sz="1800" b="1" u="sng" dirty="0">
                          <a:solidFill>
                            <a:srgbClr val="0070C0"/>
                          </a:solidFill>
                          <a:effectLst/>
                          <a:latin typeface="Calibri" panose="020F0502020204030204" pitchFamily="34" charset="0"/>
                          <a:ea typeface="Calibri" panose="020F0502020204030204" pitchFamily="34" charset="0"/>
                        </a:rPr>
                        <a:t> </a:t>
                      </a:r>
                      <a:r>
                        <a:rPr lang="en-US" sz="1800" b="1" u="sng" dirty="0" err="1">
                          <a:solidFill>
                            <a:srgbClr val="0070C0"/>
                          </a:solidFill>
                          <a:effectLst/>
                          <a:latin typeface="Calibri" panose="020F0502020204030204" pitchFamily="34" charset="0"/>
                          <a:ea typeface="Calibri" panose="020F0502020204030204" pitchFamily="34" charset="0"/>
                        </a:rPr>
                        <a:t>proprietate</a:t>
                      </a:r>
                      <a:r>
                        <a:rPr lang="en-US" sz="1800" b="1" u="sng" dirty="0">
                          <a:solidFill>
                            <a:srgbClr val="0070C0"/>
                          </a:solidFill>
                          <a:effectLst/>
                          <a:latin typeface="Calibri" panose="020F0502020204030204" pitchFamily="34" charset="0"/>
                          <a:ea typeface="Calibri" panose="020F0502020204030204" pitchFamily="34" charset="0"/>
                        </a:rPr>
                        <a:t> publica a </a:t>
                      </a:r>
                      <a:r>
                        <a:rPr lang="en-US" sz="1800" b="1" u="sng" dirty="0" err="1">
                          <a:solidFill>
                            <a:srgbClr val="0070C0"/>
                          </a:solidFill>
                          <a:effectLst/>
                          <a:latin typeface="Calibri" panose="020F0502020204030204" pitchFamily="34" charset="0"/>
                          <a:ea typeface="Calibri" panose="020F0502020204030204" pitchFamily="34" charset="0"/>
                        </a:rPr>
                        <a:t>statului</a:t>
                      </a:r>
                      <a:r>
                        <a:rPr lang="en-US" sz="1800" b="1" u="sng" dirty="0">
                          <a:solidFill>
                            <a:srgbClr val="0070C0"/>
                          </a:solidFill>
                          <a:effectLst/>
                          <a:latin typeface="Calibri" panose="020F0502020204030204" pitchFamily="34" charset="0"/>
                          <a:ea typeface="Calibri" panose="020F0502020204030204" pitchFamily="34" charset="0"/>
                        </a:rPr>
                        <a:t> </a:t>
                      </a:r>
                      <a:r>
                        <a:rPr lang="en-US" sz="1800" b="1" dirty="0">
                          <a:solidFill>
                            <a:srgbClr val="0070C0"/>
                          </a:solidFill>
                          <a:effectLst/>
                          <a:latin typeface="Calibri" panose="020F0502020204030204" pitchFamily="34" charset="0"/>
                          <a:ea typeface="Calibri" panose="020F0502020204030204" pitchFamily="34" charset="0"/>
                        </a:rPr>
                        <a:t>se </a:t>
                      </a:r>
                      <a:r>
                        <a:rPr lang="en-US" sz="1800" b="1" dirty="0" err="1">
                          <a:solidFill>
                            <a:srgbClr val="0070C0"/>
                          </a:solidFill>
                          <a:effectLst/>
                          <a:latin typeface="Calibri" panose="020F0502020204030204" pitchFamily="34" charset="0"/>
                          <a:ea typeface="Calibri" panose="020F0502020204030204" pitchFamily="34" charset="0"/>
                        </a:rPr>
                        <a:t>poate</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constitui</a:t>
                      </a:r>
                      <a:r>
                        <a:rPr lang="en-US" sz="1800" b="1" dirty="0">
                          <a:solidFill>
                            <a:srgbClr val="0070C0"/>
                          </a:solidFill>
                          <a:effectLst/>
                          <a:latin typeface="Calibri" panose="020F0502020204030204" pitchFamily="34" charset="0"/>
                          <a:ea typeface="Calibri" panose="020F0502020204030204" pitchFamily="34" charset="0"/>
                        </a:rPr>
                        <a:t> ca </a:t>
                      </a:r>
                      <a:r>
                        <a:rPr lang="en-US" sz="1800" b="1" dirty="0" err="1">
                          <a:solidFill>
                            <a:srgbClr val="0070C0"/>
                          </a:solidFill>
                          <a:effectLst/>
                          <a:latin typeface="Calibri" panose="020F0502020204030204" pitchFamily="34" charset="0"/>
                          <a:ea typeface="Calibri" panose="020F0502020204030204" pitchFamily="34" charset="0"/>
                        </a:rPr>
                        <a:t>rezerva</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pentru</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precomptarea</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produselor</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accidentale</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si</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pentru</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incadrarea</a:t>
                      </a:r>
                      <a:r>
                        <a:rPr lang="en-US" sz="1800" b="1" dirty="0">
                          <a:solidFill>
                            <a:srgbClr val="0070C0"/>
                          </a:solidFill>
                          <a:effectLst/>
                          <a:latin typeface="Calibri" panose="020F0502020204030204" pitchFamily="34" charset="0"/>
                          <a:ea typeface="Calibri" panose="020F0502020204030204" pitchFamily="34" charset="0"/>
                        </a:rPr>
                        <a:t> in </a:t>
                      </a:r>
                      <a:r>
                        <a:rPr lang="en-US" sz="1800" b="1" dirty="0" err="1">
                          <a:solidFill>
                            <a:srgbClr val="0070C0"/>
                          </a:solidFill>
                          <a:effectLst/>
                          <a:latin typeface="Calibri" panose="020F0502020204030204" pitchFamily="34" charset="0"/>
                          <a:ea typeface="Calibri" panose="020F0502020204030204" pitchFamily="34" charset="0"/>
                        </a:rPr>
                        <a:t>posibilitatea</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anuala</a:t>
                      </a:r>
                      <a:r>
                        <a:rPr lang="en-US" sz="1800" b="1" dirty="0">
                          <a:solidFill>
                            <a:srgbClr val="0070C0"/>
                          </a:solidFill>
                          <a:effectLst/>
                          <a:latin typeface="Calibri" panose="020F0502020204030204" pitchFamily="34" charset="0"/>
                          <a:ea typeface="Calibri" panose="020F0502020204030204" pitchFamily="34" charset="0"/>
                        </a:rPr>
                        <a:t> un </a:t>
                      </a:r>
                      <a:r>
                        <a:rPr lang="en-US" sz="1800" b="1" dirty="0" err="1">
                          <a:solidFill>
                            <a:srgbClr val="0070C0"/>
                          </a:solidFill>
                          <a:effectLst/>
                          <a:latin typeface="Calibri" panose="020F0502020204030204" pitchFamily="34" charset="0"/>
                          <a:ea typeface="Calibri" panose="020F0502020204030204" pitchFamily="34" charset="0"/>
                        </a:rPr>
                        <a:t>procent</a:t>
                      </a:r>
                      <a:r>
                        <a:rPr lang="en-US" sz="1800" b="1" dirty="0">
                          <a:solidFill>
                            <a:srgbClr val="0070C0"/>
                          </a:solidFill>
                          <a:effectLst/>
                          <a:latin typeface="Calibri" panose="020F0502020204030204" pitchFamily="34" charset="0"/>
                          <a:ea typeface="Calibri" panose="020F0502020204030204" pitchFamily="34" charset="0"/>
                        </a:rPr>
                        <a:t> de </a:t>
                      </a:r>
                      <a:r>
                        <a:rPr lang="en-US" sz="1800" b="1" dirty="0" err="1">
                          <a:solidFill>
                            <a:srgbClr val="0070C0"/>
                          </a:solidFill>
                          <a:effectLst/>
                          <a:latin typeface="Calibri" panose="020F0502020204030204" pitchFamily="34" charset="0"/>
                          <a:ea typeface="Calibri" panose="020F0502020204030204" pitchFamily="34" charset="0"/>
                        </a:rPr>
                        <a:t>cel</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mult</a:t>
                      </a:r>
                      <a:r>
                        <a:rPr lang="en-US" sz="1800" b="1" dirty="0">
                          <a:solidFill>
                            <a:srgbClr val="0070C0"/>
                          </a:solidFill>
                          <a:effectLst/>
                          <a:latin typeface="Calibri" panose="020F0502020204030204" pitchFamily="34" charset="0"/>
                          <a:ea typeface="Calibri" panose="020F0502020204030204" pitchFamily="34" charset="0"/>
                        </a:rPr>
                        <a:t> 20% din </a:t>
                      </a:r>
                      <a:r>
                        <a:rPr lang="en-US" sz="1800" b="1" dirty="0" err="1">
                          <a:solidFill>
                            <a:srgbClr val="0070C0"/>
                          </a:solidFill>
                          <a:effectLst/>
                          <a:latin typeface="Calibri" panose="020F0502020204030204" pitchFamily="34" charset="0"/>
                          <a:ea typeface="Calibri" panose="020F0502020204030204" pitchFamily="34" charset="0"/>
                        </a:rPr>
                        <a:t>posibilitatea</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anuala</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stabilita</a:t>
                      </a:r>
                      <a:r>
                        <a:rPr lang="en-US" sz="1800" b="1" dirty="0">
                          <a:solidFill>
                            <a:srgbClr val="0070C0"/>
                          </a:solidFill>
                          <a:effectLst/>
                          <a:latin typeface="Calibri" panose="020F0502020204030204" pitchFamily="34" charset="0"/>
                          <a:ea typeface="Calibri" panose="020F0502020204030204" pitchFamily="34" charset="0"/>
                        </a:rPr>
                        <a:t> conform </a:t>
                      </a:r>
                      <a:r>
                        <a:rPr lang="en-US" sz="1800" b="1" dirty="0" err="1">
                          <a:solidFill>
                            <a:srgbClr val="0070C0"/>
                          </a:solidFill>
                          <a:effectLst/>
                          <a:latin typeface="Calibri" panose="020F0502020204030204" pitchFamily="34" charset="0"/>
                          <a:ea typeface="Calibri" panose="020F0502020204030204" pitchFamily="34" charset="0"/>
                        </a:rPr>
                        <a:t>prevederilor</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legale</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pentru</a:t>
                      </a:r>
                      <a:r>
                        <a:rPr lang="en-US" sz="1800" b="1" dirty="0">
                          <a:solidFill>
                            <a:srgbClr val="0070C0"/>
                          </a:solidFill>
                          <a:effectLst/>
                          <a:latin typeface="Calibri" panose="020F0502020204030204" pitchFamily="34" charset="0"/>
                          <a:ea typeface="Calibri" panose="020F0502020204030204" pitchFamily="34" charset="0"/>
                        </a:rPr>
                        <a:t> a se </a:t>
                      </a:r>
                      <a:r>
                        <a:rPr lang="en-US" sz="1800" b="1" dirty="0" err="1">
                          <a:solidFill>
                            <a:srgbClr val="0070C0"/>
                          </a:solidFill>
                          <a:effectLst/>
                          <a:latin typeface="Calibri" panose="020F0502020204030204" pitchFamily="34" charset="0"/>
                          <a:ea typeface="Calibri" panose="020F0502020204030204" pitchFamily="34" charset="0"/>
                        </a:rPr>
                        <a:t>recolta</a:t>
                      </a:r>
                      <a:r>
                        <a:rPr lang="en-US" sz="1800" b="1" dirty="0">
                          <a:solidFill>
                            <a:srgbClr val="0070C0"/>
                          </a:solidFill>
                          <a:effectLst/>
                          <a:latin typeface="Calibri" panose="020F0502020204030204" pitchFamily="34" charset="0"/>
                          <a:ea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rPr>
                        <a:t>anual</a:t>
                      </a:r>
                      <a:r>
                        <a:rPr lang="en-US" sz="1800" b="1" dirty="0">
                          <a:solidFill>
                            <a:srgbClr val="0070C0"/>
                          </a:solidFill>
                          <a:effectLst/>
                          <a:latin typeface="Calibri" panose="020F0502020204030204" pitchFamily="34" charset="0"/>
                          <a:ea typeface="Calibri" panose="020F0502020204030204" pitchFamily="34" charset="0"/>
                        </a:rPr>
                        <a:t>.</a:t>
                      </a:r>
                      <a:endParaRPr kumimoji="0" lang="en-US" sz="18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Simplificare</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eliminarea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unor</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blocaje</a:t>
                      </a:r>
                      <a:endPar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……….in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loc</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de a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stabili</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20%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prin</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imobilizarea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unor</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partizi</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se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instituie</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obligativitatea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de a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constitui</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rezerva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prin</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raportare</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procentuala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la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posibilitatea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anuala</a:t>
                      </a:r>
                      <a:r>
                        <a:rPr kumimoji="0" lang="en-US"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272360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671561922"/>
              </p:ext>
            </p:extLst>
          </p:nvPr>
        </p:nvGraphicFramePr>
        <p:xfrm>
          <a:off x="122829" y="601580"/>
          <a:ext cx="11929126" cy="6132595"/>
        </p:xfrm>
        <a:graphic>
          <a:graphicData uri="http://schemas.openxmlformats.org/drawingml/2006/table">
            <a:tbl>
              <a:tblPr firstRow="1" bandRow="1">
                <a:tableStyleId>{93296810-A885-4BE3-A3E7-6D5BEEA58F35}</a:tableStyleId>
              </a:tblPr>
              <a:tblGrid>
                <a:gridCol w="364851">
                  <a:extLst>
                    <a:ext uri="{9D8B030D-6E8A-4147-A177-3AD203B41FA5}">
                      <a16:colId xmlns:a16="http://schemas.microsoft.com/office/drawing/2014/main" val="443018147"/>
                    </a:ext>
                  </a:extLst>
                </a:gridCol>
                <a:gridCol w="25908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4093210">
                  <a:extLst>
                    <a:ext uri="{9D8B030D-6E8A-4147-A177-3AD203B41FA5}">
                      <a16:colId xmlns:a16="http://schemas.microsoft.com/office/drawing/2014/main" val="1936576000"/>
                    </a:ext>
                  </a:extLst>
                </a:gridCol>
                <a:gridCol w="3524250">
                  <a:extLst>
                    <a:ext uri="{9D8B030D-6E8A-4147-A177-3AD203B41FA5}">
                      <a16:colId xmlns:a16="http://schemas.microsoft.com/office/drawing/2014/main" val="3002839380"/>
                    </a:ext>
                  </a:extLst>
                </a:gridCol>
                <a:gridCol w="3022255">
                  <a:extLst>
                    <a:ext uri="{9D8B030D-6E8A-4147-A177-3AD203B41FA5}">
                      <a16:colId xmlns:a16="http://schemas.microsoft.com/office/drawing/2014/main" val="2335696064"/>
                    </a:ext>
                  </a:extLst>
                </a:gridCol>
              </a:tblGrid>
              <a:tr h="1082785">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l"/>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Regulamentul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049810">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a:lnSpc>
                          <a:spcPct val="100000"/>
                        </a:lnSpc>
                        <a:spcBef>
                          <a:spcPts val="0"/>
                        </a:spcBef>
                        <a:spcAft>
                          <a:spcPts val="0"/>
                        </a:spcAft>
                      </a:pPr>
                      <a:r>
                        <a:rPr lang="en-US" sz="1800" b="1"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Art. 18 </a:t>
                      </a:r>
                      <a:r>
                        <a:rPr lang="en-US" sz="1800" b="1"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alin</a:t>
                      </a:r>
                      <a:r>
                        <a:rPr lang="en-US" sz="1800" b="1"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(6)</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Pentru</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respectarea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principiului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prevăzut</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a:t>
                      </a:r>
                      <a:r>
                        <a:rPr lang="en-US" sz="1800" u="sng"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art. 60</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alin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(5) lit. a) şi b) din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Legea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nr</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46/2008,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republicată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cu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modificările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completările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ulterioare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administratorii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fondului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forestier</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proprietate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pot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valorifica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lemn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fasonat</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prin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licitaţii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cu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respectarea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reglementărilor</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vigoare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referitoare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ajutorul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stat şi 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următoarelor</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criterii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b="1"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preţul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oferit</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b="1"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gradul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prelucrare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materialelor</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lemnoase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b="1"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aportul</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socioeconomic local al</a:t>
                      </a:r>
                      <a:r>
                        <a:rPr lang="en-US" sz="1800" strike="sngStrike" baseline="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activităţii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prelucrare</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lemnului</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raportat</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cantitatea</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lemn</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consumată</a:t>
                      </a:r>
                      <a:r>
                        <a:rPr lang="en-US" sz="18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0000"/>
                        </a:lnSpc>
                        <a:spcBef>
                          <a:spcPts val="0"/>
                        </a:spcBef>
                        <a:spcAft>
                          <a:spcPts val="0"/>
                        </a:spcAft>
                      </a:pPr>
                      <a:r>
                        <a:rPr lang="en-US" sz="1800" b="1" strike="noStrike"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………….si </a:t>
                      </a:r>
                      <a:r>
                        <a:rPr lang="en-US" sz="1800" b="1" strike="noStrike"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toate</a:t>
                      </a:r>
                      <a:r>
                        <a:rPr lang="en-US" sz="1800" b="1" strike="noStrike"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strike="noStrike"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prevederile</a:t>
                      </a:r>
                      <a:r>
                        <a:rPr lang="en-US" sz="1800" b="1" strike="noStrike"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derivate</a:t>
                      </a:r>
                      <a:endParaRPr lang="en-US" sz="1400" b="1" strike="noStrike"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Eliminare</a:t>
                      </a:r>
                      <a:endParaRPr kumimoji="0" lang="en-US" sz="18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mn-lt"/>
                          <a:ea typeface="+mn-ea"/>
                          <a:cs typeface="+mn-cs"/>
                        </a:rPr>
                        <a:t>Variante</a:t>
                      </a:r>
                      <a:r>
                        <a:rPr kumimoji="0" lang="en-US" sz="1800" b="1" i="0" u="none" strike="noStrike" kern="1200" cap="none" spc="0" normalizeH="0" baseline="0" noProof="0" dirty="0">
                          <a:ln>
                            <a:noFill/>
                          </a:ln>
                          <a:solidFill>
                            <a:prstClr val="black"/>
                          </a:solidFill>
                          <a:effectLst/>
                          <a:uLnTx/>
                          <a:uFillTx/>
                          <a:latin typeface="+mn-lt"/>
                          <a:ea typeface="+mn-ea"/>
                          <a:cs typeface="+mn-cs"/>
                        </a:rPr>
                        <a:t> de </a:t>
                      </a:r>
                      <a:r>
                        <a:rPr kumimoji="0" lang="en-US" sz="1800" b="1" i="0" u="none" strike="noStrike" kern="1200" cap="none" spc="0" normalizeH="0" baseline="0" noProof="0" dirty="0" err="1">
                          <a:ln>
                            <a:noFill/>
                          </a:ln>
                          <a:solidFill>
                            <a:prstClr val="black"/>
                          </a:solidFill>
                          <a:effectLst/>
                          <a:uLnTx/>
                          <a:uFillTx/>
                          <a:latin typeface="+mn-lt"/>
                          <a:ea typeface="+mn-ea"/>
                          <a:cs typeface="+mn-cs"/>
                        </a:rPr>
                        <a:t>solutionare</a:t>
                      </a:r>
                      <a:r>
                        <a:rPr kumimoji="0" lang="en-US" sz="1800" b="1" i="0" u="none" strike="noStrike" kern="1200" cap="none" spc="0" normalizeH="0" baseline="0" noProof="0" dirty="0">
                          <a:ln>
                            <a:noFill/>
                          </a:ln>
                          <a:solidFill>
                            <a:prstClr val="black"/>
                          </a:solidFill>
                          <a:effectLst/>
                          <a:uLnTx/>
                          <a:uFillTx/>
                          <a:latin typeface="+mn-lt"/>
                          <a:ea typeface="+mn-ea"/>
                          <a:cs typeface="+mn-cs"/>
                        </a:rPr>
                        <a:t> a </a:t>
                      </a:r>
                      <a:r>
                        <a:rPr kumimoji="0" lang="en-US" sz="1800" b="1" i="0" u="none" strike="noStrike" kern="1200" cap="none" spc="0" normalizeH="0" baseline="0" noProof="0" dirty="0" err="1">
                          <a:ln>
                            <a:noFill/>
                          </a:ln>
                          <a:solidFill>
                            <a:prstClr val="black"/>
                          </a:solidFill>
                          <a:effectLst/>
                          <a:uLnTx/>
                          <a:uFillTx/>
                          <a:latin typeface="+mn-lt"/>
                          <a:ea typeface="+mn-ea"/>
                          <a:cs typeface="+mn-cs"/>
                        </a:rPr>
                        <a:t>unor</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politici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publice</a:t>
                      </a:r>
                      <a:r>
                        <a:rPr kumimoji="0" lang="en-US" sz="1800" b="1" i="0" u="none" strike="noStrike" kern="1200" cap="none" spc="0" normalizeH="0" baseline="0" noProof="0" dirty="0">
                          <a:ln>
                            <a:noFill/>
                          </a:ln>
                          <a:solidFill>
                            <a:prstClr val="black"/>
                          </a:solidFill>
                          <a:effectLst/>
                          <a:uLnTx/>
                          <a:uFillTx/>
                          <a:latin typeface="+mn-lt"/>
                          <a:ea typeface="+mn-ea"/>
                          <a:cs typeface="+mn-cs"/>
                        </a:rPr>
                        <a:t>, care </a:t>
                      </a:r>
                      <a:r>
                        <a:rPr kumimoji="0" lang="en-US" sz="1800" b="1" i="0" u="none" strike="noStrike" kern="1200" cap="none" spc="0" normalizeH="0" baseline="0" noProof="0" dirty="0" err="1">
                          <a:ln>
                            <a:noFill/>
                          </a:ln>
                          <a:solidFill>
                            <a:prstClr val="black"/>
                          </a:solidFill>
                          <a:effectLst/>
                          <a:uLnTx/>
                          <a:uFillTx/>
                          <a:latin typeface="+mn-lt"/>
                          <a:ea typeface="+mn-ea"/>
                          <a:cs typeface="+mn-cs"/>
                        </a:rPr>
                        <a:t>exced</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expertizei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acestui</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colectiv</a:t>
                      </a:r>
                      <a:r>
                        <a:rPr kumimoji="0" lang="en-US" sz="1800" b="1"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Nu se poate impune unui administrator de fond forestier</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care trebuie să își asigure resursele financiare susținerii activităților</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să preia atribuțiile statului</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în ceea ce privește sprijinirea dezvoltării rurale prin prelucrarea locală a masei lemnoase și </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implicit,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respectarea reglementărilor în vigoare referitoare la ajutorul de stat.</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3908480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09998067"/>
              </p:ext>
            </p:extLst>
          </p:nvPr>
        </p:nvGraphicFramePr>
        <p:xfrm>
          <a:off x="122829" y="601580"/>
          <a:ext cx="11929136" cy="6184885"/>
        </p:xfrm>
        <a:graphic>
          <a:graphicData uri="http://schemas.openxmlformats.org/drawingml/2006/table">
            <a:tbl>
              <a:tblPr firstRow="1" bandRow="1">
                <a:tableStyleId>{93296810-A885-4BE3-A3E7-6D5BEEA58F35}</a:tableStyleId>
              </a:tblPr>
              <a:tblGrid>
                <a:gridCol w="291509">
                  <a:extLst>
                    <a:ext uri="{9D8B030D-6E8A-4147-A177-3AD203B41FA5}">
                      <a16:colId xmlns:a16="http://schemas.microsoft.com/office/drawing/2014/main" val="443018147"/>
                    </a:ext>
                  </a:extLst>
                </a:gridCol>
                <a:gridCol w="357187">
                  <a:extLst>
                    <a:ext uri="{9D8B030D-6E8A-4147-A177-3AD203B41FA5}">
                      <a16:colId xmlns:a16="http://schemas.microsoft.com/office/drawing/2014/main" val="20001"/>
                    </a:ext>
                  </a:extLst>
                </a:gridCol>
                <a:gridCol w="357188">
                  <a:extLst>
                    <a:ext uri="{9D8B030D-6E8A-4147-A177-3AD203B41FA5}">
                      <a16:colId xmlns:a16="http://schemas.microsoft.com/office/drawing/2014/main" val="20002"/>
                    </a:ext>
                  </a:extLst>
                </a:gridCol>
                <a:gridCol w="214312">
                  <a:extLst>
                    <a:ext uri="{9D8B030D-6E8A-4147-A177-3AD203B41FA5}">
                      <a16:colId xmlns:a16="http://schemas.microsoft.com/office/drawing/2014/main" val="20003"/>
                    </a:ext>
                  </a:extLst>
                </a:gridCol>
                <a:gridCol w="6143625">
                  <a:extLst>
                    <a:ext uri="{9D8B030D-6E8A-4147-A177-3AD203B41FA5}">
                      <a16:colId xmlns:a16="http://schemas.microsoft.com/office/drawing/2014/main" val="1936576000"/>
                    </a:ext>
                  </a:extLst>
                </a:gridCol>
                <a:gridCol w="2526040">
                  <a:extLst>
                    <a:ext uri="{9D8B030D-6E8A-4147-A177-3AD203B41FA5}">
                      <a16:colId xmlns:a16="http://schemas.microsoft.com/office/drawing/2014/main" val="3002839380"/>
                    </a:ext>
                  </a:extLst>
                </a:gridCol>
                <a:gridCol w="2039275">
                  <a:extLst>
                    <a:ext uri="{9D8B030D-6E8A-4147-A177-3AD203B41FA5}">
                      <a16:colId xmlns:a16="http://schemas.microsoft.com/office/drawing/2014/main" val="2335696064"/>
                    </a:ext>
                  </a:extLst>
                </a:gridCol>
              </a:tblGrid>
              <a:tr h="972805">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Textul</a:t>
                      </a:r>
                      <a:r>
                        <a:rPr lang="en-US" sz="1400" baseline="0" dirty="0">
                          <a:solidFill>
                            <a:schemeClr val="tx1"/>
                          </a:solidFill>
                        </a:rPr>
                        <a:t> Reg. </a:t>
                      </a:r>
                      <a:r>
                        <a:rPr lang="en-US" sz="1400" baseline="0" dirty="0" err="1">
                          <a:solidFill>
                            <a:schemeClr val="tx1"/>
                          </a:solidFill>
                        </a:rPr>
                        <a:t>nou</a:t>
                      </a:r>
                      <a:r>
                        <a:rPr lang="en-US" sz="1400" baseline="0" dirty="0">
                          <a:solidFill>
                            <a:schemeClr val="tx1"/>
                          </a:solidFill>
                        </a:rPr>
                        <a:t>          </a:t>
                      </a:r>
                    </a:p>
                    <a:p>
                      <a:pPr algn="l"/>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N)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200" dirty="0">
                          <a:solidFill>
                            <a:schemeClr val="tx1"/>
                          </a:solidFill>
                        </a:rPr>
                        <a:t>OBSERVATII/</a:t>
                      </a:r>
                      <a:r>
                        <a:rPr lang="x-none" sz="12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146455">
                <a:tc>
                  <a:txBody>
                    <a:bodyPr/>
                    <a:lstStyle/>
                    <a:p>
                      <a:r>
                        <a:rPr lang="en-US" sz="1100" b="1" dirty="0">
                          <a:latin typeface="+mn-lt"/>
                        </a:rPr>
                        <a:t>II</a:t>
                      </a:r>
                      <a:endParaRPr lang="x-none" sz="1100" b="1" dirty="0">
                        <a:latin typeface="+mn-lt"/>
                      </a:endParaRPr>
                    </a:p>
                  </a:txBody>
                  <a:tcPr>
                    <a:blipFill>
                      <a:blip r:embed="rId3"/>
                      <a:tile tx="0" ty="0" sx="100000" sy="100000" flip="none" algn="tl"/>
                    </a:blipFill>
                  </a:tcPr>
                </a:tc>
                <a:tc>
                  <a:txBody>
                    <a:bodyPr/>
                    <a:lstStyle/>
                    <a:p>
                      <a:r>
                        <a:rPr lang="en-US" sz="1100" b="1" dirty="0">
                          <a:latin typeface="+mn-lt"/>
                        </a:rPr>
                        <a:t>32</a:t>
                      </a:r>
                      <a:endParaRPr lang="x-none" sz="1100" b="1" dirty="0">
                        <a:latin typeface="+mn-lt"/>
                      </a:endParaRPr>
                    </a:p>
                  </a:txBody>
                  <a:tcPr>
                    <a:blipFill>
                      <a:blip r:embed="rId3"/>
                      <a:tile tx="0" ty="0" sx="100000" sy="100000" flip="none" algn="tl"/>
                    </a:blipFill>
                  </a:tcPr>
                </a:tc>
                <a:tc>
                  <a:txBody>
                    <a:bodyPr/>
                    <a:lstStyle/>
                    <a:p>
                      <a:r>
                        <a:rPr lang="en-US" sz="1100" b="1" dirty="0">
                          <a:latin typeface="+mn-lt"/>
                        </a:rPr>
                        <a:t>(4)</a:t>
                      </a:r>
                      <a:endParaRPr lang="x-none" sz="1100" b="1" dirty="0">
                        <a:latin typeface="+mn-lt"/>
                      </a:endParaRPr>
                    </a:p>
                  </a:txBody>
                  <a:tcPr>
                    <a:blipFill>
                      <a:blip r:embed="rId3"/>
                      <a:tile tx="0" ty="0" sx="100000" sy="100000" flip="none" algn="tl"/>
                    </a:blipFill>
                  </a:tcPr>
                </a:tc>
                <a:tc>
                  <a:txBody>
                    <a:bodyPr/>
                    <a:lstStyle/>
                    <a:p>
                      <a:endParaRPr lang="en-US" sz="11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mn-lt"/>
                          <a:ea typeface="+mn-ea"/>
                          <a:cs typeface="+mn-cs"/>
                        </a:rPr>
                        <a:t>Art. 29 </a:t>
                      </a:r>
                      <a:r>
                        <a:rPr kumimoji="0" lang="en-US" sz="1400" b="1" i="1" u="none" strike="noStrike" kern="1200" cap="none" spc="0" normalizeH="0" baseline="0" noProof="0" dirty="0" err="1">
                          <a:ln>
                            <a:noFill/>
                          </a:ln>
                          <a:solidFill>
                            <a:prstClr val="black"/>
                          </a:solidFill>
                          <a:effectLst/>
                          <a:uLnTx/>
                          <a:uFillTx/>
                          <a:latin typeface="+mn-lt"/>
                          <a:ea typeface="+mn-ea"/>
                          <a:cs typeface="+mn-cs"/>
                        </a:rPr>
                        <a:t>alin</a:t>
                      </a:r>
                      <a:r>
                        <a:rPr kumimoji="0" lang="en-US" sz="1400" b="1" i="1" u="none" strike="noStrike" kern="1200" cap="none" spc="0" normalizeH="0" baseline="0" noProof="0" dirty="0">
                          <a:ln>
                            <a:noFill/>
                          </a:ln>
                          <a:solidFill>
                            <a:prstClr val="black"/>
                          </a:solidFill>
                          <a:effectLst/>
                          <a:uLnTx/>
                          <a:uFillTx/>
                          <a:latin typeface="+mn-lt"/>
                          <a:ea typeface="+mn-ea"/>
                          <a:cs typeface="+mn-cs"/>
                        </a:rPr>
                        <a:t>. (4)</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lang="en-US" sz="1400" dirty="0">
                          <a:effectLst/>
                          <a:latin typeface="Calibri" panose="020F0502020204030204" pitchFamily="34" charset="0"/>
                          <a:ea typeface="Calibri" panose="020F0502020204030204" pitchFamily="34" charset="0"/>
                        </a:rPr>
                        <a:t>Este </a:t>
                      </a:r>
                      <a:r>
                        <a:rPr lang="en-US" sz="1400" dirty="0" err="1">
                          <a:effectLst/>
                          <a:latin typeface="Calibri" panose="020F0502020204030204" pitchFamily="34" charset="0"/>
                          <a:ea typeface="Calibri" panose="020F0502020204030204" pitchFamily="34" charset="0"/>
                        </a:rPr>
                        <a:t>declarat</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adjudecatar</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licitantul</a:t>
                      </a:r>
                      <a:r>
                        <a:rPr lang="en-US" sz="1400" dirty="0">
                          <a:effectLst/>
                          <a:latin typeface="Calibri" panose="020F0502020204030204" pitchFamily="34" charset="0"/>
                          <a:ea typeface="Calibri" panose="020F0502020204030204" pitchFamily="34" charset="0"/>
                        </a:rPr>
                        <a:t> care a </a:t>
                      </a:r>
                      <a:r>
                        <a:rPr lang="en-US" sz="1400" dirty="0" err="1">
                          <a:effectLst/>
                          <a:latin typeface="Calibri" panose="020F0502020204030204" pitchFamily="34" charset="0"/>
                          <a:ea typeface="Calibri" panose="020F0502020204030204" pitchFamily="34" charset="0"/>
                        </a:rPr>
                        <a:t>oferit</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preţul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cel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mai</a:t>
                      </a:r>
                      <a:r>
                        <a:rPr lang="en-US" sz="1400" dirty="0">
                          <a:effectLst/>
                          <a:latin typeface="Calibri" panose="020F0502020204030204" pitchFamily="34" charset="0"/>
                          <a:ea typeface="Calibri" panose="020F0502020204030204" pitchFamily="34" charset="0"/>
                        </a:rPr>
                        <a:t> mare, </a:t>
                      </a:r>
                      <a:r>
                        <a:rPr lang="en-US" sz="1400" dirty="0" err="1">
                          <a:effectLst/>
                          <a:latin typeface="Calibri" panose="020F0502020204030204" pitchFamily="34" charset="0"/>
                          <a:ea typeface="Calibri" panose="020F0502020204030204" pitchFamily="34" charset="0"/>
                        </a:rPr>
                        <a:t>după</a:t>
                      </a:r>
                      <a:r>
                        <a:rPr lang="en-US" sz="1400" dirty="0">
                          <a:effectLst/>
                          <a:latin typeface="Calibri" panose="020F0502020204030204" pitchFamily="34" charset="0"/>
                          <a:ea typeface="Calibri" panose="020F0502020204030204" pitchFamily="34" charset="0"/>
                        </a:rPr>
                        <a:t> 3 </a:t>
                      </a:r>
                      <a:r>
                        <a:rPr lang="en-US" sz="1400" dirty="0" err="1">
                          <a:effectLst/>
                          <a:latin typeface="Calibri" panose="020F0502020204030204" pitchFamily="34" charset="0"/>
                          <a:ea typeface="Calibri" panose="020F0502020204030204" pitchFamily="34" charset="0"/>
                        </a:rPr>
                        <a:t>strigări</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succesive</a:t>
                      </a:r>
                      <a:r>
                        <a:rPr lang="en-US" sz="1400" dirty="0">
                          <a:effectLst/>
                          <a:latin typeface="Calibri" panose="020F0502020204030204" pitchFamily="34" charset="0"/>
                          <a:ea typeface="Calibri" panose="020F0502020204030204" pitchFamily="34" charset="0"/>
                        </a:rPr>
                        <a:t> ale </a:t>
                      </a:r>
                      <a:r>
                        <a:rPr lang="en-US" sz="1400" dirty="0" err="1">
                          <a:effectLst/>
                          <a:latin typeface="Calibri" panose="020F0502020204030204" pitchFamily="34" charset="0"/>
                          <a:ea typeface="Calibri" panose="020F0502020204030204" pitchFamily="34" charset="0"/>
                        </a:rPr>
                        <a:t>preşedintelui</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comisiei</a:t>
                      </a:r>
                      <a:r>
                        <a:rPr lang="en-US" sz="1400" dirty="0">
                          <a:effectLst/>
                          <a:latin typeface="Calibri" panose="020F0502020204030204" pitchFamily="34" charset="0"/>
                          <a:ea typeface="Calibri" panose="020F0502020204030204" pitchFamily="34" charset="0"/>
                        </a:rPr>
                        <a:t> de </a:t>
                      </a:r>
                      <a:r>
                        <a:rPr lang="en-US" sz="1400" dirty="0" err="1">
                          <a:effectLst/>
                          <a:latin typeface="Calibri" panose="020F0502020204030204" pitchFamily="34" charset="0"/>
                          <a:ea typeface="Calibri" panose="020F0502020204030204" pitchFamily="34" charset="0"/>
                        </a:rPr>
                        <a:t>licitaţie</a:t>
                      </a:r>
                      <a:r>
                        <a:rPr lang="en-US" sz="1400" dirty="0">
                          <a:effectLst/>
                          <a:latin typeface="Calibri" panose="020F0502020204030204" pitchFamily="34" charset="0"/>
                          <a:ea typeface="Calibri" panose="020F0502020204030204" pitchFamily="34" charset="0"/>
                        </a:rPr>
                        <a:t> ale </a:t>
                      </a:r>
                      <a:r>
                        <a:rPr lang="en-US" sz="1400" dirty="0" err="1">
                          <a:effectLst/>
                          <a:latin typeface="Calibri" panose="020F0502020204030204" pitchFamily="34" charset="0"/>
                          <a:ea typeface="Calibri" panose="020F0502020204030204" pitchFamily="34" charset="0"/>
                        </a:rPr>
                        <a:t>respectivei</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oferte</a:t>
                      </a:r>
                      <a:r>
                        <a:rPr lang="en-US" sz="1400" dirty="0">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sau</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după</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caz</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producătorul</a:t>
                      </a:r>
                      <a:r>
                        <a:rPr lang="en-US" sz="1400" strike="sngStrike" dirty="0">
                          <a:solidFill>
                            <a:srgbClr val="FF0000"/>
                          </a:solidFill>
                          <a:effectLst/>
                          <a:latin typeface="Calibri" panose="020F0502020204030204" pitchFamily="34" charset="0"/>
                          <a:ea typeface="Calibri" panose="020F0502020204030204" pitchFamily="34" charset="0"/>
                        </a:rPr>
                        <a:t> din </a:t>
                      </a:r>
                      <a:r>
                        <a:rPr lang="en-US" sz="1400" strike="sngStrike" dirty="0" err="1">
                          <a:solidFill>
                            <a:srgbClr val="FF0000"/>
                          </a:solidFill>
                          <a:effectLst/>
                          <a:latin typeface="Calibri" panose="020F0502020204030204" pitchFamily="34" charset="0"/>
                          <a:ea typeface="Calibri" panose="020F0502020204030204" pitchFamily="34" charset="0"/>
                        </a:rPr>
                        <a:t>industria</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mobilei</a:t>
                      </a:r>
                      <a:r>
                        <a:rPr lang="en-US" sz="1400" strike="sngStrike" dirty="0">
                          <a:solidFill>
                            <a:srgbClr val="FF0000"/>
                          </a:solidFill>
                          <a:effectLst/>
                          <a:latin typeface="Calibri" panose="020F0502020204030204" pitchFamily="34" charset="0"/>
                          <a:ea typeface="Calibri" panose="020F0502020204030204" pitchFamily="34" charset="0"/>
                        </a:rPr>
                        <a:t> care </a:t>
                      </a:r>
                      <a:r>
                        <a:rPr lang="en-US" sz="1400" strike="sngStrike" dirty="0" err="1">
                          <a:solidFill>
                            <a:srgbClr val="FF0000"/>
                          </a:solidFill>
                          <a:effectLst/>
                          <a:latin typeface="Calibri" panose="020F0502020204030204" pitchFamily="34" charset="0"/>
                          <a:ea typeface="Calibri" panose="020F0502020204030204" pitchFamily="34" charset="0"/>
                        </a:rPr>
                        <a:t>îşi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exercită</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dreptul</a:t>
                      </a:r>
                      <a:r>
                        <a:rPr lang="en-US" sz="1400" strike="sngStrike" dirty="0">
                          <a:solidFill>
                            <a:srgbClr val="FF0000"/>
                          </a:solidFill>
                          <a:effectLst/>
                          <a:latin typeface="Calibri" panose="020F0502020204030204" pitchFamily="34" charset="0"/>
                          <a:ea typeface="Calibri" panose="020F0502020204030204" pitchFamily="34" charset="0"/>
                        </a:rPr>
                        <a:t> de </a:t>
                      </a:r>
                      <a:r>
                        <a:rPr lang="en-US" sz="1400" strike="sngStrike" dirty="0" err="1">
                          <a:solidFill>
                            <a:srgbClr val="FF0000"/>
                          </a:solidFill>
                          <a:effectLst/>
                          <a:latin typeface="Calibri" panose="020F0502020204030204" pitchFamily="34" charset="0"/>
                          <a:ea typeface="Calibri" panose="020F0502020204030204" pitchFamily="34" charset="0"/>
                        </a:rPr>
                        <a:t>preempţiune</a:t>
                      </a:r>
                      <a:r>
                        <a:rPr lang="en-US" sz="1400" strike="sngStrike" dirty="0">
                          <a:solidFill>
                            <a:srgbClr val="FF0000"/>
                          </a:solidFill>
                          <a:effectLst/>
                          <a:latin typeface="Calibri" panose="020F0502020204030204" pitchFamily="34" charset="0"/>
                          <a:ea typeface="Calibri" panose="020F0502020204030204" pitchFamily="34" charset="0"/>
                        </a:rPr>
                        <a:t> la </a:t>
                      </a:r>
                      <a:r>
                        <a:rPr lang="en-US" sz="1400" strike="sngStrike" dirty="0" err="1">
                          <a:solidFill>
                            <a:srgbClr val="FF0000"/>
                          </a:solidFill>
                          <a:effectLst/>
                          <a:latin typeface="Calibri" panose="020F0502020204030204" pitchFamily="34" charset="0"/>
                          <a:ea typeface="Calibri" panose="020F0502020204030204" pitchFamily="34" charset="0"/>
                        </a:rPr>
                        <a:t>cumpărarea</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masei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lemnoase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fasonate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potrivit</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prevederilor</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u="sng" strike="sngStrike" dirty="0">
                          <a:solidFill>
                            <a:srgbClr val="FF0000"/>
                          </a:solidFill>
                          <a:effectLst/>
                          <a:latin typeface="Calibri" panose="020F0502020204030204" pitchFamily="34" charset="0"/>
                          <a:ea typeface="Calibri" panose="020F0502020204030204" pitchFamily="34" charset="0"/>
                        </a:rPr>
                        <a:t>art. 47</a:t>
                      </a:r>
                      <a:r>
                        <a:rPr lang="en-US" sz="1400" strike="sngStrike" dirty="0">
                          <a:solidFill>
                            <a:srgbClr val="FF0000"/>
                          </a:solidFill>
                          <a:effectLst/>
                          <a:latin typeface="Calibri" panose="020F0502020204030204" pitchFamily="34" charset="0"/>
                          <a:ea typeface="Calibri" panose="020F0502020204030204" pitchFamily="34" charset="0"/>
                        </a:rPr>
                        <a:t> din </a:t>
                      </a:r>
                      <a:r>
                        <a:rPr lang="en-US" sz="1400" strike="sngStrike" dirty="0" err="1">
                          <a:solidFill>
                            <a:srgbClr val="FF0000"/>
                          </a:solidFill>
                          <a:effectLst/>
                          <a:latin typeface="Calibri" panose="020F0502020204030204" pitchFamily="34" charset="0"/>
                          <a:ea typeface="Calibri" panose="020F0502020204030204" pitchFamily="34" charset="0"/>
                        </a:rPr>
                        <a:t>prezentul</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regulament</a:t>
                      </a:r>
                      <a:endParaRPr lang="en-US" sz="1400" strike="sngStrike" dirty="0">
                        <a:solidFill>
                          <a:srgbClr val="FF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sngStrike" dirty="0">
                        <a:solidFill>
                          <a:srgbClr val="FF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solidFill>
                            <a:srgbClr val="FF0000"/>
                          </a:solidFill>
                          <a:effectLst/>
                          <a:latin typeface="Calibri" panose="020F0502020204030204" pitchFamily="34" charset="0"/>
                          <a:ea typeface="Calibri" panose="020F0502020204030204" pitchFamily="34" charset="0"/>
                        </a:rPr>
                        <a:t>.</a:t>
                      </a:r>
                      <a:r>
                        <a:rPr kumimoji="0" lang="en-US" sz="1400" b="1" i="0" u="none" strike="noStrike" kern="1200" cap="none" spc="0" normalizeH="0" baseline="0" noProof="0" dirty="0">
                          <a:ln>
                            <a:noFill/>
                          </a:ln>
                          <a:solidFill>
                            <a:srgbClr val="0070C0"/>
                          </a:solidFill>
                          <a:effectLst/>
                          <a:uLnTx/>
                          <a:uFillTx/>
                          <a:latin typeface="+mn-lt"/>
                          <a:ea typeface="+mn-ea"/>
                          <a:cs typeface="+mn-cs"/>
                        </a:rPr>
                        <a:t>……………..</a:t>
                      </a:r>
                      <a:r>
                        <a:rPr kumimoji="0" lang="en-US" sz="1400" b="1" i="0" u="none" strike="noStrike" kern="1200" cap="none" spc="0" normalizeH="0" baseline="0" noProof="0" dirty="0" err="1">
                          <a:ln>
                            <a:noFill/>
                          </a:ln>
                          <a:solidFill>
                            <a:srgbClr val="0070C0"/>
                          </a:solidFill>
                          <a:effectLst/>
                          <a:uLnTx/>
                          <a:uFillTx/>
                          <a:latin typeface="+mn-lt"/>
                          <a:ea typeface="+mn-ea"/>
                          <a:cs typeface="+mn-cs"/>
                        </a:rPr>
                        <a:t>si</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toate</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prevederile</a:t>
                      </a:r>
                      <a:r>
                        <a:rPr kumimoji="0" lang="en-US" sz="1400" b="1" i="0" u="none" strike="noStrike" kern="1200" cap="none" spc="0" normalizeH="0" baseline="0" noProof="0" dirty="0">
                          <a:ln>
                            <a:noFill/>
                          </a:ln>
                          <a:solidFill>
                            <a:srgbClr val="0070C0"/>
                          </a:solidFill>
                          <a:effectLst/>
                          <a:uLnTx/>
                          <a:uFillTx/>
                          <a:latin typeface="+mn-lt"/>
                          <a:ea typeface="+mn-ea"/>
                          <a:cs typeface="+mn-cs"/>
                        </a:rPr>
                        <a:t> derivate: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mn-lt"/>
                          <a:ea typeface="+mn-ea"/>
                          <a:cs typeface="+mn-cs"/>
                        </a:rPr>
                        <a:t>Art. 21 </a:t>
                      </a:r>
                      <a:r>
                        <a:rPr kumimoji="0" lang="en-US" sz="1400" b="1" i="1" u="none" strike="noStrike" kern="1200" cap="none" spc="0" normalizeH="0" baseline="0" noProof="0" dirty="0" err="1">
                          <a:ln>
                            <a:noFill/>
                          </a:ln>
                          <a:solidFill>
                            <a:prstClr val="black"/>
                          </a:solidFill>
                          <a:effectLst/>
                          <a:uLnTx/>
                          <a:uFillTx/>
                          <a:latin typeface="+mn-lt"/>
                          <a:ea typeface="+mn-ea"/>
                          <a:cs typeface="+mn-cs"/>
                        </a:rPr>
                        <a:t>alin</a:t>
                      </a:r>
                      <a:r>
                        <a:rPr kumimoji="0" lang="en-US" sz="1400" b="1" i="1" u="none" strike="noStrike" kern="1200" cap="none" spc="0" normalizeH="0" baseline="0" noProof="0" dirty="0">
                          <a:ln>
                            <a:noFill/>
                          </a:ln>
                          <a:solidFill>
                            <a:prstClr val="black"/>
                          </a:solidFill>
                          <a:effectLst/>
                          <a:uLnTx/>
                          <a:uFillTx/>
                          <a:latin typeface="+mn-lt"/>
                          <a:ea typeface="+mn-ea"/>
                          <a:cs typeface="+mn-cs"/>
                        </a:rPr>
                        <a:t>. (5) lit. e) </a:t>
                      </a:r>
                      <a:r>
                        <a:rPr lang="en-US" sz="1400" strike="sngStrike" dirty="0" err="1">
                          <a:solidFill>
                            <a:srgbClr val="FF0000"/>
                          </a:solidFill>
                          <a:effectLst/>
                          <a:latin typeface="Calibri" panose="020F0502020204030204" pitchFamily="34" charset="0"/>
                          <a:ea typeface="Calibri" panose="020F0502020204030204" pitchFamily="34" charset="0"/>
                        </a:rPr>
                        <a:t>certificatul</a:t>
                      </a:r>
                      <a:r>
                        <a:rPr lang="en-US" sz="1400" strike="sngStrike" dirty="0">
                          <a:solidFill>
                            <a:srgbClr val="FF0000"/>
                          </a:solidFill>
                          <a:effectLst/>
                          <a:latin typeface="Calibri" panose="020F0502020204030204" pitchFamily="34" charset="0"/>
                          <a:ea typeface="Calibri" panose="020F0502020204030204" pitchFamily="34" charset="0"/>
                        </a:rPr>
                        <a:t> de </a:t>
                      </a:r>
                      <a:r>
                        <a:rPr lang="en-US" sz="1400" strike="sngStrike" dirty="0" err="1">
                          <a:solidFill>
                            <a:srgbClr val="FF0000"/>
                          </a:solidFill>
                          <a:effectLst/>
                          <a:latin typeface="Calibri" panose="020F0502020204030204" pitchFamily="34" charset="0"/>
                          <a:ea typeface="Calibri" panose="020F0502020204030204" pitchFamily="34" charset="0"/>
                        </a:rPr>
                        <a:t>atestare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privind</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capacitatea</a:t>
                      </a:r>
                      <a:r>
                        <a:rPr lang="en-US" sz="1400" strike="sngStrike" dirty="0">
                          <a:solidFill>
                            <a:srgbClr val="FF0000"/>
                          </a:solidFill>
                          <a:effectLst/>
                          <a:latin typeface="Calibri" panose="020F0502020204030204" pitchFamily="34" charset="0"/>
                          <a:ea typeface="Calibri" panose="020F0502020204030204" pitchFamily="34" charset="0"/>
                        </a:rPr>
                        <a:t> de </a:t>
                      </a:r>
                      <a:r>
                        <a:rPr lang="en-US" sz="1400" strike="sngStrike" dirty="0" err="1">
                          <a:solidFill>
                            <a:srgbClr val="FF0000"/>
                          </a:solidFill>
                          <a:effectLst/>
                          <a:latin typeface="Calibri" panose="020F0502020204030204" pitchFamily="34" charset="0"/>
                          <a:ea typeface="Calibri" panose="020F0502020204030204" pitchFamily="34" charset="0"/>
                        </a:rPr>
                        <a:t>industrializare</a:t>
                      </a:r>
                      <a:r>
                        <a:rPr lang="en-US" sz="1400" strike="sngStrike" dirty="0">
                          <a:solidFill>
                            <a:srgbClr val="FF0000"/>
                          </a:solidFill>
                          <a:effectLst/>
                          <a:latin typeface="Calibri" panose="020F0502020204030204" pitchFamily="34" charset="0"/>
                          <a:ea typeface="Calibri" panose="020F0502020204030204" pitchFamily="34" charset="0"/>
                        </a:rPr>
                        <a:t> a </a:t>
                      </a:r>
                      <a:r>
                        <a:rPr lang="en-US" sz="1400" strike="sngStrike" dirty="0" err="1">
                          <a:solidFill>
                            <a:srgbClr val="FF0000"/>
                          </a:solidFill>
                          <a:effectLst/>
                          <a:latin typeface="Calibri" panose="020F0502020204030204" pitchFamily="34" charset="0"/>
                          <a:ea typeface="Calibri" panose="020F0502020204030204" pitchFamily="34" charset="0"/>
                        </a:rPr>
                        <a:t>lemnului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pentru</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producătorii</a:t>
                      </a:r>
                      <a:r>
                        <a:rPr lang="en-US" sz="1400" strike="sngStrike" dirty="0">
                          <a:solidFill>
                            <a:srgbClr val="FF0000"/>
                          </a:solidFill>
                          <a:effectLst/>
                          <a:latin typeface="Calibri" panose="020F0502020204030204" pitchFamily="34" charset="0"/>
                          <a:ea typeface="Calibri" panose="020F0502020204030204" pitchFamily="34" charset="0"/>
                        </a:rPr>
                        <a:t> din </a:t>
                      </a:r>
                      <a:r>
                        <a:rPr lang="en-US" sz="1400" strike="sngStrike" dirty="0" err="1">
                          <a:solidFill>
                            <a:srgbClr val="FF0000"/>
                          </a:solidFill>
                          <a:effectLst/>
                          <a:latin typeface="Calibri" panose="020F0502020204030204" pitchFamily="34" charset="0"/>
                          <a:ea typeface="Calibri" panose="020F0502020204030204" pitchFamily="34" charset="0"/>
                        </a:rPr>
                        <a:t>industria</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mobilei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potrivit</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prevederilor</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u="sng" strike="sngStrike" dirty="0">
                          <a:solidFill>
                            <a:srgbClr val="FF0000"/>
                          </a:solidFill>
                          <a:effectLst/>
                          <a:latin typeface="Calibri" panose="020F0502020204030204" pitchFamily="34" charset="0"/>
                          <a:ea typeface="Calibri" panose="020F0502020204030204" pitchFamily="34" charset="0"/>
                        </a:rPr>
                        <a:t>art. 58</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numai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în</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cazul</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licitaţiilor</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organizate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pentru</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lemn</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fasonat</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numai</a:t>
                      </a:r>
                      <a:r>
                        <a:rPr lang="en-US" sz="1400" strike="sngStrike" dirty="0">
                          <a:solidFill>
                            <a:srgbClr val="FF0000"/>
                          </a:solidFill>
                          <a:effectLst/>
                          <a:latin typeface="Calibri" panose="020F0502020204030204" pitchFamily="34" charset="0"/>
                          <a:ea typeface="Calibri" panose="020F0502020204030204" pitchFamily="34" charset="0"/>
                        </a:rPr>
                        <a:t> de </a:t>
                      </a:r>
                      <a:r>
                        <a:rPr lang="en-US" sz="1400" strike="sngStrike" dirty="0" err="1">
                          <a:solidFill>
                            <a:srgbClr val="FF0000"/>
                          </a:solidFill>
                          <a:effectLst/>
                          <a:latin typeface="Calibri" panose="020F0502020204030204" pitchFamily="34" charset="0"/>
                          <a:ea typeface="Calibri" panose="020F0502020204030204" pitchFamily="34" charset="0"/>
                        </a:rPr>
                        <a:t>către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administratorii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fondului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forestier</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proprietate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publică</a:t>
                      </a:r>
                      <a:r>
                        <a:rPr lang="en-US" sz="1400" strike="sngStrike" dirty="0">
                          <a:solidFill>
                            <a:srgbClr val="FF0000"/>
                          </a:solidFill>
                          <a:effectLst/>
                          <a:latin typeface="Calibri" panose="020F0502020204030204" pitchFamily="34" charset="0"/>
                          <a:ea typeface="Calibri" panose="020F0502020204030204" pitchFamily="34" charset="0"/>
                        </a:rPr>
                        <a:t> a </a:t>
                      </a:r>
                      <a:r>
                        <a:rPr lang="en-US" sz="1400" strike="sngStrike" dirty="0" err="1">
                          <a:solidFill>
                            <a:srgbClr val="FF0000"/>
                          </a:solidFill>
                          <a:effectLst/>
                          <a:latin typeface="Calibri" panose="020F0502020204030204" pitchFamily="34" charset="0"/>
                          <a:ea typeface="Calibri" panose="020F0502020204030204" pitchFamily="34" charset="0"/>
                        </a:rPr>
                        <a:t>statului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în</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copie</a:t>
                      </a:r>
                      <a:r>
                        <a:rPr lang="en-US" sz="1400" strike="sngStrike" dirty="0">
                          <a:solidFill>
                            <a:srgbClr val="FF0000"/>
                          </a:solidFill>
                          <a:effectLst/>
                          <a:latin typeface="Calibri" panose="020F0502020204030204" pitchFamily="34" charset="0"/>
                          <a:ea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mn-lt"/>
                          <a:ea typeface="+mn-ea"/>
                          <a:cs typeface="+mn-cs"/>
                        </a:rPr>
                        <a:t>Art. 30 </a:t>
                      </a:r>
                      <a:r>
                        <a:rPr kumimoji="0" lang="en-US" sz="1400" b="1" i="1" u="none" strike="noStrike" kern="1200" cap="none" spc="0" normalizeH="0" baseline="0" noProof="0" dirty="0" err="1">
                          <a:ln>
                            <a:noFill/>
                          </a:ln>
                          <a:solidFill>
                            <a:prstClr val="black"/>
                          </a:solidFill>
                          <a:effectLst/>
                          <a:uLnTx/>
                          <a:uFillTx/>
                          <a:latin typeface="+mn-lt"/>
                          <a:ea typeface="+mn-ea"/>
                          <a:cs typeface="+mn-cs"/>
                        </a:rPr>
                        <a:t>alin</a:t>
                      </a:r>
                      <a:r>
                        <a:rPr kumimoji="0" lang="en-US" sz="1400" b="1" i="1" u="none" strike="noStrike" kern="1200" cap="none" spc="0" normalizeH="0" baseline="0" noProof="0" dirty="0">
                          <a:ln>
                            <a:noFill/>
                          </a:ln>
                          <a:solidFill>
                            <a:prstClr val="black"/>
                          </a:solidFill>
                          <a:effectLst/>
                          <a:uLnTx/>
                          <a:uFillTx/>
                          <a:latin typeface="+mn-lt"/>
                          <a:ea typeface="+mn-ea"/>
                          <a:cs typeface="+mn-cs"/>
                        </a:rPr>
                        <a:t>. (1) lit. e)</a:t>
                      </a:r>
                      <a:r>
                        <a:rPr kumimoji="0" lang="en-US" sz="1400" b="0" i="1" u="none" strike="noStrike" kern="1200" cap="none" spc="0" normalizeH="0" baseline="0" noProof="0" dirty="0">
                          <a:ln>
                            <a:noFill/>
                          </a:ln>
                          <a:solidFill>
                            <a:prstClr val="black"/>
                          </a:solidFill>
                          <a:effectLst/>
                          <a:uLnTx/>
                          <a:uFillTx/>
                          <a:latin typeface="+mn-lt"/>
                          <a:ea typeface="+mn-ea"/>
                          <a:cs typeface="+mn-cs"/>
                        </a:rPr>
                        <a:t> </a:t>
                      </a:r>
                      <a:r>
                        <a:rPr kumimoji="0" lang="ro-RO"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a:t>
                      </a:r>
                      <a:r>
                        <a:rPr lang="en-US" sz="1400" dirty="0" err="1">
                          <a:effectLst/>
                          <a:latin typeface="Calibri" panose="020F0502020204030204" pitchFamily="34" charset="0"/>
                          <a:ea typeface="Calibri" panose="020F0502020204030204" pitchFamily="34" charset="0"/>
                        </a:rPr>
                        <a:t>este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declarat</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adjudecatar</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pentru</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fiecare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partidă</a:t>
                      </a:r>
                      <a:r>
                        <a:rPr lang="en-US" sz="1400" dirty="0">
                          <a:effectLst/>
                          <a:latin typeface="Calibri" panose="020F0502020204030204" pitchFamily="34" charset="0"/>
                          <a:ea typeface="Calibri" panose="020F0502020204030204" pitchFamily="34" charset="0"/>
                        </a:rPr>
                        <a:t>/</a:t>
                      </a:r>
                      <a:r>
                        <a:rPr lang="en-US" sz="1400" dirty="0" err="1">
                          <a:effectLst/>
                          <a:latin typeface="Calibri" panose="020F0502020204030204" pitchFamily="34" charset="0"/>
                          <a:ea typeface="Calibri" panose="020F0502020204030204" pitchFamily="34" charset="0"/>
                        </a:rPr>
                        <a:t>grupaj</a:t>
                      </a:r>
                      <a:r>
                        <a:rPr lang="en-US" sz="1400" dirty="0">
                          <a:effectLst/>
                          <a:latin typeface="Calibri" panose="020F0502020204030204" pitchFamily="34" charset="0"/>
                          <a:ea typeface="Calibri" panose="020F0502020204030204" pitchFamily="34" charset="0"/>
                        </a:rPr>
                        <a:t> de </a:t>
                      </a:r>
                      <a:r>
                        <a:rPr lang="en-US" sz="1400" dirty="0" err="1">
                          <a:effectLst/>
                          <a:latin typeface="Calibri" panose="020F0502020204030204" pitchFamily="34" charset="0"/>
                          <a:ea typeface="Calibri" panose="020F0502020204030204" pitchFamily="34" charset="0"/>
                        </a:rPr>
                        <a:t>partizi</a:t>
                      </a:r>
                      <a:r>
                        <a:rPr lang="en-US" sz="1400" dirty="0">
                          <a:effectLst/>
                          <a:latin typeface="Calibri" panose="020F0502020204030204" pitchFamily="34" charset="0"/>
                          <a:ea typeface="Calibri" panose="020F0502020204030204" pitchFamily="34" charset="0"/>
                        </a:rPr>
                        <a:t>/lot/</a:t>
                      </a:r>
                      <a:r>
                        <a:rPr lang="en-US" sz="1400" dirty="0" err="1">
                          <a:effectLst/>
                          <a:latin typeface="Calibri" panose="020F0502020204030204" pitchFamily="34" charset="0"/>
                          <a:ea typeface="Calibri" panose="020F0502020204030204" pitchFamily="34" charset="0"/>
                        </a:rPr>
                        <a:t>piesă</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operatorul</a:t>
                      </a:r>
                      <a:r>
                        <a:rPr lang="en-US" sz="1400" dirty="0">
                          <a:effectLst/>
                          <a:latin typeface="Calibri" panose="020F0502020204030204" pitchFamily="34" charset="0"/>
                          <a:ea typeface="Calibri" panose="020F0502020204030204" pitchFamily="34" charset="0"/>
                        </a:rPr>
                        <a:t> economic care a </a:t>
                      </a:r>
                      <a:r>
                        <a:rPr lang="en-US" sz="1400" dirty="0" err="1">
                          <a:effectLst/>
                          <a:latin typeface="Calibri" panose="020F0502020204030204" pitchFamily="34" charset="0"/>
                          <a:ea typeface="Calibri" panose="020F0502020204030204" pitchFamily="34" charset="0"/>
                        </a:rPr>
                        <a:t>oferit</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preţul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cel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mai</a:t>
                      </a:r>
                      <a:r>
                        <a:rPr lang="en-US" sz="1400" dirty="0">
                          <a:effectLst/>
                          <a:latin typeface="Calibri" panose="020F0502020204030204" pitchFamily="34" charset="0"/>
                          <a:ea typeface="Calibri" panose="020F0502020204030204" pitchFamily="34" charset="0"/>
                        </a:rPr>
                        <a:t> mare, </a:t>
                      </a:r>
                      <a:r>
                        <a:rPr lang="en-US" sz="1400" dirty="0" err="1">
                          <a:effectLst/>
                          <a:latin typeface="Calibri" panose="020F0502020204030204" pitchFamily="34" charset="0"/>
                          <a:ea typeface="Calibri" panose="020F0502020204030204" pitchFamily="34" charset="0"/>
                        </a:rPr>
                        <a:t>dacă</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acesta</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este</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cel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puţin</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egal</a:t>
                      </a:r>
                      <a:r>
                        <a:rPr lang="en-US" sz="1400" dirty="0">
                          <a:effectLst/>
                          <a:latin typeface="Calibri" panose="020F0502020204030204" pitchFamily="34" charset="0"/>
                          <a:ea typeface="Calibri" panose="020F0502020204030204" pitchFamily="34" charset="0"/>
                        </a:rPr>
                        <a:t> cu </a:t>
                      </a:r>
                      <a:r>
                        <a:rPr lang="en-US" sz="1400" dirty="0" err="1">
                          <a:effectLst/>
                          <a:latin typeface="Calibri" panose="020F0502020204030204" pitchFamily="34" charset="0"/>
                          <a:ea typeface="Calibri" panose="020F0502020204030204" pitchFamily="34" charset="0"/>
                        </a:rPr>
                        <a:t>preţul</a:t>
                      </a:r>
                      <a:r>
                        <a:rPr lang="en-US" sz="1400" dirty="0">
                          <a:effectLst/>
                          <a:latin typeface="Calibri" panose="020F0502020204030204" pitchFamily="34" charset="0"/>
                          <a:ea typeface="Calibri" panose="020F0502020204030204" pitchFamily="34" charset="0"/>
                        </a:rPr>
                        <a:t> de </a:t>
                      </a:r>
                      <a:r>
                        <a:rPr lang="en-US" sz="1400" dirty="0" err="1">
                          <a:effectLst/>
                          <a:latin typeface="Calibri" panose="020F0502020204030204" pitchFamily="34" charset="0"/>
                          <a:ea typeface="Calibri" panose="020F0502020204030204" pitchFamily="34" charset="0"/>
                        </a:rPr>
                        <a:t>pornire</a:t>
                      </a:r>
                      <a:r>
                        <a:rPr lang="en-US" sz="1400" dirty="0">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sau</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după</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caz</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producătorul</a:t>
                      </a:r>
                      <a:r>
                        <a:rPr lang="en-US" sz="1400" strike="sngStrike" dirty="0">
                          <a:solidFill>
                            <a:srgbClr val="FF0000"/>
                          </a:solidFill>
                          <a:effectLst/>
                          <a:latin typeface="Calibri" panose="020F0502020204030204" pitchFamily="34" charset="0"/>
                          <a:ea typeface="Calibri" panose="020F0502020204030204" pitchFamily="34" charset="0"/>
                        </a:rPr>
                        <a:t> din </a:t>
                      </a:r>
                      <a:r>
                        <a:rPr lang="en-US" sz="1400" strike="sngStrike" dirty="0" err="1">
                          <a:solidFill>
                            <a:srgbClr val="FF0000"/>
                          </a:solidFill>
                          <a:effectLst/>
                          <a:latin typeface="Calibri" panose="020F0502020204030204" pitchFamily="34" charset="0"/>
                          <a:ea typeface="Calibri" panose="020F0502020204030204" pitchFamily="34" charset="0"/>
                        </a:rPr>
                        <a:t>industria</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mobilei</a:t>
                      </a:r>
                      <a:r>
                        <a:rPr lang="en-US" sz="1400" strike="sngStrike" dirty="0">
                          <a:solidFill>
                            <a:srgbClr val="FF0000"/>
                          </a:solidFill>
                          <a:effectLst/>
                          <a:latin typeface="Calibri" panose="020F0502020204030204" pitchFamily="34" charset="0"/>
                          <a:ea typeface="Calibri" panose="020F0502020204030204" pitchFamily="34" charset="0"/>
                        </a:rPr>
                        <a:t> care </a:t>
                      </a:r>
                      <a:r>
                        <a:rPr lang="en-US" sz="1400" strike="sngStrike" dirty="0" err="1">
                          <a:solidFill>
                            <a:srgbClr val="FF0000"/>
                          </a:solidFill>
                          <a:effectLst/>
                          <a:latin typeface="Calibri" panose="020F0502020204030204" pitchFamily="34" charset="0"/>
                          <a:ea typeface="Calibri" panose="020F0502020204030204" pitchFamily="34" charset="0"/>
                        </a:rPr>
                        <a:t>îşi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exercită</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dreptul</a:t>
                      </a:r>
                      <a:r>
                        <a:rPr lang="en-US" sz="1400" strike="sngStrike" dirty="0">
                          <a:solidFill>
                            <a:srgbClr val="FF0000"/>
                          </a:solidFill>
                          <a:effectLst/>
                          <a:latin typeface="Calibri" panose="020F0502020204030204" pitchFamily="34" charset="0"/>
                          <a:ea typeface="Calibri" panose="020F0502020204030204" pitchFamily="34" charset="0"/>
                        </a:rPr>
                        <a:t> de </a:t>
                      </a:r>
                      <a:r>
                        <a:rPr lang="en-US" sz="1400" strike="sngStrike" dirty="0" err="1">
                          <a:solidFill>
                            <a:srgbClr val="FF0000"/>
                          </a:solidFill>
                          <a:effectLst/>
                          <a:latin typeface="Calibri" panose="020F0502020204030204" pitchFamily="34" charset="0"/>
                          <a:ea typeface="Calibri" panose="020F0502020204030204" pitchFamily="34" charset="0"/>
                        </a:rPr>
                        <a:t>preempţiune</a:t>
                      </a:r>
                      <a:r>
                        <a:rPr lang="en-US" sz="1400" strike="sngStrike" dirty="0">
                          <a:solidFill>
                            <a:srgbClr val="FF0000"/>
                          </a:solidFill>
                          <a:effectLst/>
                          <a:latin typeface="Calibri" panose="020F0502020204030204" pitchFamily="34" charset="0"/>
                          <a:ea typeface="Calibri" panose="020F0502020204030204" pitchFamily="34" charset="0"/>
                        </a:rPr>
                        <a:t> la </a:t>
                      </a:r>
                      <a:r>
                        <a:rPr lang="en-US" sz="1400" strike="sngStrike" dirty="0" err="1">
                          <a:solidFill>
                            <a:srgbClr val="FF0000"/>
                          </a:solidFill>
                          <a:effectLst/>
                          <a:latin typeface="Calibri" panose="020F0502020204030204" pitchFamily="34" charset="0"/>
                          <a:ea typeface="Calibri" panose="020F0502020204030204" pitchFamily="34" charset="0"/>
                        </a:rPr>
                        <a:t>cumpărarea</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masei</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lemnoase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fasonate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în</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condiţiile</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u="sng" strike="sngStrike" dirty="0">
                          <a:solidFill>
                            <a:srgbClr val="FF0000"/>
                          </a:solidFill>
                          <a:effectLst/>
                          <a:latin typeface="Calibri" panose="020F0502020204030204" pitchFamily="34" charset="0"/>
                          <a:ea typeface="Calibri" panose="020F0502020204030204" pitchFamily="34" charset="0"/>
                        </a:rPr>
                        <a:t>art. 47</a:t>
                      </a:r>
                      <a:r>
                        <a:rPr lang="en-US" sz="1400" strike="sngStrike" dirty="0">
                          <a:solidFill>
                            <a:srgbClr val="FF0000"/>
                          </a:solidFill>
                          <a:effectLst/>
                          <a:latin typeface="Calibri" panose="020F0502020204030204" pitchFamily="34" charset="0"/>
                          <a:ea typeface="Calibri" panose="020F0502020204030204" pitchFamily="34" charset="0"/>
                        </a:rPr>
                        <a:t> din </a:t>
                      </a:r>
                      <a:r>
                        <a:rPr lang="en-US" sz="1400" strike="sngStrike" dirty="0" err="1">
                          <a:solidFill>
                            <a:srgbClr val="FF0000"/>
                          </a:solidFill>
                          <a:effectLst/>
                          <a:latin typeface="Calibri" panose="020F0502020204030204" pitchFamily="34" charset="0"/>
                          <a:ea typeface="Calibri" panose="020F0502020204030204" pitchFamily="34" charset="0"/>
                        </a:rPr>
                        <a:t>prezentul</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sngStrike" dirty="0" err="1">
                          <a:solidFill>
                            <a:srgbClr val="FF0000"/>
                          </a:solidFill>
                          <a:effectLst/>
                          <a:latin typeface="Calibri" panose="020F0502020204030204" pitchFamily="34" charset="0"/>
                          <a:ea typeface="Calibri" panose="020F0502020204030204" pitchFamily="34" charset="0"/>
                        </a:rPr>
                        <a:t>regulament</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strike="noStrike" dirty="0">
                          <a:solidFill>
                            <a:srgbClr val="FF0000"/>
                          </a:solidFill>
                          <a:effectLst/>
                          <a:latin typeface="Calibri" panose="020F0502020204030204" pitchFamily="34" charset="0"/>
                          <a:ea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trike="noStrike" dirty="0">
                          <a:solidFill>
                            <a:schemeClr val="tx1"/>
                          </a:solidFill>
                          <a:effectLst/>
                          <a:latin typeface="Calibri" panose="020F0502020204030204" pitchFamily="34" charset="0"/>
                          <a:ea typeface="Calibri" panose="020F0502020204030204" pitchFamily="34" charset="0"/>
                        </a:rPr>
                        <a:t>A</a:t>
                      </a:r>
                      <a:r>
                        <a:rPr kumimoji="0" lang="ro-RO"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rt. 47 (1) </a:t>
                      </a:r>
                      <a:r>
                        <a:rPr kumimoji="0" lang="en-US" sz="14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en-US" sz="1400" b="0" i="0" u="none" strike="sngStrike" kern="1200" cap="none" spc="0" normalizeH="0" baseline="0" noProof="0" dirty="0" err="1">
                          <a:ln>
                            <a:noFill/>
                          </a:ln>
                          <a:solidFill>
                            <a:srgbClr val="FF0000"/>
                          </a:solidFill>
                          <a:effectLst/>
                          <a:uLnTx/>
                          <a:uFillTx/>
                          <a:latin typeface="+mn-lt"/>
                          <a:ea typeface="Calibri" panose="020F0502020204030204" pitchFamily="34" charset="0"/>
                          <a:cs typeface="Times New Roman" panose="02020603050405020304" pitchFamily="18" charset="0"/>
                        </a:rPr>
                        <a:t>referitor</a:t>
                      </a:r>
                      <a:r>
                        <a:rPr kumimoji="0" lang="en-US" sz="1400" b="0" i="0" u="none" strike="sngStrike" kern="1200" cap="none" spc="0" normalizeH="0" baseline="0" noProof="0" dirty="0">
                          <a:ln>
                            <a:noFill/>
                          </a:ln>
                          <a:solidFill>
                            <a:srgbClr val="FF0000"/>
                          </a:solidFill>
                          <a:effectLst/>
                          <a:uLnTx/>
                          <a:uFillTx/>
                          <a:latin typeface="+mn-lt"/>
                          <a:ea typeface="Calibri" panose="020F0502020204030204" pitchFamily="34" charset="0"/>
                          <a:cs typeface="Times New Roman" panose="02020603050405020304" pitchFamily="18" charset="0"/>
                        </a:rPr>
                        <a:t> la </a:t>
                      </a:r>
                      <a:r>
                        <a:rPr kumimoji="0" lang="en-US" sz="1400" b="0" i="0" u="none" strike="sngStrike" kern="1200" cap="none" spc="0" normalizeH="0" baseline="0" noProof="0" dirty="0" err="1">
                          <a:ln>
                            <a:noFill/>
                          </a:ln>
                          <a:solidFill>
                            <a:srgbClr val="FF0000"/>
                          </a:solidFill>
                          <a:effectLst/>
                          <a:uLnTx/>
                          <a:uFillTx/>
                          <a:latin typeface="+mn-lt"/>
                          <a:ea typeface="Calibri" panose="020F0502020204030204" pitchFamily="34" charset="0"/>
                          <a:cs typeface="Times New Roman" panose="02020603050405020304" pitchFamily="18" charset="0"/>
                        </a:rPr>
                        <a:t>exercitarea</a:t>
                      </a:r>
                      <a:r>
                        <a:rPr kumimoji="0" lang="en-US" sz="1400" b="0" i="0" u="none" strike="sngStrike" kern="1200" cap="none" spc="0" normalizeH="0" baseline="0" noProof="0" dirty="0">
                          <a:ln>
                            <a:noFill/>
                          </a:ln>
                          <a:solidFill>
                            <a:srgbClr val="FF0000"/>
                          </a:solidFill>
                          <a:effectLst/>
                          <a:uLnTx/>
                          <a:uFillTx/>
                          <a:latin typeface="+mn-lt"/>
                          <a:ea typeface="Calibri" panose="020F0502020204030204" pitchFamily="34" charset="0"/>
                          <a:cs typeface="Times New Roman" panose="02020603050405020304" pitchFamily="18" charset="0"/>
                        </a:rPr>
                        <a:t> </a:t>
                      </a:r>
                      <a:r>
                        <a:rPr kumimoji="0" lang="en-US" sz="1400" b="0" i="0" u="none" strike="sngStrike" kern="1200" cap="none" spc="0" normalizeH="0" baseline="0" noProof="0" dirty="0" err="1">
                          <a:ln>
                            <a:noFill/>
                          </a:ln>
                          <a:solidFill>
                            <a:srgbClr val="FF0000"/>
                          </a:solidFill>
                          <a:effectLst/>
                          <a:uLnTx/>
                          <a:uFillTx/>
                          <a:latin typeface="+mn-lt"/>
                          <a:ea typeface="Calibri" panose="020F0502020204030204" pitchFamily="34" charset="0"/>
                          <a:cs typeface="Times New Roman" panose="02020603050405020304" pitchFamily="18" charset="0"/>
                        </a:rPr>
                        <a:t>dreptului</a:t>
                      </a:r>
                      <a:r>
                        <a:rPr kumimoji="0" lang="en-US" sz="1400" b="0" i="0" u="none" strike="sngStrike" kern="1200" cap="none" spc="0" normalizeH="0" baseline="0" noProof="0" dirty="0">
                          <a:ln>
                            <a:noFill/>
                          </a:ln>
                          <a:solidFill>
                            <a:srgbClr val="FF0000"/>
                          </a:solidFill>
                          <a:effectLst/>
                          <a:uLnTx/>
                          <a:uFillTx/>
                          <a:latin typeface="+mn-lt"/>
                          <a:ea typeface="Calibri" panose="020F0502020204030204" pitchFamily="34" charset="0"/>
                          <a:cs typeface="Times New Roman" panose="02020603050405020304" pitchFamily="18" charset="0"/>
                        </a:rPr>
                        <a:t> de </a:t>
                      </a:r>
                      <a:r>
                        <a:rPr kumimoji="0" lang="en-US" sz="1400" b="0" i="0" u="none" strike="sngStrike" kern="1200" cap="none" spc="0" normalizeH="0" baseline="0" noProof="0" dirty="0" err="1">
                          <a:ln>
                            <a:noFill/>
                          </a:ln>
                          <a:solidFill>
                            <a:srgbClr val="FF0000"/>
                          </a:solidFill>
                          <a:effectLst/>
                          <a:uLnTx/>
                          <a:uFillTx/>
                          <a:latin typeface="+mn-lt"/>
                          <a:ea typeface="Calibri" panose="020F0502020204030204" pitchFamily="34" charset="0"/>
                          <a:cs typeface="Times New Roman" panose="02020603050405020304" pitchFamily="18" charset="0"/>
                        </a:rPr>
                        <a:t>preemtiune</a:t>
                      </a:r>
                      <a:r>
                        <a:rPr kumimoji="0" lang="en-US" sz="1400" b="0" i="0" u="none" strike="sngStrike" kern="1200" cap="none" spc="0" normalizeH="0" baseline="0" noProof="0" dirty="0">
                          <a:ln>
                            <a:noFill/>
                          </a:ln>
                          <a:solidFill>
                            <a:srgbClr val="FF0000"/>
                          </a:solidFill>
                          <a:effectLst/>
                          <a:uLnTx/>
                          <a:uFillTx/>
                          <a:latin typeface="+mn-lt"/>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de </a:t>
                      </a:r>
                      <a:r>
                        <a:rPr kumimoji="0" lang="en-US" sz="14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catre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o</a:t>
                      </a:r>
                      <a:r>
                        <a:rPr kumimoji="0" lang="ro-RO"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peratorii economici </a:t>
                      </a:r>
                      <a:r>
                        <a:rPr kumimoji="0" lang="ro-RO"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care dețin </a:t>
                      </a:r>
                      <a:r>
                        <a:rPr kumimoji="0" lang="ro-RO"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certificat de atestare ca </a:t>
                      </a:r>
                      <a:r>
                        <a:rPr kumimoji="0" lang="ro-RO" sz="14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producător din industria mobile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ART. 58*)</a:t>
                      </a:r>
                      <a:r>
                        <a:rPr kumimoji="0" lang="en-US" sz="1400" b="0" i="0" u="none" strike="noStrike" kern="1200" cap="none" spc="0" normalizeH="0" baseline="0" noProof="0" dirty="0">
                          <a:ln>
                            <a:noFill/>
                          </a:ln>
                          <a:solidFill>
                            <a:prstClr val="black"/>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Necesarul</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anual</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estimat</a:t>
                      </a:r>
                      <a:r>
                        <a:rPr kumimoji="0" lang="en-US" sz="1400" b="0" i="0" u="none" strike="sngStrike" kern="1200" cap="none" spc="0" normalizeH="0" baseline="0" noProof="0" dirty="0">
                          <a:ln>
                            <a:noFill/>
                          </a:ln>
                          <a:solidFill>
                            <a:srgbClr val="FF0000"/>
                          </a:solidFill>
                          <a:effectLst/>
                          <a:uLnTx/>
                          <a:uFillTx/>
                          <a:latin typeface="+mn-lt"/>
                          <a:ea typeface="+mn-ea"/>
                          <a:cs typeface="+mn-cs"/>
                        </a:rPr>
                        <a:t> de </a:t>
                      </a:r>
                      <a:r>
                        <a:rPr kumimoji="0" lang="en-US" sz="1400" b="0" i="0" u="none" strike="sngStrike" kern="1200" cap="none" spc="0" normalizeH="0" baseline="0" noProof="0" dirty="0" err="1">
                          <a:ln>
                            <a:noFill/>
                          </a:ln>
                          <a:solidFill>
                            <a:srgbClr val="FF0000"/>
                          </a:solidFill>
                          <a:effectLst/>
                          <a:uLnTx/>
                          <a:uFillTx/>
                          <a:latin typeface="+mn-lt"/>
                          <a:ea typeface="+mn-ea"/>
                          <a:cs typeface="+mn-cs"/>
                        </a:rPr>
                        <a:t>materiale</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lemnoase</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pe</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specii</a:t>
                      </a:r>
                      <a:r>
                        <a:rPr kumimoji="0" lang="en-US" sz="1400" b="0" i="0" u="none" strike="sngStrike" kern="1200" cap="none" spc="0" normalizeH="0" baseline="0" noProof="0" dirty="0">
                          <a:ln>
                            <a:noFill/>
                          </a:ln>
                          <a:solidFill>
                            <a:srgbClr val="FF0000"/>
                          </a:solidFill>
                          <a:effectLst/>
                          <a:uLnTx/>
                          <a:uFillTx/>
                          <a:latin typeface="+mn-lt"/>
                          <a:ea typeface="+mn-ea"/>
                          <a:cs typeface="+mn-cs"/>
                        </a:rPr>
                        <a:t>, sub </a:t>
                      </a:r>
                      <a:r>
                        <a:rPr kumimoji="0" lang="en-US" sz="1400" b="0" i="0" u="none" strike="sngStrike" kern="1200" cap="none" spc="0" normalizeH="0" baseline="0" noProof="0" dirty="0" err="1">
                          <a:ln>
                            <a:noFill/>
                          </a:ln>
                          <a:solidFill>
                            <a:srgbClr val="FF0000"/>
                          </a:solidFill>
                          <a:effectLst/>
                          <a:uLnTx/>
                          <a:uFillTx/>
                          <a:latin typeface="+mn-lt"/>
                          <a:ea typeface="+mn-ea"/>
                          <a:cs typeface="+mn-cs"/>
                        </a:rPr>
                        <a:t>formă</a:t>
                      </a:r>
                      <a:r>
                        <a:rPr kumimoji="0" lang="en-US" sz="1400" b="0" i="0" u="none" strike="sngStrike" kern="1200" cap="none" spc="0" normalizeH="0" baseline="0" noProof="0" dirty="0">
                          <a:ln>
                            <a:noFill/>
                          </a:ln>
                          <a:solidFill>
                            <a:srgbClr val="FF0000"/>
                          </a:solidFill>
                          <a:effectLst/>
                          <a:uLnTx/>
                          <a:uFillTx/>
                          <a:latin typeface="+mn-lt"/>
                          <a:ea typeface="+mn-ea"/>
                          <a:cs typeface="+mn-cs"/>
                        </a:rPr>
                        <a:t> de </a:t>
                      </a:r>
                      <a:r>
                        <a:rPr kumimoji="0" lang="en-US" sz="1400" b="0" i="0" u="none" strike="sngStrike" kern="1200" cap="none" spc="0" normalizeH="0" baseline="0" noProof="0" dirty="0" err="1">
                          <a:ln>
                            <a:noFill/>
                          </a:ln>
                          <a:solidFill>
                            <a:srgbClr val="FF0000"/>
                          </a:solidFill>
                          <a:effectLst/>
                          <a:uLnTx/>
                          <a:uFillTx/>
                          <a:latin typeface="+mn-lt"/>
                          <a:ea typeface="+mn-ea"/>
                          <a:cs typeface="+mn-cs"/>
                        </a:rPr>
                        <a:t>lemn</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fasonat</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potrivit</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prevederilor</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sng" strike="sngStrike" kern="1200" cap="none" spc="0" normalizeH="0" baseline="0" noProof="0" dirty="0">
                          <a:ln>
                            <a:noFill/>
                          </a:ln>
                          <a:solidFill>
                            <a:srgbClr val="FF0000"/>
                          </a:solidFill>
                          <a:effectLst/>
                          <a:uLnTx/>
                          <a:uFillTx/>
                          <a:latin typeface="+mn-lt"/>
                          <a:ea typeface="+mn-ea"/>
                          <a:cs typeface="+mn-cs"/>
                        </a:rPr>
                        <a:t>art. 60</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alin</a:t>
                      </a:r>
                      <a:r>
                        <a:rPr kumimoji="0" lang="en-US" sz="1400" b="0" i="0" u="none" strike="sngStrike" kern="1200" cap="none" spc="0" normalizeH="0" baseline="0" noProof="0" dirty="0">
                          <a:ln>
                            <a:noFill/>
                          </a:ln>
                          <a:solidFill>
                            <a:srgbClr val="FF0000"/>
                          </a:solidFill>
                          <a:effectLst/>
                          <a:uLnTx/>
                          <a:uFillTx/>
                          <a:latin typeface="+mn-lt"/>
                          <a:ea typeface="+mn-ea"/>
                          <a:cs typeface="+mn-cs"/>
                        </a:rPr>
                        <a:t>. (5) lit. g) din </a:t>
                      </a:r>
                      <a:r>
                        <a:rPr kumimoji="0" lang="en-US" sz="1400" b="0" i="0" u="none" strike="sngStrike" kern="1200" cap="none" spc="0" normalizeH="0" baseline="0" noProof="0" dirty="0" err="1">
                          <a:ln>
                            <a:noFill/>
                          </a:ln>
                          <a:solidFill>
                            <a:srgbClr val="FF0000"/>
                          </a:solidFill>
                          <a:effectLst/>
                          <a:uLnTx/>
                          <a:uFillTx/>
                          <a:latin typeface="+mn-lt"/>
                          <a:ea typeface="+mn-ea"/>
                          <a:cs typeface="+mn-cs"/>
                        </a:rPr>
                        <a:t>Legea</a:t>
                      </a:r>
                      <a:r>
                        <a:rPr kumimoji="0" lang="en-US" sz="1400" b="0" i="0" u="none" strike="sngStrike" kern="1200" cap="none" spc="0" normalizeH="0" baseline="0" noProof="0" dirty="0">
                          <a:ln>
                            <a:noFill/>
                          </a:ln>
                          <a:solidFill>
                            <a:srgbClr val="FF0000"/>
                          </a:solidFill>
                          <a:effectLst/>
                          <a:uLnTx/>
                          <a:uFillTx/>
                          <a:latin typeface="+mn-lt"/>
                          <a:ea typeface="+mn-ea"/>
                          <a:cs typeface="+mn-cs"/>
                        </a:rPr>
                        <a:t> </a:t>
                      </a:r>
                      <a:r>
                        <a:rPr kumimoji="0" lang="en-US" sz="1400" b="0" i="0" u="none" strike="sngStrike" kern="1200" cap="none" spc="0" normalizeH="0" baseline="0" noProof="0" dirty="0" err="1">
                          <a:ln>
                            <a:noFill/>
                          </a:ln>
                          <a:solidFill>
                            <a:srgbClr val="FF0000"/>
                          </a:solidFill>
                          <a:effectLst/>
                          <a:uLnTx/>
                          <a:uFillTx/>
                          <a:latin typeface="+mn-lt"/>
                          <a:ea typeface="+mn-ea"/>
                          <a:cs typeface="+mn-cs"/>
                        </a:rPr>
                        <a:t>nr</a:t>
                      </a:r>
                      <a:r>
                        <a:rPr kumimoji="0" lang="en-US" sz="1400" b="0" i="0" u="none" strike="sngStrike" kern="1200" cap="none" spc="0" normalizeH="0" baseline="0" noProof="0" dirty="0">
                          <a:ln>
                            <a:noFill/>
                          </a:ln>
                          <a:solidFill>
                            <a:srgbClr val="FF0000"/>
                          </a:solidFill>
                          <a:effectLst/>
                          <a:uLnTx/>
                          <a:uFillTx/>
                          <a:latin typeface="+mn-lt"/>
                          <a:ea typeface="+mn-ea"/>
                          <a:cs typeface="+mn-cs"/>
                        </a:rPr>
                        <a:t>. 46/2008……</a:t>
                      </a:r>
                      <a:endParaRPr kumimoji="0" lang="en-US" sz="1400" b="1" i="0" u="none" strike="sngStrike" kern="1200" cap="none" spc="0" normalizeH="0" baseline="0" noProof="0" dirty="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mn-lt"/>
                          <a:ea typeface="+mn-ea"/>
                          <a:cs typeface="+mn-cs"/>
                        </a:rPr>
                        <a:t>Art. 60 </a:t>
                      </a:r>
                      <a:r>
                        <a:rPr kumimoji="0" lang="en-US" sz="1400" b="1" i="1" u="none" strike="noStrike" kern="1200" cap="none" spc="0" normalizeH="0" baseline="0" noProof="0" dirty="0" err="1">
                          <a:ln>
                            <a:noFill/>
                          </a:ln>
                          <a:solidFill>
                            <a:prstClr val="black"/>
                          </a:solidFill>
                          <a:effectLst/>
                          <a:uLnTx/>
                          <a:uFillTx/>
                          <a:latin typeface="+mn-lt"/>
                          <a:ea typeface="+mn-ea"/>
                          <a:cs typeface="+mn-cs"/>
                        </a:rPr>
                        <a:t>alin</a:t>
                      </a:r>
                      <a:r>
                        <a:rPr kumimoji="0" lang="en-US" sz="1400" b="1" i="1" u="none" strike="noStrike" kern="1200" cap="none" spc="0" normalizeH="0" baseline="0" noProof="0" dirty="0">
                          <a:ln>
                            <a:noFill/>
                          </a:ln>
                          <a:solidFill>
                            <a:prstClr val="black"/>
                          </a:solidFill>
                          <a:effectLst/>
                          <a:uLnTx/>
                          <a:uFillTx/>
                          <a:latin typeface="+mn-lt"/>
                          <a:ea typeface="+mn-ea"/>
                          <a:cs typeface="+mn-cs"/>
                        </a:rPr>
                        <a:t>. (2)</a:t>
                      </a:r>
                      <a:r>
                        <a:rPr kumimoji="0" lang="en-US" sz="1400" b="0" i="1" u="none" strike="noStrike" kern="1200" cap="none" spc="0" normalizeH="0" baseline="0" noProof="0" dirty="0">
                          <a:ln>
                            <a:noFill/>
                          </a:ln>
                          <a:solidFill>
                            <a:prstClr val="black"/>
                          </a:solidFill>
                          <a:effectLst/>
                          <a:uLnTx/>
                          <a:uFillTx/>
                          <a:latin typeface="+mn-lt"/>
                          <a:ea typeface="+mn-ea"/>
                          <a:cs typeface="+mn-cs"/>
                        </a:rPr>
                        <a:t>   </a:t>
                      </a:r>
                      <a:r>
                        <a:rPr kumimoji="0" lang="en-US" sz="1400" b="0" i="1" u="none" strike="sngStrike" kern="1200" cap="none" spc="0" normalizeH="0" baseline="0" noProof="0" dirty="0" err="1">
                          <a:ln>
                            <a:noFill/>
                          </a:ln>
                          <a:solidFill>
                            <a:srgbClr val="FF0000"/>
                          </a:solidFill>
                          <a:effectLst/>
                          <a:uLnTx/>
                          <a:uFillTx/>
                          <a:latin typeface="+mn-lt"/>
                          <a:ea typeface="+mn-ea"/>
                          <a:cs typeface="+mn-cs"/>
                        </a:rPr>
                        <a:t>Lemnul</a:t>
                      </a:r>
                      <a:r>
                        <a:rPr kumimoji="0" lang="en-US" sz="1400" b="0" i="1" u="none" strike="sngStrike" kern="1200" cap="none" spc="0" normalizeH="0" baseline="0" noProof="0" dirty="0">
                          <a:ln>
                            <a:noFill/>
                          </a:ln>
                          <a:solidFill>
                            <a:srgbClr val="FF0000"/>
                          </a:solidFill>
                          <a:effectLst/>
                          <a:uLnTx/>
                          <a:uFillTx/>
                          <a:latin typeface="+mn-lt"/>
                          <a:ea typeface="+mn-ea"/>
                          <a:cs typeface="+mn-cs"/>
                        </a:rPr>
                        <a:t> </a:t>
                      </a:r>
                      <a:r>
                        <a:rPr kumimoji="0" lang="en-US" sz="1400" b="0" i="1" u="none" strike="sngStrike" kern="1200" cap="none" spc="0" normalizeH="0" baseline="0" noProof="0" dirty="0" err="1">
                          <a:ln>
                            <a:noFill/>
                          </a:ln>
                          <a:solidFill>
                            <a:srgbClr val="FF0000"/>
                          </a:solidFill>
                          <a:effectLst/>
                          <a:uLnTx/>
                          <a:uFillTx/>
                          <a:latin typeface="+mn-lt"/>
                          <a:ea typeface="+mn-ea"/>
                          <a:cs typeface="+mn-cs"/>
                        </a:rPr>
                        <a:t>fasonat</a:t>
                      </a:r>
                      <a:r>
                        <a:rPr kumimoji="0" lang="en-US" sz="1400" b="0" i="1" u="none" strike="sngStrike" kern="1200" cap="none" spc="0" normalizeH="0" baseline="0" noProof="0" dirty="0">
                          <a:ln>
                            <a:noFill/>
                          </a:ln>
                          <a:solidFill>
                            <a:srgbClr val="FF0000"/>
                          </a:solidFill>
                          <a:effectLst/>
                          <a:uLnTx/>
                          <a:uFillTx/>
                          <a:latin typeface="+mn-lt"/>
                          <a:ea typeface="+mn-ea"/>
                          <a:cs typeface="+mn-cs"/>
                        </a:rPr>
                        <a:t> </a:t>
                      </a:r>
                      <a:r>
                        <a:rPr kumimoji="0" lang="en-US" sz="1400" b="0" i="1" u="none" strike="sngStrike" kern="1200" cap="none" spc="0" normalizeH="0" baseline="0" noProof="0" dirty="0" err="1">
                          <a:ln>
                            <a:noFill/>
                          </a:ln>
                          <a:solidFill>
                            <a:srgbClr val="FF0000"/>
                          </a:solidFill>
                          <a:effectLst/>
                          <a:uLnTx/>
                          <a:uFillTx/>
                          <a:latin typeface="+mn-lt"/>
                          <a:ea typeface="+mn-ea"/>
                          <a:cs typeface="+mn-cs"/>
                        </a:rPr>
                        <a:t>achiziţionat</a:t>
                      </a:r>
                      <a:r>
                        <a:rPr kumimoji="0" lang="en-US" sz="1400" b="0" i="1" u="none" strike="sngStrike" kern="1200" cap="none" spc="0" normalizeH="0" baseline="0" noProof="0" dirty="0">
                          <a:ln>
                            <a:noFill/>
                          </a:ln>
                          <a:solidFill>
                            <a:srgbClr val="FF0000"/>
                          </a:solidFill>
                          <a:effectLst/>
                          <a:uLnTx/>
                          <a:uFillTx/>
                          <a:latin typeface="+mn-lt"/>
                          <a:ea typeface="+mn-ea"/>
                          <a:cs typeface="+mn-cs"/>
                        </a:rPr>
                        <a:t>  </a:t>
                      </a:r>
                      <a:r>
                        <a:rPr kumimoji="0" lang="en-US" sz="1400" b="0" i="1" u="none" strike="sngStrike" kern="1200" cap="none" spc="0" normalizeH="0" baseline="0" noProof="0" dirty="0" err="1">
                          <a:ln>
                            <a:noFill/>
                          </a:ln>
                          <a:solidFill>
                            <a:srgbClr val="FF0000"/>
                          </a:solidFill>
                          <a:effectLst/>
                          <a:uLnTx/>
                          <a:uFillTx/>
                          <a:latin typeface="+mn-lt"/>
                          <a:ea typeface="+mn-ea"/>
                          <a:cs typeface="+mn-cs"/>
                        </a:rPr>
                        <a:t>prin</a:t>
                      </a:r>
                      <a:r>
                        <a:rPr kumimoji="0" lang="en-US" sz="1400" b="0" i="1" u="none" strike="sngStrike" kern="1200" cap="none" spc="0" normalizeH="0" baseline="0" noProof="0" dirty="0">
                          <a:ln>
                            <a:noFill/>
                          </a:ln>
                          <a:solidFill>
                            <a:srgbClr val="FF0000"/>
                          </a:solidFill>
                          <a:effectLst/>
                          <a:uLnTx/>
                          <a:uFillTx/>
                          <a:latin typeface="+mn-lt"/>
                          <a:ea typeface="+mn-ea"/>
                          <a:cs typeface="+mn-cs"/>
                        </a:rPr>
                        <a:t> </a:t>
                      </a:r>
                      <a:r>
                        <a:rPr kumimoji="0" lang="en-US" sz="1400" b="1" i="1" u="none" strike="sngStrike" kern="1200" cap="none" spc="0" normalizeH="0" baseline="0" noProof="0" dirty="0" err="1">
                          <a:ln>
                            <a:noFill/>
                          </a:ln>
                          <a:solidFill>
                            <a:srgbClr val="FF0000"/>
                          </a:solidFill>
                          <a:effectLst/>
                          <a:uLnTx/>
                          <a:uFillTx/>
                          <a:latin typeface="+mn-lt"/>
                          <a:ea typeface="+mn-ea"/>
                          <a:cs typeface="+mn-cs"/>
                        </a:rPr>
                        <a:t>exercitarea</a:t>
                      </a:r>
                      <a:r>
                        <a:rPr kumimoji="0" lang="en-US" sz="1400" b="1" i="1" u="none" strike="sngStrike" kern="1200" cap="none" spc="0" normalizeH="0" baseline="0" noProof="0" dirty="0">
                          <a:ln>
                            <a:noFill/>
                          </a:ln>
                          <a:solidFill>
                            <a:srgbClr val="FF0000"/>
                          </a:solidFill>
                          <a:effectLst/>
                          <a:uLnTx/>
                          <a:uFillTx/>
                          <a:latin typeface="+mn-lt"/>
                          <a:ea typeface="+mn-ea"/>
                          <a:cs typeface="+mn-cs"/>
                        </a:rPr>
                        <a:t> </a:t>
                      </a:r>
                      <a:r>
                        <a:rPr kumimoji="0" lang="en-US" sz="1400" b="1" i="1" u="none" strike="sngStrike" kern="1200" cap="none" spc="0" normalizeH="0" baseline="0" noProof="0" dirty="0" err="1">
                          <a:ln>
                            <a:noFill/>
                          </a:ln>
                          <a:solidFill>
                            <a:srgbClr val="FF0000"/>
                          </a:solidFill>
                          <a:effectLst/>
                          <a:uLnTx/>
                          <a:uFillTx/>
                          <a:latin typeface="+mn-lt"/>
                          <a:ea typeface="+mn-ea"/>
                          <a:cs typeface="+mn-cs"/>
                        </a:rPr>
                        <a:t>dreptului</a:t>
                      </a:r>
                      <a:r>
                        <a:rPr kumimoji="0" lang="en-US" sz="1400" b="1" i="1" u="none" strike="sngStrike" kern="1200" cap="none" spc="0" normalizeH="0" baseline="0" noProof="0" dirty="0">
                          <a:ln>
                            <a:noFill/>
                          </a:ln>
                          <a:solidFill>
                            <a:srgbClr val="FF0000"/>
                          </a:solidFill>
                          <a:effectLst/>
                          <a:uLnTx/>
                          <a:uFillTx/>
                          <a:latin typeface="+mn-lt"/>
                          <a:ea typeface="+mn-ea"/>
                          <a:cs typeface="+mn-cs"/>
                        </a:rPr>
                        <a:t> de </a:t>
                      </a:r>
                      <a:r>
                        <a:rPr kumimoji="0" lang="en-US" sz="1400" b="1" i="1" u="none" strike="sngStrike" kern="1200" cap="none" spc="0" normalizeH="0" baseline="0" noProof="0" dirty="0" err="1">
                          <a:ln>
                            <a:noFill/>
                          </a:ln>
                          <a:solidFill>
                            <a:srgbClr val="FF0000"/>
                          </a:solidFill>
                          <a:effectLst/>
                          <a:uLnTx/>
                          <a:uFillTx/>
                          <a:latin typeface="+mn-lt"/>
                          <a:ea typeface="+mn-ea"/>
                          <a:cs typeface="+mn-cs"/>
                        </a:rPr>
                        <a:t>preempţiune</a:t>
                      </a:r>
                      <a:r>
                        <a:rPr kumimoji="0" lang="en-US" sz="1400" b="1" i="1" u="none" strike="sngStrike" kern="1200" cap="none" spc="0" normalizeH="0" baseline="0" noProof="0" dirty="0">
                          <a:ln>
                            <a:noFill/>
                          </a:ln>
                          <a:solidFill>
                            <a:srgbClr val="FF0000"/>
                          </a:solidFill>
                          <a:effectLst/>
                          <a:uLnTx/>
                          <a:uFillTx/>
                          <a:latin typeface="+mn-lt"/>
                          <a:ea typeface="+mn-ea"/>
                          <a:cs typeface="+mn-cs"/>
                        </a:rPr>
                        <a:t> şi </a:t>
                      </a:r>
                      <a:r>
                        <a:rPr kumimoji="0" lang="en-US" sz="1400" b="1" i="1" u="none" strike="sngStrike" kern="1200" cap="none" spc="0" normalizeH="0" baseline="0" noProof="0" dirty="0" err="1">
                          <a:ln>
                            <a:noFill/>
                          </a:ln>
                          <a:solidFill>
                            <a:srgbClr val="FF0000"/>
                          </a:solidFill>
                          <a:effectLst/>
                          <a:uLnTx/>
                          <a:uFillTx/>
                          <a:latin typeface="+mn-lt"/>
                          <a:ea typeface="+mn-ea"/>
                          <a:cs typeface="+mn-cs"/>
                        </a:rPr>
                        <a:t>cherestelele</a:t>
                      </a:r>
                      <a:r>
                        <a:rPr kumimoji="0" lang="en-US" sz="1400" b="1" i="1" u="none" strike="sngStrike" kern="1200" cap="none" spc="0" normalizeH="0" baseline="0" noProof="0" dirty="0">
                          <a:ln>
                            <a:noFill/>
                          </a:ln>
                          <a:solidFill>
                            <a:srgbClr val="FF0000"/>
                          </a:solidFill>
                          <a:effectLst/>
                          <a:uLnTx/>
                          <a:uFillTx/>
                          <a:latin typeface="+mn-lt"/>
                          <a:ea typeface="+mn-ea"/>
                          <a:cs typeface="+mn-cs"/>
                        </a:rPr>
                        <a:t> </a:t>
                      </a:r>
                      <a:r>
                        <a:rPr kumimoji="0" lang="en-US" sz="1400" b="1" i="1" u="none" strike="sngStrike" kern="1200" cap="none" spc="0" normalizeH="0" baseline="0" noProof="0" dirty="0" err="1">
                          <a:ln>
                            <a:noFill/>
                          </a:ln>
                          <a:solidFill>
                            <a:srgbClr val="FF0000"/>
                          </a:solidFill>
                          <a:effectLst/>
                          <a:uLnTx/>
                          <a:uFillTx/>
                          <a:latin typeface="+mn-lt"/>
                          <a:ea typeface="+mn-ea"/>
                          <a:cs typeface="+mn-cs"/>
                        </a:rPr>
                        <a:t>rezultate</a:t>
                      </a:r>
                      <a:r>
                        <a:rPr kumimoji="0" lang="en-US" sz="1400" b="1" i="1" u="none" strike="sngStrike" kern="1200" cap="none" spc="0" normalizeH="0" baseline="0" noProof="0" dirty="0">
                          <a:ln>
                            <a:noFill/>
                          </a:ln>
                          <a:solidFill>
                            <a:srgbClr val="FF0000"/>
                          </a:solidFill>
                          <a:effectLst/>
                          <a:uLnTx/>
                          <a:uFillTx/>
                          <a:latin typeface="+mn-lt"/>
                          <a:ea typeface="+mn-ea"/>
                          <a:cs typeface="+mn-cs"/>
                        </a:rPr>
                        <a:t> din </a:t>
                      </a:r>
                      <a:r>
                        <a:rPr kumimoji="0" lang="en-US" sz="1400" b="1" i="1" u="none" strike="sngStrike" kern="1200" cap="none" spc="0" normalizeH="0" baseline="0" noProof="0" dirty="0" err="1">
                          <a:ln>
                            <a:noFill/>
                          </a:ln>
                          <a:solidFill>
                            <a:srgbClr val="FF0000"/>
                          </a:solidFill>
                          <a:effectLst/>
                          <a:uLnTx/>
                          <a:uFillTx/>
                          <a:latin typeface="+mn-lt"/>
                          <a:ea typeface="+mn-ea"/>
                          <a:cs typeface="+mn-cs"/>
                        </a:rPr>
                        <a:t>prelucrarea</a:t>
                      </a:r>
                      <a:r>
                        <a:rPr kumimoji="0" lang="en-US" sz="1400" b="1" i="1" u="none" strike="sngStrike" kern="1200" cap="none" spc="0" normalizeH="0" baseline="0" noProof="0" dirty="0">
                          <a:ln>
                            <a:noFill/>
                          </a:ln>
                          <a:solidFill>
                            <a:srgbClr val="FF0000"/>
                          </a:solidFill>
                          <a:effectLst/>
                          <a:uLnTx/>
                          <a:uFillTx/>
                          <a:latin typeface="+mn-lt"/>
                          <a:ea typeface="+mn-ea"/>
                          <a:cs typeface="+mn-cs"/>
                        </a:rPr>
                        <a:t> </a:t>
                      </a:r>
                      <a:r>
                        <a:rPr kumimoji="0" lang="en-US" sz="1400" b="1" i="1" u="none" strike="sngStrike" kern="1200" cap="none" spc="0" normalizeH="0" baseline="0" noProof="0" dirty="0" err="1">
                          <a:ln>
                            <a:noFill/>
                          </a:ln>
                          <a:solidFill>
                            <a:srgbClr val="FF0000"/>
                          </a:solidFill>
                          <a:effectLst/>
                          <a:uLnTx/>
                          <a:uFillTx/>
                          <a:latin typeface="+mn-lt"/>
                          <a:ea typeface="+mn-ea"/>
                          <a:cs typeface="+mn-cs"/>
                        </a:rPr>
                        <a:t>acestuia</a:t>
                      </a:r>
                      <a:r>
                        <a:rPr kumimoji="0" lang="en-US" sz="1400" b="1" i="1" u="none" strike="sngStrike" kern="1200" cap="none" spc="0" normalizeH="0" baseline="0" noProof="0" dirty="0">
                          <a:ln>
                            <a:noFill/>
                          </a:ln>
                          <a:solidFill>
                            <a:srgbClr val="FF0000"/>
                          </a:solidFill>
                          <a:effectLst/>
                          <a:uLnTx/>
                          <a:uFillTx/>
                          <a:latin typeface="+mn-lt"/>
                          <a:ea typeface="+mn-ea"/>
                          <a:cs typeface="+mn-cs"/>
                        </a:rPr>
                        <a:t> nu pot face </a:t>
                      </a:r>
                      <a:r>
                        <a:rPr kumimoji="0" lang="en-US" sz="1400" b="1" i="1" u="none" strike="sngStrike" kern="1200" cap="none" spc="0" normalizeH="0" baseline="0" noProof="0" dirty="0" err="1">
                          <a:ln>
                            <a:noFill/>
                          </a:ln>
                          <a:solidFill>
                            <a:srgbClr val="FF0000"/>
                          </a:solidFill>
                          <a:effectLst/>
                          <a:uLnTx/>
                          <a:uFillTx/>
                          <a:latin typeface="+mn-lt"/>
                          <a:ea typeface="+mn-ea"/>
                          <a:cs typeface="+mn-cs"/>
                        </a:rPr>
                        <a:t>obiectul</a:t>
                      </a:r>
                      <a:r>
                        <a:rPr kumimoji="0" lang="en-US" sz="1400" b="1" i="1" u="none" strike="sngStrike" kern="1200" cap="none" spc="0" normalizeH="0" baseline="0" noProof="0" dirty="0">
                          <a:ln>
                            <a:noFill/>
                          </a:ln>
                          <a:solidFill>
                            <a:srgbClr val="FF0000"/>
                          </a:solidFill>
                          <a:effectLst/>
                          <a:uLnTx/>
                          <a:uFillTx/>
                          <a:latin typeface="+mn-lt"/>
                          <a:ea typeface="+mn-ea"/>
                          <a:cs typeface="+mn-cs"/>
                        </a:rPr>
                        <a:t> </a:t>
                      </a:r>
                      <a:r>
                        <a:rPr kumimoji="0" lang="en-US" sz="1400" b="1" i="1" u="none" strike="sngStrike" kern="1200" cap="none" spc="0" normalizeH="0" baseline="0" noProof="0" dirty="0" err="1">
                          <a:ln>
                            <a:noFill/>
                          </a:ln>
                          <a:solidFill>
                            <a:srgbClr val="FF0000"/>
                          </a:solidFill>
                          <a:effectLst/>
                          <a:uLnTx/>
                          <a:uFillTx/>
                          <a:latin typeface="+mn-lt"/>
                          <a:ea typeface="+mn-ea"/>
                          <a:cs typeface="+mn-cs"/>
                        </a:rPr>
                        <a:t>comercializării</a:t>
                      </a:r>
                      <a:r>
                        <a:rPr kumimoji="0" lang="en-US" sz="1400" b="0" i="1" u="none" strike="sngStrike" kern="1200" cap="none" spc="0" normalizeH="0" baseline="0" noProof="0" dirty="0">
                          <a:ln>
                            <a:noFill/>
                          </a:ln>
                          <a:solidFill>
                            <a:srgbClr val="FF0000"/>
                          </a:solidFill>
                          <a:effectLst/>
                          <a:uLnTx/>
                          <a:uFillTx/>
                          <a:latin typeface="+mn-lt"/>
                          <a:ea typeface="+mn-ea"/>
                          <a:cs typeface="+mn-cs"/>
                        </a:rPr>
                        <a:t>.</a:t>
                      </a:r>
                      <a:endParaRPr kumimoji="0" lang="en-US" sz="1400" b="0" i="0" u="none" strike="sngStrike" kern="1200" cap="none" spc="0" normalizeH="0" baseline="0" noProof="0" dirty="0">
                        <a:ln>
                          <a:noFill/>
                        </a:ln>
                        <a:solidFill>
                          <a:srgbClr val="FF0000"/>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lang="en-US" sz="1400" dirty="0">
                          <a:effectLst/>
                          <a:latin typeface="Calibri" panose="020F0502020204030204" pitchFamily="34" charset="0"/>
                          <a:ea typeface="Calibri" panose="020F0502020204030204" pitchFamily="34" charset="0"/>
                        </a:rPr>
                        <a:t>Este </a:t>
                      </a:r>
                      <a:r>
                        <a:rPr lang="en-US" sz="1400" dirty="0" err="1">
                          <a:effectLst/>
                          <a:latin typeface="Calibri" panose="020F0502020204030204" pitchFamily="34" charset="0"/>
                          <a:ea typeface="Calibri" panose="020F0502020204030204" pitchFamily="34" charset="0"/>
                        </a:rPr>
                        <a:t>declarat</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adjudecatar</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licitantul</a:t>
                      </a:r>
                      <a:r>
                        <a:rPr lang="en-US" sz="1400" dirty="0">
                          <a:effectLst/>
                          <a:latin typeface="Calibri" panose="020F0502020204030204" pitchFamily="34" charset="0"/>
                          <a:ea typeface="Calibri" panose="020F0502020204030204" pitchFamily="34" charset="0"/>
                        </a:rPr>
                        <a:t> care a </a:t>
                      </a:r>
                      <a:r>
                        <a:rPr lang="en-US" sz="1400" dirty="0" err="1">
                          <a:effectLst/>
                          <a:latin typeface="Calibri" panose="020F0502020204030204" pitchFamily="34" charset="0"/>
                          <a:ea typeface="Calibri" panose="020F0502020204030204" pitchFamily="34" charset="0"/>
                        </a:rPr>
                        <a:t>oferit</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pretul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cel</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mai</a:t>
                      </a:r>
                      <a:r>
                        <a:rPr lang="en-US" sz="1400" dirty="0">
                          <a:effectLst/>
                          <a:latin typeface="Calibri" panose="020F0502020204030204" pitchFamily="34" charset="0"/>
                          <a:ea typeface="Calibri" panose="020F0502020204030204" pitchFamily="34" charset="0"/>
                        </a:rPr>
                        <a:t> mare, </a:t>
                      </a:r>
                      <a:r>
                        <a:rPr lang="en-US" sz="1400" dirty="0" err="1">
                          <a:effectLst/>
                          <a:latin typeface="Calibri" panose="020F0502020204030204" pitchFamily="34" charset="0"/>
                          <a:ea typeface="Calibri" panose="020F0502020204030204" pitchFamily="34" charset="0"/>
                        </a:rPr>
                        <a:t>dupa</a:t>
                      </a:r>
                      <a:r>
                        <a:rPr lang="en-US" sz="1400" dirty="0">
                          <a:effectLst/>
                          <a:latin typeface="Calibri" panose="020F0502020204030204" pitchFamily="34" charset="0"/>
                          <a:ea typeface="Calibri" panose="020F0502020204030204" pitchFamily="34" charset="0"/>
                        </a:rPr>
                        <a:t> 3 </a:t>
                      </a:r>
                      <a:r>
                        <a:rPr lang="en-US" sz="1400" dirty="0" err="1">
                          <a:effectLst/>
                          <a:latin typeface="Calibri" panose="020F0502020204030204" pitchFamily="34" charset="0"/>
                          <a:ea typeface="Calibri" panose="020F0502020204030204" pitchFamily="34" charset="0"/>
                        </a:rPr>
                        <a:t>strigari</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succesive</a:t>
                      </a:r>
                      <a:r>
                        <a:rPr lang="en-US" sz="1400" dirty="0">
                          <a:effectLst/>
                          <a:latin typeface="Calibri" panose="020F0502020204030204" pitchFamily="34" charset="0"/>
                          <a:ea typeface="Calibri" panose="020F0502020204030204" pitchFamily="34" charset="0"/>
                        </a:rPr>
                        <a:t> ale </a:t>
                      </a:r>
                      <a:r>
                        <a:rPr lang="en-US" sz="1400" dirty="0" err="1">
                          <a:effectLst/>
                          <a:latin typeface="Calibri" panose="020F0502020204030204" pitchFamily="34" charset="0"/>
                          <a:ea typeface="Calibri" panose="020F0502020204030204" pitchFamily="34" charset="0"/>
                        </a:rPr>
                        <a:t>presedintelui</a:t>
                      </a:r>
                      <a:r>
                        <a:rPr lang="en-US" sz="1400" dirty="0">
                          <a:effectLst/>
                          <a:latin typeface="Calibri" panose="020F0502020204030204" pitchFamily="34" charset="0"/>
                          <a:ea typeface="Calibri" panose="020F0502020204030204" pitchFamily="34" charset="0"/>
                        </a:rPr>
                        <a:t> </a:t>
                      </a:r>
                      <a:r>
                        <a:rPr lang="en-US" sz="1400" dirty="0" err="1">
                          <a:effectLst/>
                          <a:latin typeface="Calibri" panose="020F0502020204030204" pitchFamily="34" charset="0"/>
                          <a:ea typeface="Calibri" panose="020F0502020204030204" pitchFamily="34" charset="0"/>
                        </a:rPr>
                        <a:t>comisiei</a:t>
                      </a:r>
                      <a:r>
                        <a:rPr lang="en-US" sz="1400" dirty="0">
                          <a:effectLst/>
                          <a:latin typeface="Calibri" panose="020F0502020204030204" pitchFamily="34" charset="0"/>
                          <a:ea typeface="Calibri" panose="020F0502020204030204" pitchFamily="34" charset="0"/>
                        </a:rPr>
                        <a:t> de </a:t>
                      </a:r>
                      <a:r>
                        <a:rPr lang="en-US" sz="1400" dirty="0" err="1">
                          <a:effectLst/>
                          <a:latin typeface="Calibri" panose="020F0502020204030204" pitchFamily="34" charset="0"/>
                          <a:ea typeface="Calibri" panose="020F0502020204030204" pitchFamily="34" charset="0"/>
                        </a:rPr>
                        <a:t>licitatie</a:t>
                      </a:r>
                      <a:r>
                        <a:rPr lang="en-US" sz="1400" dirty="0">
                          <a:effectLst/>
                          <a:latin typeface="Calibri" panose="020F0502020204030204" pitchFamily="34" charset="0"/>
                          <a:ea typeface="Calibri" panose="020F0502020204030204" pitchFamily="34" charset="0"/>
                        </a:rPr>
                        <a:t> </a:t>
                      </a:r>
                      <a:r>
                        <a:rPr lang="en-US" sz="1400" b="1" dirty="0">
                          <a:solidFill>
                            <a:srgbClr val="0070C0"/>
                          </a:solidFill>
                          <a:effectLst/>
                          <a:latin typeface="Calibri" panose="020F0502020204030204" pitchFamily="34" charset="0"/>
                          <a:ea typeface="Calibri" panose="020F0502020204030204" pitchFamily="34" charset="0"/>
                        </a:rPr>
                        <a:t>ale </a:t>
                      </a:r>
                      <a:r>
                        <a:rPr lang="en-US" sz="1400" b="1" dirty="0" err="1">
                          <a:solidFill>
                            <a:srgbClr val="0070C0"/>
                          </a:solidFill>
                          <a:effectLst/>
                          <a:latin typeface="Calibri" panose="020F0502020204030204" pitchFamily="34" charset="0"/>
                          <a:ea typeface="Calibri" panose="020F0502020204030204" pitchFamily="34" charset="0"/>
                        </a:rPr>
                        <a:t>ofertei</a:t>
                      </a:r>
                      <a:r>
                        <a:rPr lang="en-US" sz="1400" b="1" dirty="0">
                          <a:solidFill>
                            <a:srgbClr val="0070C0"/>
                          </a:solidFill>
                          <a:effectLst/>
                          <a:latin typeface="Calibri" panose="020F0502020204030204" pitchFamily="34" charset="0"/>
                          <a:ea typeface="Calibri" panose="020F0502020204030204" pitchFamily="34" charset="0"/>
                        </a:rPr>
                        <a:t> </a:t>
                      </a:r>
                      <a:r>
                        <a:rPr lang="en-US" sz="1400" b="1" dirty="0" err="1">
                          <a:solidFill>
                            <a:srgbClr val="0070C0"/>
                          </a:solidFill>
                          <a:effectLst/>
                          <a:latin typeface="Calibri" panose="020F0502020204030204" pitchFamily="34" charset="0"/>
                          <a:ea typeface="Calibri" panose="020F0502020204030204" pitchFamily="34" charset="0"/>
                        </a:rPr>
                        <a:t>celei</a:t>
                      </a:r>
                      <a:r>
                        <a:rPr lang="en-US" sz="1400" b="1" dirty="0">
                          <a:solidFill>
                            <a:srgbClr val="0070C0"/>
                          </a:solidFill>
                          <a:effectLst/>
                          <a:latin typeface="Calibri" panose="020F0502020204030204" pitchFamily="34" charset="0"/>
                          <a:ea typeface="Calibri" panose="020F0502020204030204" pitchFamily="34" charset="0"/>
                        </a:rPr>
                        <a:t> </a:t>
                      </a:r>
                      <a:r>
                        <a:rPr lang="en-US" sz="1400" b="1" dirty="0" err="1">
                          <a:solidFill>
                            <a:srgbClr val="0070C0"/>
                          </a:solidFill>
                          <a:effectLst/>
                          <a:latin typeface="Calibri" panose="020F0502020204030204" pitchFamily="34" charset="0"/>
                          <a:ea typeface="Calibri" panose="020F0502020204030204" pitchFamily="34" charset="0"/>
                        </a:rPr>
                        <a:t>mai</a:t>
                      </a:r>
                      <a:r>
                        <a:rPr lang="en-US" sz="1400" b="1" dirty="0">
                          <a:solidFill>
                            <a:srgbClr val="0070C0"/>
                          </a:solidFill>
                          <a:effectLst/>
                          <a:latin typeface="Calibri" panose="020F0502020204030204" pitchFamily="34" charset="0"/>
                          <a:ea typeface="Calibri" panose="020F0502020204030204" pitchFamily="34" charset="0"/>
                        </a:rPr>
                        <a:t> </a:t>
                      </a:r>
                      <a:r>
                        <a:rPr lang="en-US" sz="1400" b="1" dirty="0" err="1">
                          <a:solidFill>
                            <a:srgbClr val="0070C0"/>
                          </a:solidFill>
                          <a:effectLst/>
                          <a:latin typeface="Calibri" panose="020F0502020204030204" pitchFamily="34" charset="0"/>
                          <a:ea typeface="Calibri" panose="020F0502020204030204" pitchFamily="34" charset="0"/>
                        </a:rPr>
                        <a:t>mari</a:t>
                      </a:r>
                      <a:r>
                        <a:rPr lang="en-US" sz="1400" b="1" dirty="0">
                          <a:solidFill>
                            <a:srgbClr val="0070C0"/>
                          </a:solidFill>
                          <a:effectLst/>
                          <a:latin typeface="Calibri" panose="020F0502020204030204" pitchFamily="34" charset="0"/>
                          <a:ea typeface="Calibri" panose="020F0502020204030204" pitchFamily="34" charset="0"/>
                        </a:rPr>
                        <a:t>.</a:t>
                      </a:r>
                      <a:endParaRPr kumimoji="0" lang="en-US" sz="14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mn-lt"/>
                          <a:ea typeface="+mn-ea"/>
                          <a:cs typeface="+mn-cs"/>
                        </a:rPr>
                        <a:t>Variante</a:t>
                      </a:r>
                      <a:r>
                        <a:rPr kumimoji="0" lang="en-US" sz="1400" b="1" i="0" u="none" strike="noStrike" kern="1200" cap="none" spc="0" normalizeH="0" baseline="0" noProof="0" dirty="0">
                          <a:ln>
                            <a:noFill/>
                          </a:ln>
                          <a:solidFill>
                            <a:prstClr val="black"/>
                          </a:solidFill>
                          <a:effectLst/>
                          <a:uLnTx/>
                          <a:uFillTx/>
                          <a:latin typeface="+mn-lt"/>
                          <a:ea typeface="+mn-ea"/>
                          <a:cs typeface="+mn-cs"/>
                        </a:rPr>
                        <a:t> de </a:t>
                      </a:r>
                      <a:r>
                        <a:rPr kumimoji="0" lang="en-US" sz="1400" b="1" i="0" u="none" strike="noStrike" kern="1200" cap="none" spc="0" normalizeH="0" baseline="0" noProof="0" dirty="0" err="1">
                          <a:ln>
                            <a:noFill/>
                          </a:ln>
                          <a:solidFill>
                            <a:prstClr val="black"/>
                          </a:solidFill>
                          <a:effectLst/>
                          <a:uLnTx/>
                          <a:uFillTx/>
                          <a:latin typeface="+mn-lt"/>
                          <a:ea typeface="+mn-ea"/>
                          <a:cs typeface="+mn-cs"/>
                        </a:rPr>
                        <a:t>solutionare</a:t>
                      </a:r>
                      <a:r>
                        <a:rPr kumimoji="0" lang="en-US" sz="1400" b="1" i="0" u="none" strike="noStrike" kern="1200" cap="none" spc="0" normalizeH="0" baseline="0" noProof="0" dirty="0">
                          <a:ln>
                            <a:noFill/>
                          </a:ln>
                          <a:solidFill>
                            <a:prstClr val="black"/>
                          </a:solidFill>
                          <a:effectLst/>
                          <a:uLnTx/>
                          <a:uFillTx/>
                          <a:latin typeface="+mn-lt"/>
                          <a:ea typeface="+mn-ea"/>
                          <a:cs typeface="+mn-cs"/>
                        </a:rPr>
                        <a:t> a </a:t>
                      </a:r>
                      <a:r>
                        <a:rPr kumimoji="0" lang="en-US" sz="1400" b="1" i="0" u="none" strike="noStrike" kern="1200" cap="none" spc="0" normalizeH="0" baseline="0" noProof="0" dirty="0" err="1">
                          <a:ln>
                            <a:noFill/>
                          </a:ln>
                          <a:solidFill>
                            <a:prstClr val="black"/>
                          </a:solidFill>
                          <a:effectLst/>
                          <a:uLnTx/>
                          <a:uFillTx/>
                          <a:latin typeface="+mn-lt"/>
                          <a:ea typeface="+mn-ea"/>
                          <a:cs typeface="+mn-cs"/>
                        </a:rPr>
                        <a:t>unor</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politici</a:t>
                      </a:r>
                      <a:r>
                        <a:rPr kumimoji="0" lang="en-US" sz="1400" b="1" i="0" u="none" strike="noStrike" kern="1200" cap="none" spc="0" normalizeH="0" baseline="0" noProof="0" dirty="0">
                          <a:ln>
                            <a:noFill/>
                          </a:ln>
                          <a:solidFill>
                            <a:srgbClr val="0070C0"/>
                          </a:solidFill>
                          <a:effectLst/>
                          <a:uLnTx/>
                          <a:uFillTx/>
                          <a:latin typeface="+mn-lt"/>
                          <a:ea typeface="+mn-ea"/>
                          <a:cs typeface="+mn-cs"/>
                        </a:rPr>
                        <a:t> </a:t>
                      </a:r>
                      <a:r>
                        <a:rPr kumimoji="0" lang="en-US" sz="1400" b="1" i="0" u="none" strike="noStrike" kern="1200" cap="none" spc="0" normalizeH="0" baseline="0" noProof="0" dirty="0" err="1">
                          <a:ln>
                            <a:noFill/>
                          </a:ln>
                          <a:solidFill>
                            <a:srgbClr val="0070C0"/>
                          </a:solidFill>
                          <a:effectLst/>
                          <a:uLnTx/>
                          <a:uFillTx/>
                          <a:latin typeface="+mn-lt"/>
                          <a:ea typeface="+mn-ea"/>
                          <a:cs typeface="+mn-cs"/>
                        </a:rPr>
                        <a:t>publice</a:t>
                      </a:r>
                      <a:r>
                        <a:rPr kumimoji="0" lang="en-US" sz="1400" b="1" i="0" u="none" strike="noStrike" kern="1200" cap="none" spc="0" normalizeH="0" baseline="0" noProof="0" dirty="0">
                          <a:ln>
                            <a:noFill/>
                          </a:ln>
                          <a:solidFill>
                            <a:prstClr val="black"/>
                          </a:solidFill>
                          <a:effectLst/>
                          <a:uLnTx/>
                          <a:uFillTx/>
                          <a:latin typeface="+mn-lt"/>
                          <a:ea typeface="+mn-ea"/>
                          <a:cs typeface="+mn-cs"/>
                        </a:rPr>
                        <a:t>, care </a:t>
                      </a:r>
                      <a:r>
                        <a:rPr kumimoji="0" lang="en-US" sz="1400" b="1" i="0" u="none" strike="noStrike" kern="1200" cap="none" spc="0" normalizeH="0" baseline="0" noProof="0" dirty="0" err="1">
                          <a:ln>
                            <a:noFill/>
                          </a:ln>
                          <a:solidFill>
                            <a:prstClr val="black"/>
                          </a:solidFill>
                          <a:effectLst/>
                          <a:uLnTx/>
                          <a:uFillTx/>
                          <a:latin typeface="+mn-lt"/>
                          <a:ea typeface="+mn-ea"/>
                          <a:cs typeface="+mn-cs"/>
                        </a:rPr>
                        <a:t>exced</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expertizei</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acestui</a:t>
                      </a:r>
                      <a:r>
                        <a:rPr kumimoji="0" lang="en-US" sz="1400" b="1" i="0" u="none" strike="noStrike" kern="1200" cap="none" spc="0" normalizeH="0" baseline="0" noProof="0" dirty="0">
                          <a:ln>
                            <a:noFill/>
                          </a:ln>
                          <a:solidFill>
                            <a:prstClr val="black"/>
                          </a:solidFill>
                          <a:effectLst/>
                          <a:uLnTx/>
                          <a:uFillTx/>
                          <a:latin typeface="+mn-lt"/>
                          <a:ea typeface="+mn-ea"/>
                          <a:cs typeface="+mn-cs"/>
                        </a:rPr>
                        <a:t> </a:t>
                      </a:r>
                      <a:r>
                        <a:rPr kumimoji="0" lang="en-US" sz="1400" b="1" i="0" u="none" strike="noStrike" kern="1200" cap="none" spc="0" normalizeH="0" baseline="0" noProof="0" dirty="0" err="1">
                          <a:ln>
                            <a:noFill/>
                          </a:ln>
                          <a:solidFill>
                            <a:prstClr val="black"/>
                          </a:solidFill>
                          <a:effectLst/>
                          <a:uLnTx/>
                          <a:uFillTx/>
                          <a:latin typeface="+mn-lt"/>
                          <a:ea typeface="+mn-ea"/>
                          <a:cs typeface="+mn-cs"/>
                        </a:rPr>
                        <a:t>colectiv</a:t>
                      </a:r>
                      <a:r>
                        <a:rPr kumimoji="0" lang="en-US" sz="1400" b="1"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Acordare</a:t>
                      </a:r>
                      <a:r>
                        <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a:t>
                      </a:r>
                      <a:r>
                        <a:rPr kumimoji="0" lang="ro-RO"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respectiv </a:t>
                      </a:r>
                      <a:r>
                        <a:rPr kumimoji="0" lang="ro-RO"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exercitarea dreptului de preemțiune trebuie să se facă în afara licitațiilor</a:t>
                      </a:r>
                      <a:r>
                        <a:rPr kumimoji="0" lang="ro-RO"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4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Statul trebuie să găsească </a:t>
                      </a:r>
                      <a:r>
                        <a:rPr kumimoji="0" lang="ro-RO"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alt mod de acordare a dreptului de preemțiune producătorilor din industria mobilei sau să găsească </a:t>
                      </a:r>
                      <a:r>
                        <a:rPr kumimoji="0" lang="ro-RO" sz="14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alte mecanisme pentru sp</a:t>
                      </a:r>
                      <a:r>
                        <a:rPr kumimoji="0" lang="en-US" sz="14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r</a:t>
                      </a:r>
                      <a:r>
                        <a:rPr kumimoji="0" lang="ro-RO" sz="14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ijinirea producătorilor din industria mobilei</a:t>
                      </a:r>
                      <a:r>
                        <a:rPr kumimoji="0" lang="ro-RO" sz="1400" b="0" i="0" u="sng"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(scutirea de plata impozitelor, TVA redus, deduceri fiscale etc).</a:t>
                      </a:r>
                      <a:endParaRPr kumimoji="0" lang="en-US" sz="14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753194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393480147"/>
              </p:ext>
            </p:extLst>
          </p:nvPr>
        </p:nvGraphicFramePr>
        <p:xfrm>
          <a:off x="122829" y="601580"/>
          <a:ext cx="11929126" cy="6215365"/>
        </p:xfrm>
        <a:graphic>
          <a:graphicData uri="http://schemas.openxmlformats.org/drawingml/2006/table">
            <a:tbl>
              <a:tblPr firstRow="1" bandRow="1">
                <a:tableStyleId>{93296810-A885-4BE3-A3E7-6D5BEEA58F35}</a:tableStyleId>
              </a:tblPr>
              <a:tblGrid>
                <a:gridCol w="319131">
                  <a:extLst>
                    <a:ext uri="{9D8B030D-6E8A-4147-A177-3AD203B41FA5}">
                      <a16:colId xmlns:a16="http://schemas.microsoft.com/office/drawing/2014/main" val="443018147"/>
                    </a:ext>
                  </a:extLst>
                </a:gridCol>
                <a:gridCol w="457200">
                  <a:extLst>
                    <a:ext uri="{9D8B030D-6E8A-4147-A177-3AD203B41FA5}">
                      <a16:colId xmlns:a16="http://schemas.microsoft.com/office/drawing/2014/main" val="20001"/>
                    </a:ext>
                  </a:extLst>
                </a:gridCol>
                <a:gridCol w="47244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2641600">
                  <a:extLst>
                    <a:ext uri="{9D8B030D-6E8A-4147-A177-3AD203B41FA5}">
                      <a16:colId xmlns:a16="http://schemas.microsoft.com/office/drawing/2014/main" val="1936576000"/>
                    </a:ext>
                  </a:extLst>
                </a:gridCol>
                <a:gridCol w="5273040">
                  <a:extLst>
                    <a:ext uri="{9D8B030D-6E8A-4147-A177-3AD203B41FA5}">
                      <a16:colId xmlns:a16="http://schemas.microsoft.com/office/drawing/2014/main" val="3002839380"/>
                    </a:ext>
                  </a:extLst>
                </a:gridCol>
                <a:gridCol w="2557435">
                  <a:extLst>
                    <a:ext uri="{9D8B030D-6E8A-4147-A177-3AD203B41FA5}">
                      <a16:colId xmlns:a16="http://schemas.microsoft.com/office/drawing/2014/main" val="2335696064"/>
                    </a:ext>
                  </a:extLst>
                </a:gridCol>
              </a:tblGrid>
              <a:tr h="972805">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146455">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25</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(2)</a:t>
                      </a:r>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Art. 22 </a:t>
                      </a:r>
                      <a:r>
                        <a:rPr kumimoji="0" lang="en-US" sz="1800" b="1" i="0" u="none" strike="noStrike" kern="1200" cap="none" spc="0" normalizeH="0" baseline="0" noProof="0" dirty="0" err="1">
                          <a:ln>
                            <a:noFill/>
                          </a:ln>
                          <a:solidFill>
                            <a:prstClr val="black"/>
                          </a:solidFill>
                          <a:effectLst/>
                          <a:uLnTx/>
                          <a:uFillTx/>
                          <a:latin typeface="+mn-lt"/>
                          <a:ea typeface="+mn-ea"/>
                          <a:cs typeface="+mn-cs"/>
                        </a:rPr>
                        <a:t>alin</a:t>
                      </a:r>
                      <a:r>
                        <a:rPr kumimoji="0" lang="en-US" sz="1800" b="1" i="0" u="none" strike="noStrike" kern="1200" cap="none" spc="0" normalizeH="0" baseline="0" noProof="0" dirty="0">
                          <a:ln>
                            <a:noFill/>
                          </a:ln>
                          <a:solidFill>
                            <a:prstClr val="black"/>
                          </a:solidFill>
                          <a:effectLst/>
                          <a:uLnTx/>
                          <a:uFillTx/>
                          <a:latin typeface="+mn-lt"/>
                          <a:ea typeface="+mn-ea"/>
                          <a:cs typeface="+mn-cs"/>
                        </a:rPr>
                        <a:t>. (2) </a:t>
                      </a:r>
                      <a:r>
                        <a:rPr kumimoji="0" lang="en-US" sz="1800" b="0" i="0" u="none" strike="noStrike" kern="1200" cap="none" spc="0" normalizeH="0" baseline="0" noProof="0" dirty="0" err="1">
                          <a:ln>
                            <a:noFill/>
                          </a:ln>
                          <a:solidFill>
                            <a:prstClr val="black"/>
                          </a:solidFill>
                          <a:effectLst/>
                          <a:uLnTx/>
                          <a:uFillTx/>
                          <a:latin typeface="+mn-lt"/>
                          <a:ea typeface="+mn-ea"/>
                          <a:cs typeface="+mn-cs"/>
                        </a:rPr>
                        <a:t>Comisia</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preselecţie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respinge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participarea</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licitaţie</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en-US" sz="1800" b="0" i="0" u="none" strike="noStrike" kern="1200" cap="none" spc="0" normalizeH="0" baseline="0" noProof="0" dirty="0" err="1">
                          <a:ln>
                            <a:noFill/>
                          </a:ln>
                          <a:solidFill>
                            <a:prstClr val="black"/>
                          </a:solidFill>
                          <a:effectLst/>
                          <a:uLnTx/>
                          <a:uFillTx/>
                          <a:latin typeface="+mn-lt"/>
                          <a:ea typeface="+mn-ea"/>
                          <a:cs typeface="+mn-cs"/>
                        </a:rPr>
                        <a:t>negociere</a:t>
                      </a:r>
                      <a:r>
                        <a:rPr kumimoji="0" lang="en-US" sz="1800" b="0" i="0" u="none" strike="noStrike" kern="1200" cap="none" spc="0" normalizeH="0" baseline="0" noProof="0" dirty="0">
                          <a:ln>
                            <a:noFill/>
                          </a:ln>
                          <a:solidFill>
                            <a:prstClr val="black"/>
                          </a:solidFill>
                          <a:effectLst/>
                          <a:uLnTx/>
                          <a:uFillTx/>
                          <a:latin typeface="+mn-lt"/>
                          <a:ea typeface="+mn-ea"/>
                          <a:cs typeface="+mn-cs"/>
                        </a:rPr>
                        <a:t> a </a:t>
                      </a:r>
                      <a:r>
                        <a:rPr kumimoji="0" lang="en-US" sz="1800" b="0" i="0" u="none" strike="noStrike" kern="1200" cap="none" spc="0" normalizeH="0" baseline="0" noProof="0" dirty="0" err="1">
                          <a:ln>
                            <a:noFill/>
                          </a:ln>
                          <a:solidFill>
                            <a:prstClr val="black"/>
                          </a:solidFill>
                          <a:effectLst/>
                          <a:uLnTx/>
                          <a:uFillTx/>
                          <a:latin typeface="+mn-lt"/>
                          <a:ea typeface="+mn-ea"/>
                          <a:cs typeface="+mn-cs"/>
                        </a:rPr>
                        <a:t>solicitantului</a:t>
                      </a:r>
                      <a:r>
                        <a:rPr kumimoji="0" lang="en-US" sz="1800" b="0" i="0" u="none" strike="noStrike" kern="1200" cap="none" spc="0" normalizeH="0" baseline="0" noProof="0" dirty="0">
                          <a:ln>
                            <a:noFill/>
                          </a:ln>
                          <a:solidFill>
                            <a:prstClr val="black"/>
                          </a:solidFill>
                          <a:effectLst/>
                          <a:uLnTx/>
                          <a:uFillTx/>
                          <a:latin typeface="+mn-lt"/>
                          <a:ea typeface="+mn-ea"/>
                          <a:cs typeface="+mn-cs"/>
                        </a:rPr>
                        <a:t> care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află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cel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puţin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una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dintre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următoarele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situaţii</a:t>
                      </a: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a) </a:t>
                      </a:r>
                      <a:r>
                        <a:rPr kumimoji="0" lang="en-US" sz="1800" b="0" i="0" u="none" strike="noStrike" kern="1200" cap="none" spc="0" normalizeH="0" baseline="0" noProof="0" dirty="0">
                          <a:ln>
                            <a:noFill/>
                          </a:ln>
                          <a:solidFill>
                            <a:prstClr val="black"/>
                          </a:solidFill>
                          <a:effectLst/>
                          <a:uLnTx/>
                          <a:uFillTx/>
                          <a:latin typeface="+mn-lt"/>
                          <a:ea typeface="+mn-ea"/>
                          <a:cs typeface="+mn-cs"/>
                        </a:rPr>
                        <a:t>nu a </a:t>
                      </a:r>
                      <a:r>
                        <a:rPr kumimoji="0" lang="en-US" sz="1800" b="0" i="0" u="none" strike="noStrike" kern="1200" cap="none" spc="0" normalizeH="0" baseline="0" noProof="0" dirty="0" err="1">
                          <a:ln>
                            <a:noFill/>
                          </a:ln>
                          <a:solidFill>
                            <a:prstClr val="black"/>
                          </a:solidFill>
                          <a:effectLst/>
                          <a:uLnTx/>
                          <a:uFillTx/>
                          <a:latin typeface="+mn-lt"/>
                          <a:ea typeface="+mn-ea"/>
                          <a:cs typeface="+mn-cs"/>
                        </a:rPr>
                        <a:t>depus</a:t>
                      </a:r>
                      <a:r>
                        <a:rPr kumimoji="0" lang="en-US" sz="1800" b="0" i="0" u="none" strike="noStrike" kern="1200" cap="none" spc="0" normalizeH="0" baseline="0" noProof="0" dirty="0">
                          <a:ln>
                            <a:noFill/>
                          </a:ln>
                          <a:solidFill>
                            <a:prstClr val="black"/>
                          </a:solidFill>
                          <a:effectLst/>
                          <a:uLnTx/>
                          <a:uFillTx/>
                          <a:latin typeface="+mn-lt"/>
                          <a:ea typeface="+mn-ea"/>
                          <a:cs typeface="+mn-cs"/>
                        </a:rPr>
                        <a:t>/nu a </a:t>
                      </a:r>
                      <a:r>
                        <a:rPr kumimoji="0" lang="en-US" sz="1800" b="0" i="0" u="none" strike="noStrike" kern="1200" cap="none" spc="0" normalizeH="0" baseline="0" noProof="0" dirty="0" err="1">
                          <a:ln>
                            <a:noFill/>
                          </a:ln>
                          <a:solidFill>
                            <a:prstClr val="black"/>
                          </a:solidFill>
                          <a:effectLst/>
                          <a:uLnTx/>
                          <a:uFillTx/>
                          <a:latin typeface="+mn-lt"/>
                          <a:ea typeface="+mn-ea"/>
                          <a:cs typeface="+mn-cs"/>
                        </a:rPr>
                        <a:t>transmis</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prin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poşta</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electronică</a:t>
                      </a:r>
                      <a:r>
                        <a:rPr kumimoji="0" lang="en-US" sz="1800" b="0" i="0" u="none" strike="sngStrike" kern="1200" cap="none" spc="0" normalizeH="0" baseline="0" noProof="0" dirty="0">
                          <a:ln>
                            <a:noFill/>
                          </a:ln>
                          <a:solidFill>
                            <a:srgbClr val="FF0000"/>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toate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documentele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prevăzute</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sng" strike="noStrike" kern="1200" cap="none" spc="0" normalizeH="0" baseline="0" noProof="0" dirty="0">
                          <a:ln>
                            <a:noFill/>
                          </a:ln>
                          <a:solidFill>
                            <a:prstClr val="black"/>
                          </a:solidFill>
                          <a:effectLst/>
                          <a:uLnTx/>
                          <a:uFillTx/>
                          <a:latin typeface="+mn-lt"/>
                          <a:ea typeface="+mn-ea"/>
                          <a:cs typeface="+mn-cs"/>
                        </a:rPr>
                        <a:t>art. 21</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alin</a:t>
                      </a:r>
                      <a:r>
                        <a:rPr kumimoji="0" lang="en-US" sz="1800" b="0" i="0" u="none" strike="noStrike" kern="1200" cap="none" spc="0" normalizeH="0" baseline="0" noProof="0" dirty="0">
                          <a:ln>
                            <a:noFill/>
                          </a:ln>
                          <a:solidFill>
                            <a:prstClr val="black"/>
                          </a:solidFill>
                          <a:effectLst/>
                          <a:uLnTx/>
                          <a:uFillTx/>
                          <a:latin typeface="+mn-lt"/>
                          <a:ea typeface="+mn-ea"/>
                          <a:cs typeface="+mn-cs"/>
                        </a:rPr>
                        <a:t>. (5) şi (9), </a:t>
                      </a:r>
                      <a:r>
                        <a:rPr kumimoji="0" lang="en-US" sz="1800" b="0" i="0" u="none" strike="noStrike" kern="1200" cap="none" spc="0" normalizeH="0" baseline="0" noProof="0" dirty="0" err="1">
                          <a:ln>
                            <a:noFill/>
                          </a:ln>
                          <a:solidFill>
                            <a:prstClr val="black"/>
                          </a:solidFill>
                          <a:effectLst/>
                          <a:uLnTx/>
                          <a:uFillTx/>
                          <a:latin typeface="+mn-lt"/>
                          <a:ea typeface="+mn-ea"/>
                          <a:cs typeface="+mn-cs"/>
                        </a:rPr>
                        <a:t>după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caz</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până</a:t>
                      </a:r>
                      <a:r>
                        <a:rPr kumimoji="0" lang="en-US" sz="1800" b="0" i="0" u="none" strike="noStrike" kern="1200" cap="none" spc="0" normalizeH="0" baseline="0" noProof="0" dirty="0">
                          <a:ln>
                            <a:noFill/>
                          </a:ln>
                          <a:solidFill>
                            <a:prstClr val="black"/>
                          </a:solidFill>
                          <a:effectLst/>
                          <a:uLnTx/>
                          <a:uFillTx/>
                          <a:latin typeface="+mn-lt"/>
                          <a:ea typeface="+mn-ea"/>
                          <a:cs typeface="+mn-cs"/>
                        </a:rPr>
                        <a:t> la data </a:t>
                      </a:r>
                      <a:r>
                        <a:rPr kumimoji="0" lang="en-US" sz="1800" b="0" i="0" u="none" strike="noStrike" kern="1200" cap="none" spc="0" normalizeH="0" baseline="0" noProof="0" dirty="0" err="1">
                          <a:ln>
                            <a:noFill/>
                          </a:ln>
                          <a:solidFill>
                            <a:prstClr val="black"/>
                          </a:solidFill>
                          <a:effectLst/>
                          <a:uLnTx/>
                          <a:uFillTx/>
                          <a:latin typeface="+mn-lt"/>
                          <a:ea typeface="+mn-ea"/>
                          <a:cs typeface="+mn-cs"/>
                        </a:rPr>
                        <a:t>stabilită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anunţ</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sau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documentele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depuse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sunt</a:t>
                      </a:r>
                      <a:r>
                        <a:rPr kumimoji="0" lang="en-US" sz="1800" b="0" i="0" u="none" strike="noStrike" kern="1200" cap="none" spc="0" normalizeH="0" baseline="0" noProof="0" dirty="0">
                          <a:ln>
                            <a:noFill/>
                          </a:ln>
                          <a:solidFill>
                            <a:prstClr val="black"/>
                          </a:solidFill>
                          <a:effectLst/>
                          <a:uLnTx/>
                          <a:uFillTx/>
                          <a:latin typeface="+mn-lt"/>
                          <a:ea typeface="+mn-ea"/>
                          <a:cs typeface="+mn-cs"/>
                        </a:rPr>
                        <a:t> incomplete </a:t>
                      </a:r>
                      <a:r>
                        <a:rPr kumimoji="0" lang="en-US" sz="1800" b="0" i="0" u="none" strike="noStrike" kern="1200" cap="none" spc="0" normalizeH="0" baseline="0" noProof="0" dirty="0" err="1">
                          <a:ln>
                            <a:noFill/>
                          </a:ln>
                          <a:solidFill>
                            <a:prstClr val="black"/>
                          </a:solidFill>
                          <a:effectLst/>
                          <a:uLnTx/>
                          <a:uFillTx/>
                          <a:latin typeface="+mn-lt"/>
                          <a:ea typeface="+mn-ea"/>
                          <a:cs typeface="+mn-cs"/>
                        </a:rPr>
                        <a:t>sau</a:t>
                      </a:r>
                      <a:r>
                        <a:rPr kumimoji="0" lang="en-US" sz="1800" b="0" i="0" u="none" strike="noStrike" kern="1200" cap="none" spc="0" normalizeH="0" baseline="0" noProof="0" dirty="0">
                          <a:ln>
                            <a:noFill/>
                          </a:ln>
                          <a:solidFill>
                            <a:prstClr val="black"/>
                          </a:solidFill>
                          <a:effectLst/>
                          <a:uLnTx/>
                          <a:uFillTx/>
                          <a:latin typeface="+mn-lt"/>
                          <a:ea typeface="+mn-ea"/>
                          <a:cs typeface="+mn-cs"/>
                        </a:rPr>
                        <a:t> nu </a:t>
                      </a:r>
                      <a:r>
                        <a:rPr kumimoji="0" lang="en-US" sz="1800" b="0" i="0" u="none" strike="noStrike" kern="1200" cap="none" spc="0" normalizeH="0" baseline="0" noProof="0" dirty="0" err="1">
                          <a:ln>
                            <a:noFill/>
                          </a:ln>
                          <a:solidFill>
                            <a:prstClr val="black"/>
                          </a:solidFill>
                          <a:effectLst/>
                          <a:uLnTx/>
                          <a:uFillTx/>
                          <a:latin typeface="+mn-lt"/>
                          <a:ea typeface="+mn-ea"/>
                          <a:cs typeface="+mn-cs"/>
                        </a:rPr>
                        <a:t>sunt</a:t>
                      </a:r>
                      <a:r>
                        <a:rPr kumimoji="0" lang="en-US" sz="1800" b="0" i="0" u="none" strike="noStrike" kern="1200" cap="none" spc="0" normalizeH="0" baseline="0" noProof="0" dirty="0">
                          <a:ln>
                            <a:noFill/>
                          </a:ln>
                          <a:solidFill>
                            <a:prstClr val="black"/>
                          </a:solidFill>
                          <a:effectLst/>
                          <a:uLnTx/>
                          <a:uFillTx/>
                          <a:latin typeface="+mn-lt"/>
                          <a:ea typeface="+mn-ea"/>
                          <a:cs typeface="+mn-cs"/>
                        </a:rPr>
                        <a:t> certificate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conformitate</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originalul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după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caz</a:t>
                      </a:r>
                      <a:r>
                        <a:rPr kumimoji="0" lang="en-US" sz="1800" b="0" i="0" u="none" strike="noStrike" kern="1200" cap="none" spc="0" normalizeH="0" baseline="0" noProof="0" dirty="0">
                          <a:ln>
                            <a:noFill/>
                          </a:ln>
                          <a:solidFill>
                            <a:prstClr val="black"/>
                          </a:solidFill>
                          <a:effectLst/>
                          <a:uLnTx/>
                          <a:uFillTx/>
                          <a:latin typeface="+mn-lt"/>
                          <a:ea typeface="+mn-ea"/>
                          <a:cs typeface="+mn-cs"/>
                        </a:rPr>
                        <a:t>;</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sngStrike" kern="1200" cap="none" spc="0" normalizeH="0" baseline="0" noProof="0" dirty="0">
                        <a:ln>
                          <a:noFill/>
                        </a:ln>
                        <a:solidFill>
                          <a:srgbClr val="FF0000"/>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mn-lt"/>
                          <a:ea typeface="+mn-ea"/>
                          <a:cs typeface="+mn-cs"/>
                        </a:rPr>
                        <a:t>Preselecția solicitanților se realizează în </a:t>
                      </a:r>
                      <a:r>
                        <a:rPr kumimoji="0" lang="ro-RO" sz="1800" b="1" i="1" u="sng" strike="noStrike" kern="1200" cap="none" spc="0" normalizeH="0" baseline="0" noProof="0" dirty="0">
                          <a:ln>
                            <a:noFill/>
                          </a:ln>
                          <a:solidFill>
                            <a:srgbClr val="0070C0"/>
                          </a:solidFill>
                          <a:effectLst/>
                          <a:uLnTx/>
                          <a:uFillTx/>
                          <a:latin typeface="+mn-lt"/>
                          <a:ea typeface="+mn-ea"/>
                          <a:cs typeface="+mn-cs"/>
                        </a:rPr>
                        <a:t>două etape</a:t>
                      </a:r>
                      <a:r>
                        <a:rPr kumimoji="0" lang="ro-RO" sz="1800" b="0" i="0" u="none" strike="noStrike" kern="1200" cap="none" spc="0" normalizeH="0" baseline="0" noProof="0" dirty="0">
                          <a:ln>
                            <a:noFill/>
                          </a:ln>
                          <a:solidFill>
                            <a:srgbClr val="0070C0"/>
                          </a:solidFill>
                          <a:effectLst/>
                          <a:uLnTx/>
                          <a:uFillTx/>
                          <a:latin typeface="+mn-lt"/>
                          <a:ea typeface="+mn-ea"/>
                          <a:cs typeface="+mn-cs"/>
                        </a:rPr>
                        <a:t>:</a:t>
                      </a:r>
                      <a:endParaRPr kumimoji="0" lang="en-US" sz="180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1" i="1" u="sng" strike="noStrike" kern="1200" cap="none" spc="0" normalizeH="0" baseline="0" noProof="0" dirty="0">
                          <a:ln>
                            <a:noFill/>
                          </a:ln>
                          <a:solidFill>
                            <a:srgbClr val="7030A0"/>
                          </a:solidFill>
                          <a:effectLst/>
                          <a:uLnTx/>
                          <a:uFillTx/>
                          <a:latin typeface="+mn-lt"/>
                          <a:ea typeface="+mn-ea"/>
                          <a:cs typeface="+mn-cs"/>
                        </a:rPr>
                        <a:t>Etapa I</a:t>
                      </a:r>
                      <a:r>
                        <a:rPr kumimoji="0" lang="ro-RO" sz="1800" b="1" i="0" u="none" strike="noStrike" kern="1200" cap="none" spc="0" normalizeH="0" baseline="0" noProof="0" dirty="0">
                          <a:ln>
                            <a:noFill/>
                          </a:ln>
                          <a:solidFill>
                            <a:srgbClr val="7030A0"/>
                          </a:solidFill>
                          <a:effectLst/>
                          <a:uLnTx/>
                          <a:uFillTx/>
                          <a:latin typeface="+mn-lt"/>
                          <a:ea typeface="+mn-ea"/>
                          <a:cs typeface="+mn-cs"/>
                        </a:rPr>
                        <a:t>: membrii comisiei de preselecție sau secretarul comisiei de preselecție pot analiza documentele depuse de solicitanți la momentul depunerii acestora sau până la încheierea procesului verbal de preselecție </a:t>
                      </a:r>
                      <a:r>
                        <a:rPr kumimoji="0" lang="ro-RO" sz="1800" b="1" i="0" u="sng" strike="noStrike" kern="1200" cap="none" spc="0" normalizeH="0" baseline="0" noProof="0" dirty="0">
                          <a:ln>
                            <a:noFill/>
                          </a:ln>
                          <a:solidFill>
                            <a:srgbClr val="7030A0"/>
                          </a:solidFill>
                          <a:effectLst/>
                          <a:uLnTx/>
                          <a:uFillTx/>
                          <a:latin typeface="+mn-lt"/>
                          <a:ea typeface="+mn-ea"/>
                          <a:cs typeface="+mn-cs"/>
                        </a:rPr>
                        <a:t>și pot solicita operatorilor economici clarificările și completările necesare, după caz</a:t>
                      </a:r>
                      <a:r>
                        <a:rPr kumimoji="0" lang="ro-RO" sz="1800" b="1" i="0" u="none" strike="noStrike" kern="1200" cap="none" spc="0" normalizeH="0" baseline="0" noProof="0" dirty="0">
                          <a:ln>
                            <a:noFill/>
                          </a:ln>
                          <a:solidFill>
                            <a:srgbClr val="7030A0"/>
                          </a:solidFill>
                          <a:effectLst/>
                          <a:uLnTx/>
                          <a:uFillTx/>
                          <a:latin typeface="+mn-lt"/>
                          <a:ea typeface="+mn-ea"/>
                          <a:cs typeface="+mn-cs"/>
                        </a:rPr>
                        <a:t>. Solicitanții pot completa documentația privind înscrierea la licitație până la data și ora organizării preselecției</a:t>
                      </a:r>
                      <a:endParaRPr kumimoji="0" lang="en-US" sz="1800" b="1" i="0" u="none" strike="noStrike" kern="1200" cap="none" spc="0" normalizeH="0" baseline="0" noProof="0" dirty="0">
                        <a:ln>
                          <a:noFill/>
                        </a:ln>
                        <a:solidFill>
                          <a:srgbClr val="7030A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mn-lt"/>
                          <a:ea typeface="+mn-ea"/>
                          <a:cs typeface="+mn-cs"/>
                        </a:rPr>
                        <a:t>Etapa</a:t>
                      </a:r>
                      <a:r>
                        <a:rPr kumimoji="0" lang="en-US" sz="1800" b="1" i="0" u="none" strike="noStrike" kern="1200" cap="none" spc="0" normalizeH="0" baseline="0" noProof="0" dirty="0">
                          <a:ln>
                            <a:noFill/>
                          </a:ln>
                          <a:solidFill>
                            <a:prstClr val="black"/>
                          </a:solidFill>
                          <a:effectLst/>
                          <a:uLnTx/>
                          <a:uFillTx/>
                          <a:latin typeface="+mn-lt"/>
                          <a:ea typeface="+mn-ea"/>
                          <a:cs typeface="+mn-cs"/>
                        </a:rPr>
                        <a:t> a II-a: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Comisia</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preselectie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respinge</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participarea</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licitatie</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en-US" sz="1800" b="0" i="0" u="none" strike="noStrike" kern="1200" cap="none" spc="0" normalizeH="0" baseline="0" noProof="0" dirty="0" err="1">
                          <a:ln>
                            <a:noFill/>
                          </a:ln>
                          <a:solidFill>
                            <a:prstClr val="black"/>
                          </a:solidFill>
                          <a:effectLst/>
                          <a:uLnTx/>
                          <a:uFillTx/>
                          <a:latin typeface="+mn-lt"/>
                          <a:ea typeface="+mn-ea"/>
                          <a:cs typeface="+mn-cs"/>
                        </a:rPr>
                        <a:t>negociere</a:t>
                      </a:r>
                      <a:r>
                        <a:rPr kumimoji="0" lang="en-US" sz="1800" b="0" i="0" u="none" strike="noStrike" kern="1200" cap="none" spc="0" normalizeH="0" baseline="0" noProof="0" dirty="0">
                          <a:ln>
                            <a:noFill/>
                          </a:ln>
                          <a:solidFill>
                            <a:prstClr val="black"/>
                          </a:solidFill>
                          <a:effectLst/>
                          <a:uLnTx/>
                          <a:uFillTx/>
                          <a:latin typeface="+mn-lt"/>
                          <a:ea typeface="+mn-ea"/>
                          <a:cs typeface="+mn-cs"/>
                        </a:rPr>
                        <a:t> a </a:t>
                      </a:r>
                      <a:r>
                        <a:rPr kumimoji="0" lang="en-US" sz="1800" b="0" i="0" u="none" strike="noStrike" kern="1200" cap="none" spc="0" normalizeH="0" baseline="0" noProof="0" dirty="0" err="1">
                          <a:ln>
                            <a:noFill/>
                          </a:ln>
                          <a:solidFill>
                            <a:prstClr val="black"/>
                          </a:solidFill>
                          <a:effectLst/>
                          <a:uLnTx/>
                          <a:uFillTx/>
                          <a:latin typeface="+mn-lt"/>
                          <a:ea typeface="+mn-ea"/>
                          <a:cs typeface="+mn-cs"/>
                        </a:rPr>
                        <a:t>solicitantului</a:t>
                      </a:r>
                      <a:r>
                        <a:rPr kumimoji="0" lang="en-US" sz="1800" b="0" i="0" u="none" strike="noStrike" kern="1200" cap="none" spc="0" normalizeH="0" baseline="0" noProof="0" dirty="0">
                          <a:ln>
                            <a:noFill/>
                          </a:ln>
                          <a:solidFill>
                            <a:prstClr val="black"/>
                          </a:solidFill>
                          <a:effectLst/>
                          <a:uLnTx/>
                          <a:uFillTx/>
                          <a:latin typeface="+mn-lt"/>
                          <a:ea typeface="+mn-ea"/>
                          <a:cs typeface="+mn-cs"/>
                        </a:rPr>
                        <a:t> care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afla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cel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putin</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una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dintre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urmatoarele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situatii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prstClr val="black"/>
                          </a:solidFill>
                          <a:effectLst/>
                          <a:uLnTx/>
                          <a:uFillTx/>
                          <a:latin typeface="+mn-lt"/>
                          <a:ea typeface="+mn-ea"/>
                          <a:cs typeface="+mn-cs"/>
                        </a:rPr>
                        <a:t>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nu a depus/nu a transmis toate documentele prevazute la </a:t>
                      </a:r>
                      <a:r>
                        <a:rPr kumimoji="0" lang="ro-RO" sz="1800" b="1" i="0" u="none" strike="noStrike" kern="1200" cap="none" spc="0" normalizeH="0" baseline="0" noProof="0" dirty="0">
                          <a:ln>
                            <a:noFill/>
                          </a:ln>
                          <a:solidFill>
                            <a:prstClr val="black"/>
                          </a:solidFill>
                          <a:effectLst/>
                          <a:uLnTx/>
                          <a:uFillTx/>
                          <a:latin typeface="+mn-lt"/>
                          <a:ea typeface="+mn-ea"/>
                          <a:cs typeface="+mn-cs"/>
                        </a:rPr>
                        <a:t>art. 23</a:t>
                      </a:r>
                      <a:r>
                        <a:rPr kumimoji="0" lang="ro-RO" sz="1800" b="0" i="0" u="none" strike="noStrike" kern="1200" cap="none" spc="0" normalizeH="0" baseline="0" noProof="0" dirty="0">
                          <a:ln>
                            <a:noFill/>
                          </a:ln>
                          <a:solidFill>
                            <a:prstClr val="black"/>
                          </a:solidFill>
                          <a:effectLst/>
                          <a:uLnTx/>
                          <a:uFillTx/>
                          <a:latin typeface="+mn-lt"/>
                          <a:ea typeface="+mn-ea"/>
                          <a:cs typeface="+mn-cs"/>
                        </a:rPr>
                        <a:t>, pana la data stabilita in anunt sau documentele depuse sunt incomplete sau nu sunt certificate pentru conformitate cu originalul, dupa caz </a:t>
                      </a:r>
                      <a:r>
                        <a:rPr kumimoji="0" lang="ro-RO" sz="1800" b="1" i="0" u="none" strike="noStrike" kern="1200" cap="none" spc="0" normalizeH="0" baseline="0" noProof="0" dirty="0">
                          <a:ln>
                            <a:noFill/>
                          </a:ln>
                          <a:solidFill>
                            <a:srgbClr val="7030A0"/>
                          </a:solidFill>
                          <a:effectLst/>
                          <a:uLnTx/>
                          <a:uFillTx/>
                          <a:latin typeface="+mn-lt"/>
                          <a:ea typeface="+mn-ea"/>
                          <a:cs typeface="+mn-cs"/>
                        </a:rPr>
                        <a:t>și nu a prezentat clarificările și completările solicitate de comisie în etapa I;</a:t>
                      </a:r>
                      <a:endParaRPr kumimoji="0" lang="en-US" sz="14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mn-lt"/>
                          <a:ea typeface="+mn-ea"/>
                          <a:cs typeface="+mn-cs"/>
                        </a:rPr>
                        <a:t>Au fost </a:t>
                      </a:r>
                      <a:r>
                        <a:rPr kumimoji="0" lang="ro-RO" sz="1800" b="1" i="0" u="none" strike="noStrike" kern="1200" cap="none" spc="0" normalizeH="0" baseline="0" noProof="0" dirty="0">
                          <a:ln>
                            <a:noFill/>
                          </a:ln>
                          <a:solidFill>
                            <a:srgbClr val="0070C0"/>
                          </a:solidFill>
                          <a:effectLst/>
                          <a:uLnTx/>
                          <a:uFillTx/>
                          <a:latin typeface="+mn-lt"/>
                          <a:ea typeface="+mn-ea"/>
                          <a:cs typeface="+mn-cs"/>
                        </a:rPr>
                        <a:t>cazuri</a:t>
                      </a:r>
                      <a:r>
                        <a:rPr kumimoji="0" lang="ro-RO" sz="1800" b="0" i="0" u="none" strike="noStrike" kern="1200" cap="none" spc="0" normalizeH="0" baseline="0" noProof="0" dirty="0">
                          <a:ln>
                            <a:noFill/>
                          </a:ln>
                          <a:solidFill>
                            <a:prstClr val="black"/>
                          </a:solidFill>
                          <a:effectLst/>
                          <a:uLnTx/>
                          <a:uFillTx/>
                          <a:latin typeface="+mn-lt"/>
                          <a:ea typeface="+mn-ea"/>
                          <a:cs typeface="+mn-cs"/>
                        </a:rPr>
                        <a:t> în care uni</a:t>
                      </a:r>
                      <a:r>
                        <a:rPr kumimoji="0" lang="en-US" sz="1800" b="0" i="0" u="none" strike="noStrike" kern="1200" cap="none" spc="0" normalizeH="0" baseline="0" noProof="0" dirty="0" err="1">
                          <a:ln>
                            <a:noFill/>
                          </a:ln>
                          <a:solidFill>
                            <a:prstClr val="black"/>
                          </a:solidFill>
                          <a:effectLst/>
                          <a:uLnTx/>
                          <a:uFillTx/>
                          <a:latin typeface="+mn-lt"/>
                          <a:ea typeface="+mn-ea"/>
                          <a:cs typeface="+mn-cs"/>
                        </a:rPr>
                        <a:t>i</a:t>
                      </a:r>
                      <a:r>
                        <a:rPr kumimoji="0" lang="ro-RO"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1" i="0" u="none" strike="noStrike" kern="1200" cap="none" spc="0" normalizeH="0" baseline="0" noProof="0" dirty="0">
                          <a:ln>
                            <a:noFill/>
                          </a:ln>
                          <a:solidFill>
                            <a:srgbClr val="0070C0"/>
                          </a:solidFill>
                          <a:effectLst/>
                          <a:uLnTx/>
                          <a:uFillTx/>
                          <a:latin typeface="+mn-lt"/>
                          <a:ea typeface="+mn-ea"/>
                          <a:cs typeface="+mn-cs"/>
                        </a:rPr>
                        <a:t>operatori au fost </a:t>
                      </a:r>
                      <a:r>
                        <a:rPr kumimoji="0" lang="ro-RO" sz="1800" b="1" i="0" u="sng" strike="noStrike" kern="1200" cap="none" spc="0" normalizeH="0" baseline="0" noProof="0" dirty="0">
                          <a:ln>
                            <a:noFill/>
                          </a:ln>
                          <a:solidFill>
                            <a:srgbClr val="0070C0"/>
                          </a:solidFill>
                          <a:effectLst/>
                          <a:uLnTx/>
                          <a:uFillTx/>
                          <a:latin typeface="+mn-lt"/>
                          <a:ea typeface="+mn-ea"/>
                          <a:cs typeface="+mn-cs"/>
                        </a:rPr>
                        <a:t>respinsi</a:t>
                      </a:r>
                      <a:r>
                        <a:rPr kumimoji="0" lang="ro-RO" sz="1800" b="1" i="0" u="none" strike="noStrike" kern="1200" cap="none" spc="0" normalizeH="0" baseline="0" noProof="0" dirty="0">
                          <a:ln>
                            <a:noFill/>
                          </a:ln>
                          <a:solidFill>
                            <a:srgbClr val="0070C0"/>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pentru că nu au semnat o cerere, sau nu au </a:t>
                      </a:r>
                      <a:r>
                        <a:rPr kumimoji="0" lang="en-US" sz="1800" b="0" i="0" u="none" strike="noStrike" kern="1200" cap="none" spc="0" normalizeH="0" baseline="0" noProof="0" dirty="0" err="1">
                          <a:ln>
                            <a:noFill/>
                          </a:ln>
                          <a:solidFill>
                            <a:prstClr val="black"/>
                          </a:solidFill>
                          <a:effectLst/>
                          <a:uLnTx/>
                          <a:uFillTx/>
                          <a:latin typeface="+mn-lt"/>
                          <a:ea typeface="+mn-ea"/>
                          <a:cs typeface="+mn-cs"/>
                        </a:rPr>
                        <a:t>semnat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 pentru conformitate cu originalul un document, sau alte </a:t>
                      </a:r>
                      <a:r>
                        <a:rPr kumimoji="0" lang="ro-RO" sz="1800" b="1" i="0" u="sng" strike="noStrike" kern="1200" cap="none" spc="0" normalizeH="0" baseline="0" noProof="0" dirty="0">
                          <a:ln>
                            <a:noFill/>
                          </a:ln>
                          <a:solidFill>
                            <a:srgbClr val="0070C0"/>
                          </a:solidFill>
                          <a:effectLst/>
                          <a:uLnTx/>
                          <a:uFillTx/>
                          <a:latin typeface="+mn-lt"/>
                          <a:ea typeface="+mn-ea"/>
                          <a:cs typeface="+mn-cs"/>
                        </a:rPr>
                        <a:t>neconformități minore</a:t>
                      </a:r>
                      <a:r>
                        <a:rPr kumimoji="0" lang="ro-RO" sz="1800" b="0" i="0" u="none" strike="noStrike" kern="1200" cap="none" spc="0" normalizeH="0" baseline="0" noProof="0" dirty="0">
                          <a:ln>
                            <a:noFill/>
                          </a:ln>
                          <a:solidFill>
                            <a:prstClr val="black"/>
                          </a:solidFill>
                          <a:effectLst/>
                          <a:uLnTx/>
                          <a:uFillTx/>
                          <a:latin typeface="+mn-lt"/>
                          <a:ea typeface="+mn-ea"/>
                          <a:cs typeface="+mn-cs"/>
                        </a:rPr>
                        <a:t>.</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mn-lt"/>
                          <a:ea typeface="+mn-ea"/>
                          <a:cs typeface="+mn-cs"/>
                        </a:rPr>
                        <a:t>Astfel prin parcurgerea primei etape aceste situații pot fi eliminate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1" i="0" u="sng" strike="noStrike" kern="1200" cap="none" spc="0" normalizeH="0" baseline="0" noProof="0" dirty="0">
                          <a:ln>
                            <a:noFill/>
                          </a:ln>
                          <a:solidFill>
                            <a:srgbClr val="0070C0"/>
                          </a:solidFill>
                          <a:effectLst/>
                          <a:uLnTx/>
                          <a:uFillTx/>
                          <a:latin typeface="+mn-lt"/>
                          <a:ea typeface="+mn-ea"/>
                          <a:cs typeface="+mn-cs"/>
                        </a:rPr>
                        <a:t>se reduce birocrația</a:t>
                      </a:r>
                      <a:r>
                        <a:rPr kumimoji="0" lang="ro-RO" sz="1800" b="1" i="0" u="none" strike="noStrike" kern="1200" cap="none" spc="0" normalizeH="0" baseline="0" noProof="0" dirty="0">
                          <a:ln>
                            <a:noFill/>
                          </a:ln>
                          <a:solidFill>
                            <a:srgbClr val="0070C0"/>
                          </a:solidFill>
                          <a:effectLst/>
                          <a:uLnTx/>
                          <a:uFillTx/>
                          <a:latin typeface="+mn-lt"/>
                          <a:ea typeface="+mn-ea"/>
                          <a:cs typeface="+mn-cs"/>
                        </a:rPr>
                        <a:t> prin faptul că nu se mai consumă timp și resurse pentru eventuale contestații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 (pentru probleme minore).</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29661807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982967960"/>
              </p:ext>
            </p:extLst>
          </p:nvPr>
        </p:nvGraphicFramePr>
        <p:xfrm>
          <a:off x="122829" y="601581"/>
          <a:ext cx="11929126" cy="6248400"/>
        </p:xfrm>
        <a:graphic>
          <a:graphicData uri="http://schemas.openxmlformats.org/drawingml/2006/table">
            <a:tbl>
              <a:tblPr firstRow="1" bandRow="1">
                <a:tableStyleId>{93296810-A885-4BE3-A3E7-6D5BEEA58F35}</a:tableStyleId>
              </a:tblPr>
              <a:tblGrid>
                <a:gridCol w="319131">
                  <a:extLst>
                    <a:ext uri="{9D8B030D-6E8A-4147-A177-3AD203B41FA5}">
                      <a16:colId xmlns:a16="http://schemas.microsoft.com/office/drawing/2014/main" val="443018147"/>
                    </a:ext>
                  </a:extLst>
                </a:gridCol>
                <a:gridCol w="457200">
                  <a:extLst>
                    <a:ext uri="{9D8B030D-6E8A-4147-A177-3AD203B41FA5}">
                      <a16:colId xmlns:a16="http://schemas.microsoft.com/office/drawing/2014/main" val="20001"/>
                    </a:ext>
                  </a:extLst>
                </a:gridCol>
                <a:gridCol w="47244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2971800">
                  <a:extLst>
                    <a:ext uri="{9D8B030D-6E8A-4147-A177-3AD203B41FA5}">
                      <a16:colId xmlns:a16="http://schemas.microsoft.com/office/drawing/2014/main" val="1936576000"/>
                    </a:ext>
                  </a:extLst>
                </a:gridCol>
                <a:gridCol w="3322320">
                  <a:extLst>
                    <a:ext uri="{9D8B030D-6E8A-4147-A177-3AD203B41FA5}">
                      <a16:colId xmlns:a16="http://schemas.microsoft.com/office/drawing/2014/main" val="3002839380"/>
                    </a:ext>
                  </a:extLst>
                </a:gridCol>
                <a:gridCol w="3944275">
                  <a:extLst>
                    <a:ext uri="{9D8B030D-6E8A-4147-A177-3AD203B41FA5}">
                      <a16:colId xmlns:a16="http://schemas.microsoft.com/office/drawing/2014/main" val="2335696064"/>
                    </a:ext>
                  </a:extLst>
                </a:gridCol>
              </a:tblGrid>
              <a:tr h="922536">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227203">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25</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(2)</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b)</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Art. 22 </a:t>
                      </a:r>
                      <a:r>
                        <a:rPr kumimoji="0" lang="en-US" sz="1800" b="1" i="0" u="none" strike="noStrike" kern="1200" cap="none" spc="0" normalizeH="0" baseline="0" noProof="0" dirty="0" err="1">
                          <a:ln>
                            <a:noFill/>
                          </a:ln>
                          <a:solidFill>
                            <a:prstClr val="black"/>
                          </a:solidFill>
                          <a:effectLst/>
                          <a:uLnTx/>
                          <a:uFillTx/>
                          <a:latin typeface="+mn-lt"/>
                          <a:ea typeface="+mn-ea"/>
                          <a:cs typeface="+mn-cs"/>
                        </a:rPr>
                        <a:t>alin</a:t>
                      </a:r>
                      <a:r>
                        <a:rPr kumimoji="0" lang="en-US" sz="1800" b="1" i="0" u="none" strike="noStrike" kern="1200" cap="none" spc="0" normalizeH="0" baseline="0" noProof="0" dirty="0">
                          <a:ln>
                            <a:noFill/>
                          </a:ln>
                          <a:solidFill>
                            <a:prstClr val="black"/>
                          </a:solidFill>
                          <a:effectLst/>
                          <a:uLnTx/>
                          <a:uFillTx/>
                          <a:latin typeface="+mn-lt"/>
                          <a:ea typeface="+mn-ea"/>
                          <a:cs typeface="+mn-cs"/>
                        </a:rPr>
                        <a:t>. (2) lit. i)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licitaţiile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masă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dacă</a:t>
                      </a:r>
                      <a:r>
                        <a:rPr kumimoji="0" lang="en-US" sz="1800" b="0" i="0" u="none" strike="noStrike" kern="1200" cap="none" spc="0" normalizeH="0" baseline="0" noProof="0" dirty="0">
                          <a:ln>
                            <a:noFill/>
                          </a:ln>
                          <a:solidFill>
                            <a:prstClr val="black"/>
                          </a:solidFill>
                          <a:effectLst/>
                          <a:uLnTx/>
                          <a:uFillTx/>
                          <a:latin typeface="+mn-lt"/>
                          <a:ea typeface="+mn-ea"/>
                          <a:cs typeface="+mn-cs"/>
                        </a:rPr>
                        <a:t> a </a:t>
                      </a:r>
                      <a:r>
                        <a:rPr kumimoji="0" lang="en-US" sz="1800" b="0" i="0" u="none" strike="noStrike" kern="1200" cap="none" spc="0" normalizeH="0" baseline="0" noProof="0" dirty="0" err="1">
                          <a:ln>
                            <a:noFill/>
                          </a:ln>
                          <a:solidFill>
                            <a:prstClr val="black"/>
                          </a:solidFill>
                          <a:effectLst/>
                          <a:uLnTx/>
                          <a:uFillTx/>
                          <a:latin typeface="+mn-lt"/>
                          <a:ea typeface="+mn-ea"/>
                          <a:cs typeface="+mn-cs"/>
                        </a:rPr>
                        <a:t>avut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contracte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masă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lemnoasă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picior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reziliate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în</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ultimele</a:t>
                      </a:r>
                      <a:r>
                        <a:rPr kumimoji="0" lang="en-US" sz="1800" b="1" i="0" u="none" strike="sngStrike" kern="1200" cap="none" spc="0" normalizeH="0" baseline="0" noProof="0" dirty="0">
                          <a:ln>
                            <a:noFill/>
                          </a:ln>
                          <a:solidFill>
                            <a:srgbClr val="FF0000"/>
                          </a:solidFill>
                          <a:effectLst/>
                          <a:uLnTx/>
                          <a:uFillTx/>
                          <a:latin typeface="+mn-lt"/>
                          <a:ea typeface="+mn-ea"/>
                          <a:cs typeface="+mn-cs"/>
                        </a:rPr>
                        <a:t> 3 </a:t>
                      </a:r>
                      <a:r>
                        <a:rPr kumimoji="0" lang="en-US" sz="1800" b="1" i="0" u="none" strike="sngStrike" kern="1200" cap="none" spc="0" normalizeH="0" baseline="0" noProof="0" dirty="0" err="1">
                          <a:ln>
                            <a:noFill/>
                          </a:ln>
                          <a:solidFill>
                            <a:srgbClr val="FF0000"/>
                          </a:solidFill>
                          <a:effectLst/>
                          <a:uLnTx/>
                          <a:uFillTx/>
                          <a:latin typeface="+mn-lt"/>
                          <a:ea typeface="+mn-ea"/>
                          <a:cs typeface="+mn-cs"/>
                        </a:rPr>
                        <a:t>luni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0" i="0" u="none" strike="noStrike" kern="1200" cap="none" spc="0" normalizeH="0" baseline="0" noProof="0" dirty="0">
                          <a:ln>
                            <a:noFill/>
                          </a:ln>
                          <a:solidFill>
                            <a:prstClr val="black"/>
                          </a:solidFill>
                          <a:effectLst/>
                          <a:uLnTx/>
                          <a:uFillTx/>
                          <a:latin typeface="+mn-lt"/>
                          <a:ea typeface="+mn-ea"/>
                          <a:cs typeface="+mn-cs"/>
                        </a:rPr>
                        <a:t>anterior </a:t>
                      </a:r>
                      <a:r>
                        <a:rPr kumimoji="0" lang="en-US" sz="1800" b="0" i="0" u="none" strike="noStrike" kern="1200" cap="none" spc="0" normalizeH="0" baseline="0" noProof="0" dirty="0" err="1">
                          <a:ln>
                            <a:noFill/>
                          </a:ln>
                          <a:solidFill>
                            <a:prstClr val="black"/>
                          </a:solidFill>
                          <a:effectLst/>
                          <a:uLnTx/>
                          <a:uFillTx/>
                          <a:latin typeface="+mn-lt"/>
                          <a:ea typeface="+mn-ea"/>
                          <a:cs typeface="+mn-cs"/>
                        </a:rPr>
                        <a:t>datei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licitaţiei</a:t>
                      </a:r>
                      <a:r>
                        <a:rPr kumimoji="0" lang="en-US" sz="1800" b="0" i="0" u="none" strike="noStrike" kern="1200" cap="none" spc="0" normalizeH="0" baseline="0" noProof="0" dirty="0">
                          <a:ln>
                            <a:noFill/>
                          </a:ln>
                          <a:solidFill>
                            <a:prstClr val="black"/>
                          </a:solidFill>
                          <a:effectLst/>
                          <a:uLnTx/>
                          <a:uFillTx/>
                          <a:latin typeface="+mn-lt"/>
                          <a:ea typeface="+mn-ea"/>
                          <a:cs typeface="+mn-cs"/>
                        </a:rPr>
                        <a:t>, din culpa </a:t>
                      </a:r>
                      <a:r>
                        <a:rPr kumimoji="0" lang="en-US" sz="1800" b="0" i="0" u="none" strike="noStrike" kern="1200" cap="none" spc="0" normalizeH="0" baseline="0" noProof="0" dirty="0" err="1">
                          <a:ln>
                            <a:noFill/>
                          </a:ln>
                          <a:solidFill>
                            <a:prstClr val="black"/>
                          </a:solidFill>
                          <a:effectLst/>
                          <a:uLnTx/>
                          <a:uFillTx/>
                          <a:latin typeface="+mn-lt"/>
                          <a:ea typeface="+mn-ea"/>
                          <a:cs typeface="+mn-cs"/>
                        </a:rPr>
                        <a:t>sa</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organizatorul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masă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lemnoasă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picior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respectiv</a:t>
                      </a:r>
                      <a:r>
                        <a:rPr kumimoji="0" lang="en-US" sz="1800" b="0" i="0" u="none" strike="noStrike" kern="1200" cap="none" spc="0" normalizeH="0" baseline="0" noProof="0" dirty="0">
                          <a:ln>
                            <a:noFill/>
                          </a:ln>
                          <a:solidFill>
                            <a:prstClr val="black"/>
                          </a:solidFill>
                          <a:effectLst/>
                          <a:uLnTx/>
                          <a:uFillTx/>
                          <a:latin typeface="+mn-lt"/>
                          <a:ea typeface="+mn-ea"/>
                          <a:cs typeface="+mn-cs"/>
                        </a:rPr>
                        <a:t> nu a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încheiat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sngStrike" kern="1200" cap="none" spc="0" normalizeH="0" baseline="0" noProof="0" dirty="0" err="1">
                          <a:ln>
                            <a:noFill/>
                          </a:ln>
                          <a:solidFill>
                            <a:prstClr val="black"/>
                          </a:solidFill>
                          <a:effectLst/>
                          <a:uLnTx/>
                          <a:uFillTx/>
                          <a:latin typeface="+mn-lt"/>
                          <a:ea typeface="+mn-ea"/>
                          <a:cs typeface="+mn-cs"/>
                        </a:rPr>
                        <a:t>în</a:t>
                      </a:r>
                      <a:r>
                        <a:rPr kumimoji="0" lang="en-US" sz="1800" b="0" i="0" u="none" strike="sngStrike" kern="1200" cap="none" spc="0" normalizeH="0" baseline="0" noProof="0" dirty="0">
                          <a:ln>
                            <a:noFill/>
                          </a:ln>
                          <a:solidFill>
                            <a:prstClr val="black"/>
                          </a:solidFill>
                          <a:effectLst/>
                          <a:uLnTx/>
                          <a:uFillTx/>
                          <a:latin typeface="+mn-lt"/>
                          <a:ea typeface="+mn-ea"/>
                          <a:cs typeface="+mn-cs"/>
                        </a:rPr>
                        <a:t> </a:t>
                      </a:r>
                      <a:r>
                        <a:rPr kumimoji="0" lang="en-US" sz="1800" b="0" i="0" u="none" strike="sngStrike" kern="1200" cap="none" spc="0" normalizeH="0" baseline="0" noProof="0" dirty="0" err="1">
                          <a:ln>
                            <a:noFill/>
                          </a:ln>
                          <a:solidFill>
                            <a:prstClr val="black"/>
                          </a:solidFill>
                          <a:effectLst/>
                          <a:uLnTx/>
                          <a:uFillTx/>
                          <a:latin typeface="+mn-lt"/>
                          <a:ea typeface="+mn-ea"/>
                          <a:cs typeface="+mn-cs"/>
                        </a:rPr>
                        <a:t>ultimele</a:t>
                      </a:r>
                      <a:r>
                        <a:rPr kumimoji="0" lang="en-US" sz="1800" b="0" i="0" u="none" strike="sngStrike" kern="1200" cap="none" spc="0" normalizeH="0" baseline="0" noProof="0" dirty="0">
                          <a:ln>
                            <a:noFill/>
                          </a:ln>
                          <a:solidFill>
                            <a:prstClr val="black"/>
                          </a:solidFill>
                          <a:effectLst/>
                          <a:uLnTx/>
                          <a:uFillTx/>
                          <a:latin typeface="+mn-lt"/>
                          <a:ea typeface="+mn-ea"/>
                          <a:cs typeface="+mn-cs"/>
                        </a:rPr>
                        <a:t> 3 </a:t>
                      </a:r>
                      <a:r>
                        <a:rPr kumimoji="0" lang="en-US" sz="1800" b="0" i="0" u="none" strike="sngStrike" kern="1200" cap="none" spc="0" normalizeH="0" baseline="0" noProof="0" dirty="0" err="1">
                          <a:ln>
                            <a:noFill/>
                          </a:ln>
                          <a:solidFill>
                            <a:prstClr val="black"/>
                          </a:solidFill>
                          <a:effectLst/>
                          <a:uLnTx/>
                          <a:uFillTx/>
                          <a:latin typeface="+mn-lt"/>
                          <a:ea typeface="+mn-ea"/>
                          <a:cs typeface="+mn-cs"/>
                        </a:rPr>
                        <a:t>luni</a:t>
                      </a:r>
                      <a:r>
                        <a:rPr kumimoji="0" lang="en-US" sz="1800" b="0" i="0" u="none" strike="noStrike" kern="1200" cap="none" spc="0" normalizeH="0" baseline="0" noProof="0" dirty="0">
                          <a:ln>
                            <a:noFill/>
                          </a:ln>
                          <a:solidFill>
                            <a:prstClr val="black"/>
                          </a:solidFill>
                          <a:effectLst/>
                          <a:uLnTx/>
                          <a:uFillTx/>
                          <a:latin typeface="+mn-lt"/>
                          <a:ea typeface="+mn-ea"/>
                          <a:cs typeface="+mn-cs"/>
                        </a:rPr>
                        <a:t> anterior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licitaţiei</a:t>
                      </a:r>
                      <a:r>
                        <a:rPr kumimoji="0" lang="en-US" sz="1800" b="0" i="0" u="none" strike="noStrike" kern="1200" cap="none" spc="0" normalizeH="0" baseline="0" noProof="0" dirty="0">
                          <a:ln>
                            <a:noFill/>
                          </a:ln>
                          <a:solidFill>
                            <a:prstClr val="black"/>
                          </a:solidFill>
                          <a:effectLst/>
                          <a:uLnTx/>
                          <a:uFillTx/>
                          <a:latin typeface="+mn-lt"/>
                          <a:ea typeface="+mn-ea"/>
                          <a:cs typeface="+mn-cs"/>
                        </a:rPr>
                        <a:t>, din culpa </a:t>
                      </a:r>
                      <a:r>
                        <a:rPr kumimoji="0" lang="en-US" sz="1800" b="0" i="0" u="none" strike="noStrike" kern="1200" cap="none" spc="0" normalizeH="0" baseline="0" noProof="0" dirty="0" err="1">
                          <a:ln>
                            <a:noFill/>
                          </a:ln>
                          <a:solidFill>
                            <a:prstClr val="black"/>
                          </a:solidFill>
                          <a:effectLst/>
                          <a:uLnTx/>
                          <a:uFillTx/>
                          <a:latin typeface="+mn-lt"/>
                          <a:ea typeface="+mn-ea"/>
                          <a:cs typeface="+mn-cs"/>
                        </a:rPr>
                        <a:t>sa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sau</a:t>
                      </a:r>
                      <a:r>
                        <a:rPr kumimoji="0" lang="en-US" sz="1800" b="0" i="0" u="none" strike="noStrike" kern="1200" cap="none" spc="0" normalizeH="0" baseline="0" noProof="0" dirty="0">
                          <a:ln>
                            <a:noFill/>
                          </a:ln>
                          <a:solidFill>
                            <a:prstClr val="black"/>
                          </a:solidFill>
                          <a:effectLst/>
                          <a:uLnTx/>
                          <a:uFillTx/>
                          <a:latin typeface="+mn-lt"/>
                          <a:ea typeface="+mn-ea"/>
                          <a:cs typeface="+mn-cs"/>
                        </a:rPr>
                        <a:t> a </a:t>
                      </a:r>
                      <a:r>
                        <a:rPr kumimoji="0" lang="en-US" sz="1800" b="0" i="0" u="none" strike="noStrike" kern="1200" cap="none" spc="0" normalizeH="0" baseline="0" noProof="0" dirty="0" err="1">
                          <a:ln>
                            <a:noFill/>
                          </a:ln>
                          <a:solidFill>
                            <a:prstClr val="black"/>
                          </a:solidFill>
                          <a:effectLst/>
                          <a:uLnTx/>
                          <a:uFillTx/>
                          <a:latin typeface="+mn-lt"/>
                          <a:ea typeface="+mn-ea"/>
                          <a:cs typeface="+mn-cs"/>
                        </a:rPr>
                        <a:t>cesionat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prevederilor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prezentului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regulament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contracte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masă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lemnoasă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picior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care a </a:t>
                      </a:r>
                      <a:r>
                        <a:rPr kumimoji="0" lang="en-US" sz="1800" b="0" i="0" u="none" strike="noStrike" kern="1200" cap="none" spc="0" normalizeH="0" baseline="0" noProof="0" dirty="0" err="1">
                          <a:ln>
                            <a:noFill/>
                          </a:ln>
                          <a:solidFill>
                            <a:prstClr val="black"/>
                          </a:solidFill>
                          <a:effectLst/>
                          <a:uLnTx/>
                          <a:uFillTx/>
                          <a:latin typeface="+mn-lt"/>
                          <a:ea typeface="+mn-ea"/>
                          <a:cs typeface="+mn-cs"/>
                        </a:rPr>
                        <a:t>fost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declarat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adjudecatar</a:t>
                      </a: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i^1)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licitaţiile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fasonat</a:t>
                      </a:r>
                      <a:r>
                        <a:rPr kumimoji="0" lang="en-US" sz="1800" b="0" i="0" u="none" strike="noStrike" kern="1200" cap="none" spc="0" normalizeH="0" baseline="0" noProof="0" dirty="0">
                          <a:ln>
                            <a:noFill/>
                          </a:ln>
                          <a:solidFill>
                            <a:prstClr val="black"/>
                          </a:solidFill>
                          <a:effectLst/>
                          <a:uLnTx/>
                          <a:uFillTx/>
                          <a:latin typeface="+mn-lt"/>
                          <a:ea typeface="+mn-ea"/>
                          <a:cs typeface="+mn-cs"/>
                        </a:rPr>
                        <a:t>………(idem)</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licitatiile</a:t>
                      </a:r>
                      <a:r>
                        <a:rPr kumimoji="0" lang="en-US" sz="1800" b="0" i="0" u="none" strike="noStrike" kern="1200" cap="none" spc="0" normalizeH="0" baseline="0" noProof="0" dirty="0">
                          <a:ln>
                            <a:noFill/>
                          </a:ln>
                          <a:solidFill>
                            <a:prstClr val="black"/>
                          </a:solidFill>
                          <a:effectLst/>
                          <a:uLnTx/>
                          <a:uFillTx/>
                          <a:latin typeface="+mn-lt"/>
                          <a:ea typeface="+mn-ea"/>
                          <a:cs typeface="+mn-cs"/>
                        </a:rPr>
                        <a:t> de masa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daca</a:t>
                      </a:r>
                      <a:r>
                        <a:rPr kumimoji="0" lang="en-US" sz="1800" b="0" i="0" u="none" strike="noStrike" kern="1200" cap="none" spc="0" normalizeH="0" baseline="0" noProof="0" dirty="0">
                          <a:ln>
                            <a:noFill/>
                          </a:ln>
                          <a:solidFill>
                            <a:prstClr val="black"/>
                          </a:solidFill>
                          <a:effectLst/>
                          <a:uLnTx/>
                          <a:uFillTx/>
                          <a:latin typeface="+mn-lt"/>
                          <a:ea typeface="+mn-ea"/>
                          <a:cs typeface="+mn-cs"/>
                        </a:rPr>
                        <a:t> a </a:t>
                      </a:r>
                      <a:r>
                        <a:rPr kumimoji="0" lang="en-US" sz="1800" b="0" i="0" u="none" strike="noStrike" kern="1200" cap="none" spc="0" normalizeH="0" baseline="0" noProof="0" dirty="0" err="1">
                          <a:ln>
                            <a:noFill/>
                          </a:ln>
                          <a:solidFill>
                            <a:prstClr val="black"/>
                          </a:solidFill>
                          <a:effectLst/>
                          <a:uLnTx/>
                          <a:uFillTx/>
                          <a:latin typeface="+mn-lt"/>
                          <a:ea typeface="+mn-ea"/>
                          <a:cs typeface="+mn-cs"/>
                        </a:rPr>
                        <a:t>avut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contracte</a:t>
                      </a:r>
                      <a:r>
                        <a:rPr kumimoji="0" lang="en-US" sz="1800" b="0" i="0" u="none" strike="noStrike" kern="1200" cap="none" spc="0" normalizeH="0" baseline="0" noProof="0" dirty="0">
                          <a:ln>
                            <a:noFill/>
                          </a:ln>
                          <a:solidFill>
                            <a:prstClr val="black"/>
                          </a:solidFill>
                          <a:effectLst/>
                          <a:uLnTx/>
                          <a:uFillTx/>
                          <a:latin typeface="+mn-lt"/>
                          <a:ea typeface="+mn-ea"/>
                          <a:cs typeface="+mn-cs"/>
                        </a:rPr>
                        <a:t> de masa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lemnoasa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picior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reziliate</a:t>
                      </a:r>
                      <a:r>
                        <a:rPr kumimoji="0" lang="en-US" sz="1800" b="0" i="0" u="none" strike="noStrike" kern="1200" cap="none" spc="0" normalizeH="0" baseline="0" noProof="0" dirty="0">
                          <a:ln>
                            <a:noFill/>
                          </a:ln>
                          <a:solidFill>
                            <a:prstClr val="black"/>
                          </a:solidFill>
                          <a:effectLst/>
                          <a:uLnTx/>
                          <a:uFillTx/>
                          <a:latin typeface="+mn-lt"/>
                          <a:ea typeface="+mn-ea"/>
                          <a:cs typeface="+mn-cs"/>
                        </a:rPr>
                        <a:t>  anterior </a:t>
                      </a:r>
                      <a:r>
                        <a:rPr kumimoji="0" lang="en-US" sz="1800" b="0" i="0" u="none" strike="noStrike" kern="1200" cap="none" spc="0" normalizeH="0" baseline="0" noProof="0" dirty="0" err="1">
                          <a:ln>
                            <a:noFill/>
                          </a:ln>
                          <a:solidFill>
                            <a:prstClr val="black"/>
                          </a:solidFill>
                          <a:effectLst/>
                          <a:uLnTx/>
                          <a:uFillTx/>
                          <a:latin typeface="+mn-lt"/>
                          <a:ea typeface="+mn-ea"/>
                          <a:cs typeface="+mn-cs"/>
                        </a:rPr>
                        <a:t>datei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rgbClr val="0070C0"/>
                          </a:solidFill>
                          <a:effectLst/>
                          <a:uLnTx/>
                          <a:uFillTx/>
                          <a:latin typeface="+mn-lt"/>
                          <a:ea typeface="+mn-ea"/>
                          <a:cs typeface="+mn-cs"/>
                        </a:rPr>
                        <a:t>in </a:t>
                      </a:r>
                      <a:r>
                        <a:rPr kumimoji="0" lang="en-US" sz="1800" b="1" i="0" u="none" strike="noStrike" kern="1200" cap="none" spc="0" normalizeH="0" baseline="0" noProof="0" dirty="0" err="1">
                          <a:ln>
                            <a:noFill/>
                          </a:ln>
                          <a:solidFill>
                            <a:srgbClr val="0070C0"/>
                          </a:solidFill>
                          <a:effectLst/>
                          <a:uLnTx/>
                          <a:uFillTx/>
                          <a:latin typeface="+mn-lt"/>
                          <a:ea typeface="+mn-ea"/>
                          <a:cs typeface="+mn-cs"/>
                        </a:rPr>
                        <a:t>perioada</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timp</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mentionata</a:t>
                      </a:r>
                      <a:r>
                        <a:rPr kumimoji="0" lang="en-US" sz="1800" b="1" i="0" u="none" strike="noStrike" kern="1200" cap="none" spc="0" normalizeH="0" baseline="0" noProof="0" dirty="0">
                          <a:ln>
                            <a:noFill/>
                          </a:ln>
                          <a:solidFill>
                            <a:srgbClr val="0070C0"/>
                          </a:solidFill>
                          <a:effectLst/>
                          <a:uLnTx/>
                          <a:uFillTx/>
                          <a:latin typeface="+mn-lt"/>
                          <a:ea typeface="+mn-ea"/>
                          <a:cs typeface="+mn-cs"/>
                        </a:rPr>
                        <a:t> in </a:t>
                      </a:r>
                      <a:r>
                        <a:rPr kumimoji="0" lang="en-US" sz="1800" b="1" i="0" u="none" strike="noStrike" kern="1200" cap="none" spc="0" normalizeH="0" baseline="0" noProof="0" dirty="0" err="1">
                          <a:ln>
                            <a:noFill/>
                          </a:ln>
                          <a:solidFill>
                            <a:srgbClr val="0070C0"/>
                          </a:solidFill>
                          <a:effectLst/>
                          <a:uLnTx/>
                          <a:uFillTx/>
                          <a:latin typeface="+mn-lt"/>
                          <a:ea typeface="+mn-ea"/>
                          <a:cs typeface="+mn-cs"/>
                        </a:rPr>
                        <a:t>Caietul</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sarcini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ro-RO" sz="1800" b="1" i="0" u="none" strike="noStrike" kern="1200" cap="none" spc="0" normalizeH="0" baseline="0" noProof="0" dirty="0">
                          <a:ln>
                            <a:noFill/>
                          </a:ln>
                          <a:solidFill>
                            <a:srgbClr val="0070C0"/>
                          </a:solidFill>
                          <a:effectLst/>
                          <a:uLnTx/>
                          <a:uFillTx/>
                          <a:latin typeface="+mn-lt"/>
                          <a:ea typeface="+mn-ea"/>
                          <a:cs typeface="+mn-cs"/>
                        </a:rPr>
                        <a:t>și în contractele încheiate anterior,</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0" i="0" u="none" strike="noStrike" kern="1200" cap="none" spc="0" normalizeH="0" baseline="0" noProof="0" dirty="0">
                          <a:ln>
                            <a:noFill/>
                          </a:ln>
                          <a:solidFill>
                            <a:prstClr val="black"/>
                          </a:solidFill>
                          <a:effectLst/>
                          <a:uLnTx/>
                          <a:uFillTx/>
                          <a:latin typeface="+mn-lt"/>
                          <a:ea typeface="+mn-ea"/>
                          <a:cs typeface="+mn-cs"/>
                        </a:rPr>
                        <a:t>din culpa </a:t>
                      </a:r>
                      <a:r>
                        <a:rPr kumimoji="0" lang="en-US" sz="1800" b="0" i="0" u="none" strike="noStrike" kern="1200" cap="none" spc="0" normalizeH="0" baseline="0" noProof="0" dirty="0" err="1">
                          <a:ln>
                            <a:noFill/>
                          </a:ln>
                          <a:solidFill>
                            <a:prstClr val="black"/>
                          </a:solidFill>
                          <a:effectLst/>
                          <a:uLnTx/>
                          <a:uFillTx/>
                          <a:latin typeface="+mn-lt"/>
                          <a:ea typeface="+mn-ea"/>
                          <a:cs typeface="+mn-cs"/>
                        </a:rPr>
                        <a:t>sa</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organizatorul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masa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lemnoasa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picior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respectiv</a:t>
                      </a:r>
                      <a:r>
                        <a:rPr kumimoji="0" lang="en-US" sz="1800" b="0" i="0" u="none" strike="noStrike" kern="1200" cap="none" spc="0" normalizeH="0" baseline="0" noProof="0" dirty="0">
                          <a:ln>
                            <a:noFill/>
                          </a:ln>
                          <a:solidFill>
                            <a:prstClr val="black"/>
                          </a:solidFill>
                          <a:effectLst/>
                          <a:uLnTx/>
                          <a:uFillTx/>
                          <a:latin typeface="+mn-lt"/>
                          <a:ea typeface="+mn-ea"/>
                          <a:cs typeface="+mn-cs"/>
                        </a:rPr>
                        <a:t> nu a </a:t>
                      </a:r>
                      <a:r>
                        <a:rPr kumimoji="0" lang="en-US" sz="1800" b="0" i="0" u="none" strike="noStrike" kern="1200" cap="none" spc="0" normalizeH="0" baseline="0" noProof="0" dirty="0" err="1">
                          <a:ln>
                            <a:noFill/>
                          </a:ln>
                          <a:solidFill>
                            <a:prstClr val="black"/>
                          </a:solidFill>
                          <a:effectLst/>
                          <a:uLnTx/>
                          <a:uFillTx/>
                          <a:latin typeface="+mn-lt"/>
                          <a:ea typeface="+mn-ea"/>
                          <a:cs typeface="+mn-cs"/>
                        </a:rPr>
                        <a:t>incheiat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rgbClr val="0070C0"/>
                          </a:solidFill>
                          <a:effectLst/>
                          <a:uLnTx/>
                          <a:uFillTx/>
                          <a:latin typeface="+mn-lt"/>
                          <a:ea typeface="+mn-ea"/>
                          <a:cs typeface="+mn-cs"/>
                        </a:rPr>
                        <a:t>anterior </a:t>
                      </a:r>
                      <a:r>
                        <a:rPr kumimoji="0" lang="en-US" sz="1800" b="1" i="0" u="none" strike="noStrike" kern="1200" cap="none" spc="0" normalizeH="0" baseline="0" noProof="0" dirty="0" err="1">
                          <a:ln>
                            <a:noFill/>
                          </a:ln>
                          <a:solidFill>
                            <a:srgbClr val="0070C0"/>
                          </a:solidFill>
                          <a:effectLst/>
                          <a:uLnTx/>
                          <a:uFillTx/>
                          <a:latin typeface="+mn-lt"/>
                          <a:ea typeface="+mn-ea"/>
                          <a:cs typeface="+mn-cs"/>
                        </a:rPr>
                        <a:t>licitatiei</a:t>
                      </a:r>
                      <a:r>
                        <a:rPr kumimoji="0" lang="en-US" sz="1800" b="1" i="0" u="none" strike="noStrike" kern="1200" cap="none" spc="0" normalizeH="0" baseline="0" noProof="0" dirty="0">
                          <a:ln>
                            <a:noFill/>
                          </a:ln>
                          <a:solidFill>
                            <a:srgbClr val="0070C0"/>
                          </a:solidFill>
                          <a:effectLst/>
                          <a:uLnTx/>
                          <a:uFillTx/>
                          <a:latin typeface="+mn-lt"/>
                          <a:ea typeface="+mn-ea"/>
                          <a:cs typeface="+mn-cs"/>
                        </a:rPr>
                        <a:t>, in </a:t>
                      </a:r>
                      <a:r>
                        <a:rPr kumimoji="0" lang="en-US" sz="1800" b="1" i="0" u="none" strike="noStrike" kern="1200" cap="none" spc="0" normalizeH="0" baseline="0" noProof="0" dirty="0" err="1">
                          <a:ln>
                            <a:noFill/>
                          </a:ln>
                          <a:solidFill>
                            <a:srgbClr val="0070C0"/>
                          </a:solidFill>
                          <a:effectLst/>
                          <a:uLnTx/>
                          <a:uFillTx/>
                          <a:latin typeface="+mn-lt"/>
                          <a:ea typeface="+mn-ea"/>
                          <a:cs typeface="+mn-cs"/>
                        </a:rPr>
                        <a:t>perioada</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timp</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mentionata</a:t>
                      </a:r>
                      <a:r>
                        <a:rPr kumimoji="0" lang="en-US" sz="1800" b="1" i="0" u="none" strike="noStrike" kern="1200" cap="none" spc="0" normalizeH="0" baseline="0" noProof="0" dirty="0">
                          <a:ln>
                            <a:noFill/>
                          </a:ln>
                          <a:solidFill>
                            <a:srgbClr val="0070C0"/>
                          </a:solidFill>
                          <a:effectLst/>
                          <a:uLnTx/>
                          <a:uFillTx/>
                          <a:latin typeface="+mn-lt"/>
                          <a:ea typeface="+mn-ea"/>
                          <a:cs typeface="+mn-cs"/>
                        </a:rPr>
                        <a:t> in </a:t>
                      </a:r>
                      <a:r>
                        <a:rPr kumimoji="0" lang="en-US" sz="1800" b="1" i="0" u="none" strike="noStrike" kern="1200" cap="none" spc="0" normalizeH="0" baseline="0" noProof="0" dirty="0" err="1">
                          <a:ln>
                            <a:noFill/>
                          </a:ln>
                          <a:solidFill>
                            <a:srgbClr val="0070C0"/>
                          </a:solidFill>
                          <a:effectLst/>
                          <a:uLnTx/>
                          <a:uFillTx/>
                          <a:latin typeface="+mn-lt"/>
                          <a:ea typeface="+mn-ea"/>
                          <a:cs typeface="+mn-cs"/>
                        </a:rPr>
                        <a:t>Caietul</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sarcini</a:t>
                      </a:r>
                      <a:r>
                        <a:rPr kumimoji="0" lang="en-US" sz="1800" b="1" i="0" u="none" strike="noStrike" kern="1200" cap="none" spc="0" normalizeH="0" baseline="0" noProof="0" dirty="0">
                          <a:ln>
                            <a:noFill/>
                          </a:ln>
                          <a:solidFill>
                            <a:srgbClr val="0070C0"/>
                          </a:solidFill>
                          <a:effectLst/>
                          <a:uLnTx/>
                          <a:uFillTx/>
                          <a:latin typeface="+mn-lt"/>
                          <a:ea typeface="+mn-ea"/>
                          <a:cs typeface="+mn-cs"/>
                        </a:rPr>
                        <a:t>,</a:t>
                      </a:r>
                      <a:r>
                        <a:rPr kumimoji="0" lang="en-US" sz="1800" b="0" i="0" u="none" strike="noStrike" kern="1200" cap="none" spc="0" normalizeH="0" baseline="0" noProof="0" dirty="0">
                          <a:ln>
                            <a:noFill/>
                          </a:ln>
                          <a:solidFill>
                            <a:prstClr val="black"/>
                          </a:solidFill>
                          <a:effectLst/>
                          <a:uLnTx/>
                          <a:uFillTx/>
                          <a:latin typeface="+mn-lt"/>
                          <a:ea typeface="+mn-ea"/>
                          <a:cs typeface="+mn-cs"/>
                        </a:rPr>
                        <a:t> din culpa </a:t>
                      </a:r>
                      <a:r>
                        <a:rPr kumimoji="0" lang="en-US" sz="1800" b="0" i="0" u="none" strike="noStrike" kern="1200" cap="none" spc="0" normalizeH="0" baseline="0" noProof="0" dirty="0" err="1">
                          <a:ln>
                            <a:noFill/>
                          </a:ln>
                          <a:solidFill>
                            <a:prstClr val="black"/>
                          </a:solidFill>
                          <a:effectLst/>
                          <a:uLnTx/>
                          <a:uFillTx/>
                          <a:latin typeface="+mn-lt"/>
                          <a:ea typeface="+mn-ea"/>
                          <a:cs typeface="+mn-cs"/>
                        </a:rPr>
                        <a:t>sa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sau</a:t>
                      </a:r>
                      <a:r>
                        <a:rPr kumimoji="0" lang="en-US" sz="1800" b="0" i="0" u="none" strike="noStrike" kern="1200" cap="none" spc="0" normalizeH="0" baseline="0" noProof="0" dirty="0">
                          <a:ln>
                            <a:noFill/>
                          </a:ln>
                          <a:solidFill>
                            <a:prstClr val="black"/>
                          </a:solidFill>
                          <a:effectLst/>
                          <a:uLnTx/>
                          <a:uFillTx/>
                          <a:latin typeface="+mn-lt"/>
                          <a:ea typeface="+mn-ea"/>
                          <a:cs typeface="+mn-cs"/>
                        </a:rPr>
                        <a:t> a </a:t>
                      </a:r>
                      <a:r>
                        <a:rPr kumimoji="0" lang="en-US" sz="1800" b="0" i="0" u="none" strike="noStrike" kern="1200" cap="none" spc="0" normalizeH="0" baseline="0" noProof="0" dirty="0" err="1">
                          <a:ln>
                            <a:noFill/>
                          </a:ln>
                          <a:solidFill>
                            <a:prstClr val="black"/>
                          </a:solidFill>
                          <a:effectLst/>
                          <a:uLnTx/>
                          <a:uFillTx/>
                          <a:latin typeface="+mn-lt"/>
                          <a:ea typeface="+mn-ea"/>
                          <a:cs typeface="+mn-cs"/>
                        </a:rPr>
                        <a:t>cesionat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prevederilor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prezentului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regulament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contracte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masa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lemnoasa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picior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care a </a:t>
                      </a:r>
                      <a:r>
                        <a:rPr kumimoji="0" lang="en-US" sz="1800" b="0" i="0" u="none" strike="noStrike" kern="1200" cap="none" spc="0" normalizeH="0" baseline="0" noProof="0" dirty="0" err="1">
                          <a:ln>
                            <a:noFill/>
                          </a:ln>
                          <a:solidFill>
                            <a:prstClr val="black"/>
                          </a:solidFill>
                          <a:effectLst/>
                          <a:uLnTx/>
                          <a:uFillTx/>
                          <a:latin typeface="+mn-lt"/>
                          <a:ea typeface="+mn-ea"/>
                          <a:cs typeface="+mn-cs"/>
                        </a:rPr>
                        <a:t>fost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declarat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adjudecatar</a:t>
                      </a: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1" u="none" strike="noStrike" kern="1200" cap="none" spc="0" normalizeH="0" baseline="0" noProof="0" dirty="0">
                          <a:ln>
                            <a:noFill/>
                          </a:ln>
                          <a:solidFill>
                            <a:prstClr val="black"/>
                          </a:solidFill>
                          <a:effectLst/>
                          <a:uLnTx/>
                          <a:uFillTx/>
                          <a:latin typeface="+mn-lt"/>
                          <a:ea typeface="+mn-ea"/>
                          <a:cs typeface="+mn-cs"/>
                        </a:rPr>
                        <a:t>i^1)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licitatiile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fasonat</a:t>
                      </a:r>
                      <a:r>
                        <a:rPr kumimoji="0" lang="en-US" sz="1800" b="1" i="0" u="none" strike="noStrike" kern="1200" cap="none" spc="0" normalizeH="0" baseline="0" noProof="0" dirty="0">
                          <a:ln>
                            <a:noFill/>
                          </a:ln>
                          <a:solidFill>
                            <a:srgbClr val="0070C0"/>
                          </a:solidFill>
                          <a:effectLst/>
                          <a:uLnTx/>
                          <a:uFillTx/>
                          <a:latin typeface="+mn-lt"/>
                          <a:ea typeface="+mn-ea"/>
                          <a:cs typeface="+mn-cs"/>
                        </a:rPr>
                        <a:t>…..(idem)</a:t>
                      </a:r>
                      <a:endParaRPr kumimoji="0" lang="en-US"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a:t>
                      </a:r>
                      <a:r>
                        <a:rPr kumimoji="0" lang="ro-RO" sz="1800" b="0" i="0" u="none" strike="noStrike" kern="1200" cap="none" spc="0" normalizeH="0" baseline="0" noProof="0" dirty="0">
                          <a:ln>
                            <a:noFill/>
                          </a:ln>
                          <a:solidFill>
                            <a:prstClr val="black"/>
                          </a:solidFill>
                          <a:effectLst/>
                          <a:uLnTx/>
                          <a:uFillTx/>
                          <a:latin typeface="+mn-lt"/>
                          <a:ea typeface="+mn-ea"/>
                          <a:cs typeface="+mn-cs"/>
                        </a:rPr>
                        <a:t>tabilirea duratei de timp în care unui operator nu îi este permisă participarea la licitatie dacă a reziliat sau nu a încheiat contracte din culpa sa, ca si </a:t>
                      </a:r>
                      <a:r>
                        <a:rPr kumimoji="0" lang="ro-RO" sz="1800" b="1" i="0" u="none" strike="noStrike" kern="1200" cap="none" spc="0" normalizeH="0" baseline="0" noProof="0" dirty="0">
                          <a:ln>
                            <a:noFill/>
                          </a:ln>
                          <a:solidFill>
                            <a:srgbClr val="0070C0"/>
                          </a:solidFill>
                          <a:effectLst/>
                          <a:uLnTx/>
                          <a:uFillTx/>
                          <a:latin typeface="+mn-lt"/>
                          <a:ea typeface="+mn-ea"/>
                          <a:cs typeface="+mn-cs"/>
                        </a:rPr>
                        <a:t>sanctiune suplimentară</a:t>
                      </a:r>
                      <a:r>
                        <a:rPr kumimoji="0" lang="ro-RO" sz="1800" b="0" i="0" u="none" strike="noStrike" kern="1200" cap="none" spc="0" normalizeH="0" baseline="0" noProof="0" dirty="0">
                          <a:ln>
                            <a:noFill/>
                          </a:ln>
                          <a:solidFill>
                            <a:prstClr val="black"/>
                          </a:solidFill>
                          <a:effectLst/>
                          <a:uLnTx/>
                          <a:uFillTx/>
                          <a:latin typeface="+mn-lt"/>
                          <a:ea typeface="+mn-ea"/>
                          <a:cs typeface="+mn-cs"/>
                        </a:rPr>
                        <a:t> pierderii garantiei de contractare, </a:t>
                      </a:r>
                      <a:r>
                        <a:rPr kumimoji="0" lang="ro-RO" sz="1800" b="1" i="0" u="none" strike="noStrike" kern="1200" cap="none" spc="0" normalizeH="0" baseline="0" noProof="0" dirty="0">
                          <a:ln>
                            <a:noFill/>
                          </a:ln>
                          <a:solidFill>
                            <a:srgbClr val="0070C0"/>
                          </a:solidFill>
                          <a:effectLst/>
                          <a:uLnTx/>
                          <a:uFillTx/>
                          <a:latin typeface="+mn-lt"/>
                          <a:ea typeface="+mn-ea"/>
                          <a:cs typeface="+mn-cs"/>
                        </a:rPr>
                        <a:t>trebuie să rămână în </a:t>
                      </a:r>
                      <a:r>
                        <a:rPr kumimoji="0" lang="ro-RO" sz="1800" b="1" i="0" u="sng" strike="noStrike" kern="1200" cap="none" spc="0" normalizeH="0" baseline="0" noProof="0" dirty="0">
                          <a:ln>
                            <a:noFill/>
                          </a:ln>
                          <a:solidFill>
                            <a:srgbClr val="0070C0"/>
                          </a:solidFill>
                          <a:effectLst/>
                          <a:uLnTx/>
                          <a:uFillTx/>
                          <a:latin typeface="+mn-lt"/>
                          <a:ea typeface="+mn-ea"/>
                          <a:cs typeface="+mn-cs"/>
                        </a:rPr>
                        <a:t>responsabilitatea organizatorului</a:t>
                      </a:r>
                      <a:r>
                        <a:rPr kumimoji="0" lang="ro-RO" sz="1800" b="0" i="0" u="none" strike="noStrike" kern="1200" cap="none" spc="0" normalizeH="0" baseline="0" noProof="0" dirty="0">
                          <a:ln>
                            <a:noFill/>
                          </a:ln>
                          <a:solidFill>
                            <a:prstClr val="black"/>
                          </a:solidFill>
                          <a:effectLst/>
                          <a:uLnTx/>
                          <a:uFillTx/>
                          <a:latin typeface="+mn-lt"/>
                          <a:ea typeface="+mn-ea"/>
                          <a:cs typeface="+mn-cs"/>
                        </a:rPr>
                        <a:t> care are elementele pentru luarea acestei decizii. </a:t>
                      </a:r>
                      <a:r>
                        <a:rPr kumimoji="0" lang="en-US" sz="18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1" i="0" u="none" strike="noStrike" kern="1200" cap="none" spc="0" normalizeH="0" baseline="0" noProof="0" dirty="0">
                          <a:ln>
                            <a:noFill/>
                          </a:ln>
                          <a:solidFill>
                            <a:srgbClr val="0070C0"/>
                          </a:solidFill>
                          <a:effectLst/>
                          <a:uLnTx/>
                          <a:uFillTx/>
                          <a:latin typeface="+mn-lt"/>
                          <a:ea typeface="+mn-ea"/>
                          <a:cs typeface="+mn-cs"/>
                        </a:rPr>
                        <a:t>Stabilirea unor astfel de interdictii</a:t>
                      </a:r>
                      <a:r>
                        <a:rPr kumimoji="0" lang="ro-RO" sz="1800" b="0" i="0" u="none" strike="noStrike" kern="1200" cap="none" spc="0" normalizeH="0" baseline="0" noProof="0" dirty="0">
                          <a:ln>
                            <a:noFill/>
                          </a:ln>
                          <a:solidFill>
                            <a:prstClr val="black"/>
                          </a:solidFill>
                          <a:effectLst/>
                          <a:uLnTx/>
                          <a:uFillTx/>
                          <a:latin typeface="+mn-lt"/>
                          <a:ea typeface="+mn-ea"/>
                          <a:cs typeface="+mn-cs"/>
                        </a:rPr>
                        <a:t> fără o analiza punctuală de la caz la caz </a:t>
                      </a:r>
                      <a:r>
                        <a:rPr kumimoji="0" lang="ro-RO" sz="1800" b="1" i="0" u="sng" strike="noStrike" kern="1200" cap="none" spc="0" normalizeH="0" baseline="0" noProof="0" dirty="0">
                          <a:ln>
                            <a:noFill/>
                          </a:ln>
                          <a:solidFill>
                            <a:srgbClr val="0070C0"/>
                          </a:solidFill>
                          <a:effectLst/>
                          <a:uLnTx/>
                          <a:uFillTx/>
                          <a:latin typeface="+mn-lt"/>
                          <a:ea typeface="+mn-ea"/>
                          <a:cs typeface="+mn-cs"/>
                        </a:rPr>
                        <a:t>poate crea</a:t>
                      </a:r>
                      <a:r>
                        <a:rPr kumimoji="0" lang="en-US" sz="1800" b="1" i="0" u="sng" strike="noStrike" kern="1200" cap="none" spc="0" normalizeH="0" baseline="0" noProof="0" dirty="0">
                          <a:ln>
                            <a:noFill/>
                          </a:ln>
                          <a:solidFill>
                            <a:srgbClr val="0070C0"/>
                          </a:solidFill>
                          <a:effectLst/>
                          <a:uLnTx/>
                          <a:uFillTx/>
                          <a:latin typeface="+mn-lt"/>
                          <a:ea typeface="+mn-ea"/>
                          <a:cs typeface="+mn-cs"/>
                        </a:rPr>
                        <a:t> </a:t>
                      </a:r>
                      <a:r>
                        <a:rPr kumimoji="0" lang="en-US" sz="1800" b="1" i="0" u="sng" strike="noStrike" kern="1200" cap="none" spc="0" normalizeH="0" baseline="0" noProof="0" dirty="0" err="1">
                          <a:ln>
                            <a:noFill/>
                          </a:ln>
                          <a:solidFill>
                            <a:srgbClr val="0070C0"/>
                          </a:solidFill>
                          <a:effectLst/>
                          <a:uLnTx/>
                          <a:uFillTx/>
                          <a:latin typeface="+mn-lt"/>
                          <a:ea typeface="+mn-ea"/>
                          <a:cs typeface="+mn-cs"/>
                        </a:rPr>
                        <a:t>dificultati</a:t>
                      </a:r>
                      <a:r>
                        <a:rPr kumimoji="0" lang="en-US" sz="1800" b="1" i="0" u="sng" strike="noStrike" kern="1200" cap="none" spc="0" normalizeH="0" baseline="0" noProof="0" dirty="0">
                          <a:ln>
                            <a:noFill/>
                          </a:ln>
                          <a:solidFill>
                            <a:srgbClr val="0070C0"/>
                          </a:solidFill>
                          <a:effectLst/>
                          <a:uLnTx/>
                          <a:uFillTx/>
                          <a:latin typeface="+mn-lt"/>
                          <a:ea typeface="+mn-ea"/>
                          <a:cs typeface="+mn-cs"/>
                        </a:rPr>
                        <a:t> </a:t>
                      </a:r>
                      <a:r>
                        <a:rPr kumimoji="0" lang="ro-RO" sz="1800" b="1" i="0" u="sng" strike="noStrike" kern="1200" cap="none" spc="0" normalizeH="0" baseline="0" noProof="0" dirty="0">
                          <a:ln>
                            <a:noFill/>
                          </a:ln>
                          <a:solidFill>
                            <a:srgbClr val="0070C0"/>
                          </a:solidFill>
                          <a:effectLst/>
                          <a:uLnTx/>
                          <a:uFillTx/>
                          <a:latin typeface="+mn-lt"/>
                          <a:ea typeface="+mn-ea"/>
                          <a:cs typeface="+mn-cs"/>
                        </a:rPr>
                        <a:t>atât organizat</a:t>
                      </a:r>
                      <a:r>
                        <a:rPr kumimoji="0" lang="en-US" sz="1800" b="1" i="0" u="sng" strike="noStrike" kern="1200" cap="none" spc="0" normalizeH="0" baseline="0" noProof="0" dirty="0">
                          <a:ln>
                            <a:noFill/>
                          </a:ln>
                          <a:solidFill>
                            <a:srgbClr val="0070C0"/>
                          </a:solidFill>
                          <a:effectLst/>
                          <a:uLnTx/>
                          <a:uFillTx/>
                          <a:latin typeface="+mn-lt"/>
                          <a:ea typeface="+mn-ea"/>
                          <a:cs typeface="+mn-cs"/>
                        </a:rPr>
                        <a:t>.</a:t>
                      </a:r>
                      <a:r>
                        <a:rPr kumimoji="0" lang="ro-RO" sz="1800" b="1" i="0" u="sng" strike="noStrike" kern="1200" cap="none" spc="0" normalizeH="0" baseline="0" noProof="0" dirty="0">
                          <a:ln>
                            <a:noFill/>
                          </a:ln>
                          <a:solidFill>
                            <a:srgbClr val="0070C0"/>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licitației (nu poate vinde masa lemn</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ro-RO" sz="1800" b="0" i="0" u="none" strike="noStrike" kern="1200" cap="none" spc="0" normalizeH="0" baseline="0" noProof="0" dirty="0">
                          <a:ln>
                            <a:noFill/>
                          </a:ln>
                          <a:solidFill>
                            <a:prstClr val="black"/>
                          </a:solidFill>
                          <a:effectLst/>
                          <a:uLnTx/>
                          <a:uFillTx/>
                          <a:latin typeface="+mn-lt"/>
                          <a:ea typeface="+mn-ea"/>
                          <a:cs typeface="+mn-cs"/>
                        </a:rPr>
                        <a:t> din doboraturi, lemn fasonat neadjudecat la mai multe licitații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si</a:t>
                      </a:r>
                      <a:r>
                        <a:rPr kumimoji="0" lang="ro-RO" sz="1800" b="0" i="0" u="none" strike="noStrike" kern="1200" cap="none" spc="0" normalizeH="0" baseline="0" noProof="0" dirty="0">
                          <a:ln>
                            <a:noFill/>
                          </a:ln>
                          <a:solidFill>
                            <a:prstClr val="black"/>
                          </a:solidFill>
                          <a:effectLst/>
                          <a:uLnTx/>
                          <a:uFillTx/>
                          <a:latin typeface="+mn-lt"/>
                          <a:ea typeface="+mn-ea"/>
                          <a:cs typeface="+mn-cs"/>
                        </a:rPr>
                        <a:t> supus degradării, etc) </a:t>
                      </a:r>
                      <a:r>
                        <a:rPr kumimoji="0" lang="ro-RO" sz="1800" b="1" i="0" u="sng" strike="noStrike" kern="1200" cap="none" spc="0" normalizeH="0" baseline="0" noProof="0" dirty="0">
                          <a:ln>
                            <a:noFill/>
                          </a:ln>
                          <a:solidFill>
                            <a:srgbClr val="0070C0"/>
                          </a:solidFill>
                          <a:effectLst/>
                          <a:uLnTx/>
                          <a:uFillTx/>
                          <a:latin typeface="+mn-lt"/>
                          <a:ea typeface="+mn-ea"/>
                          <a:cs typeface="+mn-cs"/>
                        </a:rPr>
                        <a:t>cât și op</a:t>
                      </a:r>
                      <a:r>
                        <a:rPr kumimoji="0" lang="en-US" sz="1800" b="1" i="0" u="sng" strike="noStrike" kern="1200" cap="none" spc="0" normalizeH="0" baseline="0" noProof="0" dirty="0">
                          <a:ln>
                            <a:noFill/>
                          </a:ln>
                          <a:solidFill>
                            <a:srgbClr val="0070C0"/>
                          </a:solidFill>
                          <a:effectLst/>
                          <a:uLnTx/>
                          <a:uFillTx/>
                          <a:latin typeface="+mn-lt"/>
                          <a:ea typeface="+mn-ea"/>
                          <a:cs typeface="+mn-cs"/>
                        </a:rPr>
                        <a:t>.</a:t>
                      </a:r>
                      <a:r>
                        <a:rPr kumimoji="0" lang="ro-RO" sz="1800" b="1" i="0" u="sng" strike="noStrike" kern="1200" cap="none" spc="0" normalizeH="0" baseline="0" noProof="0" dirty="0">
                          <a:ln>
                            <a:noFill/>
                          </a:ln>
                          <a:solidFill>
                            <a:srgbClr val="0070C0"/>
                          </a:solidFill>
                          <a:effectLst/>
                          <a:uLnTx/>
                          <a:uFillTx/>
                          <a:latin typeface="+mn-lt"/>
                          <a:ea typeface="+mn-ea"/>
                          <a:cs typeface="+mn-cs"/>
                        </a:rPr>
                        <a:t> econom</a:t>
                      </a:r>
                      <a:r>
                        <a:rPr kumimoji="0" lang="en-US" sz="1800" b="1" i="0" u="sng" strike="noStrike" kern="1200" cap="none" spc="0" normalizeH="0" baseline="0" noProof="0" dirty="0">
                          <a:ln>
                            <a:noFill/>
                          </a:ln>
                          <a:solidFill>
                            <a:srgbClr val="0070C0"/>
                          </a:solidFill>
                          <a:effectLst/>
                          <a:uLnTx/>
                          <a:uFillTx/>
                          <a:latin typeface="+mn-lt"/>
                          <a:ea typeface="+mn-ea"/>
                          <a:cs typeface="+mn-cs"/>
                        </a:rPr>
                        <a:t>.</a:t>
                      </a:r>
                      <a:r>
                        <a:rPr kumimoji="0" lang="ro-RO" sz="1800" b="1" i="0" u="sng" strike="noStrike" kern="1200" cap="none" spc="0" normalizeH="0" baseline="0" noProof="0" dirty="0">
                          <a:ln>
                            <a:noFill/>
                          </a:ln>
                          <a:solidFill>
                            <a:srgbClr val="0070C0"/>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(neasigurarea frontului de lucru pentru formații de exploatare, neonorarea comenzilor, pierderea forței de muncă etc).</a:t>
                      </a:r>
                      <a:endParaRPr kumimoji="0" lang="ro-RO" sz="1400" b="1" i="0" u="sng"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979191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600088070"/>
              </p:ext>
            </p:extLst>
          </p:nvPr>
        </p:nvGraphicFramePr>
        <p:xfrm>
          <a:off x="122829" y="601581"/>
          <a:ext cx="11929126" cy="6062811"/>
        </p:xfrm>
        <a:graphic>
          <a:graphicData uri="http://schemas.openxmlformats.org/drawingml/2006/table">
            <a:tbl>
              <a:tblPr firstRow="1" bandRow="1">
                <a:tableStyleId>{93296810-A885-4BE3-A3E7-6D5BEEA58F35}</a:tableStyleId>
              </a:tblPr>
              <a:tblGrid>
                <a:gridCol w="319131">
                  <a:extLst>
                    <a:ext uri="{9D8B030D-6E8A-4147-A177-3AD203B41FA5}">
                      <a16:colId xmlns:a16="http://schemas.microsoft.com/office/drawing/2014/main" val="443018147"/>
                    </a:ext>
                  </a:extLst>
                </a:gridCol>
                <a:gridCol w="457200">
                  <a:extLst>
                    <a:ext uri="{9D8B030D-6E8A-4147-A177-3AD203B41FA5}">
                      <a16:colId xmlns:a16="http://schemas.microsoft.com/office/drawing/2014/main" val="20001"/>
                    </a:ext>
                  </a:extLst>
                </a:gridCol>
                <a:gridCol w="47244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3474720">
                  <a:extLst>
                    <a:ext uri="{9D8B030D-6E8A-4147-A177-3AD203B41FA5}">
                      <a16:colId xmlns:a16="http://schemas.microsoft.com/office/drawing/2014/main" val="1936576000"/>
                    </a:ext>
                  </a:extLst>
                </a:gridCol>
                <a:gridCol w="3657600">
                  <a:extLst>
                    <a:ext uri="{9D8B030D-6E8A-4147-A177-3AD203B41FA5}">
                      <a16:colId xmlns:a16="http://schemas.microsoft.com/office/drawing/2014/main" val="3002839380"/>
                    </a:ext>
                  </a:extLst>
                </a:gridCol>
                <a:gridCol w="3106075">
                  <a:extLst>
                    <a:ext uri="{9D8B030D-6E8A-4147-A177-3AD203B41FA5}">
                      <a16:colId xmlns:a16="http://schemas.microsoft.com/office/drawing/2014/main" val="2335696064"/>
                    </a:ext>
                  </a:extLst>
                </a:gridCol>
              </a:tblGrid>
              <a:tr h="925128">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117931">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31</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(1)</a:t>
                      </a: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r>
                        <a:rPr lang="en-US" sz="1800" b="1" dirty="0">
                          <a:latin typeface="+mn-lt"/>
                        </a:rPr>
                        <a:t>(2)</a:t>
                      </a:r>
                    </a:p>
                  </a:txBody>
                  <a:tcPr>
                    <a:blipFill>
                      <a:blip r:embed="rId3"/>
                      <a:tile tx="0" ty="0" sx="100000" sy="100000" flip="none" algn="tl"/>
                    </a:blipFill>
                  </a:tcPr>
                </a:tc>
                <a:tc>
                  <a:txBody>
                    <a:bodyPr/>
                    <a:lstStyle/>
                    <a:p>
                      <a:r>
                        <a:rPr lang="en-US" sz="1800" b="1" dirty="0">
                          <a:latin typeface="+mn-lt"/>
                        </a:rPr>
                        <a:t>b)</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ea typeface="+mn-ea"/>
                          <a:cs typeface="+mn-cs"/>
                        </a:rPr>
                        <a:t>ART. 28</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1" u="none" strike="noStrike" kern="1200" cap="none" spc="0" normalizeH="0" baseline="0" noProof="0" dirty="0">
                          <a:ln>
                            <a:noFill/>
                          </a:ln>
                          <a:solidFill>
                            <a:prstClr val="black"/>
                          </a:solidFill>
                          <a:effectLst/>
                          <a:uLnTx/>
                          <a:uFillTx/>
                          <a:latin typeface="+mn-lt"/>
                          <a:ea typeface="+mn-ea"/>
                          <a:cs typeface="+mn-cs"/>
                        </a:rPr>
                        <a:t> (1) </a:t>
                      </a:r>
                      <a:r>
                        <a:rPr kumimoji="0" lang="en-US" sz="1800" b="0" i="0" u="none" strike="noStrike" kern="1200" cap="none" spc="0" normalizeH="0" baseline="0" noProof="0" dirty="0" err="1">
                          <a:ln>
                            <a:noFill/>
                          </a:ln>
                          <a:solidFill>
                            <a:prstClr val="black"/>
                          </a:solidFill>
                          <a:effectLst/>
                          <a:uLnTx/>
                          <a:uFillTx/>
                          <a:latin typeface="+mn-lt"/>
                          <a:ea typeface="+mn-ea"/>
                          <a:cs typeface="+mn-cs"/>
                        </a:rPr>
                        <a:t>Pasul</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licitare</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stabileşte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organizatorul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lei/m</a:t>
                      </a:r>
                      <a:r>
                        <a:rPr kumimoji="0" lang="en-US" sz="1800" b="0" i="0" u="none" strike="noStrike" kern="1200" cap="none" spc="0" normalizeH="0" baseline="30000" noProof="0" dirty="0">
                          <a:ln>
                            <a:noFill/>
                          </a:ln>
                          <a:solidFill>
                            <a:prstClr val="black"/>
                          </a:solidFill>
                          <a:effectLst/>
                          <a:uLnTx/>
                          <a:uFillTx/>
                          <a:latin typeface="+mn-lt"/>
                          <a:ea typeface="+mn-ea"/>
                          <a:cs typeface="+mn-cs"/>
                        </a:rPr>
                        <a:t>3</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sngStrike" kern="1200" cap="none" spc="0" normalizeH="0" baseline="0" noProof="0" dirty="0">
                          <a:ln>
                            <a:noFill/>
                          </a:ln>
                          <a:solidFill>
                            <a:srgbClr val="FF0000"/>
                          </a:solidFill>
                          <a:effectLst/>
                          <a:uLnTx/>
                          <a:uFillTx/>
                          <a:latin typeface="+mn-lt"/>
                          <a:ea typeface="+mn-ea"/>
                          <a:cs typeface="+mn-cs"/>
                        </a:rPr>
                        <a:t>la </a:t>
                      </a:r>
                      <a:r>
                        <a:rPr kumimoji="0" lang="en-US" sz="1800" b="1" i="0" u="none" strike="sngStrike" kern="1200" cap="none" spc="0" normalizeH="0" baseline="0" noProof="0" dirty="0" err="1">
                          <a:ln>
                            <a:noFill/>
                          </a:ln>
                          <a:solidFill>
                            <a:srgbClr val="FF0000"/>
                          </a:solidFill>
                          <a:effectLst/>
                          <a:uLnTx/>
                          <a:uFillTx/>
                          <a:latin typeface="+mn-lt"/>
                          <a:ea typeface="+mn-ea"/>
                          <a:cs typeface="+mn-cs"/>
                        </a:rPr>
                        <a:t>nivelul</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valorii</a:t>
                      </a:r>
                      <a:r>
                        <a:rPr kumimoji="0" lang="en-US" sz="1800" b="1" i="0" u="none" strike="sngStrike" kern="1200" cap="none" spc="0" normalizeH="0" baseline="0" noProof="0" dirty="0">
                          <a:ln>
                            <a:noFill/>
                          </a:ln>
                          <a:solidFill>
                            <a:srgbClr val="FF0000"/>
                          </a:solidFill>
                          <a:effectLst/>
                          <a:uLnTx/>
                          <a:uFillTx/>
                          <a:latin typeface="+mn-lt"/>
                          <a:ea typeface="+mn-ea"/>
                          <a:cs typeface="+mn-cs"/>
                        </a:rPr>
                        <a:t> de 5% </a:t>
                      </a:r>
                      <a:r>
                        <a:rPr kumimoji="0" lang="en-US" sz="1800" b="0" i="0" u="none" strike="noStrike" kern="1200" cap="none" spc="0" normalizeH="0" baseline="0" noProof="0" dirty="0">
                          <a:ln>
                            <a:noFill/>
                          </a:ln>
                          <a:solidFill>
                            <a:prstClr val="black"/>
                          </a:solidFill>
                          <a:effectLst/>
                          <a:uLnTx/>
                          <a:uFillTx/>
                          <a:latin typeface="+mn-lt"/>
                          <a:ea typeface="+mn-ea"/>
                          <a:cs typeface="+mn-cs"/>
                        </a:rPr>
                        <a:t>din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preţul</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pornire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rotunjit</a:t>
                      </a:r>
                      <a:r>
                        <a:rPr kumimoji="0" lang="en-US" sz="1800" b="0" i="0" u="none" strike="noStrike" kern="1200" cap="none" spc="0" normalizeH="0" baseline="0" noProof="0" dirty="0">
                          <a:ln>
                            <a:noFill/>
                          </a:ln>
                          <a:solidFill>
                            <a:prstClr val="black"/>
                          </a:solidFill>
                          <a:effectLst/>
                          <a:uLnTx/>
                          <a:uFillTx/>
                          <a:latin typeface="+mn-lt"/>
                          <a:ea typeface="+mn-ea"/>
                          <a:cs typeface="+mn-cs"/>
                        </a:rPr>
                        <a:t> la lei, şi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aplică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numai</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publică</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strigare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sngStrike" kern="1200" cap="none" spc="0" normalizeH="0" baseline="0" noProof="0" dirty="0">
                          <a:ln>
                            <a:noFill/>
                          </a:ln>
                          <a:solidFill>
                            <a:srgbClr val="FF0000"/>
                          </a:solidFill>
                          <a:effectLst/>
                          <a:uLnTx/>
                          <a:uFillTx/>
                          <a:latin typeface="+mn-lt"/>
                          <a:ea typeface="+mn-ea"/>
                          <a:cs typeface="+mn-cs"/>
                        </a:rPr>
                        <a:t>şi la </a:t>
                      </a:r>
                      <a:r>
                        <a:rPr kumimoji="0" lang="en-US" sz="1800" b="1" i="0" u="none" strike="sngStrike" kern="1200" cap="none" spc="0" normalizeH="0" baseline="0" noProof="0" dirty="0" err="1">
                          <a:ln>
                            <a:noFill/>
                          </a:ln>
                          <a:solidFill>
                            <a:srgbClr val="FF0000"/>
                          </a:solidFill>
                          <a:effectLst/>
                          <a:uLnTx/>
                          <a:uFillTx/>
                          <a:latin typeface="+mn-lt"/>
                          <a:ea typeface="+mn-ea"/>
                          <a:cs typeface="+mn-cs"/>
                        </a:rPr>
                        <a:t>etapa</a:t>
                      </a:r>
                      <a:r>
                        <a:rPr kumimoji="0" lang="en-US" sz="1800" b="1" i="0" u="none" strike="sngStrike" kern="1200" cap="none" spc="0" normalizeH="0" baseline="0" noProof="0" dirty="0">
                          <a:ln>
                            <a:noFill/>
                          </a:ln>
                          <a:solidFill>
                            <a:srgbClr val="FF0000"/>
                          </a:solidFill>
                          <a:effectLst/>
                          <a:uLnTx/>
                          <a:uFillTx/>
                          <a:latin typeface="+mn-lt"/>
                          <a:ea typeface="+mn-ea"/>
                          <a:cs typeface="+mn-cs"/>
                        </a:rPr>
                        <a:t> a </a:t>
                      </a:r>
                      <a:r>
                        <a:rPr kumimoji="0" lang="en-US" sz="1800" b="1" i="0" u="none" strike="sngStrike" kern="1200" cap="none" spc="0" normalizeH="0" baseline="0" noProof="0" dirty="0" err="1">
                          <a:ln>
                            <a:noFill/>
                          </a:ln>
                          <a:solidFill>
                            <a:srgbClr val="FF0000"/>
                          </a:solidFill>
                          <a:effectLst/>
                          <a:uLnTx/>
                          <a:uFillTx/>
                          <a:latin typeface="+mn-lt"/>
                          <a:ea typeface="+mn-ea"/>
                          <a:cs typeface="+mn-cs"/>
                        </a:rPr>
                        <a:t>doua</a:t>
                      </a:r>
                      <a:r>
                        <a:rPr kumimoji="0" lang="en-US" sz="1800" b="1" i="0" u="none" strike="sngStrike" kern="1200" cap="none" spc="0" normalizeH="0" baseline="0" noProof="0" dirty="0">
                          <a:ln>
                            <a:noFill/>
                          </a:ln>
                          <a:solidFill>
                            <a:srgbClr val="FF0000"/>
                          </a:solidFill>
                          <a:effectLst/>
                          <a:uLnTx/>
                          <a:uFillTx/>
                          <a:latin typeface="+mn-lt"/>
                          <a:ea typeface="+mn-ea"/>
                          <a:cs typeface="+mn-cs"/>
                        </a:rPr>
                        <a:t> a </a:t>
                      </a:r>
                      <a:r>
                        <a:rPr kumimoji="0" lang="en-US" sz="1800" b="1" i="0" u="none" strike="sngStrike" kern="1200" cap="none" spc="0" normalizeH="0" baseline="0" noProof="0" dirty="0" err="1">
                          <a:ln>
                            <a:noFill/>
                          </a:ln>
                          <a:solidFill>
                            <a:srgbClr val="FF0000"/>
                          </a:solidFill>
                          <a:effectLst/>
                          <a:uLnTx/>
                          <a:uFillTx/>
                          <a:latin typeface="+mn-lt"/>
                          <a:ea typeface="+mn-ea"/>
                          <a:cs typeface="+mn-cs"/>
                        </a:rPr>
                        <a:t>licitaţiei</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publice</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mixte</a:t>
                      </a:r>
                      <a:r>
                        <a:rPr kumimoji="0" lang="en-US" sz="1800" b="1" i="0" u="none" strike="sngStrike" kern="1200" cap="none" spc="0" normalizeH="0" baseline="0" noProof="0" dirty="0">
                          <a:ln>
                            <a:noFill/>
                          </a:ln>
                          <a:solidFill>
                            <a:srgbClr val="FF00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(2)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Licitările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publică</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strigare</a:t>
                      </a:r>
                      <a:r>
                        <a:rPr kumimoji="0" lang="en-US" sz="1800" b="0" i="0" u="none" strike="noStrike" kern="1200" cap="none" spc="0" normalizeH="0" baseline="0" noProof="0" dirty="0">
                          <a:ln>
                            <a:noFill/>
                          </a:ln>
                          <a:solidFill>
                            <a:prstClr val="black"/>
                          </a:solidFill>
                          <a:effectLst/>
                          <a:uLnTx/>
                          <a:uFillTx/>
                          <a:latin typeface="+mn-lt"/>
                          <a:ea typeface="+mn-ea"/>
                          <a:cs typeface="+mn-cs"/>
                        </a:rPr>
                        <a:t> şi </a:t>
                      </a:r>
                      <a:r>
                        <a:rPr kumimoji="0" lang="en-US" sz="1800" b="1" i="0" u="none" strike="sngStrike" kern="1200" cap="none" spc="0" normalizeH="0" baseline="0" noProof="0" dirty="0">
                          <a:ln>
                            <a:noFill/>
                          </a:ln>
                          <a:solidFill>
                            <a:srgbClr val="FF0000"/>
                          </a:solidFill>
                          <a:effectLst/>
                          <a:uLnTx/>
                          <a:uFillTx/>
                          <a:latin typeface="+mn-lt"/>
                          <a:ea typeface="+mn-ea"/>
                          <a:cs typeface="+mn-cs"/>
                        </a:rPr>
                        <a:t>la </a:t>
                      </a:r>
                      <a:r>
                        <a:rPr kumimoji="0" lang="en-US" sz="1800" b="1" i="0" u="none" strike="sngStrike" kern="1200" cap="none" spc="0" normalizeH="0" baseline="0" noProof="0" dirty="0" err="1">
                          <a:ln>
                            <a:noFill/>
                          </a:ln>
                          <a:solidFill>
                            <a:srgbClr val="FF0000"/>
                          </a:solidFill>
                          <a:effectLst/>
                          <a:uLnTx/>
                          <a:uFillTx/>
                          <a:latin typeface="+mn-lt"/>
                          <a:ea typeface="+mn-ea"/>
                          <a:cs typeface="+mn-cs"/>
                        </a:rPr>
                        <a:t>etapa</a:t>
                      </a:r>
                      <a:r>
                        <a:rPr kumimoji="0" lang="en-US" sz="1800" b="1" i="0" u="none" strike="sngStrike" kern="1200" cap="none" spc="0" normalizeH="0" baseline="0" noProof="0" dirty="0">
                          <a:ln>
                            <a:noFill/>
                          </a:ln>
                          <a:solidFill>
                            <a:srgbClr val="FF0000"/>
                          </a:solidFill>
                          <a:effectLst/>
                          <a:uLnTx/>
                          <a:uFillTx/>
                          <a:latin typeface="+mn-lt"/>
                          <a:ea typeface="+mn-ea"/>
                          <a:cs typeface="+mn-cs"/>
                        </a:rPr>
                        <a:t> a </a:t>
                      </a:r>
                      <a:r>
                        <a:rPr kumimoji="0" lang="en-US" sz="1800" b="1" i="0" u="none" strike="sngStrike" kern="1200" cap="none" spc="0" normalizeH="0" baseline="0" noProof="0" dirty="0" err="1">
                          <a:ln>
                            <a:noFill/>
                          </a:ln>
                          <a:solidFill>
                            <a:srgbClr val="FF0000"/>
                          </a:solidFill>
                          <a:effectLst/>
                          <a:uLnTx/>
                          <a:uFillTx/>
                          <a:latin typeface="+mn-lt"/>
                          <a:ea typeface="+mn-ea"/>
                          <a:cs typeface="+mn-cs"/>
                        </a:rPr>
                        <a:t>doua</a:t>
                      </a:r>
                      <a:r>
                        <a:rPr kumimoji="0" lang="en-US" sz="1800" b="1" i="0" u="none" strike="sngStrike" kern="1200" cap="none" spc="0" normalizeH="0" baseline="0" noProof="0" dirty="0">
                          <a:ln>
                            <a:noFill/>
                          </a:ln>
                          <a:solidFill>
                            <a:srgbClr val="FF0000"/>
                          </a:solidFill>
                          <a:effectLst/>
                          <a:uLnTx/>
                          <a:uFillTx/>
                          <a:latin typeface="+mn-lt"/>
                          <a:ea typeface="+mn-ea"/>
                          <a:cs typeface="+mn-cs"/>
                        </a:rPr>
                        <a:t> a </a:t>
                      </a:r>
                      <a:r>
                        <a:rPr kumimoji="0" lang="en-US" sz="1800" b="1" i="0" u="none" strike="sngStrike" kern="1200" cap="none" spc="0" normalizeH="0" baseline="0" noProof="0" dirty="0" err="1">
                          <a:ln>
                            <a:noFill/>
                          </a:ln>
                          <a:solidFill>
                            <a:srgbClr val="FF0000"/>
                          </a:solidFill>
                          <a:effectLst/>
                          <a:uLnTx/>
                          <a:uFillTx/>
                          <a:latin typeface="+mn-lt"/>
                          <a:ea typeface="+mn-ea"/>
                          <a:cs typeface="+mn-cs"/>
                        </a:rPr>
                        <a:t>licitaţiei</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publice</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mixte</a:t>
                      </a:r>
                      <a:r>
                        <a:rPr kumimoji="0" lang="en-US" sz="1800" b="0" i="0" u="none" strike="noStrike" kern="1200" cap="none" spc="0" normalizeH="0" baseline="0" noProof="0" dirty="0">
                          <a:ln>
                            <a:noFill/>
                          </a:ln>
                          <a:solidFill>
                            <a:prstClr val="black"/>
                          </a:solidFill>
                          <a:effectLst/>
                          <a:uLnTx/>
                          <a:uFillTx/>
                          <a:latin typeface="+mn-lt"/>
                          <a:ea typeface="+mn-ea"/>
                          <a:cs typeface="+mn-cs"/>
                        </a:rPr>
                        <a:t> se pot face </a:t>
                      </a:r>
                      <a:r>
                        <a:rPr kumimoji="0" lang="en-US" sz="1800" b="0" i="0" u="none" strike="noStrike" kern="1200" cap="none" spc="0" normalizeH="0" baseline="0" noProof="0" dirty="0" err="1">
                          <a:ln>
                            <a:noFill/>
                          </a:ln>
                          <a:solidFill>
                            <a:prstClr val="black"/>
                          </a:solidFill>
                          <a:effectLst/>
                          <a:uLnTx/>
                          <a:uFillTx/>
                          <a:latin typeface="+mn-lt"/>
                          <a:ea typeface="+mn-ea"/>
                          <a:cs typeface="+mn-cs"/>
                        </a:rPr>
                        <a:t>numai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sume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reprezentând</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paşi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întregi</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respectarea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prevederilor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alin</a:t>
                      </a:r>
                      <a:r>
                        <a:rPr kumimoji="0" lang="en-US" sz="1800" b="0" i="0" u="none" strike="noStrike" kern="1200" cap="none" spc="0" normalizeH="0" baseline="0" noProof="0" dirty="0">
                          <a:ln>
                            <a:noFill/>
                          </a:ln>
                          <a:solidFill>
                            <a:prstClr val="black"/>
                          </a:solidFill>
                          <a:effectLst/>
                          <a:uLnTx/>
                          <a:uFillTx/>
                          <a:latin typeface="+mn-lt"/>
                          <a:ea typeface="+mn-ea"/>
                          <a:cs typeface="+mn-cs"/>
                        </a:rPr>
                        <a:t>.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(1)</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Pasul</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licitare</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stabileste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organizatorul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licitatiei</a:t>
                      </a:r>
                      <a:r>
                        <a:rPr kumimoji="0" lang="en-US" sz="1800" b="0" i="0" u="none" strike="noStrike" kern="1200" cap="none" spc="0" normalizeH="0" baseline="0" noProof="0" dirty="0">
                          <a:ln>
                            <a:noFill/>
                          </a:ln>
                          <a:solidFill>
                            <a:prstClr val="black"/>
                          </a:solidFill>
                          <a:effectLst/>
                          <a:uLnTx/>
                          <a:uFillTx/>
                          <a:latin typeface="+mn-lt"/>
                          <a:ea typeface="+mn-ea"/>
                          <a:cs typeface="+mn-cs"/>
                        </a:rPr>
                        <a:t> in lei/m3, </a:t>
                      </a:r>
                      <a:r>
                        <a:rPr kumimoji="0" lang="en-US" sz="1800" b="1" i="0" u="none" strike="noStrike" kern="1200" cap="none" spc="0" normalizeH="0" baseline="0" noProof="0" dirty="0">
                          <a:ln>
                            <a:noFill/>
                          </a:ln>
                          <a:solidFill>
                            <a:srgbClr val="0070C0"/>
                          </a:solidFill>
                          <a:effectLst/>
                          <a:uLnTx/>
                          <a:uFillTx/>
                          <a:latin typeface="+mn-lt"/>
                          <a:ea typeface="+mn-ea"/>
                          <a:cs typeface="+mn-cs"/>
                        </a:rPr>
                        <a:t>la </a:t>
                      </a:r>
                      <a:r>
                        <a:rPr kumimoji="0" lang="en-US" sz="1800" b="1" i="0" u="none" strike="noStrike" kern="1200" cap="none" spc="0" normalizeH="0" baseline="0" noProof="0" dirty="0" err="1">
                          <a:ln>
                            <a:noFill/>
                          </a:ln>
                          <a:solidFill>
                            <a:srgbClr val="0070C0"/>
                          </a:solidFill>
                          <a:effectLst/>
                          <a:uLnTx/>
                          <a:uFillTx/>
                          <a:latin typeface="+mn-lt"/>
                          <a:ea typeface="+mn-ea"/>
                          <a:cs typeface="+mn-cs"/>
                        </a:rPr>
                        <a:t>nivel</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procentual</a:t>
                      </a:r>
                      <a:r>
                        <a:rPr kumimoji="0" lang="en-US" sz="1800" b="0" i="0" u="none" strike="noStrike" kern="1200" cap="none" spc="0" normalizeH="0" baseline="0" noProof="0" dirty="0">
                          <a:ln>
                            <a:noFill/>
                          </a:ln>
                          <a:solidFill>
                            <a:prstClr val="black"/>
                          </a:solidFill>
                          <a:effectLst/>
                          <a:uLnTx/>
                          <a:uFillTx/>
                          <a:latin typeface="+mn-lt"/>
                          <a:ea typeface="+mn-ea"/>
                          <a:cs typeface="+mn-cs"/>
                        </a:rPr>
                        <a:t> din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pretul</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pornire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mentionat</a:t>
                      </a:r>
                      <a:r>
                        <a:rPr kumimoji="0" lang="en-US" sz="1800" b="1" i="0" u="none" strike="noStrike" kern="1200" cap="none" spc="0" normalizeH="0" baseline="0" noProof="0" dirty="0">
                          <a:ln>
                            <a:noFill/>
                          </a:ln>
                          <a:solidFill>
                            <a:srgbClr val="0070C0"/>
                          </a:solidFill>
                          <a:effectLst/>
                          <a:uLnTx/>
                          <a:uFillTx/>
                          <a:latin typeface="+mn-lt"/>
                          <a:ea typeface="+mn-ea"/>
                          <a:cs typeface="+mn-cs"/>
                        </a:rPr>
                        <a:t> in </a:t>
                      </a:r>
                      <a:r>
                        <a:rPr kumimoji="0" lang="en-US" sz="1800" b="1" i="0" u="none" strike="noStrike" kern="1200" cap="none" spc="0" normalizeH="0" baseline="0" noProof="0" dirty="0" err="1">
                          <a:ln>
                            <a:noFill/>
                          </a:ln>
                          <a:solidFill>
                            <a:srgbClr val="0070C0"/>
                          </a:solidFill>
                          <a:effectLst/>
                          <a:uLnTx/>
                          <a:uFillTx/>
                          <a:latin typeface="+mn-lt"/>
                          <a:ea typeface="+mn-ea"/>
                          <a:cs typeface="+mn-cs"/>
                        </a:rPr>
                        <a:t>caietul</a:t>
                      </a:r>
                      <a:r>
                        <a:rPr kumimoji="0" lang="en-US" sz="1800" b="1" i="0" u="none" strike="noStrike" kern="1200" cap="none" spc="0" normalizeH="0" baseline="0" noProof="0" dirty="0">
                          <a:ln>
                            <a:noFill/>
                          </a:ln>
                          <a:solidFill>
                            <a:srgbClr val="0070C0"/>
                          </a:solidFill>
                          <a:effectLst/>
                          <a:uLnTx/>
                          <a:uFillTx/>
                          <a:latin typeface="+mn-lt"/>
                          <a:ea typeface="+mn-ea"/>
                          <a:cs typeface="+mn-cs"/>
                        </a:rPr>
                        <a:t> de </a:t>
                      </a:r>
                      <a:r>
                        <a:rPr kumimoji="0" lang="en-US" sz="1800" b="1" i="0" u="none" strike="noStrike" kern="1200" cap="none" spc="0" normalizeH="0" baseline="0" noProof="0" dirty="0" err="1">
                          <a:ln>
                            <a:noFill/>
                          </a:ln>
                          <a:solidFill>
                            <a:srgbClr val="0070C0"/>
                          </a:solidFill>
                          <a:effectLst/>
                          <a:uLnTx/>
                          <a:uFillTx/>
                          <a:latin typeface="+mn-lt"/>
                          <a:ea typeface="+mn-ea"/>
                          <a:cs typeface="+mn-cs"/>
                        </a:rPr>
                        <a:t>sarcini</a:t>
                      </a:r>
                      <a:r>
                        <a:rPr kumimoji="0" lang="en-US" sz="1800" b="1" i="0" u="none" strike="noStrike" kern="1200" cap="none" spc="0" normalizeH="0" baseline="0" noProof="0" dirty="0">
                          <a:ln>
                            <a:noFill/>
                          </a:ln>
                          <a:solidFill>
                            <a:srgbClr val="0070C0"/>
                          </a:solidFill>
                          <a:effectLst/>
                          <a:uLnTx/>
                          <a:uFillTx/>
                          <a:latin typeface="+mn-lt"/>
                          <a:ea typeface="+mn-ea"/>
                          <a:cs typeface="+mn-cs"/>
                        </a:rPr>
                        <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rotunjit</a:t>
                      </a:r>
                      <a:r>
                        <a:rPr kumimoji="0" lang="en-US" sz="1800" b="0" i="0" u="none" strike="noStrike" kern="1200" cap="none" spc="0" normalizeH="0" baseline="0" noProof="0" dirty="0">
                          <a:ln>
                            <a:noFill/>
                          </a:ln>
                          <a:solidFill>
                            <a:prstClr val="black"/>
                          </a:solidFill>
                          <a:effectLst/>
                          <a:uLnTx/>
                          <a:uFillTx/>
                          <a:latin typeface="+mn-lt"/>
                          <a:ea typeface="+mn-ea"/>
                          <a:cs typeface="+mn-cs"/>
                        </a:rPr>
                        <a:t> la lei, </a:t>
                      </a:r>
                      <a:r>
                        <a:rPr kumimoji="0" lang="en-US" sz="1800" b="0" i="0" u="none" strike="noStrike" kern="1200" cap="none" spc="0" normalizeH="0" baseline="0" noProof="0" dirty="0" err="1">
                          <a:ln>
                            <a:noFill/>
                          </a:ln>
                          <a:solidFill>
                            <a:prstClr val="black"/>
                          </a:solidFill>
                          <a:effectLst/>
                          <a:uLnTx/>
                          <a:uFillTx/>
                          <a:latin typeface="+mn-lt"/>
                          <a:ea typeface="+mn-ea"/>
                          <a:cs typeface="+mn-cs"/>
                        </a:rPr>
                        <a:t>si</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aplica</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licitatia</a:t>
                      </a:r>
                      <a:r>
                        <a:rPr kumimoji="0" lang="en-US" sz="1800" b="0" i="0" u="none" strike="noStrike" kern="1200" cap="none" spc="0" normalizeH="0" baseline="0" noProof="0" dirty="0">
                          <a:ln>
                            <a:noFill/>
                          </a:ln>
                          <a:solidFill>
                            <a:prstClr val="black"/>
                          </a:solidFill>
                          <a:effectLst/>
                          <a:uLnTx/>
                          <a:uFillTx/>
                          <a:latin typeface="+mn-lt"/>
                          <a:ea typeface="+mn-ea"/>
                          <a:cs typeface="+mn-cs"/>
                        </a:rPr>
                        <a:t> publica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strigare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1" i="0" u="none" strike="noStrike" kern="1200" cap="none" spc="0" normalizeH="0" baseline="0" noProof="0" dirty="0">
                          <a:ln>
                            <a:noFill/>
                          </a:ln>
                          <a:solidFill>
                            <a:srgbClr val="7030A0"/>
                          </a:solidFill>
                          <a:effectLst/>
                          <a:uLnTx/>
                          <a:uFillTx/>
                          <a:latin typeface="+mn-lt"/>
                          <a:ea typeface="+mn-ea"/>
                          <a:cs typeface="+mn-cs"/>
                        </a:rPr>
                        <a:t>și în toate cazurile în care sunt cel puțin două oferte egale, caz în care se va trece la licitația cu strigare.</a:t>
                      </a:r>
                      <a:endParaRPr kumimoji="0" lang="en-US" sz="1800" b="1" i="0" u="none" strike="noStrike" kern="1200" cap="none" spc="0" normalizeH="0" baseline="0" noProof="0" dirty="0">
                        <a:ln>
                          <a:noFill/>
                        </a:ln>
                        <a:solidFill>
                          <a:srgbClr val="7030A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(2)</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Licitarile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licitatia publica cu strigare </a:t>
                      </a:r>
                      <a:r>
                        <a:rPr kumimoji="0" lang="ro-RO" sz="1800" b="1" i="0" u="none" strike="noStrike" kern="1200" cap="none" spc="0" normalizeH="0" baseline="0" noProof="0" dirty="0">
                          <a:ln>
                            <a:noFill/>
                          </a:ln>
                          <a:solidFill>
                            <a:srgbClr val="7030A0"/>
                          </a:solidFill>
                          <a:effectLst/>
                          <a:uLnTx/>
                          <a:uFillTx/>
                          <a:latin typeface="+mn-lt"/>
                          <a:ea typeface="+mn-ea"/>
                          <a:cs typeface="+mn-cs"/>
                        </a:rPr>
                        <a:t>și în toate cazurile în care sunt cel puțin două oferte egale -  caz în care se va trece la licitația cu strigare</a:t>
                      </a:r>
                      <a:r>
                        <a:rPr kumimoji="0" lang="ro-RO" sz="1800" b="0" i="0" u="none" strike="noStrike" kern="1200" cap="none" spc="0" normalizeH="0" baseline="0" noProof="0" dirty="0">
                          <a:ln>
                            <a:noFill/>
                          </a:ln>
                          <a:solidFill>
                            <a:srgbClr val="7030A0"/>
                          </a:solidFill>
                          <a:effectLst/>
                          <a:uLnTx/>
                          <a:uFillTx/>
                          <a:latin typeface="+mn-lt"/>
                          <a:ea typeface="+mn-ea"/>
                          <a:cs typeface="+mn-cs"/>
                        </a:rPr>
                        <a:t>,</a:t>
                      </a:r>
                      <a:r>
                        <a:rPr kumimoji="0" lang="ro-RO" sz="1800" b="0" i="0" u="none" strike="noStrike" kern="1200" cap="none" spc="0" normalizeH="0" baseline="0" noProof="0" dirty="0">
                          <a:ln>
                            <a:noFill/>
                          </a:ln>
                          <a:solidFill>
                            <a:prstClr val="black"/>
                          </a:solidFill>
                          <a:effectLst/>
                          <a:uLnTx/>
                          <a:uFillTx/>
                          <a:latin typeface="+mn-lt"/>
                          <a:ea typeface="+mn-ea"/>
                          <a:cs typeface="+mn-cs"/>
                        </a:rPr>
                        <a:t> s</a:t>
                      </a:r>
                      <a:r>
                        <a:rPr kumimoji="0" lang="en-US" sz="1800" b="0" i="0" u="none" strike="noStrike" kern="1200" cap="none" spc="0" normalizeH="0" baseline="0" noProof="0" dirty="0">
                          <a:ln>
                            <a:noFill/>
                          </a:ln>
                          <a:solidFill>
                            <a:prstClr val="black"/>
                          </a:solidFill>
                          <a:effectLst/>
                          <a:uLnTx/>
                          <a:uFillTx/>
                          <a:latin typeface="+mn-lt"/>
                          <a:ea typeface="+mn-ea"/>
                          <a:cs typeface="+mn-cs"/>
                        </a:rPr>
                        <a:t>e pot face </a:t>
                      </a:r>
                      <a:r>
                        <a:rPr kumimoji="0" lang="en-US" sz="1800" b="0" i="0" u="none" strike="noStrike" kern="1200" cap="none" spc="0" normalizeH="0" baseline="0" noProof="0" dirty="0" err="1">
                          <a:ln>
                            <a:noFill/>
                          </a:ln>
                          <a:solidFill>
                            <a:prstClr val="black"/>
                          </a:solidFill>
                          <a:effectLst/>
                          <a:uLnTx/>
                          <a:uFillTx/>
                          <a:latin typeface="+mn-lt"/>
                          <a:ea typeface="+mn-ea"/>
                          <a:cs typeface="+mn-cs"/>
                        </a:rPr>
                        <a:t>numai</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sume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reprezentand</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pasi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intregi</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respectarea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prevederilor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alin</a:t>
                      </a:r>
                      <a:r>
                        <a:rPr kumimoji="0" lang="en-US" sz="1800" b="1" i="0" u="none" strike="noStrike" kern="1200" cap="none" spc="0" normalizeH="0" baseline="0" noProof="0" dirty="0">
                          <a:ln>
                            <a:noFill/>
                          </a:ln>
                          <a:solidFill>
                            <a:prstClr val="black"/>
                          </a:solidFill>
                          <a:effectLst/>
                          <a:uLnTx/>
                          <a:uFillTx/>
                          <a:latin typeface="+mn-lt"/>
                          <a:ea typeface="+mn-ea"/>
                          <a:cs typeface="+mn-cs"/>
                        </a:rPr>
                        <a:t>. (1).</a:t>
                      </a:r>
                      <a:endParaRPr kumimoji="0" lang="en-US"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Flexibilitate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in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reglementare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rigurozitate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text.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1400" b="1" i="0" u="sng"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28775392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245658180"/>
              </p:ext>
            </p:extLst>
          </p:nvPr>
        </p:nvGraphicFramePr>
        <p:xfrm>
          <a:off x="122829" y="601581"/>
          <a:ext cx="11929126" cy="6062811"/>
        </p:xfrm>
        <a:graphic>
          <a:graphicData uri="http://schemas.openxmlformats.org/drawingml/2006/table">
            <a:tbl>
              <a:tblPr firstRow="1" bandRow="1">
                <a:tableStyleId>{93296810-A885-4BE3-A3E7-6D5BEEA58F35}</a:tableStyleId>
              </a:tblPr>
              <a:tblGrid>
                <a:gridCol w="319131">
                  <a:extLst>
                    <a:ext uri="{9D8B030D-6E8A-4147-A177-3AD203B41FA5}">
                      <a16:colId xmlns:a16="http://schemas.microsoft.com/office/drawing/2014/main" val="443018147"/>
                    </a:ext>
                  </a:extLst>
                </a:gridCol>
                <a:gridCol w="457200">
                  <a:extLst>
                    <a:ext uri="{9D8B030D-6E8A-4147-A177-3AD203B41FA5}">
                      <a16:colId xmlns:a16="http://schemas.microsoft.com/office/drawing/2014/main" val="20001"/>
                    </a:ext>
                  </a:extLst>
                </a:gridCol>
                <a:gridCol w="47244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3474720">
                  <a:extLst>
                    <a:ext uri="{9D8B030D-6E8A-4147-A177-3AD203B41FA5}">
                      <a16:colId xmlns:a16="http://schemas.microsoft.com/office/drawing/2014/main" val="1936576000"/>
                    </a:ext>
                  </a:extLst>
                </a:gridCol>
                <a:gridCol w="3657600">
                  <a:extLst>
                    <a:ext uri="{9D8B030D-6E8A-4147-A177-3AD203B41FA5}">
                      <a16:colId xmlns:a16="http://schemas.microsoft.com/office/drawing/2014/main" val="3002839380"/>
                    </a:ext>
                  </a:extLst>
                </a:gridCol>
                <a:gridCol w="3106075">
                  <a:extLst>
                    <a:ext uri="{9D8B030D-6E8A-4147-A177-3AD203B41FA5}">
                      <a16:colId xmlns:a16="http://schemas.microsoft.com/office/drawing/2014/main" val="2335696064"/>
                    </a:ext>
                  </a:extLst>
                </a:gridCol>
              </a:tblGrid>
              <a:tr h="925128">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117931">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33</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(1)</a:t>
                      </a: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txBody>
                  <a:tcPr>
                    <a:blipFill>
                      <a:blip r:embed="rId3"/>
                      <a:tile tx="0" ty="0" sx="100000" sy="100000" flip="none" algn="tl"/>
                    </a:blipFill>
                  </a:tcPr>
                </a:tc>
                <a:tc>
                  <a:txBody>
                    <a:bodyPr/>
                    <a:lstStyle/>
                    <a:p>
                      <a:r>
                        <a:rPr lang="en-US" sz="1800" b="1" dirty="0">
                          <a:latin typeface="+mn-lt"/>
                        </a:rPr>
                        <a:t>c)</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ea typeface="+mn-ea"/>
                          <a:cs typeface="+mn-cs"/>
                        </a:rPr>
                        <a:t>ART. 30</a:t>
                      </a:r>
                      <a:r>
                        <a:rPr kumimoji="0" lang="en-US" sz="1800" b="1" i="0" u="none" strike="noStrike" kern="1200" cap="none" spc="0" normalizeH="0" baseline="0" noProof="0" dirty="0">
                          <a:ln>
                            <a:noFill/>
                          </a:ln>
                          <a:solidFill>
                            <a:prstClr val="black"/>
                          </a:solidFill>
                          <a:effectLst/>
                          <a:uLnTx/>
                          <a:uFillTx/>
                          <a:latin typeface="+mn-lt"/>
                          <a:ea typeface="+mn-ea"/>
                          <a:cs typeface="+mn-cs"/>
                        </a:rPr>
                        <a:t>  (1)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cazul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licitaţiei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publice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în</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plic</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închis</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procedează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astfel</a:t>
                      </a: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c) </a:t>
                      </a:r>
                      <a:r>
                        <a:rPr kumimoji="0" lang="en-US" sz="1800" b="0" i="0" u="none" strike="noStrike" kern="1200" cap="none" spc="0" normalizeH="0" baseline="0" noProof="0" dirty="0" err="1">
                          <a:ln>
                            <a:noFill/>
                          </a:ln>
                          <a:solidFill>
                            <a:prstClr val="black"/>
                          </a:solidFill>
                          <a:effectLst/>
                          <a:uLnTx/>
                          <a:uFillTx/>
                          <a:latin typeface="+mn-lt"/>
                          <a:ea typeface="+mn-ea"/>
                          <a:cs typeface="+mn-cs"/>
                        </a:rPr>
                        <a:t>după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parcurgerea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etapelor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prevăzute</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sng" strike="noStrike" kern="1200" cap="none" spc="0" normalizeH="0" baseline="0" noProof="0" dirty="0">
                          <a:ln>
                            <a:noFill/>
                          </a:ln>
                          <a:solidFill>
                            <a:prstClr val="black"/>
                          </a:solidFill>
                          <a:effectLst/>
                          <a:uLnTx/>
                          <a:uFillTx/>
                          <a:latin typeface="+mn-lt"/>
                          <a:ea typeface="+mn-ea"/>
                          <a:cs typeface="+mn-cs"/>
                        </a:rPr>
                        <a:t>art. 27</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alin</a:t>
                      </a:r>
                      <a:r>
                        <a:rPr kumimoji="0" lang="en-US" sz="1800" b="0" i="0" u="none" strike="noStrike" kern="1200" cap="none" spc="0" normalizeH="0" baseline="0" noProof="0" dirty="0">
                          <a:ln>
                            <a:noFill/>
                          </a:ln>
                          <a:solidFill>
                            <a:prstClr val="black"/>
                          </a:solidFill>
                          <a:effectLst/>
                          <a:uLnTx/>
                          <a:uFillTx/>
                          <a:latin typeface="+mn-lt"/>
                          <a:ea typeface="+mn-ea"/>
                          <a:cs typeface="+mn-cs"/>
                        </a:rPr>
                        <a:t>. (2), </a:t>
                      </a:r>
                      <a:r>
                        <a:rPr kumimoji="0" lang="en-US" sz="1800" b="0" i="0" u="none" strike="noStrike" kern="1200" cap="none" spc="0" normalizeH="0" baseline="0" noProof="0" dirty="0" err="1">
                          <a:ln>
                            <a:noFill/>
                          </a:ln>
                          <a:solidFill>
                            <a:prstClr val="black"/>
                          </a:solidFill>
                          <a:effectLst/>
                          <a:uLnTx/>
                          <a:uFillTx/>
                          <a:latin typeface="+mn-lt"/>
                          <a:ea typeface="+mn-ea"/>
                          <a:cs typeface="+mn-cs"/>
                        </a:rPr>
                        <a:t>comisia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procedează</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none" strike="noStrike" kern="1200" cap="none" spc="0" normalizeH="0" baseline="0" noProof="0" dirty="0" err="1">
                          <a:ln>
                            <a:noFill/>
                          </a:ln>
                          <a:solidFill>
                            <a:prstClr val="black"/>
                          </a:solidFill>
                          <a:effectLst/>
                          <a:uLnTx/>
                          <a:uFillTx/>
                          <a:latin typeface="+mn-lt"/>
                          <a:ea typeface="+mn-ea"/>
                          <a:cs typeface="+mn-cs"/>
                        </a:rPr>
                        <a:t>deschiderea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plicurilor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prezenţa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participanţilor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după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prezentarea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fiecărui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plic</a:t>
                      </a:r>
                      <a:r>
                        <a:rPr kumimoji="0" lang="en-US" sz="1800" b="0" i="0" u="none" strike="noStrike" kern="1200" cap="none" spc="0" normalizeH="0" baseline="0" noProof="0" dirty="0">
                          <a:ln>
                            <a:noFill/>
                          </a:ln>
                          <a:solidFill>
                            <a:prstClr val="black"/>
                          </a:solidFill>
                          <a:effectLst/>
                          <a:uLnTx/>
                          <a:uFillTx/>
                          <a:latin typeface="+mn-lt"/>
                          <a:ea typeface="+mn-ea"/>
                          <a:cs typeface="+mn-cs"/>
                        </a:rPr>
                        <a:t>, care </a:t>
                      </a:r>
                      <a:r>
                        <a:rPr kumimoji="0" lang="en-US" sz="1800" b="0" i="0" u="none" strike="noStrike" kern="1200" cap="none" spc="0" normalizeH="0" baseline="0" noProof="0" dirty="0" err="1">
                          <a:ln>
                            <a:noFill/>
                          </a:ln>
                          <a:solidFill>
                            <a:prstClr val="black"/>
                          </a:solidFill>
                          <a:effectLst/>
                          <a:uLnTx/>
                          <a:uFillTx/>
                          <a:latin typeface="+mn-lt"/>
                          <a:ea typeface="+mn-ea"/>
                          <a:cs typeface="+mn-cs"/>
                        </a:rPr>
                        <a:t>poate</a:t>
                      </a:r>
                      <a:r>
                        <a:rPr kumimoji="0" lang="en-US" sz="1800" b="0" i="0" u="none" strike="noStrike" kern="1200" cap="none" spc="0" normalizeH="0" baseline="0" noProof="0" dirty="0">
                          <a:ln>
                            <a:noFill/>
                          </a:ln>
                          <a:solidFill>
                            <a:prstClr val="black"/>
                          </a:solidFill>
                          <a:effectLst/>
                          <a:uLnTx/>
                          <a:uFillTx/>
                          <a:latin typeface="+mn-lt"/>
                          <a:ea typeface="+mn-ea"/>
                          <a:cs typeface="+mn-cs"/>
                        </a:rPr>
                        <a:t> fi </a:t>
                      </a:r>
                      <a:r>
                        <a:rPr kumimoji="0" lang="en-US" sz="1800" b="0" i="0" u="none" strike="noStrike" kern="1200" cap="none" spc="0" normalizeH="0" baseline="0" noProof="0" dirty="0" err="1">
                          <a:ln>
                            <a:noFill/>
                          </a:ln>
                          <a:solidFill>
                            <a:prstClr val="black"/>
                          </a:solidFill>
                          <a:effectLst/>
                          <a:uLnTx/>
                          <a:uFillTx/>
                          <a:latin typeface="+mn-lt"/>
                          <a:ea typeface="+mn-ea"/>
                          <a:cs typeface="+mn-cs"/>
                        </a:rPr>
                        <a:t>verificat</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oricare</a:t>
                      </a:r>
                      <a:r>
                        <a:rPr kumimoji="0" lang="en-US" sz="1800" b="0" i="0" u="none" strike="noStrike" kern="1200" cap="none" spc="0" normalizeH="0" baseline="0" noProof="0" dirty="0">
                          <a:ln>
                            <a:noFill/>
                          </a:ln>
                          <a:solidFill>
                            <a:prstClr val="black"/>
                          </a:solidFill>
                          <a:effectLst/>
                          <a:uLnTx/>
                          <a:uFillTx/>
                          <a:latin typeface="+mn-lt"/>
                          <a:ea typeface="+mn-ea"/>
                          <a:cs typeface="+mn-cs"/>
                        </a:rPr>
                        <a:t> participant,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privind</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autenticitatea</a:t>
                      </a:r>
                      <a:r>
                        <a:rPr kumimoji="0" lang="en-US" sz="1800" b="0" i="0" u="none" strike="noStrike" kern="1200" cap="none" spc="0" normalizeH="0" baseline="0" noProof="0" dirty="0">
                          <a:ln>
                            <a:noFill/>
                          </a:ln>
                          <a:solidFill>
                            <a:prstClr val="black"/>
                          </a:solidFill>
                          <a:effectLst/>
                          <a:uLnTx/>
                          <a:uFillTx/>
                          <a:latin typeface="+mn-lt"/>
                          <a:ea typeface="+mn-ea"/>
                          <a:cs typeface="+mn-cs"/>
                        </a:rPr>
                        <a:t> şi </a:t>
                      </a:r>
                      <a:r>
                        <a:rPr kumimoji="0" lang="en-US" sz="1800" b="0" i="0" u="none" strike="noStrike" kern="1200" cap="none" spc="0" normalizeH="0" baseline="0" noProof="0" dirty="0" err="1">
                          <a:ln>
                            <a:noFill/>
                          </a:ln>
                          <a:solidFill>
                            <a:prstClr val="black"/>
                          </a:solidFill>
                          <a:effectLst/>
                          <a:uLnTx/>
                          <a:uFillTx/>
                          <a:latin typeface="+mn-lt"/>
                          <a:ea typeface="+mn-ea"/>
                          <a:cs typeface="+mn-cs"/>
                        </a:rPr>
                        <a:t>integritatea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acestuia</a:t>
                      </a: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(1) </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In cazul licitatiei publice </a:t>
                      </a:r>
                      <a:r>
                        <a:rPr kumimoji="0" lang="ro-RO" sz="1800" b="1" i="0" u="none" strike="noStrike" kern="1200" cap="none" spc="0" normalizeH="0" baseline="0" noProof="0" dirty="0">
                          <a:ln>
                            <a:noFill/>
                          </a:ln>
                          <a:solidFill>
                            <a:schemeClr val="tx1"/>
                          </a:solidFill>
                          <a:effectLst/>
                          <a:uLnTx/>
                          <a:uFillTx/>
                          <a:latin typeface="+mn-lt"/>
                          <a:ea typeface="+mn-ea"/>
                          <a:cs typeface="+mn-cs"/>
                        </a:rPr>
                        <a:t>in plic inchis</a:t>
                      </a:r>
                      <a:r>
                        <a:rPr kumimoji="0" lang="ro-RO" sz="1800" b="0" i="0" u="none" strike="noStrike" kern="1200" cap="none" spc="0" normalizeH="0" baseline="0" noProof="0" dirty="0">
                          <a:ln>
                            <a:noFill/>
                          </a:ln>
                          <a:solidFill>
                            <a:srgbClr val="0070C0"/>
                          </a:solidFill>
                          <a:effectLst/>
                          <a:uLnTx/>
                          <a:uFillTx/>
                          <a:latin typeface="+mn-lt"/>
                          <a:ea typeface="+mn-ea"/>
                          <a:cs typeface="+mn-cs"/>
                        </a:rPr>
                        <a:t>,</a:t>
                      </a:r>
                      <a:r>
                        <a:rPr kumimoji="0" lang="ro-RO" sz="1800" b="0" i="0" u="none" strike="noStrike" kern="1200" cap="none" spc="0" normalizeH="0" baseline="0" noProof="0" dirty="0">
                          <a:ln>
                            <a:noFill/>
                          </a:ln>
                          <a:solidFill>
                            <a:prstClr val="black"/>
                          </a:solidFill>
                          <a:effectLst/>
                          <a:uLnTx/>
                          <a:uFillTx/>
                          <a:latin typeface="+mn-lt"/>
                          <a:ea typeface="+mn-ea"/>
                          <a:cs typeface="+mn-cs"/>
                        </a:rPr>
                        <a:t> se procedeaza astfel:</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c)</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0" i="0" u="none" strike="noStrike" kern="1200" cap="none" spc="0" normalizeH="0" baseline="0" noProof="0" dirty="0">
                          <a:ln>
                            <a:noFill/>
                          </a:ln>
                          <a:solidFill>
                            <a:prstClr val="black"/>
                          </a:solidFill>
                          <a:effectLst/>
                          <a:uLnTx/>
                          <a:uFillTx/>
                          <a:latin typeface="+mn-lt"/>
                          <a:ea typeface="+mn-ea"/>
                          <a:cs typeface="+mn-cs"/>
                        </a:rPr>
                        <a:t>dupa parcurgerea etapelor prevazute la </a:t>
                      </a:r>
                      <a:r>
                        <a:rPr kumimoji="0" lang="ro-RO" sz="1800" b="1" i="0" u="none" strike="noStrike" kern="1200" cap="none" spc="0" normalizeH="0" baseline="0" noProof="0" dirty="0">
                          <a:ln>
                            <a:noFill/>
                          </a:ln>
                          <a:solidFill>
                            <a:prstClr val="black"/>
                          </a:solidFill>
                          <a:effectLst/>
                          <a:uLnTx/>
                          <a:uFillTx/>
                          <a:latin typeface="+mn-lt"/>
                          <a:ea typeface="+mn-ea"/>
                          <a:cs typeface="+mn-cs"/>
                        </a:rPr>
                        <a:t>art. 25 alin. (2)</a:t>
                      </a:r>
                      <a:r>
                        <a:rPr kumimoji="0" lang="ro-RO" sz="1800" b="0" i="0" u="none" strike="noStrike" kern="1200" cap="none" spc="0" normalizeH="0" baseline="0" noProof="0" dirty="0">
                          <a:ln>
                            <a:noFill/>
                          </a:ln>
                          <a:solidFill>
                            <a:prstClr val="black"/>
                          </a:solidFill>
                          <a:effectLst/>
                          <a:uLnTx/>
                          <a:uFillTx/>
                          <a:latin typeface="+mn-lt"/>
                          <a:ea typeface="+mn-ea"/>
                          <a:cs typeface="+mn-cs"/>
                        </a:rPr>
                        <a:t>, comisia procedeaza la deschiderea plicurilor, in prezenta participantilor</a:t>
                      </a:r>
                      <a:r>
                        <a:rPr kumimoji="0" lang="ro-RO" sz="1800" b="0" i="0" u="sng" strike="noStrike" kern="1200" cap="none" spc="0" normalizeH="0" baseline="0" noProof="0" dirty="0">
                          <a:ln>
                            <a:noFill/>
                          </a:ln>
                          <a:solidFill>
                            <a:prstClr val="black"/>
                          </a:solidFill>
                          <a:effectLst/>
                          <a:uLnTx/>
                          <a:uFillTx/>
                          <a:latin typeface="+mn-lt"/>
                          <a:ea typeface="+mn-ea"/>
                          <a:cs typeface="+mn-cs"/>
                        </a:rPr>
                        <a:t>,</a:t>
                      </a:r>
                      <a:r>
                        <a:rPr kumimoji="0" lang="ro-RO" sz="1800" b="0" i="0" u="none" strike="noStrike" kern="1200" cap="none" spc="0" normalizeH="0" baseline="0" noProof="0" dirty="0">
                          <a:ln>
                            <a:noFill/>
                          </a:ln>
                          <a:solidFill>
                            <a:prstClr val="black"/>
                          </a:solidFill>
                          <a:effectLst/>
                          <a:uLnTx/>
                          <a:uFillTx/>
                          <a:latin typeface="+mn-lt"/>
                          <a:ea typeface="+mn-ea"/>
                          <a:cs typeface="+mn-cs"/>
                        </a:rPr>
                        <a:t> dupa prezentarea fiecarui plic, care poate fi verificat de oricare participant, privind autenticitatea si integritatea acestuia; </a:t>
                      </a:r>
                      <a:r>
                        <a:rPr kumimoji="0" lang="ro-RO" sz="1800" b="1" i="0" u="none" strike="noStrike" kern="1200" cap="none" spc="0" normalizeH="0" baseline="0" noProof="0" dirty="0">
                          <a:ln>
                            <a:noFill/>
                          </a:ln>
                          <a:solidFill>
                            <a:srgbClr val="7030A0"/>
                          </a:solidFill>
                          <a:effectLst/>
                          <a:uLnTx/>
                          <a:uFillTx/>
                          <a:latin typeface="+mn-lt"/>
                          <a:ea typeface="+mn-ea"/>
                          <a:cs typeface="+mn-cs"/>
                        </a:rPr>
                        <a:t>comisia poate sa-si desfasoare activitatea </a:t>
                      </a:r>
                      <a:r>
                        <a:rPr kumimoji="0" lang="ro-RO" sz="1800" b="1" i="0" u="sng" strike="noStrike" kern="1200" cap="none" spc="0" normalizeH="0" baseline="0" noProof="0" dirty="0">
                          <a:ln>
                            <a:noFill/>
                          </a:ln>
                          <a:solidFill>
                            <a:srgbClr val="7030A0"/>
                          </a:solidFill>
                          <a:effectLst/>
                          <a:uLnTx/>
                          <a:uFillTx/>
                          <a:latin typeface="+mn-lt"/>
                          <a:ea typeface="+mn-ea"/>
                          <a:cs typeface="+mn-cs"/>
                        </a:rPr>
                        <a:t>si daca operatorii economici care au depus oferte, nu s-au prezentat</a:t>
                      </a:r>
                      <a:r>
                        <a:rPr kumimoji="0" lang="ro-RO" sz="1800" b="1" i="0" u="none" strike="noStrike" kern="1200" cap="none" spc="0" normalizeH="0" baseline="0" noProof="0" dirty="0">
                          <a:ln>
                            <a:noFill/>
                          </a:ln>
                          <a:solidFill>
                            <a:srgbClr val="7030A0"/>
                          </a:solidFill>
                          <a:effectLst/>
                          <a:uLnTx/>
                          <a:uFillTx/>
                          <a:latin typeface="+mn-lt"/>
                          <a:ea typeface="+mn-ea"/>
                          <a:cs typeface="+mn-cs"/>
                        </a:rPr>
                        <a:t> la data, ora si locul fixate pentru desfasurarea sedintei de licitatie si mentionate in anuntul de licitatie;</a:t>
                      </a:r>
                      <a:endParaRPr kumimoji="0" lang="en-US" sz="14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Flexibilitate</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organizatorica</a:t>
                      </a:r>
                      <a:endPar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1400" b="1" i="0" u="sng"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452633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456920280"/>
              </p:ext>
            </p:extLst>
          </p:nvPr>
        </p:nvGraphicFramePr>
        <p:xfrm>
          <a:off x="122829" y="601581"/>
          <a:ext cx="11929126" cy="6134499"/>
        </p:xfrm>
        <a:graphic>
          <a:graphicData uri="http://schemas.openxmlformats.org/drawingml/2006/table">
            <a:tbl>
              <a:tblPr firstRow="1" bandRow="1">
                <a:tableStyleId>{93296810-A885-4BE3-A3E7-6D5BEEA58F35}</a:tableStyleId>
              </a:tblPr>
              <a:tblGrid>
                <a:gridCol w="362946">
                  <a:extLst>
                    <a:ext uri="{9D8B030D-6E8A-4147-A177-3AD203B41FA5}">
                      <a16:colId xmlns:a16="http://schemas.microsoft.com/office/drawing/2014/main" val="443018147"/>
                    </a:ext>
                  </a:extLst>
                </a:gridCol>
                <a:gridCol w="390525">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1785620">
                  <a:extLst>
                    <a:ext uri="{9D8B030D-6E8A-4147-A177-3AD203B41FA5}">
                      <a16:colId xmlns:a16="http://schemas.microsoft.com/office/drawing/2014/main" val="1936576000"/>
                    </a:ext>
                  </a:extLst>
                </a:gridCol>
                <a:gridCol w="2575560">
                  <a:extLst>
                    <a:ext uri="{9D8B030D-6E8A-4147-A177-3AD203B41FA5}">
                      <a16:colId xmlns:a16="http://schemas.microsoft.com/office/drawing/2014/main" val="3002839380"/>
                    </a:ext>
                  </a:extLst>
                </a:gridCol>
                <a:gridCol w="6397915">
                  <a:extLst>
                    <a:ext uri="{9D8B030D-6E8A-4147-A177-3AD203B41FA5}">
                      <a16:colId xmlns:a16="http://schemas.microsoft.com/office/drawing/2014/main" val="2335696064"/>
                    </a:ext>
                  </a:extLst>
                </a:gridCol>
              </a:tblGrid>
              <a:tr h="1613889">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a:t>
                      </a:r>
                      <a:r>
                        <a:rPr lang="en-US" sz="1400" baseline="0" dirty="0" err="1">
                          <a:solidFill>
                            <a:schemeClr val="tx1"/>
                          </a:solidFill>
                        </a:rPr>
                        <a:t>modificat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N)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OBSERVATII/</a:t>
                      </a:r>
                      <a:r>
                        <a:rPr lang="x-none" sz="1400" dirty="0">
                          <a:solidFill>
                            <a:schemeClr val="tx1"/>
                          </a:solidFill>
                        </a:rPr>
                        <a:t> ARGUMENTE</a:t>
                      </a:r>
                    </a:p>
                  </a:txBody>
                  <a:tcPr>
                    <a:blipFill>
                      <a:blip r:embed="rId2"/>
                      <a:tile tx="0" ty="0" sx="100000" sy="100000" flip="none" algn="tl"/>
                    </a:blipFill>
                  </a:tcPr>
                </a:tc>
                <a:extLst>
                  <a:ext uri="{0D108BD9-81ED-4DB2-BD59-A6C34878D82A}">
                    <a16:rowId xmlns:a16="http://schemas.microsoft.com/office/drawing/2014/main" val="3493749900"/>
                  </a:ext>
                </a:extLst>
              </a:tr>
              <a:tr h="4520610">
                <a:tc>
                  <a:txBody>
                    <a:bodyPr/>
                    <a:lstStyle/>
                    <a:p>
                      <a:r>
                        <a:rPr lang="en-US" sz="1400" b="1" dirty="0">
                          <a:latin typeface="+mn-lt"/>
                        </a:rPr>
                        <a:t>II</a:t>
                      </a:r>
                      <a:endParaRPr lang="x-none" sz="1400" b="1" dirty="0">
                        <a:latin typeface="+mn-lt"/>
                      </a:endParaRPr>
                    </a:p>
                  </a:txBody>
                  <a:tcPr>
                    <a:blipFill>
                      <a:blip r:embed="rId3"/>
                      <a:tile tx="0" ty="0" sx="100000" sy="100000" flip="none" algn="tl"/>
                    </a:blipFill>
                  </a:tcPr>
                </a:tc>
                <a:tc>
                  <a:txBody>
                    <a:bodyPr/>
                    <a:lstStyle/>
                    <a:p>
                      <a:r>
                        <a:rPr lang="en-US" sz="1400" b="1" dirty="0">
                          <a:latin typeface="+mn-lt"/>
                        </a:rPr>
                        <a:t>35</a:t>
                      </a:r>
                      <a:endParaRPr lang="x-none" sz="1400" b="1" dirty="0">
                        <a:latin typeface="+mn-lt"/>
                      </a:endParaRPr>
                    </a:p>
                  </a:txBody>
                  <a:tcPr>
                    <a:blipFill>
                      <a:blip r:embed="rId3"/>
                      <a:tile tx="0" ty="0" sx="100000" sy="100000" flip="none" algn="tl"/>
                    </a:blipFill>
                  </a:tcPr>
                </a:tc>
                <a:tc>
                  <a:txBody>
                    <a:bodyPr/>
                    <a:lstStyle/>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mn-lt"/>
                          <a:ea typeface="+mn-ea"/>
                          <a:cs typeface="+mn-cs"/>
                        </a:rPr>
                        <a:t>nereglementata</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Licitația publică mixtă în 3 etape </a:t>
                      </a:r>
                      <a:endParaRPr kumimoji="0" lang="x-none"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Este o combinație între licitația cu strigare și licitația în plic închis, în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cadrul</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 3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etape</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cuprinse</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in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organizarea</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 2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evenimente</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(descriere completă în Regulament)</a:t>
                      </a:r>
                      <a:endParaRPr kumimoji="0" lang="x-none"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Prezintă avantajul că </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organizatorul</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după prim</a:t>
                      </a:r>
                      <a:r>
                        <a:rPr kumimoji="0" lang="en-US" sz="18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ul</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eveniment</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etapa</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1 -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licitați</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cu strigare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si</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etapa</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2 –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pune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-i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pret</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stie deja masa lemnoasă care este adjudecata dar și </a:t>
                      </a: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masa lemnoasă pentru care operatorii economici au manifestat interes</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Se elimină procedurile de reaprobare a altor prețuri de pornire.</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Se reduc procedurile de preselecție (operatori economici preselectați pentru licitația deschisă cu strigare rămân preselectați și pentru licitația în plic închis)</a:t>
                      </a: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ofertele</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valide</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facute</a:t>
                      </a:r>
                      <a:r>
                        <a:rPr kumimoji="0" lang="en-US" sz="1800" b="1" i="0" u="none" strike="noStrike" kern="1200" cap="none" spc="0" normalizeH="0" baseline="0" noProof="0" dirty="0">
                          <a:ln>
                            <a:noFill/>
                          </a:ln>
                          <a:solidFill>
                            <a:srgbClr val="0070C0"/>
                          </a:solidFill>
                          <a:effectLst/>
                          <a:uLnTx/>
                          <a:uFillTx/>
                          <a:latin typeface="+mn-lt"/>
                          <a:ea typeface="+mn-ea"/>
                          <a:cs typeface="+mn-cs"/>
                        </a:rPr>
                        <a:t> in </a:t>
                      </a:r>
                      <a:r>
                        <a:rPr kumimoji="0" lang="en-US" sz="1800" b="1" i="0" u="none" strike="noStrike" kern="1200" cap="none" spc="0" normalizeH="0" baseline="0" noProof="0" dirty="0" err="1">
                          <a:ln>
                            <a:noFill/>
                          </a:ln>
                          <a:solidFill>
                            <a:srgbClr val="0070C0"/>
                          </a:solidFill>
                          <a:effectLst/>
                          <a:uLnTx/>
                          <a:uFillTx/>
                          <a:latin typeface="+mn-lt"/>
                          <a:ea typeface="+mn-ea"/>
                          <a:cs typeface="+mn-cs"/>
                        </a:rPr>
                        <a:t>timpul</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Licitatiei</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deschise</a:t>
                      </a:r>
                      <a:r>
                        <a:rPr kumimoji="0" lang="en-US" sz="1800" b="1" i="0" u="none" strike="noStrike" kern="1200" cap="none" spc="0" normalizeH="0" baseline="0" noProof="0" dirty="0">
                          <a:ln>
                            <a:noFill/>
                          </a:ln>
                          <a:solidFill>
                            <a:srgbClr val="0070C0"/>
                          </a:solidFill>
                          <a:effectLst/>
                          <a:uLnTx/>
                          <a:uFillTx/>
                          <a:latin typeface="+mn-lt"/>
                          <a:ea typeface="+mn-ea"/>
                          <a:cs typeface="+mn-cs"/>
                        </a:rPr>
                        <a:t> - </a:t>
                      </a:r>
                      <a:r>
                        <a:rPr kumimoji="0" lang="en-US" sz="1800" b="1" i="0" u="none" strike="noStrike" kern="1200" cap="none" spc="0" normalizeH="0" baseline="0" noProof="0" dirty="0" err="1">
                          <a:ln>
                            <a:noFill/>
                          </a:ln>
                          <a:solidFill>
                            <a:srgbClr val="0070C0"/>
                          </a:solidFill>
                          <a:effectLst/>
                          <a:uLnTx/>
                          <a:uFillTx/>
                          <a:latin typeface="+mn-lt"/>
                          <a:ea typeface="+mn-ea"/>
                          <a:cs typeface="+mn-cs"/>
                        </a:rPr>
                        <a:t>etapa</a:t>
                      </a:r>
                      <a:r>
                        <a:rPr kumimoji="0" lang="en-US" sz="1800" b="1" i="0" u="none" strike="noStrike" kern="1200" cap="none" spc="0" normalizeH="0" baseline="0" noProof="0" dirty="0">
                          <a:ln>
                            <a:noFill/>
                          </a:ln>
                          <a:solidFill>
                            <a:srgbClr val="0070C0"/>
                          </a:solidFill>
                          <a:effectLst/>
                          <a:uLnTx/>
                          <a:uFillTx/>
                          <a:latin typeface="+mn-lt"/>
                          <a:ea typeface="+mn-ea"/>
                          <a:cs typeface="+mn-cs"/>
                        </a:rPr>
                        <a:t> a II-a (“</a:t>
                      </a:r>
                      <a:r>
                        <a:rPr kumimoji="0" lang="en-US" sz="1800" b="1" i="0" u="none" strike="noStrike" kern="1200" cap="none" spc="0" normalizeH="0" baseline="0" noProof="0" dirty="0" err="1">
                          <a:ln>
                            <a:noFill/>
                          </a:ln>
                          <a:solidFill>
                            <a:srgbClr val="0070C0"/>
                          </a:solidFill>
                          <a:effectLst/>
                          <a:uLnTx/>
                          <a:uFillTx/>
                          <a:latin typeface="+mn-lt"/>
                          <a:ea typeface="+mn-ea"/>
                          <a:cs typeface="+mn-cs"/>
                        </a:rPr>
                        <a:t>pune</a:t>
                      </a:r>
                      <a:r>
                        <a:rPr kumimoji="0" lang="en-US" sz="1800" b="1" i="0" u="none" strike="noStrike" kern="1200" cap="none" spc="0" normalizeH="0" baseline="0" noProof="0" dirty="0">
                          <a:ln>
                            <a:noFill/>
                          </a:ln>
                          <a:solidFill>
                            <a:srgbClr val="0070C0"/>
                          </a:solidFill>
                          <a:effectLst/>
                          <a:uLnTx/>
                          <a:uFillTx/>
                          <a:latin typeface="+mn-lt"/>
                          <a:ea typeface="+mn-ea"/>
                          <a:cs typeface="+mn-cs"/>
                        </a:rPr>
                        <a:t>-i </a:t>
                      </a:r>
                      <a:r>
                        <a:rPr kumimoji="0" lang="en-US" sz="1800" b="1" i="0" u="none" strike="noStrike" kern="1200" cap="none" spc="0" normalizeH="0" baseline="0" noProof="0" dirty="0" err="1">
                          <a:ln>
                            <a:noFill/>
                          </a:ln>
                          <a:solidFill>
                            <a:srgbClr val="0070C0"/>
                          </a:solidFill>
                          <a:effectLst/>
                          <a:uLnTx/>
                          <a:uFillTx/>
                          <a:latin typeface="+mn-lt"/>
                          <a:ea typeface="+mn-ea"/>
                          <a:cs typeface="+mn-cs"/>
                        </a:rPr>
                        <a:t>pret</a:t>
                      </a:r>
                      <a:r>
                        <a:rPr kumimoji="0" lang="en-US" sz="1800" b="1" i="0" u="none" strike="noStrike" kern="1200" cap="none" spc="0" normalizeH="0" baseline="0" noProof="0" dirty="0">
                          <a:ln>
                            <a:noFill/>
                          </a:ln>
                          <a:solidFill>
                            <a:srgbClr val="0070C0"/>
                          </a:solidFill>
                          <a:effectLst/>
                          <a:uLnTx/>
                          <a:uFillTx/>
                          <a:latin typeface="+mn-lt"/>
                          <a:ea typeface="+mn-ea"/>
                          <a:cs typeface="+mn-cs"/>
                        </a:rPr>
                        <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partizile</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en-US" sz="1800" b="0" i="0" u="none" strike="noStrike" kern="1200" cap="none" spc="0" normalizeH="0" baseline="0" noProof="0" dirty="0" err="1">
                          <a:ln>
                            <a:noFill/>
                          </a:ln>
                          <a:solidFill>
                            <a:prstClr val="black"/>
                          </a:solidFill>
                          <a:effectLst/>
                          <a:uLnTx/>
                          <a:uFillTx/>
                          <a:latin typeface="+mn-lt"/>
                          <a:ea typeface="+mn-ea"/>
                          <a:cs typeface="+mn-cs"/>
                        </a:rPr>
                        <a:t>grupajele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partizi</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en-US" sz="1800" b="0" i="0" u="none" strike="noStrike" kern="1200" cap="none" spc="0" normalizeH="0" baseline="0" noProof="0" dirty="0" err="1">
                          <a:ln>
                            <a:noFill/>
                          </a:ln>
                          <a:solidFill>
                            <a:prstClr val="black"/>
                          </a:solidFill>
                          <a:effectLst/>
                          <a:uLnTx/>
                          <a:uFillTx/>
                          <a:latin typeface="+mn-lt"/>
                          <a:ea typeface="+mn-ea"/>
                          <a:cs typeface="+mn-cs"/>
                        </a:rPr>
                        <a:t>loturile</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en-US" sz="1800" b="0" i="0" u="none" strike="noStrike" kern="1200" cap="none" spc="0" normalizeH="0" baseline="0" noProof="0" dirty="0" err="1">
                          <a:ln>
                            <a:noFill/>
                          </a:ln>
                          <a:solidFill>
                            <a:prstClr val="black"/>
                          </a:solidFill>
                          <a:effectLst/>
                          <a:uLnTx/>
                          <a:uFillTx/>
                          <a:latin typeface="+mn-lt"/>
                          <a:ea typeface="+mn-ea"/>
                          <a:cs typeface="+mn-cs"/>
                        </a:rPr>
                        <a:t>piesele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neofertate</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cadrul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primei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etape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consemnate</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Procesul</a:t>
                      </a:r>
                      <a:r>
                        <a:rPr kumimoji="0" lang="en-US" sz="1800" b="0" i="0" u="none" strike="noStrike" kern="1200" cap="none" spc="0" normalizeH="0" baseline="0" noProof="0" dirty="0">
                          <a:ln>
                            <a:noFill/>
                          </a:ln>
                          <a:solidFill>
                            <a:prstClr val="black"/>
                          </a:solidFill>
                          <a:effectLst/>
                          <a:uLnTx/>
                          <a:uFillTx/>
                          <a:latin typeface="+mn-lt"/>
                          <a:ea typeface="+mn-ea"/>
                          <a:cs typeface="+mn-cs"/>
                        </a:rPr>
                        <a:t> verbal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sunt</a:t>
                      </a:r>
                      <a:r>
                        <a:rPr kumimoji="0" lang="en-US" sz="1800" b="1" i="0" u="none" strike="noStrike" kern="1200" cap="none" spc="0" normalizeH="0" baseline="0" noProof="0" dirty="0">
                          <a:ln>
                            <a:noFill/>
                          </a:ln>
                          <a:solidFill>
                            <a:srgbClr val="0070C0"/>
                          </a:solidFill>
                          <a:effectLst/>
                          <a:uLnTx/>
                          <a:uFillTx/>
                          <a:latin typeface="+mn-lt"/>
                          <a:ea typeface="+mn-ea"/>
                          <a:cs typeface="+mn-cs"/>
                        </a:rPr>
                        <a:t> considerate </a:t>
                      </a:r>
                      <a:r>
                        <a:rPr kumimoji="0" lang="en-US" sz="1800" b="1" i="0" u="none" strike="noStrike" kern="1200" cap="none" spc="0" normalizeH="0" baseline="0" noProof="0" dirty="0" err="1">
                          <a:ln>
                            <a:noFill/>
                          </a:ln>
                          <a:solidFill>
                            <a:srgbClr val="0070C0"/>
                          </a:solidFill>
                          <a:effectLst/>
                          <a:uLnTx/>
                          <a:uFillTx/>
                          <a:latin typeface="+mn-lt"/>
                          <a:ea typeface="+mn-ea"/>
                          <a:cs typeface="+mn-cs"/>
                        </a:rPr>
                        <a:t>oferte</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valide</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si</a:t>
                      </a:r>
                      <a:r>
                        <a:rPr kumimoji="0" lang="en-US" sz="1800" b="1" i="0" u="none" strike="noStrike" kern="1200" cap="none" spc="0" normalizeH="0" baseline="0" noProof="0" dirty="0">
                          <a:ln>
                            <a:noFill/>
                          </a:ln>
                          <a:solidFill>
                            <a:srgbClr val="0070C0"/>
                          </a:solidFill>
                          <a:effectLst/>
                          <a:uLnTx/>
                          <a:uFillTx/>
                          <a:latin typeface="+mn-lt"/>
                          <a:ea typeface="+mn-ea"/>
                          <a:cs typeface="+mn-cs"/>
                        </a:rPr>
                        <a:t> in </a:t>
                      </a:r>
                      <a:r>
                        <a:rPr kumimoji="0" lang="en-US" sz="1800" b="1" i="0" u="none" strike="noStrike" kern="1200" cap="none" spc="0" normalizeH="0" baseline="0" noProof="0" dirty="0" err="1">
                          <a:ln>
                            <a:noFill/>
                          </a:ln>
                          <a:solidFill>
                            <a:srgbClr val="0070C0"/>
                          </a:solidFill>
                          <a:effectLst/>
                          <a:uLnTx/>
                          <a:uFillTx/>
                          <a:latin typeface="+mn-lt"/>
                          <a:ea typeface="+mn-ea"/>
                          <a:cs typeface="+mn-cs"/>
                        </a:rPr>
                        <a:t>cadrul</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etapei</a:t>
                      </a:r>
                      <a:r>
                        <a:rPr kumimoji="0" lang="en-US" sz="1800" b="1" i="0" u="none" strike="noStrike" kern="1200" cap="none" spc="0" normalizeH="0" baseline="0" noProof="0" dirty="0">
                          <a:ln>
                            <a:noFill/>
                          </a:ln>
                          <a:solidFill>
                            <a:srgbClr val="0070C0"/>
                          </a:solidFill>
                          <a:effectLst/>
                          <a:uLnTx/>
                          <a:uFillTx/>
                          <a:latin typeface="+mn-lt"/>
                          <a:ea typeface="+mn-ea"/>
                          <a:cs typeface="+mn-cs"/>
                        </a:rPr>
                        <a:t> a III-a - </a:t>
                      </a:r>
                      <a:r>
                        <a:rPr kumimoji="0" lang="en-US" sz="1800" b="1" i="0" u="none" strike="noStrike" kern="1200" cap="none" spc="0" normalizeH="0" baseline="0" noProof="0" dirty="0" err="1">
                          <a:ln>
                            <a:noFill/>
                          </a:ln>
                          <a:solidFill>
                            <a:srgbClr val="0070C0"/>
                          </a:solidFill>
                          <a:effectLst/>
                          <a:uLnTx/>
                          <a:uFillTx/>
                          <a:latin typeface="+mn-lt"/>
                          <a:ea typeface="+mn-ea"/>
                          <a:cs typeface="+mn-cs"/>
                        </a:rPr>
                        <a:t>Licitatia</a:t>
                      </a:r>
                      <a:r>
                        <a:rPr kumimoji="0" lang="en-US" sz="1800" b="1" i="0" u="none" strike="noStrike" kern="1200" cap="none" spc="0" normalizeH="0" baseline="0" noProof="0" dirty="0">
                          <a:ln>
                            <a:noFill/>
                          </a:ln>
                          <a:solidFill>
                            <a:srgbClr val="0070C0"/>
                          </a:solidFill>
                          <a:effectLst/>
                          <a:uLnTx/>
                          <a:uFillTx/>
                          <a:latin typeface="+mn-lt"/>
                          <a:ea typeface="+mn-ea"/>
                          <a:cs typeface="+mn-cs"/>
                        </a:rPr>
                        <a:t> in </a:t>
                      </a:r>
                      <a:r>
                        <a:rPr kumimoji="0" lang="en-US" sz="1800" b="1" i="0" u="none" strike="noStrike" kern="1200" cap="none" spc="0" normalizeH="0" baseline="0" noProof="0" dirty="0" err="1">
                          <a:ln>
                            <a:noFill/>
                          </a:ln>
                          <a:solidFill>
                            <a:srgbClr val="0070C0"/>
                          </a:solidFill>
                          <a:effectLst/>
                          <a:uLnTx/>
                          <a:uFillTx/>
                          <a:latin typeface="+mn-lt"/>
                          <a:ea typeface="+mn-ea"/>
                          <a:cs typeface="+mn-cs"/>
                        </a:rPr>
                        <a:t>plic</a:t>
                      </a:r>
                      <a:r>
                        <a:rPr kumimoji="0" lang="en-US" sz="1800" b="1" i="0" u="none" strike="noStrike" kern="1200" cap="none" spc="0" normalizeH="0" baseline="0" noProof="0" dirty="0">
                          <a:ln>
                            <a:noFill/>
                          </a:ln>
                          <a:solidFill>
                            <a:srgbClr val="0070C0"/>
                          </a:solidFill>
                          <a:effectLst/>
                          <a:uLnTx/>
                          <a:uFillTx/>
                          <a:latin typeface="+mn-lt"/>
                          <a:ea typeface="+mn-ea"/>
                          <a:cs typeface="+mn-cs"/>
                        </a:rPr>
                        <a:t> </a:t>
                      </a:r>
                      <a:r>
                        <a:rPr kumimoji="0" lang="en-US" sz="1800" b="1" i="0" u="none" strike="noStrike" kern="1200" cap="none" spc="0" normalizeH="0" baseline="0" noProof="0" dirty="0" err="1">
                          <a:ln>
                            <a:noFill/>
                          </a:ln>
                          <a:solidFill>
                            <a:srgbClr val="0070C0"/>
                          </a:solidFill>
                          <a:effectLst/>
                          <a:uLnTx/>
                          <a:uFillTx/>
                          <a:latin typeface="+mn-lt"/>
                          <a:ea typeface="+mn-ea"/>
                          <a:cs typeface="+mn-cs"/>
                        </a:rPr>
                        <a:t>inchis</a:t>
                      </a:r>
                      <a:r>
                        <a:rPr kumimoji="0" lang="en-US" sz="1800" b="1" i="0" u="none" strike="noStrike" kern="1200" cap="none" spc="0" normalizeH="0" baseline="0" noProof="0" dirty="0">
                          <a:ln>
                            <a:noFill/>
                          </a:ln>
                          <a:solidFill>
                            <a:srgbClr val="0070C0"/>
                          </a:solidFill>
                          <a:effectLst/>
                          <a:uLnTx/>
                          <a:uFillTx/>
                          <a:latin typeface="+mn-lt"/>
                          <a:ea typeface="+mn-ea"/>
                          <a:cs typeface="+mn-cs"/>
                        </a:rPr>
                        <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fara</a:t>
                      </a:r>
                      <a:r>
                        <a:rPr kumimoji="0" lang="en-US" sz="1800" b="0" i="0" u="none" strike="noStrike" kern="1200" cap="none" spc="0" normalizeH="0" baseline="0" noProof="0" dirty="0">
                          <a:ln>
                            <a:noFill/>
                          </a:ln>
                          <a:solidFill>
                            <a:prstClr val="black"/>
                          </a:solidFill>
                          <a:effectLst/>
                          <a:uLnTx/>
                          <a:uFillTx/>
                          <a:latin typeface="+mn-lt"/>
                          <a:ea typeface="+mn-ea"/>
                          <a:cs typeface="+mn-cs"/>
                        </a:rPr>
                        <a:t> a </a:t>
                      </a:r>
                      <a:r>
                        <a:rPr kumimoji="0" lang="en-US" sz="1800" b="0" i="0" u="none" strike="noStrike" kern="1200" cap="none" spc="0" normalizeH="0" baseline="0" noProof="0" dirty="0" err="1">
                          <a:ln>
                            <a:noFill/>
                          </a:ln>
                          <a:solidFill>
                            <a:prstClr val="black"/>
                          </a:solidFill>
                          <a:effectLst/>
                          <a:uLnTx/>
                          <a:uFillTx/>
                          <a:latin typeface="+mn-lt"/>
                          <a:ea typeface="+mn-ea"/>
                          <a:cs typeface="+mn-cs"/>
                        </a:rPr>
                        <a:t>exista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obligativitatea</a:t>
                      </a:r>
                      <a:r>
                        <a:rPr kumimoji="0" lang="en-US" sz="1800" b="0" i="0" u="none" strike="noStrike" kern="1200" cap="none" spc="0" normalizeH="0" baseline="0" noProof="0" dirty="0">
                          <a:ln>
                            <a:noFill/>
                          </a:ln>
                          <a:solidFill>
                            <a:prstClr val="black"/>
                          </a:solidFill>
                          <a:effectLst/>
                          <a:uLnTx/>
                          <a:uFillTx/>
                          <a:latin typeface="+mn-lt"/>
                          <a:ea typeface="+mn-ea"/>
                          <a:cs typeface="+mn-cs"/>
                        </a:rPr>
                        <a:t> ca </a:t>
                      </a:r>
                      <a:r>
                        <a:rPr kumimoji="0" lang="en-US" sz="1800" b="0" i="0" u="none" strike="noStrike" kern="1200" cap="none" spc="0" normalizeH="0" baseline="0" noProof="0" dirty="0" err="1">
                          <a:ln>
                            <a:noFill/>
                          </a:ln>
                          <a:solidFill>
                            <a:prstClr val="black"/>
                          </a:solidFill>
                          <a:effectLst/>
                          <a:uLnTx/>
                          <a:uFillTx/>
                          <a:latin typeface="+mn-lt"/>
                          <a:ea typeface="+mn-ea"/>
                          <a:cs typeface="+mn-cs"/>
                        </a:rPr>
                        <a:t>respectivele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oferte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sa</a:t>
                      </a:r>
                      <a:r>
                        <a:rPr kumimoji="0" lang="en-US" sz="1800" b="0" i="0" u="none" strike="noStrike" kern="1200" cap="none" spc="0" normalizeH="0" baseline="0" noProof="0" dirty="0">
                          <a:ln>
                            <a:noFill/>
                          </a:ln>
                          <a:solidFill>
                            <a:prstClr val="black"/>
                          </a:solidFill>
                          <a:effectLst/>
                          <a:uLnTx/>
                          <a:uFillTx/>
                          <a:latin typeface="+mn-lt"/>
                          <a:ea typeface="+mn-ea"/>
                          <a:cs typeface="+mn-cs"/>
                        </a:rPr>
                        <a:t> fie </a:t>
                      </a:r>
                      <a:r>
                        <a:rPr kumimoji="0" lang="en-US" sz="1800" b="0" i="0" u="none" strike="noStrike" kern="1200" cap="none" spc="0" normalizeH="0" baseline="0" noProof="0" dirty="0" err="1">
                          <a:ln>
                            <a:noFill/>
                          </a:ln>
                          <a:solidFill>
                            <a:prstClr val="black"/>
                          </a:solidFill>
                          <a:effectLst/>
                          <a:uLnTx/>
                          <a:uFillTx/>
                          <a:latin typeface="+mn-lt"/>
                          <a:ea typeface="+mn-ea"/>
                          <a:cs typeface="+mn-cs"/>
                        </a:rPr>
                        <a:t>depuse</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plic</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inchis</a:t>
                      </a:r>
                      <a:r>
                        <a:rPr kumimoji="0" lang="en-US" sz="1800" b="0" i="0" u="none" strike="noStrike" kern="1200" cap="none" spc="0" normalizeH="0" baseline="0" noProof="0" dirty="0">
                          <a:ln>
                            <a:noFill/>
                          </a:ln>
                          <a:solidFill>
                            <a:prstClr val="black"/>
                          </a:solidFill>
                          <a:effectLst/>
                          <a:uLnTx/>
                          <a:uFillTx/>
                          <a:latin typeface="+mn-lt"/>
                          <a:ea typeface="+mn-ea"/>
                          <a:cs typeface="+mn-cs"/>
                        </a:rPr>
                        <a:t>;</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1400" b="1" i="0" u="sng"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6801653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87813" y="0"/>
            <a:ext cx="9069658" cy="6858000"/>
          </a:xfrm>
          <a:prstGeom prst="rect">
            <a:avLst/>
          </a:prstGeom>
        </p:spPr>
      </p:pic>
    </p:spTree>
    <p:extLst>
      <p:ext uri="{BB962C8B-B14F-4D97-AF65-F5344CB8AC3E}">
        <p14:creationId xmlns:p14="http://schemas.microsoft.com/office/powerpoint/2010/main" val="1168744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890253429"/>
              </p:ext>
            </p:extLst>
          </p:nvPr>
        </p:nvGraphicFramePr>
        <p:xfrm>
          <a:off x="122829" y="601581"/>
          <a:ext cx="11929126" cy="6093426"/>
        </p:xfrm>
        <a:graphic>
          <a:graphicData uri="http://schemas.openxmlformats.org/drawingml/2006/table">
            <a:tbl>
              <a:tblPr firstRow="1" bandRow="1">
                <a:tableStyleId>{93296810-A885-4BE3-A3E7-6D5BEEA58F35}</a:tableStyleId>
              </a:tblPr>
              <a:tblGrid>
                <a:gridCol w="319131">
                  <a:extLst>
                    <a:ext uri="{9D8B030D-6E8A-4147-A177-3AD203B41FA5}">
                      <a16:colId xmlns:a16="http://schemas.microsoft.com/office/drawing/2014/main" val="443018147"/>
                    </a:ext>
                  </a:extLst>
                </a:gridCol>
                <a:gridCol w="45720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1503680">
                  <a:extLst>
                    <a:ext uri="{9D8B030D-6E8A-4147-A177-3AD203B41FA5}">
                      <a16:colId xmlns:a16="http://schemas.microsoft.com/office/drawing/2014/main" val="1936576000"/>
                    </a:ext>
                  </a:extLst>
                </a:gridCol>
                <a:gridCol w="6644640">
                  <a:extLst>
                    <a:ext uri="{9D8B030D-6E8A-4147-A177-3AD203B41FA5}">
                      <a16:colId xmlns:a16="http://schemas.microsoft.com/office/drawing/2014/main" val="3002839380"/>
                    </a:ext>
                  </a:extLst>
                </a:gridCol>
                <a:gridCol w="2587915">
                  <a:extLst>
                    <a:ext uri="{9D8B030D-6E8A-4147-A177-3AD203B41FA5}">
                      <a16:colId xmlns:a16="http://schemas.microsoft.com/office/drawing/2014/main" val="2335696064"/>
                    </a:ext>
                  </a:extLst>
                </a:gridCol>
              </a:tblGrid>
              <a:tr h="1349139">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721826">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36</a:t>
                      </a:r>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black"/>
                          </a:solidFill>
                          <a:effectLst/>
                          <a:uLnTx/>
                          <a:uFillTx/>
                          <a:latin typeface="+mn-lt"/>
                          <a:ea typeface="+mn-ea"/>
                          <a:cs typeface="+mn-cs"/>
                        </a:rPr>
                        <a:t>Licitatie</a:t>
                      </a:r>
                      <a:r>
                        <a:rPr kumimoji="0" lang="en-US" sz="16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black"/>
                          </a:solidFill>
                          <a:effectLst/>
                          <a:uLnTx/>
                          <a:uFillTx/>
                          <a:latin typeface="+mn-lt"/>
                          <a:ea typeface="+mn-ea"/>
                          <a:cs typeface="+mn-cs"/>
                        </a:rPr>
                        <a:t>nereglementata</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Licitația </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in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sens</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crescator</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sau</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descrescator</a:t>
                      </a:r>
                      <a:r>
                        <a:rPr kumimoji="0" lang="ro-RO"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cu </a:t>
                      </a:r>
                      <a:r>
                        <a:rPr kumimoji="0" lang="ro-RO" sz="1800" b="1" i="0" u="sng"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preț în urcare sau în coborâre </a:t>
                      </a: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în funcție de cerere și oferta</a:t>
                      </a:r>
                      <a:r>
                        <a:rPr kumimoji="0" lang="ro-RO"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pleacă de la prețul de pornire pentru partida/grupajul de partizi/lotul/piesa in cauza, aprobat si comunicat de organizatorul licitatiei.</a:t>
                      </a:r>
                      <a:endParaRPr kumimoji="0" lang="x-none"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Presedintele comisiei anunta pretul de pornire si pasul de licitare, pentru partida/grupajul de partizi/lotul/piesa in cauza.</a:t>
                      </a:r>
                      <a:endParaRPr kumimoji="0" lang="x-none"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Dacă nu există nicio ofertă </a:t>
                      </a:r>
                      <a:r>
                        <a:rPr kumimoji="0" lang="ro-RO"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pentru partida/grupaj de partizi/lot/piesa  președintele comisiei </a:t>
                      </a:r>
                      <a:r>
                        <a:rPr kumimoji="0" lang="ro-RO" sz="1800" b="1" i="0" u="sng"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reduce succesiv prețul solicitat </a:t>
                      </a: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cu valoarea pasului de licitare</a:t>
                      </a:r>
                      <a:r>
                        <a:rPr kumimoji="0" lang="ro-RO"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a:t>
                      </a:r>
                      <a:endParaRPr kumimoji="0" lang="x-none"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Dacă un ofertant acceptă ultimul preț anunțat de președintele comisiei de licitație licitația se încheie și respectivul ofertant devine adjudecatarul masei lemnoase. În cazul în care există doi sau mai multi ofertanți care acceptă ultimul preț anunțat de președintele comsiei de licitație licitație se transformă în licitație cu strigare cu participarea respectivilor ofertanți </a:t>
                      </a:r>
                      <a:r>
                        <a:rPr kumimoji="0" lang="en-GB" sz="1800" b="0"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sau</a:t>
                      </a:r>
                      <a:r>
                        <a:rPr kumimoji="0" lang="en-GB"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 </a:t>
                      </a:r>
                      <a:r>
                        <a:rPr kumimoji="0" lang="en-GB" sz="1800" b="0"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celorlalți</a:t>
                      </a:r>
                      <a:r>
                        <a:rPr kumimoji="0" lang="en-GB"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en-GB" sz="1800" b="0" i="0" u="none" strike="noStrike" kern="1200" cap="none" spc="0" normalizeH="0" baseline="0" noProof="0" dirty="0" err="1">
                          <a:ln>
                            <a:noFill/>
                          </a:ln>
                          <a:solidFill>
                            <a:srgbClr val="7030A0"/>
                          </a:solidFill>
                          <a:effectLst/>
                          <a:uLnTx/>
                          <a:uFillTx/>
                          <a:latin typeface="+mn-lt"/>
                          <a:ea typeface="Calibri" panose="020F0502020204030204" pitchFamily="34" charset="0"/>
                          <a:cs typeface="Times New Roman" panose="02020603050405020304" pitchFamily="18" charset="0"/>
                        </a:rPr>
                        <a:t>participanți</a:t>
                      </a:r>
                      <a:r>
                        <a:rPr kumimoji="0" lang="en-GB"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a:t>
                      </a:r>
                      <a:endParaRPr kumimoji="0" lang="x-none"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a:t>
                      </a:r>
                      <a:r>
                        <a:rPr kumimoji="0" lang="en-US"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ro-RO" sz="1800" b="1"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Prețul de adjudecare</a:t>
                      </a:r>
                      <a:r>
                        <a:rPr kumimoji="0" lang="ro-RO"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a:t>
                      </a:r>
                      <a:r>
                        <a:rPr kumimoji="0" lang="ro-RO" sz="1800" b="1" i="0" u="sng"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nu poate fi mai mic decât prețul minim de vânzare al partizii stabilit</a:t>
                      </a:r>
                      <a:r>
                        <a:rPr kumimoji="0" lang="ro-RO"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 de structura de conducere a organizat.</a:t>
                      </a:r>
                      <a:r>
                        <a:rPr kumimoji="0" lang="en-US"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rPr>
                        <a:t>)</a:t>
                      </a:r>
                      <a:endParaRPr kumimoji="0" lang="x-none"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Se reduce mult timpul necesar organizării mai multor proceduri de licitație</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pentru vânzarea lemnului (reanunțarea licitației, aprobare noi preturi de pornire, o nouă presel</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care înseamnă consum de timp și reusurse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iar</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masa lemnoasă este supusă deprecierii (mai ales în cazul dob</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de vânt) etc.</a:t>
                      </a: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Practic</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avem</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1" i="0" u="sng"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licitatie</a:t>
                      </a:r>
                      <a:r>
                        <a:rPr kumimoji="0" lang="en-US"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800" b="1" i="0" u="sng"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si</a:t>
                      </a:r>
                      <a:r>
                        <a:rPr kumimoji="0" lang="en-US"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800" b="1" i="0" u="sng"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negociere</a:t>
                      </a:r>
                      <a:r>
                        <a:rPr kumimoji="0" lang="en-US"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in </a:t>
                      </a:r>
                      <a:r>
                        <a:rPr kumimoji="0" lang="en-US" sz="1800" b="1" i="0" u="sng"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acelasi</a:t>
                      </a:r>
                      <a:r>
                        <a:rPr kumimoji="0" lang="en-US"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800" b="1" i="0" u="sng"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eveniment</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1400" b="1" i="0" u="sng"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238958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3"/>
            <a:tile tx="0" ty="0" sx="100000" sy="100000" flip="none" algn="tl"/>
          </a:blipFill>
          <a:ln>
            <a:noFill/>
          </a:ln>
        </p:spPr>
      </p:pic>
      <p:sp>
        <p:nvSpPr>
          <p:cNvPr id="13" name="TextBox 12"/>
          <p:cNvSpPr txBox="1"/>
          <p:nvPr/>
        </p:nvSpPr>
        <p:spPr>
          <a:xfrm>
            <a:off x="228603" y="971550"/>
            <a:ext cx="11856240" cy="5632504"/>
          </a:xfrm>
          <a:prstGeom prst="rect">
            <a:avLst/>
          </a:prstGeom>
          <a:blipFill>
            <a:blip r:embed="rId3"/>
            <a:tile tx="0" ty="0" sx="100000" sy="100000" flip="none" algn="tl"/>
          </a:blipFill>
        </p:spPr>
        <p:txBody>
          <a:bodyPr wrap="square" rtlCol="0">
            <a:spAutoFit/>
          </a:bodyPr>
          <a:lstStyle/>
          <a:p>
            <a:pPr algn="just">
              <a:lnSpc>
                <a:spcPct val="107000"/>
              </a:lnSpc>
            </a:pPr>
            <a:r>
              <a:rPr lang="en-US"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07000"/>
              </a:lnSpc>
            </a:pP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ro-RO" b="1" dirty="0">
                <a:solidFill>
                  <a:srgbClr val="1D2228"/>
                </a:solidFill>
                <a:latin typeface="Arial" panose="020B0604020202020204" pitchFamily="34" charset="0"/>
                <a:ea typeface="Times New Roman" panose="02020603050405020304" pitchFamily="18" charset="0"/>
                <a:cs typeface="Arial" panose="020B0604020202020204" pitchFamily="34" charset="0"/>
              </a:rPr>
              <a:t>1.3  </a:t>
            </a:r>
            <a:r>
              <a:rPr lang="ro-RO" b="1" u="sng" dirty="0">
                <a:solidFill>
                  <a:srgbClr val="1D2228"/>
                </a:solidFill>
                <a:latin typeface="Arial" panose="020B0604020202020204" pitchFamily="34" charset="0"/>
                <a:ea typeface="Times New Roman" panose="02020603050405020304" pitchFamily="18" charset="0"/>
                <a:cs typeface="Arial" panose="020B0604020202020204" pitchFamily="34" charset="0"/>
              </a:rPr>
              <a:t>Domeniu</a:t>
            </a:r>
            <a:r>
              <a:rPr lang="ro-RO" u="sng" dirty="0">
                <a:solidFill>
                  <a:srgbClr val="1D2228"/>
                </a:solidFill>
                <a:latin typeface="Arial" panose="020B0604020202020204" pitchFamily="34" charset="0"/>
                <a:ea typeface="Times New Roman" panose="02020603050405020304" pitchFamily="18" charset="0"/>
                <a:cs typeface="Arial" panose="020B0604020202020204" pitchFamily="34" charset="0"/>
              </a:rPr>
              <a:t>l</a:t>
            </a: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de aplicare a Regulamentului de valorificare</a:t>
            </a:r>
            <a:endParaRPr lang="en-US"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ro-RO" u="sng" dirty="0">
                <a:solidFill>
                  <a:srgbClr val="1D2228"/>
                </a:solidFill>
                <a:latin typeface="Arial" panose="020B0604020202020204" pitchFamily="34" charset="0"/>
                <a:ea typeface="Times New Roman" panose="02020603050405020304" pitchFamily="18" charset="0"/>
                <a:cs typeface="Arial" panose="020B0604020202020204" pitchFamily="34" charset="0"/>
              </a:rPr>
              <a:t>in mod obligatoriu:</a:t>
            </a:r>
            <a:endParaRPr lang="en-US"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spcBef>
                <a:spcPts val="0"/>
              </a:spcBef>
              <a:spcAft>
                <a:spcPts val="0"/>
              </a:spcAft>
              <a:buFont typeface="Wingdings" panose="05000000000000000000" pitchFamily="2" charset="2"/>
              <a:buChar char=""/>
            </a:pP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Valorificarea</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masei</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lemnoase</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care se </a:t>
            </a:r>
            <a:r>
              <a:rPr lang="en-US" dirty="0" err="1">
                <a:solidFill>
                  <a:srgbClr val="1D2228"/>
                </a:solidFill>
                <a:latin typeface="Arial" panose="020B0604020202020204" pitchFamily="34" charset="0"/>
                <a:ea typeface="Times New Roman" panose="02020603050405020304" pitchFamily="18" charset="0"/>
                <a:cs typeface="Arial" panose="020B0604020202020204" pitchFamily="34" charset="0"/>
              </a:rPr>
              <a:t>recoltează</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ro-RO" b="1" dirty="0">
                <a:solidFill>
                  <a:srgbClr val="1D2228"/>
                </a:solidFill>
                <a:latin typeface="Arial" panose="020B0604020202020204" pitchFamily="34" charset="0"/>
                <a:ea typeface="Times New Roman" panose="02020603050405020304" pitchFamily="18" charset="0"/>
                <a:cs typeface="Arial" panose="020B0604020202020204" pitchFamily="34" charset="0"/>
              </a:rPr>
              <a:t>şi a lemnului fasonat</a:t>
            </a: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care se obţine</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1D2228"/>
                </a:solidFill>
                <a:latin typeface="Arial" panose="020B0604020202020204" pitchFamily="34" charset="0"/>
                <a:ea typeface="Times New Roman" panose="02020603050405020304" pitchFamily="18" charset="0"/>
                <a:cs typeface="Arial" panose="020B0604020202020204" pitchFamily="34" charset="0"/>
              </a:rPr>
              <a:t>anual</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din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fondul</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forestier</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proprietate</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publică</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1D2228"/>
                </a:solidFill>
                <a:latin typeface="Arial" panose="020B0604020202020204" pitchFamily="34" charset="0"/>
                <a:ea typeface="Times New Roman" panose="02020603050405020304" pitchFamily="18" charset="0"/>
                <a:cs typeface="Arial" panose="020B0604020202020204" pitchFamily="34" charset="0"/>
              </a:rPr>
              <a:t>în</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1D2228"/>
                </a:solidFill>
                <a:latin typeface="Arial" panose="020B0604020202020204" pitchFamily="34" charset="0"/>
                <a:ea typeface="Times New Roman" panose="02020603050405020304" pitchFamily="18" charset="0"/>
                <a:cs typeface="Arial" panose="020B0604020202020204" pitchFamily="34" charset="0"/>
              </a:rPr>
              <a:t>condiţiile</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1D2228"/>
                </a:solidFill>
                <a:latin typeface="Arial" panose="020B0604020202020204" pitchFamily="34" charset="0"/>
                <a:ea typeface="Times New Roman" panose="02020603050405020304" pitchFamily="18" charset="0"/>
                <a:cs typeface="Arial" panose="020B0604020202020204" pitchFamily="34" charset="0"/>
              </a:rPr>
              <a:t>art. 60</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alin</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(4) din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Legea</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1D2228"/>
                </a:solidFill>
                <a:latin typeface="Arial" panose="020B0604020202020204" pitchFamily="34" charset="0"/>
                <a:ea typeface="Times New Roman" panose="02020603050405020304" pitchFamily="18" charset="0"/>
                <a:cs typeface="Arial" panose="020B0604020202020204" pitchFamily="34" charset="0"/>
              </a:rPr>
              <a:t>nr</a:t>
            </a:r>
            <a:r>
              <a:rPr lang="en-US" b="1" dirty="0">
                <a:solidFill>
                  <a:srgbClr val="1D2228"/>
                </a:solidFill>
                <a:latin typeface="Arial" panose="020B0604020202020204" pitchFamily="34" charset="0"/>
                <a:ea typeface="Times New Roman" panose="02020603050405020304" pitchFamily="18" charset="0"/>
                <a:cs typeface="Arial" panose="020B0604020202020204" pitchFamily="34" charset="0"/>
              </a:rPr>
              <a:t>. 46/2008</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1D2228"/>
                </a:solidFill>
                <a:latin typeface="Arial" panose="020B0604020202020204" pitchFamily="34" charset="0"/>
                <a:ea typeface="Times New Roman" panose="02020603050405020304" pitchFamily="18" charset="0"/>
                <a:cs typeface="Arial" panose="020B0604020202020204" pitchFamily="34" charset="0"/>
              </a:rPr>
              <a:t>republicată</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cu </a:t>
            </a:r>
            <a:r>
              <a:rPr lang="en-US" dirty="0" err="1">
                <a:solidFill>
                  <a:srgbClr val="1D2228"/>
                </a:solidFill>
                <a:latin typeface="Arial" panose="020B0604020202020204" pitchFamily="34" charset="0"/>
                <a:ea typeface="Times New Roman" panose="02020603050405020304" pitchFamily="18" charset="0"/>
                <a:cs typeface="Arial" panose="020B0604020202020204" pitchFamily="34" charset="0"/>
              </a:rPr>
              <a:t>modificările</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1D2228"/>
                </a:solidFill>
                <a:latin typeface="Arial" panose="020B0604020202020204" pitchFamily="34" charset="0"/>
                <a:ea typeface="Times New Roman" panose="02020603050405020304" pitchFamily="18" charset="0"/>
                <a:cs typeface="Arial" panose="020B0604020202020204" pitchFamily="34" charset="0"/>
              </a:rPr>
              <a:t>ulterioare</a:t>
            </a: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628650" marR="0" algn="just">
              <a:spcBef>
                <a:spcPts val="0"/>
              </a:spcBef>
              <a:spcAft>
                <a:spcPts val="0"/>
              </a:spcAft>
            </a:pP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628650" marR="0" algn="just">
              <a:spcBef>
                <a:spcPts val="0"/>
              </a:spcBef>
              <a:spcAft>
                <a:spcPts val="0"/>
              </a:spcAft>
            </a:pPr>
            <a:endPar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endParaRPr>
          </a:p>
          <a:p>
            <a:pPr marL="628650" marR="0" algn="just">
              <a:spcBef>
                <a:spcPts val="0"/>
              </a:spcBef>
              <a:spcAft>
                <a:spcPts val="0"/>
              </a:spcAft>
            </a:pP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628650" marR="0" algn="just">
              <a:spcBef>
                <a:spcPts val="0"/>
              </a:spcBef>
              <a:spcAft>
                <a:spcPts val="0"/>
              </a:spcAft>
            </a:pPr>
            <a:r>
              <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ro-RO" u="sng" dirty="0">
                <a:solidFill>
                  <a:srgbClr val="1D2228"/>
                </a:solidFill>
                <a:latin typeface="Arial" panose="020B0604020202020204" pitchFamily="34" charset="0"/>
                <a:ea typeface="Times New Roman" panose="02020603050405020304" pitchFamily="18" charset="0"/>
                <a:cs typeface="Arial" panose="020B0604020202020204" pitchFamily="34" charset="0"/>
              </a:rPr>
              <a:t>in mod optional:</a:t>
            </a:r>
            <a:endParaRPr lang="en-US" dirty="0">
              <a:latin typeface="Arial" panose="020B0604020202020204" pitchFamily="34" charset="0"/>
              <a:cs typeface="Arial" panose="020B0604020202020204" pitchFamily="34" charset="0"/>
            </a:endParaRPr>
          </a:p>
          <a:p>
            <a:pPr marL="342900" marR="0" lvl="0" indent="-342900" algn="just">
              <a:spcBef>
                <a:spcPts val="0"/>
              </a:spcBef>
              <a:spcAft>
                <a:spcPts val="0"/>
              </a:spcAft>
              <a:buFont typeface="Wingdings" panose="05000000000000000000" pitchFamily="2" charset="2"/>
              <a:buChar char=""/>
            </a:pPr>
            <a:r>
              <a:rPr lang="ro-RO" b="1" dirty="0">
                <a:solidFill>
                  <a:srgbClr val="1D2228"/>
                </a:solidFill>
                <a:latin typeface="Arial" panose="020B0604020202020204" pitchFamily="34" charset="0"/>
                <a:ea typeface="Times New Roman" panose="02020603050405020304" pitchFamily="18" charset="0"/>
                <a:cs typeface="Arial" panose="020B0604020202020204" pitchFamily="34" charset="0"/>
              </a:rPr>
              <a:t>Valorificarea masei lemnoase</a:t>
            </a: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care se recoltează </a:t>
            </a:r>
            <a:r>
              <a:rPr lang="ro-RO" b="1" dirty="0">
                <a:solidFill>
                  <a:srgbClr val="1D2228"/>
                </a:solidFill>
                <a:latin typeface="Arial" panose="020B0604020202020204" pitchFamily="34" charset="0"/>
                <a:ea typeface="Times New Roman" panose="02020603050405020304" pitchFamily="18" charset="0"/>
                <a:cs typeface="Arial" panose="020B0604020202020204" pitchFamily="34" charset="0"/>
              </a:rPr>
              <a:t>şi a lemnului fasonat</a:t>
            </a: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care se obţine anual din fondul forestier </a:t>
            </a:r>
            <a:r>
              <a:rPr lang="ro-RO" b="1" dirty="0">
                <a:solidFill>
                  <a:srgbClr val="1D2228"/>
                </a:solidFill>
                <a:latin typeface="Arial" panose="020B0604020202020204" pitchFamily="34" charset="0"/>
                <a:ea typeface="Times New Roman" panose="02020603050405020304" pitchFamily="18" charset="0"/>
                <a:cs typeface="Arial" panose="020B0604020202020204" pitchFamily="34" charset="0"/>
              </a:rPr>
              <a:t>al deţinătorilor, si care nu fac obiectul prezentului regulament</a:t>
            </a: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 pentru care structurile administratorilor fondului forestier proprietate publică au contracte de administrare sau de prestări servicii silvice, </a:t>
            </a:r>
            <a:r>
              <a:rPr lang="ro-RO" b="1" dirty="0">
                <a:solidFill>
                  <a:srgbClr val="1D2228"/>
                </a:solidFill>
                <a:latin typeface="Arial" panose="020B0604020202020204" pitchFamily="34" charset="0"/>
                <a:ea typeface="Times New Roman" panose="02020603050405020304" pitchFamily="18" charset="0"/>
                <a:cs typeface="Arial" panose="020B0604020202020204" pitchFamily="34" charset="0"/>
              </a:rPr>
              <a:t>cu acordul scris al acestor deţinători</a:t>
            </a:r>
            <a:r>
              <a:rPr lang="ro-RO" dirty="0">
                <a:solidFill>
                  <a:srgbClr val="1D2228"/>
                </a:solidFill>
                <a:latin typeface="Arial" panose="020B0604020202020204" pitchFamily="34" charset="0"/>
                <a:ea typeface="Times New Roman" panose="02020603050405020304" pitchFamily="18" charset="0"/>
                <a:cs typeface="Arial" panose="020B0604020202020204" pitchFamily="34" charset="0"/>
              </a:rPr>
              <a:t>.</a:t>
            </a:r>
            <a:endParaRPr lang="en-US" dirty="0">
              <a:solidFill>
                <a:srgbClr val="1D2228"/>
              </a:solidFill>
              <a:latin typeface="Arial" panose="020B0604020202020204" pitchFamily="34" charset="0"/>
              <a:ea typeface="Times New Roman" panose="02020603050405020304" pitchFamily="18" charset="0"/>
              <a:cs typeface="Arial" panose="020B0604020202020204" pitchFamily="34" charset="0"/>
            </a:endParaRPr>
          </a:p>
          <a:p>
            <a:pPr marR="0" lvl="0" algn="just">
              <a:spcBef>
                <a:spcPts val="0"/>
              </a:spcBef>
              <a:spcAft>
                <a:spcPts val="0"/>
              </a:spcAft>
            </a:pPr>
            <a:endParaRPr lang="en-US" sz="1400" dirty="0">
              <a:solidFill>
                <a:srgbClr val="1D2228"/>
              </a:solidFill>
              <a:latin typeface="Arial" panose="020B0604020202020204" pitchFamily="34" charset="0"/>
            </a:endParaRPr>
          </a:p>
          <a:p>
            <a:pPr marR="0" lvl="0" algn="just">
              <a:spcBef>
                <a:spcPts val="0"/>
              </a:spcBef>
              <a:spcAft>
                <a:spcPts val="0"/>
              </a:spcAft>
            </a:pPr>
            <a:endParaRPr lang="en-US" sz="1400" dirty="0">
              <a:solidFill>
                <a:srgbClr val="1D2228"/>
              </a:solidFill>
              <a:latin typeface="Arial" panose="020B0604020202020204" pitchFamily="34" charset="0"/>
            </a:endParaRPr>
          </a:p>
          <a:p>
            <a:pPr marL="228600" marR="0">
              <a:lnSpc>
                <a:spcPct val="150000"/>
              </a:lnSpc>
              <a:spcBef>
                <a:spcPts val="0"/>
              </a:spcBef>
              <a:spcAft>
                <a:spcPts val="0"/>
              </a:spcAft>
            </a:pPr>
            <a:r>
              <a:rPr lang="en-US" sz="1400" b="1"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000" b="1" dirty="0">
              <a:solidFill>
                <a:srgbClr val="1D2228"/>
              </a:solidFill>
              <a:latin typeface="Arial" panose="020B0604020202020204" pitchFamily="34" charset="0"/>
              <a:ea typeface="Times New Roman" panose="02020603050405020304" pitchFamily="18" charset="0"/>
              <a:cs typeface="Arial" panose="020B0604020202020204" pitchFamily="34" charset="0"/>
            </a:endParaRPr>
          </a:p>
          <a:p>
            <a:pPr marL="228600" marR="0">
              <a:lnSpc>
                <a:spcPct val="150000"/>
              </a:lnSpc>
              <a:spcBef>
                <a:spcPts val="0"/>
              </a:spcBef>
              <a:spcAft>
                <a:spcPts val="0"/>
              </a:spcAft>
            </a:pPr>
            <a:endParaRPr lang="en-US" sz="1400" b="1" dirty="0">
              <a:solidFill>
                <a:srgbClr val="1D2228"/>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64338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1791717900"/>
              </p:ext>
            </p:extLst>
          </p:nvPr>
        </p:nvGraphicFramePr>
        <p:xfrm>
          <a:off x="122829" y="601581"/>
          <a:ext cx="11929126" cy="6070965"/>
        </p:xfrm>
        <a:graphic>
          <a:graphicData uri="http://schemas.openxmlformats.org/drawingml/2006/table">
            <a:tbl>
              <a:tblPr firstRow="1" bandRow="1">
                <a:tableStyleId>{93296810-A885-4BE3-A3E7-6D5BEEA58F35}</a:tableStyleId>
              </a:tblPr>
              <a:tblGrid>
                <a:gridCol w="319131">
                  <a:extLst>
                    <a:ext uri="{9D8B030D-6E8A-4147-A177-3AD203B41FA5}">
                      <a16:colId xmlns:a16="http://schemas.microsoft.com/office/drawing/2014/main" val="443018147"/>
                    </a:ext>
                  </a:extLst>
                </a:gridCol>
                <a:gridCol w="457200">
                  <a:extLst>
                    <a:ext uri="{9D8B030D-6E8A-4147-A177-3AD203B41FA5}">
                      <a16:colId xmlns:a16="http://schemas.microsoft.com/office/drawing/2014/main" val="20001"/>
                    </a:ext>
                  </a:extLst>
                </a:gridCol>
                <a:gridCol w="487680">
                  <a:extLst>
                    <a:ext uri="{9D8B030D-6E8A-4147-A177-3AD203B41FA5}">
                      <a16:colId xmlns:a16="http://schemas.microsoft.com/office/drawing/2014/main" val="20002"/>
                    </a:ext>
                  </a:extLst>
                </a:gridCol>
                <a:gridCol w="472440">
                  <a:extLst>
                    <a:ext uri="{9D8B030D-6E8A-4147-A177-3AD203B41FA5}">
                      <a16:colId xmlns:a16="http://schemas.microsoft.com/office/drawing/2014/main" val="20003"/>
                    </a:ext>
                  </a:extLst>
                </a:gridCol>
                <a:gridCol w="3337560">
                  <a:extLst>
                    <a:ext uri="{9D8B030D-6E8A-4147-A177-3AD203B41FA5}">
                      <a16:colId xmlns:a16="http://schemas.microsoft.com/office/drawing/2014/main" val="1936576000"/>
                    </a:ext>
                  </a:extLst>
                </a:gridCol>
                <a:gridCol w="3566160">
                  <a:extLst>
                    <a:ext uri="{9D8B030D-6E8A-4147-A177-3AD203B41FA5}">
                      <a16:colId xmlns:a16="http://schemas.microsoft.com/office/drawing/2014/main" val="3002839380"/>
                    </a:ext>
                  </a:extLst>
                </a:gridCol>
                <a:gridCol w="3288955">
                  <a:extLst>
                    <a:ext uri="{9D8B030D-6E8A-4147-A177-3AD203B41FA5}">
                      <a16:colId xmlns:a16="http://schemas.microsoft.com/office/drawing/2014/main" val="2335696064"/>
                    </a:ext>
                  </a:extLst>
                </a:gridCol>
              </a:tblGrid>
              <a:tr h="1349139">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721826">
                <a:tc>
                  <a:txBody>
                    <a:bodyPr/>
                    <a:lstStyle/>
                    <a:p>
                      <a:r>
                        <a:rPr lang="en-US" sz="1800" b="1" dirty="0">
                          <a:latin typeface="+mn-lt"/>
                        </a:rPr>
                        <a:t>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47</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(3)</a:t>
                      </a: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p>
                      <a:endParaRPr lang="en-US" sz="1800" b="1" dirty="0">
                        <a:latin typeface="+mn-lt"/>
                      </a:endParaRPr>
                    </a:p>
                  </a:txBody>
                  <a:tcPr>
                    <a:blipFill>
                      <a:blip r:embed="rId3"/>
                      <a:tile tx="0" ty="0" sx="100000" sy="100000" flip="none" algn="tl"/>
                    </a:blipFill>
                  </a:tcPr>
                </a:tc>
                <a:tc>
                  <a:txBody>
                    <a:bodyPr/>
                    <a:lstStyle/>
                    <a:p>
                      <a:r>
                        <a:rPr lang="en-US" sz="1800" b="1" dirty="0">
                          <a:latin typeface="+mn-lt"/>
                        </a:rPr>
                        <a:t>a)</a:t>
                      </a: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Art. 42 </a:t>
                      </a:r>
                      <a:r>
                        <a:rPr kumimoji="0" lang="en-US" sz="1800" b="1" i="1" u="none" strike="noStrike" kern="1200" cap="none" spc="0" normalizeH="0" baseline="0" noProof="0" dirty="0" err="1">
                          <a:ln>
                            <a:noFill/>
                          </a:ln>
                          <a:solidFill>
                            <a:prstClr val="black"/>
                          </a:solidFill>
                          <a:effectLst/>
                          <a:uLnTx/>
                          <a:uFillTx/>
                          <a:latin typeface="+mn-lt"/>
                          <a:ea typeface="+mn-ea"/>
                          <a:cs typeface="+mn-cs"/>
                        </a:rPr>
                        <a:t>alin</a:t>
                      </a:r>
                      <a:r>
                        <a:rPr kumimoji="0" lang="en-US" sz="1800" b="1" i="1" u="none" strike="noStrike" kern="1200" cap="none" spc="0" normalizeH="0" baseline="0" noProof="0" dirty="0">
                          <a:ln>
                            <a:noFill/>
                          </a:ln>
                          <a:solidFill>
                            <a:prstClr val="black"/>
                          </a:solidFill>
                          <a:effectLst/>
                          <a:uLnTx/>
                          <a:uFillTx/>
                          <a:latin typeface="+mn-lt"/>
                          <a:ea typeface="+mn-ea"/>
                          <a:cs typeface="+mn-cs"/>
                        </a:rPr>
                        <a:t>. (2)</a:t>
                      </a:r>
                      <a:r>
                        <a:rPr kumimoji="0" lang="en-US" sz="1800" b="0" i="1" u="none" strike="noStrike" kern="1200" cap="none" spc="0" normalizeH="0" baseline="0" noProof="0" dirty="0">
                          <a:ln>
                            <a:noFill/>
                          </a:ln>
                          <a:solidFill>
                            <a:prstClr val="black"/>
                          </a:solidFill>
                          <a:effectLst/>
                          <a:uLnTx/>
                          <a:uFillTx/>
                          <a:latin typeface="+mn-lt"/>
                          <a:ea typeface="+mn-ea"/>
                          <a:cs typeface="+mn-cs"/>
                        </a:rPr>
                        <a:t> Negocierea </a:t>
                      </a:r>
                      <a:r>
                        <a:rPr kumimoji="0" lang="en-US" sz="1800" b="0" i="1" u="none" strike="noStrike" kern="1200" cap="none" spc="0" normalizeH="0" baseline="0" noProof="0" dirty="0" err="1">
                          <a:ln>
                            <a:noFill/>
                          </a:ln>
                          <a:solidFill>
                            <a:prstClr val="black"/>
                          </a:solidFill>
                          <a:effectLst/>
                          <a:uLnTx/>
                          <a:uFillTx/>
                          <a:latin typeface="+mn-lt"/>
                          <a:ea typeface="+mn-ea"/>
                          <a:cs typeface="+mn-cs"/>
                        </a:rPr>
                        <a:t>prevăzută</a:t>
                      </a:r>
                      <a:r>
                        <a:rPr kumimoji="0" lang="en-US" sz="1800" b="0" i="1" u="none" strike="noStrike" kern="1200" cap="none" spc="0" normalizeH="0" baseline="0" noProof="0" dirty="0">
                          <a:ln>
                            <a:noFill/>
                          </a:ln>
                          <a:solidFill>
                            <a:prstClr val="black"/>
                          </a:solidFill>
                          <a:effectLst/>
                          <a:uLnTx/>
                          <a:uFillTx/>
                          <a:latin typeface="+mn-lt"/>
                          <a:ea typeface="+mn-ea"/>
                          <a:cs typeface="+mn-cs"/>
                        </a:rPr>
                        <a:t> la </a:t>
                      </a:r>
                      <a:r>
                        <a:rPr kumimoji="0" lang="en-US" sz="1800" b="0" i="1" u="none" strike="noStrike" kern="1200" cap="none" spc="0" normalizeH="0" baseline="0" noProof="0" dirty="0" err="1">
                          <a:ln>
                            <a:noFill/>
                          </a:ln>
                          <a:solidFill>
                            <a:prstClr val="black"/>
                          </a:solidFill>
                          <a:effectLst/>
                          <a:uLnTx/>
                          <a:uFillTx/>
                          <a:latin typeface="+mn-lt"/>
                          <a:ea typeface="+mn-ea"/>
                          <a:cs typeface="+mn-cs"/>
                        </a:rPr>
                        <a:t>alin</a:t>
                      </a:r>
                      <a:r>
                        <a:rPr kumimoji="0" lang="en-US" sz="1800" b="0" i="1" u="none" strike="noStrike" kern="1200" cap="none" spc="0" normalizeH="0" baseline="0" noProof="0" dirty="0">
                          <a:ln>
                            <a:noFill/>
                          </a:ln>
                          <a:solidFill>
                            <a:prstClr val="black"/>
                          </a:solidFill>
                          <a:effectLst/>
                          <a:uLnTx/>
                          <a:uFillTx/>
                          <a:latin typeface="+mn-lt"/>
                          <a:ea typeface="+mn-ea"/>
                          <a:cs typeface="+mn-cs"/>
                        </a:rPr>
                        <a:t>. (1) se </a:t>
                      </a:r>
                      <a:r>
                        <a:rPr kumimoji="0" lang="en-US" sz="1800" b="0" i="1" u="none" strike="noStrike" kern="1200" cap="none" spc="0" normalizeH="0" baseline="0" noProof="0" dirty="0" err="1">
                          <a:ln>
                            <a:noFill/>
                          </a:ln>
                          <a:solidFill>
                            <a:prstClr val="black"/>
                          </a:solidFill>
                          <a:effectLst/>
                          <a:uLnTx/>
                          <a:uFillTx/>
                          <a:latin typeface="+mn-lt"/>
                          <a:ea typeface="+mn-ea"/>
                          <a:cs typeface="+mn-cs"/>
                        </a:rPr>
                        <a:t>poate</a:t>
                      </a:r>
                      <a:r>
                        <a:rPr kumimoji="0" lang="en-US" sz="1800" b="0" i="1" u="none" strike="noStrike" kern="1200" cap="none" spc="0" normalizeH="0" baseline="0" noProof="0" dirty="0">
                          <a:ln>
                            <a:noFill/>
                          </a:ln>
                          <a:solidFill>
                            <a:prstClr val="black"/>
                          </a:solidFill>
                          <a:effectLst/>
                          <a:uLnTx/>
                          <a:uFillTx/>
                          <a:latin typeface="+mn-lt"/>
                          <a:ea typeface="+mn-ea"/>
                          <a:cs typeface="+mn-cs"/>
                        </a:rPr>
                        <a:t> face cu </a:t>
                      </a:r>
                      <a:r>
                        <a:rPr kumimoji="0" lang="en-US" sz="1800" b="0" i="1" u="none" strike="noStrike" kern="1200" cap="none" spc="0" normalizeH="0" baseline="0" noProof="0" dirty="0" err="1">
                          <a:ln>
                            <a:noFill/>
                          </a:ln>
                          <a:solidFill>
                            <a:prstClr val="black"/>
                          </a:solidFill>
                          <a:effectLst/>
                          <a:uLnTx/>
                          <a:uFillTx/>
                          <a:latin typeface="+mn-lt"/>
                          <a:ea typeface="+mn-ea"/>
                          <a:cs typeface="+mn-cs"/>
                        </a:rPr>
                        <a:t>orice</a:t>
                      </a:r>
                      <a:r>
                        <a:rPr kumimoji="0" lang="en-US" sz="1800" b="0" i="1" u="none" strike="noStrike" kern="1200" cap="none" spc="0" normalizeH="0" baseline="0" noProof="0" dirty="0">
                          <a:ln>
                            <a:noFill/>
                          </a:ln>
                          <a:solidFill>
                            <a:prstClr val="black"/>
                          </a:solidFill>
                          <a:effectLst/>
                          <a:uLnTx/>
                          <a:uFillTx/>
                          <a:latin typeface="+mn-lt"/>
                          <a:ea typeface="+mn-ea"/>
                          <a:cs typeface="+mn-cs"/>
                        </a:rPr>
                        <a:t> operator economic </a:t>
                      </a:r>
                      <a:r>
                        <a:rPr kumimoji="0" lang="en-US" sz="1800" b="0" i="1" u="none" strike="noStrike" kern="1200" cap="none" spc="0" normalizeH="0" baseline="0" noProof="0" dirty="0" err="1">
                          <a:ln>
                            <a:noFill/>
                          </a:ln>
                          <a:solidFill>
                            <a:prstClr val="black"/>
                          </a:solidFill>
                          <a:effectLst/>
                          <a:uLnTx/>
                          <a:uFillTx/>
                          <a:latin typeface="+mn-lt"/>
                          <a:ea typeface="+mn-ea"/>
                          <a:cs typeface="+mn-cs"/>
                        </a:rPr>
                        <a:t>admis</a:t>
                      </a:r>
                      <a:r>
                        <a:rPr kumimoji="0" lang="en-US" sz="1800" b="0" i="1" u="none" strike="noStrike" kern="1200" cap="none" spc="0" normalizeH="0" baseline="0" noProof="0" dirty="0">
                          <a:ln>
                            <a:noFill/>
                          </a:ln>
                          <a:solidFill>
                            <a:prstClr val="black"/>
                          </a:solidFill>
                          <a:effectLst/>
                          <a:uLnTx/>
                          <a:uFillTx/>
                          <a:latin typeface="+mn-lt"/>
                          <a:ea typeface="+mn-ea"/>
                          <a:cs typeface="+mn-cs"/>
                        </a:rPr>
                        <a:t> la </a:t>
                      </a:r>
                      <a:r>
                        <a:rPr kumimoji="0" lang="en-US" sz="1800" b="0" i="1" u="none" strike="noStrike" kern="1200" cap="none" spc="0" normalizeH="0" baseline="0" noProof="0" dirty="0" err="1">
                          <a:ln>
                            <a:noFill/>
                          </a:ln>
                          <a:solidFill>
                            <a:prstClr val="black"/>
                          </a:solidFill>
                          <a:effectLst/>
                          <a:uLnTx/>
                          <a:uFillTx/>
                          <a:latin typeface="+mn-lt"/>
                          <a:ea typeface="+mn-ea"/>
                          <a:cs typeface="+mn-cs"/>
                        </a:rPr>
                        <a:t>licitaţie</a:t>
                      </a:r>
                      <a:r>
                        <a:rPr kumimoji="0" lang="en-US" sz="1800" b="0" i="1" u="none" strike="noStrike" kern="1200" cap="none" spc="0" normalizeH="0" baseline="0" noProof="0" dirty="0">
                          <a:ln>
                            <a:noFill/>
                          </a:ln>
                          <a:solidFill>
                            <a:prstClr val="black"/>
                          </a:solidFill>
                          <a:effectLst/>
                          <a:uLnTx/>
                          <a:uFillTx/>
                          <a:latin typeface="+mn-lt"/>
                          <a:ea typeface="+mn-ea"/>
                          <a:cs typeface="+mn-cs"/>
                        </a:rPr>
                        <a:t> care </a:t>
                      </a:r>
                      <a:r>
                        <a:rPr kumimoji="0" lang="en-US" sz="1800" b="0" i="1" u="none" strike="noStrike" kern="1200" cap="none" spc="0" normalizeH="0" baseline="0" noProof="0" dirty="0" err="1">
                          <a:ln>
                            <a:noFill/>
                          </a:ln>
                          <a:solidFill>
                            <a:prstClr val="black"/>
                          </a:solidFill>
                          <a:effectLst/>
                          <a:uLnTx/>
                          <a:uFillTx/>
                          <a:latin typeface="+mn-lt"/>
                          <a:ea typeface="+mn-ea"/>
                          <a:cs typeface="+mn-cs"/>
                        </a:rPr>
                        <a:t>îndeplineşte</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criteriile</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1" u="none" strike="noStrike" kern="1200" cap="none" spc="0" normalizeH="0" baseline="0" noProof="0" dirty="0">
                          <a:ln>
                            <a:noFill/>
                          </a:ln>
                          <a:solidFill>
                            <a:prstClr val="black"/>
                          </a:solidFill>
                          <a:effectLst/>
                          <a:uLnTx/>
                          <a:uFillTx/>
                          <a:latin typeface="+mn-lt"/>
                          <a:ea typeface="+mn-ea"/>
                          <a:cs typeface="+mn-cs"/>
                        </a:rPr>
                        <a:t> a face </a:t>
                      </a:r>
                      <a:r>
                        <a:rPr kumimoji="0" lang="en-US" sz="1800" b="0" i="1" u="none" strike="noStrike" kern="1200" cap="none" spc="0" normalizeH="0" baseline="0" noProof="0" dirty="0" err="1">
                          <a:ln>
                            <a:noFill/>
                          </a:ln>
                          <a:solidFill>
                            <a:prstClr val="black"/>
                          </a:solidFill>
                          <a:effectLst/>
                          <a:uLnTx/>
                          <a:uFillTx/>
                          <a:latin typeface="+mn-lt"/>
                          <a:ea typeface="+mn-ea"/>
                          <a:cs typeface="+mn-cs"/>
                        </a:rPr>
                        <a:t>ofertă</a:t>
                      </a:r>
                      <a:r>
                        <a:rPr kumimoji="0" lang="en-US" sz="1800" b="0" i="1" u="none" strike="noStrike" kern="1200" cap="none" spc="0" normalizeH="0" baseline="0" noProof="0" dirty="0">
                          <a:ln>
                            <a:noFill/>
                          </a:ln>
                          <a:solidFill>
                            <a:prstClr val="black"/>
                          </a:solidFill>
                          <a:effectLst/>
                          <a:uLnTx/>
                          <a:uFillTx/>
                          <a:latin typeface="+mn-lt"/>
                          <a:ea typeface="+mn-ea"/>
                          <a:cs typeface="+mn-cs"/>
                        </a:rPr>
                        <a:t> şi care </a:t>
                      </a:r>
                      <a:r>
                        <a:rPr kumimoji="0" lang="en-US" sz="1800" b="0" i="1" u="none" strike="noStrike" kern="1200" cap="none" spc="0" normalizeH="0" baseline="0" noProof="0" dirty="0" err="1">
                          <a:ln>
                            <a:noFill/>
                          </a:ln>
                          <a:solidFill>
                            <a:prstClr val="black"/>
                          </a:solidFill>
                          <a:effectLst/>
                          <a:uLnTx/>
                          <a:uFillTx/>
                          <a:latin typeface="+mn-lt"/>
                          <a:ea typeface="+mn-ea"/>
                          <a:cs typeface="+mn-cs"/>
                        </a:rPr>
                        <a:t>solicită</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în</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scris</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aceasta</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Preţul</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rezultat</a:t>
                      </a:r>
                      <a:r>
                        <a:rPr kumimoji="0" lang="en-US" sz="1800" b="0" i="1" u="none" strike="noStrike" kern="1200" cap="none" spc="0" normalizeH="0" baseline="0" noProof="0" dirty="0">
                          <a:ln>
                            <a:noFill/>
                          </a:ln>
                          <a:solidFill>
                            <a:prstClr val="black"/>
                          </a:solidFill>
                          <a:effectLst/>
                          <a:uLnTx/>
                          <a:uFillTx/>
                          <a:latin typeface="+mn-lt"/>
                          <a:ea typeface="+mn-ea"/>
                          <a:cs typeface="+mn-cs"/>
                        </a:rPr>
                        <a:t> din </a:t>
                      </a:r>
                      <a:r>
                        <a:rPr kumimoji="0" lang="en-US" sz="1800" b="0" i="1" u="none" strike="noStrike" kern="1200" cap="none" spc="0" normalizeH="0" baseline="0" noProof="0" dirty="0" err="1">
                          <a:ln>
                            <a:noFill/>
                          </a:ln>
                          <a:solidFill>
                            <a:prstClr val="black"/>
                          </a:solidFill>
                          <a:effectLst/>
                          <a:uLnTx/>
                          <a:uFillTx/>
                          <a:latin typeface="+mn-lt"/>
                          <a:ea typeface="+mn-ea"/>
                          <a:cs typeface="+mn-cs"/>
                        </a:rPr>
                        <a:t>negociere</a:t>
                      </a:r>
                      <a:r>
                        <a:rPr kumimoji="0" lang="en-US" sz="1800" b="0" i="1" u="none" strike="noStrike" kern="1200" cap="none" spc="0" normalizeH="0" baseline="0" noProof="0" dirty="0">
                          <a:ln>
                            <a:noFill/>
                          </a:ln>
                          <a:solidFill>
                            <a:prstClr val="black"/>
                          </a:solidFill>
                          <a:effectLst/>
                          <a:uLnTx/>
                          <a:uFillTx/>
                          <a:latin typeface="+mn-lt"/>
                          <a:ea typeface="+mn-ea"/>
                          <a:cs typeface="+mn-cs"/>
                        </a:rPr>
                        <a:t> nu </a:t>
                      </a:r>
                      <a:r>
                        <a:rPr kumimoji="0" lang="en-US" sz="1800" b="0" i="1" u="none" strike="noStrike" kern="1200" cap="none" spc="0" normalizeH="0" baseline="0" noProof="0" dirty="0" err="1">
                          <a:ln>
                            <a:noFill/>
                          </a:ln>
                          <a:solidFill>
                            <a:prstClr val="black"/>
                          </a:solidFill>
                          <a:effectLst/>
                          <a:uLnTx/>
                          <a:uFillTx/>
                          <a:latin typeface="+mn-lt"/>
                          <a:ea typeface="+mn-ea"/>
                          <a:cs typeface="+mn-cs"/>
                        </a:rPr>
                        <a:t>poate</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să</a:t>
                      </a:r>
                      <a:r>
                        <a:rPr kumimoji="0" lang="en-US" sz="1800" b="0" i="1" u="none" strike="noStrike" kern="1200" cap="none" spc="0" normalizeH="0" baseline="0" noProof="0" dirty="0">
                          <a:ln>
                            <a:noFill/>
                          </a:ln>
                          <a:solidFill>
                            <a:prstClr val="black"/>
                          </a:solidFill>
                          <a:effectLst/>
                          <a:uLnTx/>
                          <a:uFillTx/>
                          <a:latin typeface="+mn-lt"/>
                          <a:ea typeface="+mn-ea"/>
                          <a:cs typeface="+mn-cs"/>
                        </a:rPr>
                        <a:t> fie: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1" i="1" u="none" strike="noStrike" kern="1200" cap="none" spc="0" normalizeH="0" baseline="0" noProof="0" dirty="0">
                          <a:ln>
                            <a:noFill/>
                          </a:ln>
                          <a:solidFill>
                            <a:prstClr val="black"/>
                          </a:solidFill>
                          <a:effectLst/>
                          <a:uLnTx/>
                          <a:uFillTx/>
                          <a:latin typeface="+mn-lt"/>
                          <a:ea typeface="+mn-ea"/>
                          <a:cs typeface="+mn-cs"/>
                        </a:rPr>
                        <a:t>a)</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0" i="1" u="none" strike="noStrike" kern="1200" cap="none" spc="0" normalizeH="0" baseline="0" noProof="0" dirty="0" err="1">
                          <a:ln>
                            <a:noFill/>
                          </a:ln>
                          <a:solidFill>
                            <a:prstClr val="black"/>
                          </a:solidFill>
                          <a:effectLst/>
                          <a:uLnTx/>
                          <a:uFillTx/>
                          <a:latin typeface="+mn-lt"/>
                          <a:ea typeface="+mn-ea"/>
                          <a:cs typeface="+mn-cs"/>
                        </a:rPr>
                        <a:t>mai</a:t>
                      </a:r>
                      <a:r>
                        <a:rPr kumimoji="0" lang="en-US" sz="1800" b="0" i="1" u="none" strike="noStrike" kern="1200" cap="none" spc="0" normalizeH="0" baseline="0" noProof="0" dirty="0">
                          <a:ln>
                            <a:noFill/>
                          </a:ln>
                          <a:solidFill>
                            <a:prstClr val="black"/>
                          </a:solidFill>
                          <a:effectLst/>
                          <a:uLnTx/>
                          <a:uFillTx/>
                          <a:latin typeface="+mn-lt"/>
                          <a:ea typeface="+mn-ea"/>
                          <a:cs typeface="+mn-cs"/>
                        </a:rPr>
                        <a:t> mic </a:t>
                      </a:r>
                      <a:r>
                        <a:rPr kumimoji="0" lang="en-US" sz="1800" b="0" i="1" u="none" strike="noStrike" kern="1200" cap="none" spc="0" normalizeH="0" baseline="0" noProof="0" dirty="0" err="1">
                          <a:ln>
                            <a:noFill/>
                          </a:ln>
                          <a:solidFill>
                            <a:prstClr val="black"/>
                          </a:solidFill>
                          <a:effectLst/>
                          <a:uLnTx/>
                          <a:uFillTx/>
                          <a:latin typeface="+mn-lt"/>
                          <a:ea typeface="+mn-ea"/>
                          <a:cs typeface="+mn-cs"/>
                        </a:rPr>
                        <a:t>decât</a:t>
                      </a:r>
                      <a:r>
                        <a:rPr kumimoji="0" lang="en-US" sz="1800" b="0" i="1" u="none" strike="noStrike" kern="1200" cap="none" spc="0" normalizeH="0" baseline="0" noProof="0" dirty="0">
                          <a:ln>
                            <a:noFill/>
                          </a:ln>
                          <a:solidFill>
                            <a:prstClr val="black"/>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preţul</a:t>
                      </a:r>
                      <a:r>
                        <a:rPr kumimoji="0" lang="en-US" sz="1800" b="1" i="1" u="none" strike="sngStrike" kern="1200" cap="none" spc="0" normalizeH="0" baseline="0" noProof="0" dirty="0">
                          <a:ln>
                            <a:noFill/>
                          </a:ln>
                          <a:solidFill>
                            <a:srgbClr val="FF0000"/>
                          </a:solidFill>
                          <a:effectLst/>
                          <a:uLnTx/>
                          <a:uFillTx/>
                          <a:latin typeface="+mn-lt"/>
                          <a:ea typeface="+mn-ea"/>
                          <a:cs typeface="+mn-cs"/>
                        </a:rPr>
                        <a:t> de APV </a:t>
                      </a:r>
                      <a:r>
                        <a:rPr kumimoji="0" lang="en-US" sz="1800" b="1" i="1" u="none" strike="sngStrike" kern="1200" cap="none" spc="0" normalizeH="0" baseline="0" noProof="0" dirty="0" err="1">
                          <a:ln>
                            <a:noFill/>
                          </a:ln>
                          <a:solidFill>
                            <a:srgbClr val="FF0000"/>
                          </a:solidFill>
                          <a:effectLst/>
                          <a:uLnTx/>
                          <a:uFillTx/>
                          <a:latin typeface="+mn-lt"/>
                          <a:ea typeface="+mn-ea"/>
                          <a:cs typeface="+mn-cs"/>
                        </a:rPr>
                        <a:t>stabilit</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pentru</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partida</a:t>
                      </a:r>
                      <a:r>
                        <a:rPr kumimoji="0" lang="en-US" sz="1800" b="1" i="1" u="none" strike="sngStrike" kern="1200" cap="none" spc="0" normalizeH="0" baseline="0" noProof="0" dirty="0">
                          <a:ln>
                            <a:noFill/>
                          </a:ln>
                          <a:solidFill>
                            <a:srgbClr val="FF0000"/>
                          </a:solidFill>
                          <a:effectLst/>
                          <a:uLnTx/>
                          <a:uFillTx/>
                          <a:latin typeface="+mn-lt"/>
                          <a:ea typeface="+mn-ea"/>
                          <a:cs typeface="+mn-cs"/>
                        </a:rPr>
                        <a:t>/</a:t>
                      </a:r>
                      <a:r>
                        <a:rPr kumimoji="0" lang="en-US" sz="1800" b="1" i="1" u="none" strike="sngStrike" kern="1200" cap="none" spc="0" normalizeH="0" baseline="0" noProof="0" dirty="0" err="1">
                          <a:ln>
                            <a:noFill/>
                          </a:ln>
                          <a:solidFill>
                            <a:srgbClr val="FF0000"/>
                          </a:solidFill>
                          <a:effectLst/>
                          <a:uLnTx/>
                          <a:uFillTx/>
                          <a:latin typeface="+mn-lt"/>
                          <a:ea typeface="+mn-ea"/>
                          <a:cs typeface="+mn-cs"/>
                        </a:rPr>
                        <a:t>grupajul</a:t>
                      </a:r>
                      <a:r>
                        <a:rPr kumimoji="0" lang="en-US" sz="1800" b="1" i="1" u="none" strike="sngStrike" kern="1200" cap="none" spc="0" normalizeH="0" baseline="0" noProof="0" dirty="0">
                          <a:ln>
                            <a:noFill/>
                          </a:ln>
                          <a:solidFill>
                            <a:srgbClr val="FF0000"/>
                          </a:solidFill>
                          <a:effectLst/>
                          <a:uLnTx/>
                          <a:uFillTx/>
                          <a:latin typeface="+mn-lt"/>
                          <a:ea typeface="+mn-ea"/>
                          <a:cs typeface="+mn-cs"/>
                        </a:rPr>
                        <a:t> de </a:t>
                      </a:r>
                      <a:r>
                        <a:rPr kumimoji="0" lang="en-US" sz="1800" b="1" i="1" u="none" strike="sngStrike" kern="1200" cap="none" spc="0" normalizeH="0" baseline="0" noProof="0" dirty="0" err="1">
                          <a:ln>
                            <a:noFill/>
                          </a:ln>
                          <a:solidFill>
                            <a:srgbClr val="FF0000"/>
                          </a:solidFill>
                          <a:effectLst/>
                          <a:uLnTx/>
                          <a:uFillTx/>
                          <a:latin typeface="+mn-lt"/>
                          <a:ea typeface="+mn-ea"/>
                          <a:cs typeface="+mn-cs"/>
                        </a:rPr>
                        <a:t>partizi</a:t>
                      </a:r>
                      <a:r>
                        <a:rPr kumimoji="0" lang="en-US" sz="1800" b="1" i="1" u="none" strike="sngStrike" kern="1200" cap="none" spc="0" normalizeH="0" baseline="0" noProof="0" dirty="0">
                          <a:ln>
                            <a:noFill/>
                          </a:ln>
                          <a:solidFill>
                            <a:srgbClr val="FF0000"/>
                          </a:solidFill>
                          <a:effectLst/>
                          <a:uLnTx/>
                          <a:uFillTx/>
                          <a:latin typeface="+mn-lt"/>
                          <a:ea typeface="+mn-ea"/>
                          <a:cs typeface="+mn-cs"/>
                        </a:rPr>
                        <a:t> la care nu au </a:t>
                      </a:r>
                      <a:r>
                        <a:rPr kumimoji="0" lang="en-US" sz="1800" b="1" i="1" u="none" strike="sngStrike" kern="1200" cap="none" spc="0" normalizeH="0" baseline="0" noProof="0" dirty="0" err="1">
                          <a:ln>
                            <a:noFill/>
                          </a:ln>
                          <a:solidFill>
                            <a:srgbClr val="FF0000"/>
                          </a:solidFill>
                          <a:effectLst/>
                          <a:uLnTx/>
                          <a:uFillTx/>
                          <a:latin typeface="+mn-lt"/>
                          <a:ea typeface="+mn-ea"/>
                          <a:cs typeface="+mn-cs"/>
                        </a:rPr>
                        <a:t>existat</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oferte</a:t>
                      </a:r>
                      <a:r>
                        <a:rPr kumimoji="0" lang="en-US" sz="1800" b="1" i="1" u="none" strike="sngStrike" kern="1200" cap="none" spc="0" normalizeH="0" baseline="0" noProof="0" dirty="0">
                          <a:ln>
                            <a:noFill/>
                          </a:ln>
                          <a:solidFill>
                            <a:srgbClr val="FF0000"/>
                          </a:solidFill>
                          <a:effectLst/>
                          <a:uLnTx/>
                          <a:uFillTx/>
                          <a:latin typeface="+mn-lt"/>
                          <a:ea typeface="+mn-ea"/>
                          <a:cs typeface="+mn-cs"/>
                        </a:rPr>
                        <a:t> la </a:t>
                      </a:r>
                      <a:r>
                        <a:rPr kumimoji="0" lang="en-US" sz="1800" b="1" i="1" u="none" strike="sngStrike" kern="1200" cap="none" spc="0" normalizeH="0" baseline="0" noProof="0" dirty="0" err="1">
                          <a:ln>
                            <a:noFill/>
                          </a:ln>
                          <a:solidFill>
                            <a:srgbClr val="FF0000"/>
                          </a:solidFill>
                          <a:effectLst/>
                          <a:uLnTx/>
                          <a:uFillTx/>
                          <a:latin typeface="+mn-lt"/>
                          <a:ea typeface="+mn-ea"/>
                          <a:cs typeface="+mn-cs"/>
                        </a:rPr>
                        <a:t>licitaţie</a:t>
                      </a:r>
                      <a:r>
                        <a:rPr kumimoji="0" lang="en-US" sz="1800" b="1" i="1" u="none" strike="sngStrike" kern="1200" cap="none" spc="0" normalizeH="0" baseline="0" noProof="0" dirty="0">
                          <a:ln>
                            <a:noFill/>
                          </a:ln>
                          <a:solidFill>
                            <a:srgbClr val="FF0000"/>
                          </a:solidFill>
                          <a:effectLst/>
                          <a:uLnTx/>
                          <a:uFillTx/>
                          <a:latin typeface="+mn-lt"/>
                          <a:ea typeface="+mn-ea"/>
                          <a:cs typeface="+mn-cs"/>
                        </a:rPr>
                        <a:t>;</a:t>
                      </a:r>
                      <a:endParaRPr kumimoji="0" lang="en-US" sz="1800" b="1" i="0" u="none" strike="sngStrike" kern="1200" cap="none" spc="0" normalizeH="0" baseline="0" noProof="0" dirty="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Negocierea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prevazuta</a:t>
                      </a:r>
                      <a:r>
                        <a:rPr kumimoji="0" lang="en-US" sz="1800" b="0" i="0" u="none" strike="noStrike" kern="1200" cap="none" spc="0" normalizeH="0" baseline="0" noProof="0" dirty="0">
                          <a:ln>
                            <a:noFill/>
                          </a:ln>
                          <a:solidFill>
                            <a:prstClr val="black"/>
                          </a:solidFill>
                          <a:effectLst/>
                          <a:uLnTx/>
                          <a:uFillTx/>
                          <a:latin typeface="+mn-lt"/>
                          <a:ea typeface="+mn-ea"/>
                          <a:cs typeface="+mn-cs"/>
                        </a:rPr>
                        <a:t> la</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err="1">
                          <a:ln>
                            <a:noFill/>
                          </a:ln>
                          <a:solidFill>
                            <a:prstClr val="black"/>
                          </a:solidFill>
                          <a:effectLst/>
                          <a:uLnTx/>
                          <a:uFillTx/>
                          <a:latin typeface="+mn-lt"/>
                          <a:ea typeface="+mn-ea"/>
                          <a:cs typeface="+mn-cs"/>
                        </a:rPr>
                        <a:t>alin</a:t>
                      </a:r>
                      <a:r>
                        <a:rPr kumimoji="0" lang="en-US" sz="1800" b="1" i="0" u="none" strike="noStrike" kern="1200" cap="none" spc="0" normalizeH="0" baseline="0" noProof="0" dirty="0">
                          <a:ln>
                            <a:noFill/>
                          </a:ln>
                          <a:solidFill>
                            <a:prstClr val="black"/>
                          </a:solidFill>
                          <a:effectLst/>
                          <a:uLnTx/>
                          <a:uFillTx/>
                          <a:latin typeface="+mn-lt"/>
                          <a:ea typeface="+mn-ea"/>
                          <a:cs typeface="+mn-cs"/>
                        </a:rPr>
                        <a:t>. (2) </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poate</a:t>
                      </a:r>
                      <a:r>
                        <a:rPr kumimoji="0" lang="en-US" sz="1800" b="0" i="0" u="none" strike="noStrike" kern="1200" cap="none" spc="0" normalizeH="0" baseline="0" noProof="0" dirty="0">
                          <a:ln>
                            <a:noFill/>
                          </a:ln>
                          <a:solidFill>
                            <a:prstClr val="black"/>
                          </a:solidFill>
                          <a:effectLst/>
                          <a:uLnTx/>
                          <a:uFillTx/>
                          <a:latin typeface="+mn-lt"/>
                          <a:ea typeface="+mn-ea"/>
                          <a:cs typeface="+mn-cs"/>
                        </a:rPr>
                        <a:t> face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orice</a:t>
                      </a:r>
                      <a:r>
                        <a:rPr kumimoji="0" lang="en-US" sz="1800" b="0" i="0" u="none" strike="noStrike" kern="1200" cap="none" spc="0" normalizeH="0" baseline="0" noProof="0" dirty="0">
                          <a:ln>
                            <a:noFill/>
                          </a:ln>
                          <a:solidFill>
                            <a:prstClr val="black"/>
                          </a:solidFill>
                          <a:effectLst/>
                          <a:uLnTx/>
                          <a:uFillTx/>
                          <a:latin typeface="+mn-lt"/>
                          <a:ea typeface="+mn-ea"/>
                          <a:cs typeface="+mn-cs"/>
                        </a:rPr>
                        <a:t> operator economic </a:t>
                      </a:r>
                      <a:r>
                        <a:rPr kumimoji="0" lang="en-US" sz="1800" b="0" i="0" u="none" strike="noStrike" kern="1200" cap="none" spc="0" normalizeH="0" baseline="0" noProof="0" dirty="0" err="1">
                          <a:ln>
                            <a:noFill/>
                          </a:ln>
                          <a:solidFill>
                            <a:prstClr val="black"/>
                          </a:solidFill>
                          <a:effectLst/>
                          <a:uLnTx/>
                          <a:uFillTx/>
                          <a:latin typeface="+mn-lt"/>
                          <a:ea typeface="+mn-ea"/>
                          <a:cs typeface="+mn-cs"/>
                        </a:rPr>
                        <a:t>admis</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none" strike="noStrike" kern="1200" cap="none" spc="0" normalizeH="0" baseline="0" noProof="0" dirty="0" err="1">
                          <a:ln>
                            <a:noFill/>
                          </a:ln>
                          <a:solidFill>
                            <a:prstClr val="black"/>
                          </a:solidFill>
                          <a:effectLst/>
                          <a:uLnTx/>
                          <a:uFillTx/>
                          <a:latin typeface="+mn-lt"/>
                          <a:ea typeface="+mn-ea"/>
                          <a:cs typeface="+mn-cs"/>
                        </a:rPr>
                        <a:t>licitatie</a:t>
                      </a:r>
                      <a:r>
                        <a:rPr kumimoji="0" lang="en-US" sz="1800" b="0" i="0" u="none" strike="noStrike" kern="1200" cap="none" spc="0" normalizeH="0" baseline="0" noProof="0" dirty="0">
                          <a:ln>
                            <a:noFill/>
                          </a:ln>
                          <a:solidFill>
                            <a:prstClr val="black"/>
                          </a:solidFill>
                          <a:effectLst/>
                          <a:uLnTx/>
                          <a:uFillTx/>
                          <a:latin typeface="+mn-lt"/>
                          <a:ea typeface="+mn-ea"/>
                          <a:cs typeface="+mn-cs"/>
                        </a:rPr>
                        <a:t>, care </a:t>
                      </a:r>
                      <a:r>
                        <a:rPr kumimoji="0" lang="en-US" sz="1800" b="0" i="0" u="none" strike="noStrike" kern="1200" cap="none" spc="0" normalizeH="0" baseline="0" noProof="0" dirty="0" err="1">
                          <a:ln>
                            <a:noFill/>
                          </a:ln>
                          <a:solidFill>
                            <a:prstClr val="black"/>
                          </a:solidFill>
                          <a:effectLst/>
                          <a:uLnTx/>
                          <a:uFillTx/>
                          <a:latin typeface="+mn-lt"/>
                          <a:ea typeface="+mn-ea"/>
                          <a:cs typeface="+mn-cs"/>
                        </a:rPr>
                        <a:t>indeplineste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criteriile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pentru</a:t>
                      </a:r>
                      <a:r>
                        <a:rPr kumimoji="0" lang="en-US" sz="1800" b="0" i="0" u="none" strike="noStrike" kern="1200" cap="none" spc="0" normalizeH="0" baseline="0" noProof="0" dirty="0">
                          <a:ln>
                            <a:noFill/>
                          </a:ln>
                          <a:solidFill>
                            <a:prstClr val="black"/>
                          </a:solidFill>
                          <a:effectLst/>
                          <a:uLnTx/>
                          <a:uFillTx/>
                          <a:latin typeface="+mn-lt"/>
                          <a:ea typeface="+mn-ea"/>
                          <a:cs typeface="+mn-cs"/>
                        </a:rPr>
                        <a:t> a face </a:t>
                      </a:r>
                      <a:r>
                        <a:rPr kumimoji="0" lang="en-US" sz="1800" b="0" i="0" u="none" strike="noStrike" kern="1200" cap="none" spc="0" normalizeH="0" baseline="0" noProof="0" dirty="0" err="1">
                          <a:ln>
                            <a:noFill/>
                          </a:ln>
                          <a:solidFill>
                            <a:prstClr val="black"/>
                          </a:solidFill>
                          <a:effectLst/>
                          <a:uLnTx/>
                          <a:uFillTx/>
                          <a:latin typeface="+mn-lt"/>
                          <a:ea typeface="+mn-ea"/>
                          <a:cs typeface="+mn-cs"/>
                        </a:rPr>
                        <a:t>oferta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si</a:t>
                      </a:r>
                      <a:r>
                        <a:rPr kumimoji="0" lang="en-US" sz="1800" b="0" i="0" u="none" strike="noStrike" kern="1200" cap="none" spc="0" normalizeH="0" baseline="0" noProof="0" dirty="0">
                          <a:ln>
                            <a:noFill/>
                          </a:ln>
                          <a:solidFill>
                            <a:prstClr val="black"/>
                          </a:solidFill>
                          <a:effectLst/>
                          <a:uLnTx/>
                          <a:uFillTx/>
                          <a:latin typeface="+mn-lt"/>
                          <a:ea typeface="+mn-ea"/>
                          <a:cs typeface="+mn-cs"/>
                        </a:rPr>
                        <a:t> care </a:t>
                      </a:r>
                      <a:r>
                        <a:rPr kumimoji="0" lang="en-US" sz="1800" b="0" i="0" u="none" strike="noStrike" kern="1200" cap="none" spc="0" normalizeH="0" baseline="0" noProof="0" dirty="0" err="1">
                          <a:ln>
                            <a:noFill/>
                          </a:ln>
                          <a:solidFill>
                            <a:prstClr val="black"/>
                          </a:solidFill>
                          <a:effectLst/>
                          <a:uLnTx/>
                          <a:uFillTx/>
                          <a:latin typeface="+mn-lt"/>
                          <a:ea typeface="+mn-ea"/>
                          <a:cs typeface="+mn-cs"/>
                        </a:rPr>
                        <a:t>solicita</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scris</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aceasta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Pretul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rezultat</a:t>
                      </a:r>
                      <a:r>
                        <a:rPr kumimoji="0" lang="en-US" sz="1800" b="0" i="0" u="none" strike="noStrike" kern="1200" cap="none" spc="0" normalizeH="0" baseline="0" noProof="0" dirty="0">
                          <a:ln>
                            <a:noFill/>
                          </a:ln>
                          <a:solidFill>
                            <a:prstClr val="black"/>
                          </a:solidFill>
                          <a:effectLst/>
                          <a:uLnTx/>
                          <a:uFillTx/>
                          <a:latin typeface="+mn-lt"/>
                          <a:ea typeface="+mn-ea"/>
                          <a:cs typeface="+mn-cs"/>
                        </a:rPr>
                        <a:t> din </a:t>
                      </a:r>
                      <a:r>
                        <a:rPr kumimoji="0" lang="en-US" sz="1800" b="0" i="0" u="none" strike="noStrike" kern="1200" cap="none" spc="0" normalizeH="0" baseline="0" noProof="0" dirty="0" err="1">
                          <a:ln>
                            <a:noFill/>
                          </a:ln>
                          <a:solidFill>
                            <a:prstClr val="black"/>
                          </a:solidFill>
                          <a:effectLst/>
                          <a:uLnTx/>
                          <a:uFillTx/>
                          <a:latin typeface="+mn-lt"/>
                          <a:ea typeface="+mn-ea"/>
                          <a:cs typeface="+mn-cs"/>
                        </a:rPr>
                        <a:t>negociere</a:t>
                      </a:r>
                      <a:r>
                        <a:rPr kumimoji="0" lang="en-US" sz="1800" b="0" i="0" u="none" strike="noStrike" kern="1200" cap="none" spc="0" normalizeH="0" baseline="0" noProof="0" dirty="0">
                          <a:ln>
                            <a:noFill/>
                          </a:ln>
                          <a:solidFill>
                            <a:prstClr val="black"/>
                          </a:solidFill>
                          <a:effectLst/>
                          <a:uLnTx/>
                          <a:uFillTx/>
                          <a:latin typeface="+mn-lt"/>
                          <a:ea typeface="+mn-ea"/>
                          <a:cs typeface="+mn-cs"/>
                        </a:rPr>
                        <a:t> nu </a:t>
                      </a:r>
                      <a:r>
                        <a:rPr kumimoji="0" lang="en-US" sz="1800" b="0" i="0" u="none" strike="noStrike" kern="1200" cap="none" spc="0" normalizeH="0" baseline="0" noProof="0" dirty="0" err="1">
                          <a:ln>
                            <a:noFill/>
                          </a:ln>
                          <a:solidFill>
                            <a:prstClr val="black"/>
                          </a:solidFill>
                          <a:effectLst/>
                          <a:uLnTx/>
                          <a:uFillTx/>
                          <a:latin typeface="+mn-lt"/>
                          <a:ea typeface="+mn-ea"/>
                          <a:cs typeface="+mn-cs"/>
                        </a:rPr>
                        <a:t>poate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sa</a:t>
                      </a:r>
                      <a:r>
                        <a:rPr kumimoji="0" lang="en-US" sz="1800" b="0" i="0" u="none" strike="noStrike" kern="1200" cap="none" spc="0" normalizeH="0" baseline="0" noProof="0" dirty="0">
                          <a:ln>
                            <a:noFill/>
                          </a:ln>
                          <a:solidFill>
                            <a:prstClr val="black"/>
                          </a:solidFill>
                          <a:effectLst/>
                          <a:uLnTx/>
                          <a:uFillTx/>
                          <a:latin typeface="+mn-lt"/>
                          <a:ea typeface="+mn-ea"/>
                          <a:cs typeface="+mn-cs"/>
                        </a:rPr>
                        <a:t> fie: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mai</a:t>
                      </a:r>
                      <a:r>
                        <a:rPr kumimoji="0" lang="en-US" sz="1800" b="0" i="0" u="none" strike="noStrike" kern="1200" cap="none" spc="0" normalizeH="0" baseline="0" noProof="0" dirty="0">
                          <a:ln>
                            <a:noFill/>
                          </a:ln>
                          <a:solidFill>
                            <a:prstClr val="black"/>
                          </a:solidFill>
                          <a:effectLst/>
                          <a:uLnTx/>
                          <a:uFillTx/>
                          <a:latin typeface="+mn-lt"/>
                          <a:ea typeface="+mn-ea"/>
                          <a:cs typeface="+mn-cs"/>
                        </a:rPr>
                        <a:t> mic </a:t>
                      </a:r>
                      <a:r>
                        <a:rPr kumimoji="0" lang="en-US" sz="1800" b="0" i="0" u="none" strike="noStrike" kern="1200" cap="none" spc="0" normalizeH="0" baseline="0" noProof="0" dirty="0" err="1">
                          <a:ln>
                            <a:noFill/>
                          </a:ln>
                          <a:solidFill>
                            <a:prstClr val="black"/>
                          </a:solidFill>
                          <a:effectLst/>
                          <a:uLnTx/>
                          <a:uFillTx/>
                          <a:latin typeface="+mn-lt"/>
                          <a:ea typeface="+mn-ea"/>
                          <a:cs typeface="+mn-cs"/>
                        </a:rPr>
                        <a:t>decat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ro-RO" sz="1800" b="1" i="0" u="sng" strike="noStrike" kern="1200" cap="none" spc="0" normalizeH="0" baseline="0" noProof="0" dirty="0">
                          <a:ln>
                            <a:noFill/>
                          </a:ln>
                          <a:solidFill>
                            <a:srgbClr val="0070C0"/>
                          </a:solidFill>
                          <a:effectLst/>
                          <a:uLnTx/>
                          <a:uFillTx/>
                          <a:latin typeface="+mn-lt"/>
                          <a:ea typeface="+mn-ea"/>
                          <a:cs typeface="+mn-cs"/>
                        </a:rPr>
                        <a:t>pragul minim al plajei de exigenta aprobat de catre organizatorul licitatiei</a:t>
                      </a:r>
                      <a:r>
                        <a:rPr kumimoji="0" lang="ro-RO" sz="1800" b="1" i="0" u="none" strike="noStrike" kern="1200" cap="none" spc="0" normalizeH="0" baseline="0" noProof="0" dirty="0">
                          <a:ln>
                            <a:noFill/>
                          </a:ln>
                          <a:solidFill>
                            <a:srgbClr val="0070C0"/>
                          </a:solidFill>
                          <a:effectLst/>
                          <a:uLnTx/>
                          <a:uFillTx/>
                          <a:latin typeface="+mn-lt"/>
                          <a:ea typeface="+mn-ea"/>
                          <a:cs typeface="+mn-cs"/>
                        </a:rPr>
                        <a:t>, după cum este prevăzut în caietul de sarcini al licitației;</a:t>
                      </a:r>
                      <a:endParaRPr kumimoji="0" lang="en-US" sz="1800" b="1"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Coerenta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Reglementare</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8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prag</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de </a:t>
                      </a:r>
                      <a:r>
                        <a:rPr kumimoji="0" lang="en-US" sz="18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negociere</a:t>
                      </a:r>
                      <a:endPar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mn-lt"/>
                          <a:ea typeface="+mn-ea"/>
                          <a:cs typeface="+mn-cs"/>
                        </a:rPr>
                        <a:t>În forma actuală </a:t>
                      </a:r>
                      <a:r>
                        <a:rPr kumimoji="0" lang="ro-RO" sz="1800" b="1" i="0" u="sng" strike="noStrike" kern="1200" cap="none" spc="0" normalizeH="0" baseline="0" noProof="0" dirty="0">
                          <a:ln>
                            <a:noFill/>
                          </a:ln>
                          <a:solidFill>
                            <a:srgbClr val="0070C0"/>
                          </a:solidFill>
                          <a:effectLst/>
                          <a:uLnTx/>
                          <a:uFillTx/>
                          <a:latin typeface="+mn-lt"/>
                          <a:ea typeface="+mn-ea"/>
                          <a:cs typeface="+mn-cs"/>
                        </a:rPr>
                        <a:t>negocierea nu se putea realiza sub prețul de </a:t>
                      </a:r>
                      <a:r>
                        <a:rPr kumimoji="0" lang="en-US" sz="1800" b="1" i="0" u="sng" strike="noStrike" kern="1200" cap="none" spc="0" normalizeH="0" baseline="0" noProof="0" dirty="0">
                          <a:ln>
                            <a:noFill/>
                          </a:ln>
                          <a:solidFill>
                            <a:srgbClr val="0070C0"/>
                          </a:solidFill>
                          <a:effectLst/>
                          <a:uLnTx/>
                          <a:uFillTx/>
                          <a:latin typeface="+mn-lt"/>
                          <a:ea typeface="+mn-ea"/>
                          <a:cs typeface="+mn-cs"/>
                        </a:rPr>
                        <a:t>APV</a:t>
                      </a:r>
                      <a:r>
                        <a:rPr kumimoji="0" lang="ro-RO" sz="1800" b="0" i="0" u="none" strike="noStrike" kern="1200" cap="none" spc="0" normalizeH="0" baseline="0" noProof="0" dirty="0">
                          <a:ln>
                            <a:noFill/>
                          </a:ln>
                          <a:solidFill>
                            <a:prstClr val="black"/>
                          </a:solidFill>
                          <a:effectLst/>
                          <a:uLnTx/>
                          <a:uFillTx/>
                          <a:latin typeface="+mn-lt"/>
                          <a:ea typeface="+mn-ea"/>
                          <a:cs typeface="+mn-cs"/>
                        </a:rPr>
                        <a:t> iar masa lemnoasă care a parcurs mai multe proceduri de licitare nu poate fi adjudecată decât la prețul de </a:t>
                      </a:r>
                      <a:r>
                        <a:rPr kumimoji="0" lang="en-US" sz="1800" b="0" i="0" u="none" strike="noStrike" kern="1200" cap="none" spc="0" normalizeH="0" baseline="0" noProof="0" dirty="0">
                          <a:ln>
                            <a:noFill/>
                          </a:ln>
                          <a:solidFill>
                            <a:prstClr val="black"/>
                          </a:solidFill>
                          <a:effectLst/>
                          <a:uLnTx/>
                          <a:uFillTx/>
                          <a:latin typeface="+mn-lt"/>
                          <a:ea typeface="+mn-ea"/>
                          <a:cs typeface="+mn-cs"/>
                        </a:rPr>
                        <a:t>APV</a:t>
                      </a:r>
                      <a:r>
                        <a:rPr kumimoji="0" lang="ro-RO" sz="1800" b="0" i="0" u="none" strike="noStrike" kern="1200" cap="none" spc="0" normalizeH="0" baseline="0" noProof="0" dirty="0">
                          <a:ln>
                            <a:noFill/>
                          </a:ln>
                          <a:solidFill>
                            <a:prstClr val="black"/>
                          </a:solidFill>
                          <a:effectLst/>
                          <a:uLnTx/>
                          <a:uFillTx/>
                          <a:latin typeface="+mn-lt"/>
                          <a:ea typeface="+mn-ea"/>
                          <a:cs typeface="+mn-cs"/>
                        </a:rPr>
                        <a:t> deși regulamentul prevede că dacă s-au parcurs mai multe licitații si nu s-a adjudecat se poate scădea prețul inclusiv sub prețul de apv (neconcordanță în Regulamentul actual).</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1400" b="1" i="0" u="sng"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5655042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438345979"/>
              </p:ext>
            </p:extLst>
          </p:nvPr>
        </p:nvGraphicFramePr>
        <p:xfrm>
          <a:off x="122829" y="601581"/>
          <a:ext cx="11929126" cy="6070965"/>
        </p:xfrm>
        <a:graphic>
          <a:graphicData uri="http://schemas.openxmlformats.org/drawingml/2006/table">
            <a:tbl>
              <a:tblPr firstRow="1" bandRow="1">
                <a:tableStyleId>{93296810-A885-4BE3-A3E7-6D5BEEA58F35}</a:tableStyleId>
              </a:tblPr>
              <a:tblGrid>
                <a:gridCol w="319131">
                  <a:extLst>
                    <a:ext uri="{9D8B030D-6E8A-4147-A177-3AD203B41FA5}">
                      <a16:colId xmlns:a16="http://schemas.microsoft.com/office/drawing/2014/main" val="443018147"/>
                    </a:ext>
                  </a:extLst>
                </a:gridCol>
                <a:gridCol w="457200">
                  <a:extLst>
                    <a:ext uri="{9D8B030D-6E8A-4147-A177-3AD203B41FA5}">
                      <a16:colId xmlns:a16="http://schemas.microsoft.com/office/drawing/2014/main" val="20001"/>
                    </a:ext>
                  </a:extLst>
                </a:gridCol>
                <a:gridCol w="487680">
                  <a:extLst>
                    <a:ext uri="{9D8B030D-6E8A-4147-A177-3AD203B41FA5}">
                      <a16:colId xmlns:a16="http://schemas.microsoft.com/office/drawing/2014/main" val="20002"/>
                    </a:ext>
                  </a:extLst>
                </a:gridCol>
                <a:gridCol w="472440">
                  <a:extLst>
                    <a:ext uri="{9D8B030D-6E8A-4147-A177-3AD203B41FA5}">
                      <a16:colId xmlns:a16="http://schemas.microsoft.com/office/drawing/2014/main" val="20003"/>
                    </a:ext>
                  </a:extLst>
                </a:gridCol>
                <a:gridCol w="3337560">
                  <a:extLst>
                    <a:ext uri="{9D8B030D-6E8A-4147-A177-3AD203B41FA5}">
                      <a16:colId xmlns:a16="http://schemas.microsoft.com/office/drawing/2014/main" val="1936576000"/>
                    </a:ext>
                  </a:extLst>
                </a:gridCol>
                <a:gridCol w="3566160">
                  <a:extLst>
                    <a:ext uri="{9D8B030D-6E8A-4147-A177-3AD203B41FA5}">
                      <a16:colId xmlns:a16="http://schemas.microsoft.com/office/drawing/2014/main" val="3002839380"/>
                    </a:ext>
                  </a:extLst>
                </a:gridCol>
                <a:gridCol w="3288955">
                  <a:extLst>
                    <a:ext uri="{9D8B030D-6E8A-4147-A177-3AD203B41FA5}">
                      <a16:colId xmlns:a16="http://schemas.microsoft.com/office/drawing/2014/main" val="2335696064"/>
                    </a:ext>
                  </a:extLst>
                </a:gridCol>
              </a:tblGrid>
              <a:tr h="1349139">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721826">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20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Art. 45</a:t>
                      </a:r>
                      <a:r>
                        <a:rPr kumimoji="0" lang="en-US" sz="20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alin</a:t>
                      </a:r>
                      <a:r>
                        <a:rPr kumimoji="0" lang="en-US" sz="20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(2) – (10) </a:t>
                      </a:r>
                      <a:r>
                        <a:rPr kumimoji="0" lang="en-US" sz="20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si</a:t>
                      </a:r>
                      <a:r>
                        <a:rPr kumimoji="0" lang="en-US" sz="20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Art 61</a:t>
                      </a:r>
                      <a:r>
                        <a:rPr kumimoji="0" lang="ro-RO" sz="20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…..cu </a:t>
                      </a:r>
                      <a:r>
                        <a:rPr kumimoji="0" lang="en-US" sz="20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privire</a:t>
                      </a:r>
                      <a:r>
                        <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la </a:t>
                      </a:r>
                      <a:r>
                        <a:rPr kumimoji="0" lang="en-US" sz="20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incheierea</a:t>
                      </a:r>
                      <a:r>
                        <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de </a:t>
                      </a:r>
                      <a:r>
                        <a:rPr kumimoji="0" lang="en-US" sz="2000" b="1"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Parteneriate</a:t>
                      </a:r>
                      <a:r>
                        <a:rPr kumimoji="0" lang="en-US" sz="20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între unitățile administrativ teritoriale și ocoalele silvice care administrează sau prestează servicii silvice</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x-none" sz="2000" b="0" i="0" u="none" strike="noStrike" kern="1200" cap="none" spc="0" normalizeH="0" baseline="0" noProof="0" dirty="0">
                          <a:ln>
                            <a:noFill/>
                          </a:ln>
                          <a:solidFill>
                            <a:prstClr val="black"/>
                          </a:solidFill>
                          <a:effectLst/>
                          <a:uLnTx/>
                          <a:uFillTx/>
                          <a:latin typeface="+mn-lt"/>
                          <a:ea typeface="+mn-ea"/>
                          <a:cs typeface="+mn-cs"/>
                        </a:rPr>
                        <a:t>Eliminare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Practica a arătat că </a:t>
                      </a:r>
                      <a:r>
                        <a:rPr kumimoji="0" lang="ro-RO" sz="20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aceste </a:t>
                      </a:r>
                      <a:r>
                        <a:rPr kumimoji="0" lang="en-US" sz="20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P</a:t>
                      </a:r>
                      <a:r>
                        <a:rPr kumimoji="0" lang="ro-RO" sz="20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arteneriate nu au utilitate</a:t>
                      </a:r>
                      <a:r>
                        <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generand</a:t>
                      </a:r>
                      <a:r>
                        <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o </a:t>
                      </a:r>
                      <a:r>
                        <a:rPr kumimoji="0" lang="en-US" sz="20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birocratie</a:t>
                      </a:r>
                      <a:r>
                        <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inutila</a:t>
                      </a:r>
                      <a:r>
                        <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endParaRPr kumimoji="0" lang="x-none"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1400" b="1" i="0" u="sng"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33270045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709296591"/>
              </p:ext>
            </p:extLst>
          </p:nvPr>
        </p:nvGraphicFramePr>
        <p:xfrm>
          <a:off x="122829" y="601581"/>
          <a:ext cx="11929130" cy="6149739"/>
        </p:xfrm>
        <a:graphic>
          <a:graphicData uri="http://schemas.openxmlformats.org/drawingml/2006/table">
            <a:tbl>
              <a:tblPr firstRow="1" bandRow="1">
                <a:tableStyleId>{93296810-A885-4BE3-A3E7-6D5BEEA58F35}</a:tableStyleId>
              </a:tblPr>
              <a:tblGrid>
                <a:gridCol w="208280">
                  <a:extLst>
                    <a:ext uri="{9D8B030D-6E8A-4147-A177-3AD203B41FA5}">
                      <a16:colId xmlns:a16="http://schemas.microsoft.com/office/drawing/2014/main" val="443018147"/>
                    </a:ext>
                  </a:extLst>
                </a:gridCol>
                <a:gridCol w="20828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6887889">
                  <a:extLst>
                    <a:ext uri="{9D8B030D-6E8A-4147-A177-3AD203B41FA5}">
                      <a16:colId xmlns:a16="http://schemas.microsoft.com/office/drawing/2014/main" val="1936576000"/>
                    </a:ext>
                  </a:extLst>
                </a:gridCol>
                <a:gridCol w="2343150">
                  <a:extLst>
                    <a:ext uri="{9D8B030D-6E8A-4147-A177-3AD203B41FA5}">
                      <a16:colId xmlns:a16="http://schemas.microsoft.com/office/drawing/2014/main" val="3002839380"/>
                    </a:ext>
                  </a:extLst>
                </a:gridCol>
                <a:gridCol w="1864971">
                  <a:extLst>
                    <a:ext uri="{9D8B030D-6E8A-4147-A177-3AD203B41FA5}">
                      <a16:colId xmlns:a16="http://schemas.microsoft.com/office/drawing/2014/main" val="2335696064"/>
                    </a:ext>
                  </a:extLst>
                </a:gridCol>
              </a:tblGrid>
              <a:tr h="1230062">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Reg.  </a:t>
                      </a:r>
                      <a:r>
                        <a:rPr lang="en-US" sz="1400" baseline="0" dirty="0" err="1">
                          <a:solidFill>
                            <a:schemeClr val="tx1"/>
                          </a:solidFill>
                        </a:rPr>
                        <a:t>nou</a:t>
                      </a:r>
                      <a:r>
                        <a:rPr lang="en-US" sz="1400" baseline="0" dirty="0">
                          <a:solidFill>
                            <a:schemeClr val="tx1"/>
                          </a:solidFill>
                        </a:rPr>
                        <a:t>          </a:t>
                      </a:r>
                      <a:r>
                        <a:rPr kumimoji="0" lang="en-US" sz="1400" b="1" i="0" u="none" strike="noStrike" kern="1200" cap="none" spc="0" normalizeH="0" baseline="0" noProof="0" dirty="0">
                          <a:ln>
                            <a:noFill/>
                          </a:ln>
                          <a:solidFill>
                            <a:schemeClr val="tx1"/>
                          </a:solidFill>
                          <a:effectLst/>
                          <a:uLnTx/>
                          <a:uFillTx/>
                          <a:latin typeface="+mn-lt"/>
                          <a:ea typeface="+mn-ea"/>
                          <a:cs typeface="+mn-cs"/>
                        </a:rPr>
                        <a:t>     </a:t>
                      </a:r>
                    </a:p>
                    <a:p>
                      <a:pPr algn="ctr"/>
                      <a:r>
                        <a:rPr kumimoji="0" lang="en-US" sz="1400" b="1" i="0" u="none" strike="noStrike" kern="1200" cap="none" spc="0" normalizeH="0" baseline="0" noProof="0" dirty="0">
                          <a:ln>
                            <a:noFill/>
                          </a:ln>
                          <a:solidFill>
                            <a:schemeClr val="tx1"/>
                          </a:solidFill>
                          <a:effectLst/>
                          <a:uLnTx/>
                          <a:uFillTx/>
                          <a:latin typeface="+mn-lt"/>
                          <a:ea typeface="+mn-ea"/>
                          <a:cs typeface="+mn-cs"/>
                        </a:rPr>
                        <a:t>● </a:t>
                      </a:r>
                      <a:r>
                        <a:rPr kumimoji="0" lang="en-US" sz="1400" b="1" i="0" u="none" strike="noStrike" kern="1200" cap="none" spc="0" normalizeH="0" baseline="0" noProof="0" dirty="0" err="1">
                          <a:ln>
                            <a:noFill/>
                          </a:ln>
                          <a:solidFill>
                            <a:schemeClr val="tx1"/>
                          </a:solidFill>
                          <a:effectLst/>
                          <a:uLnTx/>
                          <a:uFillTx/>
                          <a:latin typeface="+mn-lt"/>
                          <a:ea typeface="+mn-ea"/>
                          <a:cs typeface="+mn-cs"/>
                        </a:rPr>
                        <a:t>ramas</a:t>
                      </a:r>
                      <a:r>
                        <a:rPr kumimoji="0" lang="en-US" sz="1400" b="1" i="0" u="none" strike="noStrike" kern="1200" cap="none" spc="0" normalizeH="0" baseline="0" noProof="0" dirty="0">
                          <a:ln>
                            <a:noFill/>
                          </a:ln>
                          <a:solidFill>
                            <a:schemeClr val="tx1"/>
                          </a:solidFill>
                          <a:effectLst/>
                          <a:uLnTx/>
                          <a:uFillTx/>
                          <a:latin typeface="+mn-lt"/>
                          <a:ea typeface="+mn-ea"/>
                          <a:cs typeface="+mn-cs"/>
                        </a:rPr>
                        <a:t> din Reg. </a:t>
                      </a:r>
                      <a:r>
                        <a:rPr kumimoji="0" lang="en-US" sz="1400" b="1" i="0" u="none" strike="noStrike" kern="1200" cap="none" spc="0" normalizeH="0" baseline="0" noProof="0" dirty="0" err="1">
                          <a:ln>
                            <a:noFill/>
                          </a:ln>
                          <a:solidFill>
                            <a:schemeClr val="tx1"/>
                          </a:solidFill>
                          <a:effectLst/>
                          <a:uLnTx/>
                          <a:uFillTx/>
                          <a:latin typeface="+mn-lt"/>
                          <a:ea typeface="+mn-ea"/>
                          <a:cs typeface="+mn-cs"/>
                        </a:rPr>
                        <a:t>vechi</a:t>
                      </a:r>
                      <a:r>
                        <a:rPr kumimoji="0" lang="en-US" sz="1400" b="1" i="0" u="none" strike="noStrike" kern="1200" cap="none" spc="0" normalizeH="0" baseline="0" noProof="0" dirty="0">
                          <a:ln>
                            <a:noFill/>
                          </a:ln>
                          <a:solidFill>
                            <a:schemeClr val="tx1"/>
                          </a:solidFill>
                          <a:effectLst/>
                          <a:uLnTx/>
                          <a:uFillTx/>
                          <a:latin typeface="+mn-lt"/>
                          <a:ea typeface="+mn-ea"/>
                          <a:cs typeface="+mn-cs"/>
                        </a:rPr>
                        <a:t> (cu 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ea typeface="+mn-ea"/>
                          <a:cs typeface="+mn-cs"/>
                        </a:rPr>
                        <a:t> ● text </a:t>
                      </a:r>
                      <a:r>
                        <a:rPr kumimoji="0" lang="en-US" sz="1400" b="1" i="0" u="none" strike="noStrike" kern="1200" cap="none" spc="0" normalizeH="0" baseline="0" noProof="0" dirty="0" err="1">
                          <a:ln>
                            <a:noFill/>
                          </a:ln>
                          <a:solidFill>
                            <a:schemeClr val="tx1"/>
                          </a:solidFill>
                          <a:effectLst/>
                          <a:uLnTx/>
                          <a:uFillTx/>
                          <a:latin typeface="+mn-lt"/>
                          <a:ea typeface="+mn-ea"/>
                          <a:cs typeface="+mn-cs"/>
                        </a:rPr>
                        <a:t>reformulat</a:t>
                      </a:r>
                      <a:r>
                        <a:rPr kumimoji="0" lang="en-US" sz="1400" b="1" i="0" u="none" strike="noStrike" kern="1200" cap="none" spc="0" normalizeH="0" baseline="0" noProof="0" dirty="0">
                          <a:ln>
                            <a:noFill/>
                          </a:ln>
                          <a:solidFill>
                            <a:schemeClr val="tx1"/>
                          </a:solidFill>
                          <a:effectLst/>
                          <a:uLnTx/>
                          <a:uFillTx/>
                          <a:latin typeface="+mn-lt"/>
                          <a:ea typeface="+mn-ea"/>
                          <a:cs typeface="+mn-cs"/>
                        </a:rPr>
                        <a:t> (cu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ea typeface="+mn-ea"/>
                          <a:cs typeface="+mn-cs"/>
                        </a:rPr>
                        <a:t> ● text </a:t>
                      </a:r>
                      <a:r>
                        <a:rPr kumimoji="0" lang="en-US" sz="1400" b="1" i="0" u="none" strike="noStrike" kern="1200" cap="none" spc="0" normalizeH="0" baseline="0" noProof="0" dirty="0" err="1">
                          <a:ln>
                            <a:noFill/>
                          </a:ln>
                          <a:solidFill>
                            <a:schemeClr val="tx1"/>
                          </a:solidFill>
                          <a:effectLst/>
                          <a:uLnTx/>
                          <a:uFillTx/>
                          <a:latin typeface="+mn-lt"/>
                          <a:ea typeface="+mn-ea"/>
                          <a:cs typeface="+mn-cs"/>
                        </a:rPr>
                        <a:t>nou</a:t>
                      </a:r>
                      <a:r>
                        <a:rPr kumimoji="0" lang="en-US" sz="1400" b="1" i="0" u="none" strike="noStrike" kern="1200" cap="none" spc="0" normalizeH="0" baseline="0" noProof="0" dirty="0">
                          <a:ln>
                            <a:noFill/>
                          </a:ln>
                          <a:solidFill>
                            <a:schemeClr val="tx1"/>
                          </a:solidFill>
                          <a:effectLst/>
                          <a:uLnTx/>
                          <a:uFillTx/>
                          <a:latin typeface="+mn-lt"/>
                          <a:ea typeface="+mn-ea"/>
                          <a:cs typeface="+mn-cs"/>
                        </a:rPr>
                        <a:t> </a:t>
                      </a:r>
                      <a:r>
                        <a:rPr kumimoji="0" lang="en-US" sz="1400" b="1" i="0" u="none" strike="noStrike" kern="1200" cap="none" spc="0" normalizeH="0" baseline="0" noProof="0" dirty="0" err="1">
                          <a:ln>
                            <a:noFill/>
                          </a:ln>
                          <a:solidFill>
                            <a:schemeClr val="tx1"/>
                          </a:solidFill>
                          <a:effectLst/>
                          <a:uLnTx/>
                          <a:uFillTx/>
                          <a:latin typeface="+mn-lt"/>
                          <a:ea typeface="+mn-ea"/>
                          <a:cs typeface="+mn-cs"/>
                        </a:rPr>
                        <a:t>introdus</a:t>
                      </a:r>
                      <a:r>
                        <a:rPr kumimoji="0" lang="en-US" sz="1400" b="1" i="0" u="none" strike="noStrike" kern="1200" cap="none" spc="0" normalizeH="0" baseline="0" noProof="0" dirty="0">
                          <a:ln>
                            <a:noFill/>
                          </a:ln>
                          <a:solidFill>
                            <a:schemeClr val="tx1"/>
                          </a:solidFill>
                          <a:effectLst/>
                          <a:uLnTx/>
                          <a:uFillTx/>
                          <a:latin typeface="+mn-lt"/>
                          <a:ea typeface="+mn-ea"/>
                          <a:cs typeface="+mn-cs"/>
                        </a:rPr>
                        <a:t> (cu M)</a:t>
                      </a:r>
                      <a:endParaRPr kumimoji="0" lang="x-none" sz="1400" b="1" i="0" u="none" strike="noStrike" kern="1200" cap="none" spc="0" normalizeH="0" baseline="0" noProof="0" dirty="0">
                        <a:ln>
                          <a:noFill/>
                        </a:ln>
                        <a:solidFill>
                          <a:schemeClr val="tx1"/>
                        </a:solidFill>
                        <a:effectLst/>
                        <a:uLnTx/>
                        <a:uFillTx/>
                        <a:latin typeface="+mn-lt"/>
                        <a:ea typeface="+mn-ea"/>
                        <a:cs typeface="+mn-cs"/>
                      </a:endParaRPr>
                    </a:p>
                    <a:p>
                      <a:pPr algn="ctr"/>
                      <a:r>
                        <a:rPr lang="en-US" sz="1400" baseline="0" dirty="0">
                          <a:solidFill>
                            <a:schemeClr val="tx1"/>
                          </a:solidFill>
                        </a:rPr>
                        <a:t> </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p>
                    <a:p>
                      <a:pPr algn="ct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4919677">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a:lnSpc>
                          <a:spcPct val="100000"/>
                        </a:lnSpc>
                        <a:spcBef>
                          <a:spcPts val="0"/>
                        </a:spcBef>
                        <a:spcAft>
                          <a:spcPts val="0"/>
                        </a:spcAft>
                        <a:tabLst>
                          <a:tab pos="620395" algn="l"/>
                        </a:tabLst>
                      </a:pP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ART. 52  (1)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Nivelul</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maxim al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tarifelor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pentru</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prestările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servicii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exploatări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forestiere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scopul</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exploatării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masei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lemnoase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regie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proprie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cu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operatori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economici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atestaţi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se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stabileşte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condiţiile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reglementărilor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vigoare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administratorii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fondului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forestier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proprietate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publică</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statului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respectiv</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consiliul</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local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pentru</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fondul</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forestier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proprietate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publică</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unei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unităţi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administrativ-teritoriale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baza</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fundamentării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întocmite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ocolul</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silvic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având</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vedere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procesele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tehnologice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normele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tarifele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vigoare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precum</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oportunitatea</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necesitatea</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efectuării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lucrărilor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îngrijire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arboretelor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tinere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extragerea</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produselor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igienă</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produselor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accidentale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asigurarea</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necesarului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lemn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condiţiile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u="sng"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art. 59</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alin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(5^1) - (5^7) din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Legea</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46/2008,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republicată</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cu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modificările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completările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ulterioare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şi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principiile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economiei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piaţă</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tabLst>
                          <a:tab pos="620395" algn="l"/>
                        </a:tabLst>
                      </a:pP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(2)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cazul</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partizilor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pentru</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care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serviciile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exploatare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nu se pot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atribui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după</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prima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procedură</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achiziţie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nivelul</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maxim al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tarifelor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prevăzut</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alin</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(1) se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poate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majora şi se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vor</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organiza</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noi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proceduri</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atribuire</a:t>
                      </a:r>
                      <a:r>
                        <a:rPr lang="en-US" sz="1600"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0000"/>
                        </a:lnSpc>
                        <a:spcBef>
                          <a:spcPts val="0"/>
                        </a:spcBef>
                        <a:spcAft>
                          <a:spcPts val="0"/>
                        </a:spcAft>
                        <a:tabLst>
                          <a:tab pos="620395"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US" sz="1600" strike="sngStrike" dirty="0">
                          <a:solidFill>
                            <a:srgbClr val="FF0000"/>
                          </a:solidFill>
                          <a:effectLst/>
                          <a:latin typeface="Calibri" panose="020F0502020204030204" pitchFamily="34" charset="0"/>
                          <a:ea typeface="Calibri" panose="020F0502020204030204" pitchFamily="34" charset="0"/>
                        </a:rPr>
                        <a:t>  ART. 53   </a:t>
                      </a:r>
                      <a:r>
                        <a:rPr lang="en-US" sz="1600" strike="sngStrike" dirty="0" err="1">
                          <a:solidFill>
                            <a:srgbClr val="FF0000"/>
                          </a:solidFill>
                          <a:effectLst/>
                          <a:latin typeface="Calibri" panose="020F0502020204030204" pitchFamily="34" charset="0"/>
                          <a:ea typeface="Calibri" panose="020F0502020204030204" pitchFamily="34" charset="0"/>
                        </a:rPr>
                        <a:t>În</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scopul</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promovării</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tehnologiilor</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bazate</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pe</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funiculare</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preţul</a:t>
                      </a:r>
                      <a:r>
                        <a:rPr lang="en-US" sz="1600" strike="sngStrike" dirty="0">
                          <a:solidFill>
                            <a:srgbClr val="FF0000"/>
                          </a:solidFill>
                          <a:effectLst/>
                          <a:latin typeface="Calibri" panose="020F0502020204030204" pitchFamily="34" charset="0"/>
                          <a:ea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rPr>
                        <a:t>pornire</a:t>
                      </a:r>
                      <a:r>
                        <a:rPr lang="en-US" sz="1600" strike="sngStrike" dirty="0">
                          <a:solidFill>
                            <a:srgbClr val="FF0000"/>
                          </a:solidFill>
                          <a:effectLst/>
                          <a:latin typeface="Calibri" panose="020F0502020204030204" pitchFamily="34" charset="0"/>
                          <a:ea typeface="Calibri" panose="020F0502020204030204" pitchFamily="34" charset="0"/>
                        </a:rPr>
                        <a:t> la </a:t>
                      </a:r>
                      <a:r>
                        <a:rPr lang="en-US" sz="1600" strike="sngStrike" dirty="0" err="1">
                          <a:solidFill>
                            <a:srgbClr val="FF0000"/>
                          </a:solidFill>
                          <a:effectLst/>
                          <a:latin typeface="Calibri" panose="020F0502020204030204" pitchFamily="34" charset="0"/>
                          <a:ea typeface="Calibri" panose="020F0502020204030204" pitchFamily="34" charset="0"/>
                        </a:rPr>
                        <a:t>licitaţie</a:t>
                      </a:r>
                      <a:r>
                        <a:rPr lang="en-US" sz="1600" strike="sngStrike" dirty="0">
                          <a:solidFill>
                            <a:srgbClr val="FF0000"/>
                          </a:solidFill>
                          <a:effectLst/>
                          <a:latin typeface="Calibri" panose="020F0502020204030204" pitchFamily="34" charset="0"/>
                          <a:ea typeface="Calibri" panose="020F0502020204030204" pitchFamily="34" charset="0"/>
                        </a:rPr>
                        <a:t> al </a:t>
                      </a:r>
                      <a:r>
                        <a:rPr lang="en-US" sz="1600" strike="sngStrike" dirty="0" err="1">
                          <a:solidFill>
                            <a:srgbClr val="FF0000"/>
                          </a:solidFill>
                          <a:effectLst/>
                          <a:latin typeface="Calibri" panose="020F0502020204030204" pitchFamily="34" charset="0"/>
                          <a:ea typeface="Calibri" panose="020F0502020204030204" pitchFamily="34" charset="0"/>
                        </a:rPr>
                        <a:t>partizilor</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prevăzute</a:t>
                      </a:r>
                      <a:r>
                        <a:rPr lang="en-US" sz="1600" strike="sngStrike" dirty="0">
                          <a:solidFill>
                            <a:srgbClr val="FF0000"/>
                          </a:solidFill>
                          <a:effectLst/>
                          <a:latin typeface="Calibri" panose="020F0502020204030204" pitchFamily="34" charset="0"/>
                          <a:ea typeface="Calibri" panose="020F0502020204030204" pitchFamily="34" charset="0"/>
                        </a:rPr>
                        <a:t> a se </a:t>
                      </a:r>
                      <a:r>
                        <a:rPr lang="en-US" sz="1600" strike="sngStrike" dirty="0" err="1">
                          <a:solidFill>
                            <a:srgbClr val="FF0000"/>
                          </a:solidFill>
                          <a:effectLst/>
                          <a:latin typeface="Calibri" panose="020F0502020204030204" pitchFamily="34" charset="0"/>
                          <a:ea typeface="Calibri" panose="020F0502020204030204" pitchFamily="34" charset="0"/>
                        </a:rPr>
                        <a:t>exploata</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prin</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astfel</a:t>
                      </a:r>
                      <a:r>
                        <a:rPr lang="en-US" sz="1600" strike="sngStrike" dirty="0">
                          <a:solidFill>
                            <a:srgbClr val="FF0000"/>
                          </a:solidFill>
                          <a:effectLst/>
                          <a:latin typeface="Calibri" panose="020F0502020204030204" pitchFamily="34" charset="0"/>
                          <a:ea typeface="Calibri" panose="020F0502020204030204" pitchFamily="34" charset="0"/>
                        </a:rPr>
                        <a:t> de </a:t>
                      </a:r>
                      <a:r>
                        <a:rPr lang="en-US" sz="1600" strike="sngStrike" dirty="0" err="1">
                          <a:solidFill>
                            <a:srgbClr val="FF0000"/>
                          </a:solidFill>
                          <a:effectLst/>
                          <a:latin typeface="Calibri" panose="020F0502020204030204" pitchFamily="34" charset="0"/>
                          <a:ea typeface="Calibri" panose="020F0502020204030204" pitchFamily="34" charset="0"/>
                        </a:rPr>
                        <a:t>tehnologii</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este</a:t>
                      </a:r>
                      <a:r>
                        <a:rPr lang="en-US" sz="1600" strike="sngStrike" dirty="0">
                          <a:solidFill>
                            <a:srgbClr val="FF0000"/>
                          </a:solidFill>
                          <a:effectLst/>
                          <a:latin typeface="Calibri" panose="020F0502020204030204" pitchFamily="34" charset="0"/>
                          <a:ea typeface="Calibri" panose="020F0502020204030204" pitchFamily="34" charset="0"/>
                        </a:rPr>
                        <a:t> la </a:t>
                      </a:r>
                      <a:r>
                        <a:rPr lang="en-US" sz="1600" strike="sngStrike" dirty="0" err="1">
                          <a:solidFill>
                            <a:srgbClr val="FF0000"/>
                          </a:solidFill>
                          <a:effectLst/>
                          <a:latin typeface="Calibri" panose="020F0502020204030204" pitchFamily="34" charset="0"/>
                          <a:ea typeface="Calibri" panose="020F0502020204030204" pitchFamily="34" charset="0"/>
                        </a:rPr>
                        <a:t>nivelul</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strike="sngStrike" dirty="0" err="1">
                          <a:solidFill>
                            <a:srgbClr val="FF0000"/>
                          </a:solidFill>
                          <a:effectLst/>
                          <a:latin typeface="Calibri" panose="020F0502020204030204" pitchFamily="34" charset="0"/>
                          <a:ea typeface="Calibri" panose="020F0502020204030204" pitchFamily="34" charset="0"/>
                        </a:rPr>
                        <a:t>preţului</a:t>
                      </a:r>
                      <a:r>
                        <a:rPr lang="en-US" sz="1600" strike="sngStrike" dirty="0">
                          <a:solidFill>
                            <a:srgbClr val="FF0000"/>
                          </a:solidFill>
                          <a:effectLst/>
                          <a:latin typeface="Calibri" panose="020F0502020204030204" pitchFamily="34" charset="0"/>
                          <a:ea typeface="Calibri" panose="020F0502020204030204" pitchFamily="34" charset="0"/>
                        </a:rPr>
                        <a:t> de APV.</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Eliminare</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Reglementarea</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nivelului tarifelor pentru prestările de servicii de exploatare forestiere </a:t>
                      </a: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nu fac</a:t>
                      </a:r>
                      <a:r>
                        <a:rPr kumimoji="0" lang="en-US"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e</a:t>
                      </a: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obiectul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regulamentului de vânzare a masei lemnoase.</a:t>
                      </a: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eliminare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prevedere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abuziva</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417362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885078683"/>
              </p:ext>
            </p:extLst>
          </p:nvPr>
        </p:nvGraphicFramePr>
        <p:xfrm>
          <a:off x="122829" y="601581"/>
          <a:ext cx="11929126" cy="6073539"/>
        </p:xfrm>
        <a:graphic>
          <a:graphicData uri="http://schemas.openxmlformats.org/drawingml/2006/table">
            <a:tbl>
              <a:tblPr firstRow="1" bandRow="1">
                <a:tableStyleId>{93296810-A885-4BE3-A3E7-6D5BEEA58F35}</a:tableStyleId>
              </a:tblPr>
              <a:tblGrid>
                <a:gridCol w="395331">
                  <a:extLst>
                    <a:ext uri="{9D8B030D-6E8A-4147-A177-3AD203B41FA5}">
                      <a16:colId xmlns:a16="http://schemas.microsoft.com/office/drawing/2014/main" val="443018147"/>
                    </a:ext>
                  </a:extLst>
                </a:gridCol>
                <a:gridCol w="487680">
                  <a:extLst>
                    <a:ext uri="{9D8B030D-6E8A-4147-A177-3AD203B41FA5}">
                      <a16:colId xmlns:a16="http://schemas.microsoft.com/office/drawing/2014/main" val="20001"/>
                    </a:ext>
                  </a:extLst>
                </a:gridCol>
                <a:gridCol w="4876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2550160">
                  <a:extLst>
                    <a:ext uri="{9D8B030D-6E8A-4147-A177-3AD203B41FA5}">
                      <a16:colId xmlns:a16="http://schemas.microsoft.com/office/drawing/2014/main" val="1936576000"/>
                    </a:ext>
                  </a:extLst>
                </a:gridCol>
                <a:gridCol w="6187440">
                  <a:extLst>
                    <a:ext uri="{9D8B030D-6E8A-4147-A177-3AD203B41FA5}">
                      <a16:colId xmlns:a16="http://schemas.microsoft.com/office/drawing/2014/main" val="3002839380"/>
                    </a:ext>
                  </a:extLst>
                </a:gridCol>
                <a:gridCol w="1612555">
                  <a:extLst>
                    <a:ext uri="{9D8B030D-6E8A-4147-A177-3AD203B41FA5}">
                      <a16:colId xmlns:a16="http://schemas.microsoft.com/office/drawing/2014/main" val="2335696064"/>
                    </a:ext>
                  </a:extLst>
                </a:gridCol>
              </a:tblGrid>
              <a:tr h="1062304">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p>
                    <a:p>
                      <a:pPr algn="ct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011235">
                <a:tc>
                  <a:txBody>
                    <a:bodyPr/>
                    <a:lstStyle/>
                    <a:p>
                      <a:r>
                        <a:rPr lang="en-US" sz="1800" b="1" dirty="0">
                          <a:latin typeface="+mn-lt"/>
                        </a:rPr>
                        <a:t>III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55</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(8)</a:t>
                      </a: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Art. 54 </a:t>
                      </a:r>
                      <a:r>
                        <a:rPr kumimoji="0" lang="en-US" sz="1800" b="1" i="0" u="none" strike="noStrike" kern="1200" cap="none" spc="0" normalizeH="0" baseline="0" noProof="0" dirty="0" err="1">
                          <a:ln>
                            <a:noFill/>
                          </a:ln>
                          <a:solidFill>
                            <a:prstClr val="black"/>
                          </a:solidFill>
                          <a:effectLst/>
                          <a:uLnTx/>
                          <a:uFillTx/>
                          <a:latin typeface="+mn-lt"/>
                          <a:ea typeface="+mn-ea"/>
                          <a:cs typeface="+mn-cs"/>
                        </a:rPr>
                        <a:t>alin</a:t>
                      </a:r>
                      <a:r>
                        <a:rPr kumimoji="0" lang="en-US" sz="1800" b="1" i="0" u="none" strike="noStrike" kern="1200" cap="none" spc="0" normalizeH="0" baseline="0" noProof="0" dirty="0">
                          <a:ln>
                            <a:noFill/>
                          </a:ln>
                          <a:solidFill>
                            <a:prstClr val="black"/>
                          </a:solidFill>
                          <a:effectLst/>
                          <a:uLnTx/>
                          <a:uFillTx/>
                          <a:latin typeface="+mn-lt"/>
                          <a:ea typeface="+mn-ea"/>
                          <a:cs typeface="+mn-cs"/>
                        </a:rPr>
                        <a:t>. (8)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contractul</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vânzare</a:t>
                      </a:r>
                      <a:r>
                        <a:rPr kumimoji="0" lang="en-US" sz="1800" b="0" i="0" u="none" strike="noStrike" kern="1200" cap="none" spc="0" normalizeH="0" baseline="0" noProof="0" dirty="0">
                          <a:ln>
                            <a:noFill/>
                          </a:ln>
                          <a:solidFill>
                            <a:prstClr val="black"/>
                          </a:solidFill>
                          <a:effectLst/>
                          <a:uLnTx/>
                          <a:uFillTx/>
                          <a:latin typeface="+mn-lt"/>
                          <a:ea typeface="+mn-ea"/>
                          <a:cs typeface="+mn-cs"/>
                        </a:rPr>
                        <a:t>, masa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lemnoasă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adjudecată</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fasonat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adjudecat</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explicitează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cantitativ</a:t>
                      </a:r>
                      <a:r>
                        <a:rPr kumimoji="0" lang="en-US" sz="1800" b="0" i="0" u="none" strike="noStrike" kern="1200" cap="none" spc="0" normalizeH="0" baseline="0" noProof="0" dirty="0">
                          <a:ln>
                            <a:noFill/>
                          </a:ln>
                          <a:solidFill>
                            <a:prstClr val="black"/>
                          </a:solidFill>
                          <a:effectLst/>
                          <a:uLnTx/>
                          <a:uFillTx/>
                          <a:latin typeface="+mn-lt"/>
                          <a:ea typeface="+mn-ea"/>
                          <a:cs typeface="+mn-cs"/>
                        </a:rPr>
                        <a:t> şi </a:t>
                      </a:r>
                      <a:r>
                        <a:rPr kumimoji="0" lang="en-US" sz="1800" b="0" i="0" u="none" strike="noStrike" kern="1200" cap="none" spc="0" normalizeH="0" baseline="0" noProof="0" dirty="0" err="1">
                          <a:ln>
                            <a:noFill/>
                          </a:ln>
                          <a:solidFill>
                            <a:prstClr val="black"/>
                          </a:solidFill>
                          <a:effectLst/>
                          <a:uLnTx/>
                          <a:uFillTx/>
                          <a:latin typeface="+mn-lt"/>
                          <a:ea typeface="+mn-ea"/>
                          <a:cs typeface="+mn-cs"/>
                        </a:rPr>
                        <a:t>valoric</a:t>
                      </a:r>
                      <a:r>
                        <a:rPr kumimoji="0" lang="en-US" sz="1800" b="0" i="0" u="none" strike="noStrike" kern="1200" cap="none" spc="0" normalizeH="0" baseline="0" noProof="0" dirty="0">
                          <a:ln>
                            <a:noFill/>
                          </a:ln>
                          <a:solidFill>
                            <a:prstClr val="black"/>
                          </a:solidFill>
                          <a:effectLst/>
                          <a:uLnTx/>
                          <a:uFillTx/>
                          <a:latin typeface="+mn-lt"/>
                          <a:ea typeface="+mn-ea"/>
                          <a:cs typeface="+mn-cs"/>
                        </a:rPr>
                        <a:t> şi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facturează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corespunzător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funcţie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modul</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valorificare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astfel</a:t>
                      </a: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cazul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masei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lemnoase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facturarea</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realizează</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prin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înscrierea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volumului</a:t>
                      </a:r>
                      <a:r>
                        <a:rPr kumimoji="0" lang="en-US" sz="1800" b="0" i="0" u="none" strike="noStrike" kern="1200" cap="none" spc="0" normalizeH="0" baseline="0" noProof="0" dirty="0">
                          <a:ln>
                            <a:noFill/>
                          </a:ln>
                          <a:solidFill>
                            <a:prstClr val="black"/>
                          </a:solidFill>
                          <a:effectLst/>
                          <a:uLnTx/>
                          <a:uFillTx/>
                          <a:latin typeface="+mn-lt"/>
                          <a:ea typeface="+mn-ea"/>
                          <a:cs typeface="+mn-cs"/>
                        </a:rPr>
                        <a:t> brut, </a:t>
                      </a:r>
                      <a:r>
                        <a:rPr kumimoji="0" lang="en-US" sz="1800" b="0" i="0" u="none" strike="noStrike" kern="1200" cap="none" spc="0" normalizeH="0" baseline="0" noProof="0" dirty="0" err="1">
                          <a:ln>
                            <a:noFill/>
                          </a:ln>
                          <a:solidFill>
                            <a:prstClr val="black"/>
                          </a:solidFill>
                          <a:effectLst/>
                          <a:uLnTx/>
                          <a:uFillTx/>
                          <a:latin typeface="+mn-lt"/>
                          <a:ea typeface="+mn-ea"/>
                          <a:cs typeface="+mn-cs"/>
                        </a:rPr>
                        <a:t>până</a:t>
                      </a:r>
                      <a:r>
                        <a:rPr kumimoji="0" lang="en-US" sz="1800" b="0" i="0" u="none" strike="noStrike" kern="1200" cap="none" spc="0" normalizeH="0" baseline="0" noProof="0" dirty="0">
                          <a:ln>
                            <a:noFill/>
                          </a:ln>
                          <a:solidFill>
                            <a:prstClr val="black"/>
                          </a:solidFill>
                          <a:effectLst/>
                          <a:uLnTx/>
                          <a:uFillTx/>
                          <a:latin typeface="+mn-lt"/>
                          <a:ea typeface="+mn-ea"/>
                          <a:cs typeface="+mn-cs"/>
                        </a:rPr>
                        <a:t> la </a:t>
                      </a:r>
                      <a:r>
                        <a:rPr kumimoji="0" lang="en-US" sz="1800" b="0" i="0" u="none" strike="noStrike" kern="1200" cap="none" spc="0" normalizeH="0" baseline="0" noProof="0" dirty="0" err="1">
                          <a:ln>
                            <a:noFill/>
                          </a:ln>
                          <a:solidFill>
                            <a:prstClr val="black"/>
                          </a:solidFill>
                          <a:effectLst/>
                          <a:uLnTx/>
                          <a:uFillTx/>
                          <a:latin typeface="+mn-lt"/>
                          <a:ea typeface="+mn-ea"/>
                          <a:cs typeface="+mn-cs"/>
                        </a:rPr>
                        <a:t>incidenţa</a:t>
                      </a:r>
                      <a:r>
                        <a:rPr kumimoji="0" lang="en-US" sz="1800" b="0" i="0" u="none" strike="noStrike" kern="1200" cap="none" spc="0" normalizeH="0" baseline="0" noProof="0" dirty="0">
                          <a:ln>
                            <a:noFill/>
                          </a:ln>
                          <a:solidFill>
                            <a:prstClr val="black"/>
                          </a:solidFill>
                          <a:effectLst/>
                          <a:uLnTx/>
                          <a:uFillTx/>
                          <a:latin typeface="+mn-lt"/>
                          <a:ea typeface="+mn-ea"/>
                          <a:cs typeface="+mn-cs"/>
                        </a:rPr>
                        <a:t> cu </a:t>
                      </a:r>
                      <a:r>
                        <a:rPr kumimoji="0" lang="en-US" sz="1800" b="0" i="0" u="none" strike="noStrike" kern="1200" cap="none" spc="0" normalizeH="0" baseline="0" noProof="0" dirty="0" err="1">
                          <a:ln>
                            <a:noFill/>
                          </a:ln>
                          <a:solidFill>
                            <a:prstClr val="black"/>
                          </a:solidFill>
                          <a:effectLst/>
                          <a:uLnTx/>
                          <a:uFillTx/>
                          <a:latin typeface="+mn-lt"/>
                          <a:ea typeface="+mn-ea"/>
                          <a:cs typeface="+mn-cs"/>
                        </a:rPr>
                        <a:t>volumul</a:t>
                      </a:r>
                      <a:r>
                        <a:rPr kumimoji="0" lang="en-US" sz="1800" b="0" i="0" u="none" strike="noStrike" kern="1200" cap="none" spc="0" normalizeH="0" baseline="0" noProof="0" dirty="0">
                          <a:ln>
                            <a:noFill/>
                          </a:ln>
                          <a:solidFill>
                            <a:prstClr val="black"/>
                          </a:solidFill>
                          <a:effectLst/>
                          <a:uLnTx/>
                          <a:uFillTx/>
                          <a:latin typeface="+mn-lt"/>
                          <a:ea typeface="+mn-ea"/>
                          <a:cs typeface="+mn-cs"/>
                        </a:rPr>
                        <a:t> brut din APV şi a </a:t>
                      </a:r>
                      <a:r>
                        <a:rPr kumimoji="0" lang="en-US" sz="1800" b="0" i="0" u="none" strike="noStrike" kern="1200" cap="none" spc="0" normalizeH="0" baseline="0" noProof="0" dirty="0" err="1">
                          <a:ln>
                            <a:noFill/>
                          </a:ln>
                          <a:solidFill>
                            <a:prstClr val="black"/>
                          </a:solidFill>
                          <a:effectLst/>
                          <a:uLnTx/>
                          <a:uFillTx/>
                          <a:latin typeface="+mn-lt"/>
                          <a:ea typeface="+mn-ea"/>
                          <a:cs typeface="+mn-cs"/>
                        </a:rPr>
                        <a:t>valorii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aferente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fără</a:t>
                      </a:r>
                      <a:r>
                        <a:rPr kumimoji="0" lang="en-US" sz="1800" b="0" i="0" u="none" strike="noStrike" kern="1200" cap="none" spc="0" normalizeH="0" baseline="0" noProof="0" dirty="0">
                          <a:ln>
                            <a:noFill/>
                          </a:ln>
                          <a:solidFill>
                            <a:prstClr val="black"/>
                          </a:solidFill>
                          <a:effectLst/>
                          <a:uLnTx/>
                          <a:uFillTx/>
                          <a:latin typeface="+mn-lt"/>
                          <a:ea typeface="+mn-ea"/>
                          <a:cs typeface="+mn-cs"/>
                        </a:rPr>
                        <a:t> TVA;</a:t>
                      </a:r>
                      <a:endParaRPr kumimoji="0" lang="x-none" sz="16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In </a:t>
                      </a:r>
                      <a:r>
                        <a:rPr lang="en-US" sz="1800" dirty="0" err="1">
                          <a:effectLst/>
                          <a:latin typeface="Calibri" panose="020F0502020204030204" pitchFamily="34" charset="0"/>
                          <a:ea typeface="Calibri" panose="020F0502020204030204" pitchFamily="34" charset="0"/>
                        </a:rPr>
                        <a:t>contractul</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vanzare</a:t>
                      </a:r>
                      <a:r>
                        <a:rPr lang="en-US" sz="1800" dirty="0">
                          <a:effectLst/>
                          <a:latin typeface="Calibri" panose="020F0502020204030204" pitchFamily="34" charset="0"/>
                          <a:ea typeface="Calibri" panose="020F0502020204030204" pitchFamily="34" charset="0"/>
                        </a:rPr>
                        <a:t>, masa </a:t>
                      </a:r>
                      <a:r>
                        <a:rPr lang="en-US" sz="1800" dirty="0" err="1">
                          <a:effectLst/>
                          <a:latin typeface="Calibri" panose="020F0502020204030204" pitchFamily="34" charset="0"/>
                          <a:ea typeface="Calibri" panose="020F0502020204030204" pitchFamily="34" charset="0"/>
                        </a:rPr>
                        <a:t>lemnoasa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adjudecata</a:t>
                      </a:r>
                      <a:r>
                        <a:rPr lang="en-US" sz="1800" dirty="0">
                          <a:effectLst/>
                          <a:latin typeface="Calibri" panose="020F0502020204030204" pitchFamily="34" charset="0"/>
                          <a:ea typeface="Calibri" panose="020F0502020204030204" pitchFamily="34" charset="0"/>
                        </a:rPr>
                        <a:t>/</a:t>
                      </a:r>
                      <a:r>
                        <a:rPr lang="en-US" sz="1800" dirty="0" err="1">
                          <a:effectLst/>
                          <a:latin typeface="Calibri" panose="020F0502020204030204" pitchFamily="34" charset="0"/>
                          <a:ea typeface="Calibri" panose="020F0502020204030204" pitchFamily="34" charset="0"/>
                        </a:rPr>
                        <a:t>lemnul</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fasonat</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adjudecat</a:t>
                      </a:r>
                      <a:r>
                        <a:rPr lang="en-US" sz="1800" dirty="0">
                          <a:effectLst/>
                          <a:latin typeface="Calibri" panose="020F0502020204030204" pitchFamily="34" charset="0"/>
                          <a:ea typeface="Calibri" panose="020F0502020204030204" pitchFamily="34" charset="0"/>
                        </a:rPr>
                        <a:t> se </a:t>
                      </a:r>
                      <a:r>
                        <a:rPr lang="en-US" sz="1800" dirty="0" err="1">
                          <a:effectLst/>
                          <a:latin typeface="Calibri" panose="020F0502020204030204" pitchFamily="34" charset="0"/>
                          <a:ea typeface="Calibri" panose="020F0502020204030204" pitchFamily="34" charset="0"/>
                        </a:rPr>
                        <a:t>expliciteaza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cantitativ</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si</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valoric</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si</a:t>
                      </a:r>
                      <a:r>
                        <a:rPr lang="en-US" sz="1800" dirty="0">
                          <a:effectLst/>
                          <a:latin typeface="Calibri" panose="020F0502020204030204" pitchFamily="34" charset="0"/>
                          <a:ea typeface="Calibri" panose="020F0502020204030204" pitchFamily="34" charset="0"/>
                        </a:rPr>
                        <a:t> se </a:t>
                      </a:r>
                      <a:r>
                        <a:rPr lang="en-US" sz="1800" dirty="0" err="1">
                          <a:effectLst/>
                          <a:latin typeface="Calibri" panose="020F0502020204030204" pitchFamily="34" charset="0"/>
                          <a:ea typeface="Calibri" panose="020F0502020204030204" pitchFamily="34" charset="0"/>
                        </a:rPr>
                        <a:t>factureaza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corespunzator</a:t>
                      </a:r>
                      <a:r>
                        <a:rPr lang="en-US" sz="1800" dirty="0">
                          <a:effectLst/>
                          <a:latin typeface="Calibri" panose="020F0502020204030204" pitchFamily="34" charset="0"/>
                          <a:ea typeface="Calibri" panose="020F0502020204030204" pitchFamily="34" charset="0"/>
                        </a:rPr>
                        <a:t>, in </a:t>
                      </a:r>
                      <a:r>
                        <a:rPr lang="en-US" sz="1800" dirty="0" err="1">
                          <a:effectLst/>
                          <a:latin typeface="Calibri" panose="020F0502020204030204" pitchFamily="34" charset="0"/>
                          <a:ea typeface="Calibri" panose="020F0502020204030204" pitchFamily="34" charset="0"/>
                        </a:rPr>
                        <a:t>functie</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modul</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valorificare</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astfel</a:t>
                      </a:r>
                      <a:r>
                        <a:rPr lang="en-US" sz="1800" dirty="0">
                          <a:effectLst/>
                          <a:latin typeface="Calibri" panose="020F0502020204030204" pitchFamily="34" charset="0"/>
                          <a:ea typeface="Calibri" panose="020F0502020204030204" pitchFamily="34" charset="0"/>
                        </a:rPr>
                        <a:t>:</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 </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cazul</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masei</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lemnoase</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in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contractul</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de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vanzare-cumparare</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masa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lemnoasa</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adjudecata</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se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expliciteaza</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cantitativ</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si</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valoric</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si</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se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factureaza</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in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functie</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de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modul</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de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valorificare</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convenit</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si</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transpus</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in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prevederi</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contractuale</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800" b="1"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astfel</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 </a:t>
                      </a:r>
                      <a:r>
                        <a:rPr lang="en-US" sz="1800" dirty="0" err="1">
                          <a:effectLst/>
                          <a:latin typeface="Calibri" panose="020F0502020204030204" pitchFamily="34" charset="0"/>
                          <a:ea typeface="Calibri" panose="020F0502020204030204" pitchFamily="34" charset="0"/>
                          <a:cs typeface="Calibri" panose="020F0502020204030204" pitchFamily="34" charset="0"/>
                        </a:rPr>
                        <a:t>prin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inscrierea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volumului</a:t>
                      </a:r>
                      <a:r>
                        <a:rPr lang="en-US" sz="1800" dirty="0">
                          <a:effectLst/>
                          <a:latin typeface="Calibri" panose="020F0502020204030204" pitchFamily="34" charset="0"/>
                          <a:ea typeface="Calibri" panose="020F0502020204030204" pitchFamily="34" charset="0"/>
                          <a:cs typeface="Calibri" panose="020F0502020204030204" pitchFamily="34" charset="0"/>
                        </a:rPr>
                        <a:t> brut, </a:t>
                      </a:r>
                      <a:r>
                        <a:rPr lang="en-US" sz="1800" dirty="0" err="1">
                          <a:effectLst/>
                          <a:latin typeface="Calibri" panose="020F0502020204030204" pitchFamily="34" charset="0"/>
                          <a:ea typeface="Calibri" panose="020F0502020204030204" pitchFamily="34" charset="0"/>
                          <a:cs typeface="Calibri" panose="020F0502020204030204" pitchFamily="34" charset="0"/>
                        </a:rPr>
                        <a:t>pana</a:t>
                      </a:r>
                      <a:r>
                        <a:rPr lang="en-US" sz="1800" dirty="0">
                          <a:effectLst/>
                          <a:latin typeface="Calibri" panose="020F0502020204030204" pitchFamily="34" charset="0"/>
                          <a:ea typeface="Calibri" panose="020F0502020204030204" pitchFamily="34" charset="0"/>
                          <a:cs typeface="Calibri" panose="020F0502020204030204" pitchFamily="34" charset="0"/>
                        </a:rPr>
                        <a:t> la </a:t>
                      </a:r>
                      <a:r>
                        <a:rPr lang="en-US" sz="1800" dirty="0" err="1">
                          <a:effectLst/>
                          <a:latin typeface="Calibri" panose="020F0502020204030204" pitchFamily="34" charset="0"/>
                          <a:ea typeface="Calibri" panose="020F0502020204030204" pitchFamily="34" charset="0"/>
                          <a:cs typeface="Calibri" panose="020F0502020204030204" pitchFamily="34" charset="0"/>
                        </a:rPr>
                        <a:t>incidenta</a:t>
                      </a:r>
                      <a:r>
                        <a:rPr lang="en-US" sz="1800" dirty="0">
                          <a:effectLst/>
                          <a:latin typeface="Calibri" panose="020F0502020204030204" pitchFamily="34" charset="0"/>
                          <a:ea typeface="Calibri" panose="020F0502020204030204" pitchFamily="34" charset="0"/>
                          <a:cs typeface="Calibri" panose="020F0502020204030204" pitchFamily="34" charset="0"/>
                        </a:rPr>
                        <a:t> cu </a:t>
                      </a:r>
                      <a:r>
                        <a:rPr lang="en-US" sz="1800" dirty="0" err="1">
                          <a:effectLst/>
                          <a:latin typeface="Calibri" panose="020F0502020204030204" pitchFamily="34" charset="0"/>
                          <a:ea typeface="Calibri" panose="020F0502020204030204" pitchFamily="34" charset="0"/>
                          <a:cs typeface="Calibri" panose="020F0502020204030204" pitchFamily="34" charset="0"/>
                        </a:rPr>
                        <a:t>volumul</a:t>
                      </a:r>
                      <a:r>
                        <a:rPr lang="en-US" sz="1800" dirty="0">
                          <a:effectLst/>
                          <a:latin typeface="Calibri" panose="020F0502020204030204" pitchFamily="34" charset="0"/>
                          <a:ea typeface="Calibri" panose="020F0502020204030204" pitchFamily="34" charset="0"/>
                          <a:cs typeface="Calibri" panose="020F0502020204030204" pitchFamily="34" charset="0"/>
                        </a:rPr>
                        <a:t> brut din APV </a:t>
                      </a:r>
                      <a:r>
                        <a:rPr lang="en-US" sz="1800" dirty="0" err="1">
                          <a:effectLst/>
                          <a:latin typeface="Calibri" panose="020F0502020204030204" pitchFamily="34" charset="0"/>
                          <a:ea typeface="Calibri" panose="020F0502020204030204" pitchFamily="34" charset="0"/>
                          <a:cs typeface="Calibri" panose="020F0502020204030204" pitchFamily="34" charset="0"/>
                        </a:rPr>
                        <a:t>si</a:t>
                      </a:r>
                      <a:r>
                        <a:rPr lang="en-US" sz="1800" dirty="0">
                          <a:effectLst/>
                          <a:latin typeface="Calibri" panose="020F0502020204030204" pitchFamily="34" charset="0"/>
                          <a:ea typeface="Calibri" panose="020F0502020204030204" pitchFamily="34" charset="0"/>
                          <a:cs typeface="Calibri" panose="020F0502020204030204" pitchFamily="34" charset="0"/>
                        </a:rPr>
                        <a:t> a </a:t>
                      </a:r>
                      <a:r>
                        <a:rPr lang="en-US" sz="1800" dirty="0" err="1">
                          <a:effectLst/>
                          <a:latin typeface="Calibri" panose="020F0502020204030204" pitchFamily="34" charset="0"/>
                          <a:ea typeface="Calibri" panose="020F0502020204030204" pitchFamily="34" charset="0"/>
                          <a:cs typeface="Calibri" panose="020F0502020204030204" pitchFamily="34" charset="0"/>
                        </a:rPr>
                        <a:t>valorii</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aferente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fara</a:t>
                      </a:r>
                      <a:r>
                        <a:rPr lang="en-US" sz="1800" dirty="0">
                          <a:effectLst/>
                          <a:latin typeface="Calibri" panose="020F0502020204030204" pitchFamily="34" charset="0"/>
                          <a:ea typeface="Calibri" panose="020F0502020204030204" pitchFamily="34" charset="0"/>
                          <a:cs typeface="Calibri" panose="020F0502020204030204" pitchFamily="34" charset="0"/>
                        </a:rPr>
                        <a:t> TVA;</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0000"/>
                        </a:lnSpc>
                        <a:spcBef>
                          <a:spcPts val="0"/>
                        </a:spcBef>
                        <a:spcAft>
                          <a:spcPts val="0"/>
                        </a:spcAft>
                      </a:pPr>
                      <a:r>
                        <a:rPr lang="en-US" sz="1800" b="1"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sau</a:t>
                      </a:r>
                      <a:endParaRPr lang="en-US"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US" sz="1800" b="1" dirty="0">
                          <a:solidFill>
                            <a:srgbClr val="7030A0"/>
                          </a:solidFill>
                          <a:effectLst/>
                          <a:latin typeface="Calibri" panose="020F0502020204030204" pitchFamily="34" charset="0"/>
                          <a:ea typeface="Calibri" panose="020F0502020204030204" pitchFamily="34" charset="0"/>
                        </a:rPr>
                        <a:t>    ● </a:t>
                      </a:r>
                      <a:r>
                        <a:rPr lang="en-US" sz="1800" b="1" dirty="0" err="1">
                          <a:solidFill>
                            <a:srgbClr val="7030A0"/>
                          </a:solidFill>
                          <a:effectLst/>
                          <a:latin typeface="Calibri" panose="020F0502020204030204" pitchFamily="34" charset="0"/>
                          <a:ea typeface="Calibri" panose="020F0502020204030204" pitchFamily="34" charset="0"/>
                        </a:rPr>
                        <a:t>prin</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inscrierea</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volumului</a:t>
                      </a:r>
                      <a:r>
                        <a:rPr lang="en-US" sz="1800" b="1" dirty="0">
                          <a:solidFill>
                            <a:srgbClr val="7030A0"/>
                          </a:solidFill>
                          <a:effectLst/>
                          <a:latin typeface="Calibri" panose="020F0502020204030204" pitchFamily="34" charset="0"/>
                          <a:ea typeface="Calibri" panose="020F0502020204030204" pitchFamily="34" charset="0"/>
                        </a:rPr>
                        <a:t> brut a </a:t>
                      </a:r>
                      <a:r>
                        <a:rPr lang="en-US" sz="1800" b="1" dirty="0" err="1">
                          <a:solidFill>
                            <a:srgbClr val="7030A0"/>
                          </a:solidFill>
                          <a:effectLst/>
                          <a:latin typeface="Calibri" panose="020F0502020204030204" pitchFamily="34" charset="0"/>
                          <a:ea typeface="Calibri" panose="020F0502020204030204" pitchFamily="34" charset="0"/>
                        </a:rPr>
                        <a:t>materialului</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lemnos</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fasonat</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rezultat</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prin</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masurare</a:t>
                      </a:r>
                      <a:r>
                        <a:rPr lang="en-US" sz="1800" b="1" dirty="0">
                          <a:solidFill>
                            <a:srgbClr val="7030A0"/>
                          </a:solidFill>
                          <a:effectLst/>
                          <a:latin typeface="Calibri" panose="020F0502020204030204" pitchFamily="34" charset="0"/>
                          <a:ea typeface="Calibri" panose="020F0502020204030204" pitchFamily="34" charset="0"/>
                        </a:rPr>
                        <a:t> in </a:t>
                      </a:r>
                      <a:r>
                        <a:rPr lang="en-US" sz="1800" b="1" dirty="0" err="1">
                          <a:solidFill>
                            <a:srgbClr val="7030A0"/>
                          </a:solidFill>
                          <a:effectLst/>
                          <a:latin typeface="Calibri" panose="020F0502020204030204" pitchFamily="34" charset="0"/>
                          <a:ea typeface="Calibri" panose="020F0502020204030204" pitchFamily="34" charset="0"/>
                        </a:rPr>
                        <a:t>platforma</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primara</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sau</a:t>
                      </a:r>
                      <a:r>
                        <a:rPr lang="en-US" sz="1800" b="1" dirty="0">
                          <a:solidFill>
                            <a:srgbClr val="7030A0"/>
                          </a:solidFill>
                          <a:effectLst/>
                          <a:latin typeface="Calibri" panose="020F0502020204030204" pitchFamily="34" charset="0"/>
                          <a:ea typeface="Calibri" panose="020F0502020204030204" pitchFamily="34" charset="0"/>
                        </a:rPr>
                        <a:t> in </a:t>
                      </a:r>
                      <a:r>
                        <a:rPr lang="en-US" sz="1800" b="1" dirty="0" err="1">
                          <a:solidFill>
                            <a:srgbClr val="7030A0"/>
                          </a:solidFill>
                          <a:effectLst/>
                          <a:latin typeface="Calibri" panose="020F0502020204030204" pitchFamily="34" charset="0"/>
                          <a:ea typeface="Calibri" panose="020F0502020204030204" pitchFamily="34" charset="0"/>
                        </a:rPr>
                        <a:t>alte</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spatii</a:t>
                      </a:r>
                      <a:r>
                        <a:rPr lang="en-US" sz="1800" b="1" dirty="0">
                          <a:solidFill>
                            <a:srgbClr val="7030A0"/>
                          </a:solidFill>
                          <a:effectLst/>
                          <a:latin typeface="Calibri" panose="020F0502020204030204" pitchFamily="34" charset="0"/>
                          <a:ea typeface="Calibri" panose="020F0502020204030204" pitchFamily="34" charset="0"/>
                        </a:rPr>
                        <a:t> de </a:t>
                      </a:r>
                      <a:r>
                        <a:rPr lang="en-US" sz="1800" b="1" dirty="0" err="1">
                          <a:solidFill>
                            <a:srgbClr val="7030A0"/>
                          </a:solidFill>
                          <a:effectLst/>
                          <a:latin typeface="Calibri" panose="020F0502020204030204" pitchFamily="34" charset="0"/>
                          <a:ea typeface="Calibri" panose="020F0502020204030204" pitchFamily="34" charset="0"/>
                        </a:rPr>
                        <a:t>depozitare</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convenite</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sau</a:t>
                      </a:r>
                      <a:r>
                        <a:rPr lang="en-US" sz="1800" b="1" dirty="0">
                          <a:solidFill>
                            <a:srgbClr val="7030A0"/>
                          </a:solidFill>
                          <a:effectLst/>
                          <a:latin typeface="Calibri" panose="020F0502020204030204" pitchFamily="34" charset="0"/>
                          <a:ea typeface="Calibri" panose="020F0502020204030204" pitchFamily="34" charset="0"/>
                        </a:rPr>
                        <a:t> individual, </a:t>
                      </a:r>
                      <a:r>
                        <a:rPr lang="en-US" sz="1800" b="1" dirty="0" err="1">
                          <a:solidFill>
                            <a:srgbClr val="7030A0"/>
                          </a:solidFill>
                          <a:effectLst/>
                          <a:latin typeface="Calibri" panose="020F0502020204030204" pitchFamily="34" charset="0"/>
                          <a:ea typeface="Calibri" panose="020F0502020204030204" pitchFamily="34" charset="0"/>
                        </a:rPr>
                        <a:t>pentru</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fiecare</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mijloc</a:t>
                      </a:r>
                      <a:r>
                        <a:rPr lang="en-US" sz="1800" b="1" dirty="0">
                          <a:solidFill>
                            <a:srgbClr val="7030A0"/>
                          </a:solidFill>
                          <a:effectLst/>
                          <a:latin typeface="Calibri" panose="020F0502020204030204" pitchFamily="34" charset="0"/>
                          <a:ea typeface="Calibri" panose="020F0502020204030204" pitchFamily="34" charset="0"/>
                        </a:rPr>
                        <a:t> de transport in parte. </a:t>
                      </a:r>
                      <a:r>
                        <a:rPr lang="en-US" sz="1800" b="1" dirty="0" err="1">
                          <a:solidFill>
                            <a:srgbClr val="7030A0"/>
                          </a:solidFill>
                          <a:effectLst/>
                          <a:latin typeface="Calibri" panose="020F0502020204030204" pitchFamily="34" charset="0"/>
                          <a:ea typeface="Calibri" panose="020F0502020204030204" pitchFamily="34" charset="0"/>
                        </a:rPr>
                        <a:t>Masurarea</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materialului</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lemnos</a:t>
                      </a:r>
                      <a:r>
                        <a:rPr lang="en-US" sz="1800" b="1" dirty="0">
                          <a:solidFill>
                            <a:srgbClr val="7030A0"/>
                          </a:solidFill>
                          <a:effectLst/>
                          <a:latin typeface="Calibri" panose="020F0502020204030204" pitchFamily="34" charset="0"/>
                          <a:ea typeface="Calibri" panose="020F0502020204030204" pitchFamily="34" charset="0"/>
                        </a:rPr>
                        <a:t> se </a:t>
                      </a:r>
                      <a:r>
                        <a:rPr lang="en-US" sz="1800" b="1" dirty="0" err="1">
                          <a:solidFill>
                            <a:srgbClr val="7030A0"/>
                          </a:solidFill>
                          <a:effectLst/>
                          <a:latin typeface="Calibri" panose="020F0502020204030204" pitchFamily="34" charset="0"/>
                          <a:ea typeface="Calibri" panose="020F0502020204030204" pitchFamily="34" charset="0"/>
                        </a:rPr>
                        <a:t>realizeaza</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prin</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intermediul</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unei</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firme</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terte</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atestata</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pentru</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astfel</a:t>
                      </a:r>
                      <a:r>
                        <a:rPr lang="en-US" sz="1800" b="1" dirty="0">
                          <a:solidFill>
                            <a:srgbClr val="7030A0"/>
                          </a:solidFill>
                          <a:effectLst/>
                          <a:latin typeface="Calibri" panose="020F0502020204030204" pitchFamily="34" charset="0"/>
                          <a:ea typeface="Calibri" panose="020F0502020204030204" pitchFamily="34" charset="0"/>
                        </a:rPr>
                        <a:t> de </a:t>
                      </a:r>
                      <a:r>
                        <a:rPr lang="en-US" sz="1800" b="1" dirty="0" err="1">
                          <a:solidFill>
                            <a:srgbClr val="7030A0"/>
                          </a:solidFill>
                          <a:effectLst/>
                          <a:latin typeface="Calibri" panose="020F0502020204030204" pitchFamily="34" charset="0"/>
                          <a:ea typeface="Calibri" panose="020F0502020204030204" pitchFamily="34" charset="0"/>
                        </a:rPr>
                        <a:t>lucrari</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si</a:t>
                      </a:r>
                      <a:r>
                        <a:rPr lang="en-US" sz="1800" b="1" dirty="0">
                          <a:solidFill>
                            <a:srgbClr val="7030A0"/>
                          </a:solidFill>
                          <a:effectLst/>
                          <a:latin typeface="Calibri" panose="020F0502020204030204" pitchFamily="34" charset="0"/>
                          <a:ea typeface="Calibri" panose="020F0502020204030204" pitchFamily="34" charset="0"/>
                        </a:rPr>
                        <a:t> se </a:t>
                      </a:r>
                      <a:r>
                        <a:rPr lang="en-US" sz="1800" b="1" dirty="0" err="1">
                          <a:solidFill>
                            <a:srgbClr val="7030A0"/>
                          </a:solidFill>
                          <a:effectLst/>
                          <a:latin typeface="Calibri" panose="020F0502020204030204" pitchFamily="34" charset="0"/>
                          <a:ea typeface="Calibri" panose="020F0502020204030204" pitchFamily="34" charset="0"/>
                        </a:rPr>
                        <a:t>realizeaza</a:t>
                      </a:r>
                      <a:r>
                        <a:rPr lang="en-US" sz="1800" b="1" dirty="0">
                          <a:solidFill>
                            <a:srgbClr val="7030A0"/>
                          </a:solidFill>
                          <a:effectLst/>
                          <a:latin typeface="Calibri" panose="020F0502020204030204" pitchFamily="34" charset="0"/>
                          <a:ea typeface="Calibri" panose="020F0502020204030204" pitchFamily="34" charset="0"/>
                        </a:rPr>
                        <a:t> in prezenta </a:t>
                      </a:r>
                      <a:r>
                        <a:rPr lang="en-US" sz="1800" b="1" dirty="0" err="1">
                          <a:solidFill>
                            <a:srgbClr val="7030A0"/>
                          </a:solidFill>
                          <a:effectLst/>
                          <a:latin typeface="Calibri" panose="020F0502020204030204" pitchFamily="34" charset="0"/>
                          <a:ea typeface="Calibri" panose="020F0502020204030204" pitchFamily="34" charset="0"/>
                        </a:rPr>
                        <a:t>reprezentantilor</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imputerniciti</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ai</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partilor</a:t>
                      </a:r>
                      <a:r>
                        <a:rPr lang="en-US" sz="1800" b="1" dirty="0">
                          <a:solidFill>
                            <a:srgbClr val="7030A0"/>
                          </a:solidFill>
                          <a:effectLst/>
                          <a:latin typeface="Calibri" panose="020F0502020204030204" pitchFamily="34" charset="0"/>
                          <a:ea typeface="Calibri" panose="020F0502020204030204" pitchFamily="34" charset="0"/>
                        </a:rPr>
                        <a:t> </a:t>
                      </a:r>
                      <a:r>
                        <a:rPr lang="en-US" sz="1800" b="1" dirty="0" err="1">
                          <a:solidFill>
                            <a:srgbClr val="7030A0"/>
                          </a:solidFill>
                          <a:effectLst/>
                          <a:latin typeface="Calibri" panose="020F0502020204030204" pitchFamily="34" charset="0"/>
                          <a:ea typeface="Calibri" panose="020F0502020204030204" pitchFamily="34" charset="0"/>
                        </a:rPr>
                        <a:t>contractuale</a:t>
                      </a:r>
                      <a:r>
                        <a:rPr lang="en-US" sz="1800" b="1" dirty="0">
                          <a:solidFill>
                            <a:srgbClr val="7030A0"/>
                          </a:solidFill>
                          <a:effectLst/>
                          <a:latin typeface="Calibri" panose="020F0502020204030204" pitchFamily="34" charset="0"/>
                          <a:ea typeface="Calibri" panose="020F0502020204030204" pitchFamily="34" charset="0"/>
                        </a:rPr>
                        <a:t>. </a:t>
                      </a:r>
                      <a:endParaRPr kumimoji="0" lang="x-none" sz="1800" b="0" i="0" u="none" strike="noStrike" kern="1200" cap="none" spc="0" normalizeH="0" baseline="0" noProof="0" dirty="0">
                        <a:ln>
                          <a:noFill/>
                        </a:ln>
                        <a:solidFill>
                          <a:srgbClr val="7030A0"/>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6900" algn="l"/>
                        </a:tabLst>
                        <a:defRPr/>
                      </a:pPr>
                      <a:r>
                        <a:rPr kumimoji="0" lang="en-US" sz="17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Reglementare</a:t>
                      </a:r>
                      <a:r>
                        <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7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procedura</a:t>
                      </a:r>
                      <a:r>
                        <a:rPr kumimoji="0" lang="en-US"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7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mixta</a:t>
                      </a:r>
                      <a:r>
                        <a:rPr kumimoji="0" lang="en-US"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7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privind</a:t>
                      </a:r>
                      <a:r>
                        <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7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valorificarea</a:t>
                      </a:r>
                      <a:r>
                        <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7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masei</a:t>
                      </a:r>
                      <a:r>
                        <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7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lemnoase</a:t>
                      </a:r>
                      <a:r>
                        <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7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respectiv</a:t>
                      </a:r>
                      <a:r>
                        <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7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vanzare</a:t>
                      </a:r>
                      <a:r>
                        <a:rPr kumimoji="0" lang="en-US"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7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pe</a:t>
                      </a:r>
                      <a:r>
                        <a:rPr kumimoji="0" lang="en-US"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7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picior</a:t>
                      </a:r>
                      <a:r>
                        <a:rPr kumimoji="0" lang="en-US"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cu </a:t>
                      </a:r>
                      <a:r>
                        <a:rPr kumimoji="0" lang="en-US" sz="17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regularizare</a:t>
                      </a:r>
                      <a:r>
                        <a:rPr kumimoji="0" lang="en-US"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en-US" sz="17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cantitativa</a:t>
                      </a:r>
                      <a:r>
                        <a:rPr kumimoji="0" lang="en-US"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la </a:t>
                      </a:r>
                      <a:r>
                        <a:rPr kumimoji="0" lang="en-US" sz="1700" b="1" i="0" u="none" strike="noStrike" kern="1200" cap="none" spc="0" normalizeH="0" baseline="0" noProof="0" dirty="0" err="1">
                          <a:ln>
                            <a:noFill/>
                          </a:ln>
                          <a:solidFill>
                            <a:srgbClr val="0070C0"/>
                          </a:solidFill>
                          <a:effectLst/>
                          <a:uLnTx/>
                          <a:uFillTx/>
                          <a:latin typeface="+mn-lt"/>
                          <a:ea typeface="Calibri" panose="020F0502020204030204" pitchFamily="34" charset="0"/>
                          <a:cs typeface="Times New Roman" panose="02020603050405020304" pitchFamily="18" charset="0"/>
                        </a:rPr>
                        <a:t>expeditie</a:t>
                      </a:r>
                      <a:r>
                        <a:rPr kumimoji="0" lang="en-US"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t>
                      </a:r>
                      <a:endParaRPr kumimoji="0" lang="x-none" sz="17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1400" b="1" i="0" u="sng"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1784946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2883583544"/>
              </p:ext>
            </p:extLst>
          </p:nvPr>
        </p:nvGraphicFramePr>
        <p:xfrm>
          <a:off x="122829" y="601581"/>
          <a:ext cx="11929126" cy="6248400"/>
        </p:xfrm>
        <a:graphic>
          <a:graphicData uri="http://schemas.openxmlformats.org/drawingml/2006/table">
            <a:tbl>
              <a:tblPr firstRow="1" bandRow="1">
                <a:tableStyleId>{93296810-A885-4BE3-A3E7-6D5BEEA58F35}</a:tableStyleId>
              </a:tblPr>
              <a:tblGrid>
                <a:gridCol w="395331">
                  <a:extLst>
                    <a:ext uri="{9D8B030D-6E8A-4147-A177-3AD203B41FA5}">
                      <a16:colId xmlns:a16="http://schemas.microsoft.com/office/drawing/2014/main" val="443018147"/>
                    </a:ext>
                  </a:extLst>
                </a:gridCol>
                <a:gridCol w="487680">
                  <a:extLst>
                    <a:ext uri="{9D8B030D-6E8A-4147-A177-3AD203B41FA5}">
                      <a16:colId xmlns:a16="http://schemas.microsoft.com/office/drawing/2014/main" val="20001"/>
                    </a:ext>
                  </a:extLst>
                </a:gridCol>
                <a:gridCol w="4876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2824480">
                  <a:extLst>
                    <a:ext uri="{9D8B030D-6E8A-4147-A177-3AD203B41FA5}">
                      <a16:colId xmlns:a16="http://schemas.microsoft.com/office/drawing/2014/main" val="1936576000"/>
                    </a:ext>
                  </a:extLst>
                </a:gridCol>
                <a:gridCol w="3886200">
                  <a:extLst>
                    <a:ext uri="{9D8B030D-6E8A-4147-A177-3AD203B41FA5}">
                      <a16:colId xmlns:a16="http://schemas.microsoft.com/office/drawing/2014/main" val="3002839380"/>
                    </a:ext>
                  </a:extLst>
                </a:gridCol>
                <a:gridCol w="3639475">
                  <a:extLst>
                    <a:ext uri="{9D8B030D-6E8A-4147-A177-3AD203B41FA5}">
                      <a16:colId xmlns:a16="http://schemas.microsoft.com/office/drawing/2014/main" val="2335696064"/>
                    </a:ext>
                  </a:extLst>
                </a:gridCol>
              </a:tblGrid>
              <a:tr h="909902">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a:t>
                      </a:r>
                      <a:r>
                        <a:rPr lang="en-US" sz="1400" baseline="0" dirty="0" err="1">
                          <a:solidFill>
                            <a:schemeClr val="tx1"/>
                          </a:solidFill>
                        </a:rPr>
                        <a:t>nou</a:t>
                      </a:r>
                      <a:r>
                        <a:rPr lang="en-US" sz="1400" baseline="0" dirty="0">
                          <a:solidFill>
                            <a:schemeClr val="tx1"/>
                          </a:solidFill>
                        </a:rPr>
                        <a:t>          </a:t>
                      </a:r>
                    </a:p>
                    <a:p>
                      <a:pPr algn="ct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a:t>
                      </a:r>
                      <a:r>
                        <a:rPr lang="en-US" sz="1400" baseline="0" dirty="0" err="1">
                          <a:solidFill>
                            <a:schemeClr val="tx1"/>
                          </a:solidFill>
                        </a:rPr>
                        <a:t>Negru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reformulat</a:t>
                      </a:r>
                      <a:r>
                        <a:rPr lang="en-US" sz="1400" baseline="0" dirty="0">
                          <a:solidFill>
                            <a:schemeClr val="tx1"/>
                          </a:solidFill>
                        </a:rPr>
                        <a:t> (cu </a:t>
                      </a:r>
                      <a:r>
                        <a:rPr lang="en-US" sz="1400" baseline="0" dirty="0" err="1">
                          <a:solidFill>
                            <a:schemeClr val="tx1"/>
                          </a:solidFill>
                        </a:rPr>
                        <a:t>Albastru</a:t>
                      </a:r>
                      <a:r>
                        <a:rPr lang="en-US" sz="1400" baseline="0" dirty="0">
                          <a:solidFill>
                            <a:schemeClr val="tx1"/>
                          </a:solidFill>
                        </a:rPr>
                        <a:t>) </a:t>
                      </a:r>
                    </a:p>
                    <a:p>
                      <a:pPr algn="l"/>
                      <a:r>
                        <a:rPr lang="en-US" sz="1400" baseline="0" dirty="0">
                          <a:solidFill>
                            <a:schemeClr val="tx1"/>
                          </a:solidFill>
                        </a:rPr>
                        <a:t>                     ●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a:t>
                      </a:r>
                      <a:r>
                        <a:rPr lang="en-US" sz="1400" baseline="0" dirty="0" err="1">
                          <a:solidFill>
                            <a:schemeClr val="tx1"/>
                          </a:solidFill>
                        </a:rPr>
                        <a:t>Mov</a:t>
                      </a:r>
                      <a:r>
                        <a:rPr lang="en-US" sz="1400" baseline="0" dirty="0">
                          <a:solidFill>
                            <a:schemeClr val="tx1"/>
                          </a:solidFill>
                        </a:rPr>
                        <a:t>)</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t>
                      </a:r>
                      <a:r>
                        <a:rPr lang="en-US" sz="1400" dirty="0">
                          <a:solidFill>
                            <a:schemeClr val="tx1"/>
                          </a:solidFill>
                        </a:rPr>
                        <a:t>OBSERVATII/</a:t>
                      </a:r>
                      <a:r>
                        <a:rPr lang="x-none" sz="1400" dirty="0">
                          <a:solidFill>
                            <a:schemeClr val="tx1"/>
                          </a:solidFill>
                        </a:rPr>
                        <a:t>ARGUMENTE</a:t>
                      </a:r>
                    </a:p>
                  </a:txBody>
                  <a:tcPr>
                    <a:blipFill>
                      <a:blip r:embed="rId2"/>
                      <a:tile tx="0" ty="0" sx="100000" sy="100000" flip="none" algn="tl"/>
                    </a:blipFill>
                  </a:tcPr>
                </a:tc>
                <a:extLst>
                  <a:ext uri="{0D108BD9-81ED-4DB2-BD59-A6C34878D82A}">
                    <a16:rowId xmlns:a16="http://schemas.microsoft.com/office/drawing/2014/main" val="3493749900"/>
                  </a:ext>
                </a:extLst>
              </a:tr>
              <a:tr h="5224597">
                <a:tc>
                  <a:txBody>
                    <a:bodyPr/>
                    <a:lstStyle/>
                    <a:p>
                      <a:r>
                        <a:rPr lang="en-US" sz="1800" b="1" dirty="0">
                          <a:latin typeface="+mn-lt"/>
                        </a:rPr>
                        <a:t>III</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55</a:t>
                      </a:r>
                      <a:endParaRPr lang="x-none" sz="1800" b="1" dirty="0">
                        <a:latin typeface="+mn-lt"/>
                      </a:endParaRPr>
                    </a:p>
                  </a:txBody>
                  <a:tcPr>
                    <a:blipFill>
                      <a:blip r:embed="rId3"/>
                      <a:tile tx="0" ty="0" sx="100000" sy="100000" flip="none" algn="tl"/>
                    </a:blipFill>
                  </a:tcPr>
                </a:tc>
                <a:tc>
                  <a:txBody>
                    <a:bodyPr/>
                    <a:lstStyle/>
                    <a:p>
                      <a:r>
                        <a:rPr lang="en-US" sz="1800" b="1" dirty="0">
                          <a:latin typeface="+mn-lt"/>
                        </a:rPr>
                        <a:t>(8)</a:t>
                      </a: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rPr>
                        <a:t>b)</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în</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cazul</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loturilor</a:t>
                      </a:r>
                      <a:r>
                        <a:rPr lang="en-US" sz="1800" dirty="0">
                          <a:effectLst/>
                          <a:latin typeface="Calibri" panose="020F0502020204030204" pitchFamily="34" charset="0"/>
                          <a:ea typeface="Calibri" panose="020F0502020204030204" pitchFamily="34" charset="0"/>
                        </a:rPr>
                        <a:t> şi </a:t>
                      </a:r>
                      <a:r>
                        <a:rPr lang="en-US" sz="1800" dirty="0" err="1">
                          <a:effectLst/>
                          <a:latin typeface="Calibri" panose="020F0502020204030204" pitchFamily="34" charset="0"/>
                          <a:ea typeface="Calibri" panose="020F0502020204030204" pitchFamily="34" charset="0"/>
                        </a:rPr>
                        <a:t>pieselor</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lemn</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fasonat</a:t>
                      </a:r>
                      <a:r>
                        <a:rPr lang="en-US" sz="1800" dirty="0">
                          <a:effectLst/>
                          <a:latin typeface="Calibri" panose="020F0502020204030204" pitchFamily="34" charset="0"/>
                          <a:ea typeface="Calibri" panose="020F0502020204030204" pitchFamily="34" charset="0"/>
                        </a:rPr>
                        <a:t> din </a:t>
                      </a:r>
                      <a:r>
                        <a:rPr lang="en-US" sz="1800" dirty="0" err="1">
                          <a:effectLst/>
                          <a:latin typeface="Calibri" panose="020F0502020204030204" pitchFamily="34" charset="0"/>
                          <a:ea typeface="Calibri" panose="020F0502020204030204" pitchFamily="34" charset="0"/>
                        </a:rPr>
                        <a:t>sortimente</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lemn</a:t>
                      </a:r>
                      <a:r>
                        <a:rPr lang="en-US" sz="1800" dirty="0">
                          <a:effectLst/>
                          <a:latin typeface="Calibri" panose="020F0502020204030204" pitchFamily="34" charset="0"/>
                          <a:ea typeface="Calibri" panose="020F0502020204030204" pitchFamily="34" charset="0"/>
                        </a:rPr>
                        <a:t> rotund şi </a:t>
                      </a:r>
                      <a:r>
                        <a:rPr lang="en-US" sz="1800" dirty="0" err="1">
                          <a:effectLst/>
                          <a:latin typeface="Calibri" panose="020F0502020204030204" pitchFamily="34" charset="0"/>
                          <a:ea typeface="Calibri" panose="020F0502020204030204" pitchFamily="34" charset="0"/>
                        </a:rPr>
                        <a:t>despicat</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lucru</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facturarea</a:t>
                      </a:r>
                      <a:r>
                        <a:rPr lang="en-US" sz="1800" dirty="0">
                          <a:effectLst/>
                          <a:latin typeface="Calibri" panose="020F0502020204030204" pitchFamily="34" charset="0"/>
                          <a:ea typeface="Calibri" panose="020F0502020204030204" pitchFamily="34" charset="0"/>
                        </a:rPr>
                        <a:t> se </a:t>
                      </a:r>
                      <a:r>
                        <a:rPr lang="en-US" sz="1800" dirty="0" err="1">
                          <a:effectLst/>
                          <a:latin typeface="Calibri" panose="020F0502020204030204" pitchFamily="34" charset="0"/>
                          <a:ea typeface="Calibri" panose="020F0502020204030204" pitchFamily="34" charset="0"/>
                        </a:rPr>
                        <a:t>realizează</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prin</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înscrierea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volumului</a:t>
                      </a:r>
                      <a:r>
                        <a:rPr lang="en-US" sz="1800" dirty="0">
                          <a:effectLst/>
                          <a:latin typeface="Calibri" panose="020F0502020204030204" pitchFamily="34" charset="0"/>
                          <a:ea typeface="Calibri" panose="020F0502020204030204" pitchFamily="34" charset="0"/>
                        </a:rPr>
                        <a:t> </a:t>
                      </a:r>
                      <a:r>
                        <a:rPr lang="en-US" sz="1800" strike="sngStrike" dirty="0">
                          <a:solidFill>
                            <a:srgbClr val="FF0000"/>
                          </a:solidFill>
                          <a:effectLst/>
                          <a:latin typeface="Calibri" panose="020F0502020204030204" pitchFamily="34" charset="0"/>
                          <a:ea typeface="Calibri" panose="020F0502020204030204" pitchFamily="34" charset="0"/>
                        </a:rPr>
                        <a:t>net</a:t>
                      </a:r>
                      <a:r>
                        <a:rPr lang="en-US" sz="1800" dirty="0">
                          <a:effectLst/>
                          <a:latin typeface="Calibri" panose="020F0502020204030204" pitchFamily="34" charset="0"/>
                          <a:ea typeface="Calibri" panose="020F0502020204030204" pitchFamily="34" charset="0"/>
                        </a:rPr>
                        <a:t> al </a:t>
                      </a:r>
                      <a:r>
                        <a:rPr lang="en-US" sz="1800" dirty="0" err="1">
                          <a:effectLst/>
                          <a:latin typeface="Calibri" panose="020F0502020204030204" pitchFamily="34" charset="0"/>
                          <a:ea typeface="Calibri" panose="020F0502020204030204" pitchFamily="34" charset="0"/>
                        </a:rPr>
                        <a:t>lotului</a:t>
                      </a:r>
                      <a:r>
                        <a:rPr lang="en-US" sz="1800" dirty="0">
                          <a:effectLst/>
                          <a:latin typeface="Calibri" panose="020F0502020204030204" pitchFamily="34" charset="0"/>
                          <a:ea typeface="Calibri" panose="020F0502020204030204" pitchFamily="34" charset="0"/>
                        </a:rPr>
                        <a:t>/</a:t>
                      </a:r>
                      <a:r>
                        <a:rPr lang="en-US" sz="1800" dirty="0" err="1">
                          <a:effectLst/>
                          <a:latin typeface="Calibri" panose="020F0502020204030204" pitchFamily="34" charset="0"/>
                          <a:ea typeface="Calibri" panose="020F0502020204030204" pitchFamily="34" charset="0"/>
                        </a:rPr>
                        <a:t>piesei</a:t>
                      </a:r>
                      <a:r>
                        <a:rPr lang="en-US" sz="1800" dirty="0">
                          <a:effectLst/>
                          <a:latin typeface="Calibri" panose="020F0502020204030204" pitchFamily="34" charset="0"/>
                          <a:ea typeface="Calibri" panose="020F0502020204030204" pitchFamily="34" charset="0"/>
                        </a:rPr>
                        <a:t> de </a:t>
                      </a:r>
                      <a:r>
                        <a:rPr lang="en-US" sz="1800" dirty="0" err="1">
                          <a:effectLst/>
                          <a:latin typeface="Calibri" panose="020F0502020204030204" pitchFamily="34" charset="0"/>
                          <a:ea typeface="Calibri" panose="020F0502020204030204" pitchFamily="34" charset="0"/>
                        </a:rPr>
                        <a:t>lemn</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fasonat</a:t>
                      </a:r>
                      <a:r>
                        <a:rPr lang="en-US" sz="1800" dirty="0">
                          <a:effectLst/>
                          <a:latin typeface="Calibri" panose="020F0502020204030204" pitchFamily="34" charset="0"/>
                          <a:ea typeface="Calibri" panose="020F0502020204030204" pitchFamily="34" charset="0"/>
                        </a:rPr>
                        <a:t> şi a </a:t>
                      </a:r>
                      <a:r>
                        <a:rPr lang="en-US" sz="1800" dirty="0" err="1">
                          <a:effectLst/>
                          <a:latin typeface="Calibri" panose="020F0502020204030204" pitchFamily="34" charset="0"/>
                          <a:ea typeface="Calibri" panose="020F0502020204030204" pitchFamily="34" charset="0"/>
                        </a:rPr>
                        <a:t>valorii</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aferente</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lotului</a:t>
                      </a:r>
                      <a:r>
                        <a:rPr lang="en-US" sz="1800" dirty="0">
                          <a:effectLst/>
                          <a:latin typeface="Calibri" panose="020F0502020204030204" pitchFamily="34" charset="0"/>
                          <a:ea typeface="Calibri" panose="020F0502020204030204" pitchFamily="34" charset="0"/>
                        </a:rPr>
                        <a:t>/</a:t>
                      </a:r>
                      <a:r>
                        <a:rPr lang="en-US" sz="1800" dirty="0" err="1">
                          <a:effectLst/>
                          <a:latin typeface="Calibri" panose="020F0502020204030204" pitchFamily="34" charset="0"/>
                          <a:ea typeface="Calibri" panose="020F0502020204030204" pitchFamily="34" charset="0"/>
                        </a:rPr>
                        <a:t>piesei</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fără</a:t>
                      </a:r>
                      <a:r>
                        <a:rPr lang="en-US" sz="1800" dirty="0">
                          <a:effectLst/>
                          <a:latin typeface="Calibri" panose="020F0502020204030204" pitchFamily="34" charset="0"/>
                          <a:ea typeface="Calibri" panose="020F0502020204030204" pitchFamily="34" charset="0"/>
                        </a:rPr>
                        <a:t> TVA </a:t>
                      </a:r>
                      <a:r>
                        <a:rPr lang="en-US" sz="1800" strike="sngStrike" dirty="0">
                          <a:solidFill>
                            <a:srgbClr val="FF0000"/>
                          </a:solidFill>
                          <a:effectLst/>
                          <a:latin typeface="Calibri" panose="020F0502020204030204" pitchFamily="34" charset="0"/>
                          <a:ea typeface="Calibri" panose="020F0502020204030204" pitchFamily="34" charset="0"/>
                        </a:rPr>
                        <a:t>şi </a:t>
                      </a:r>
                      <a:r>
                        <a:rPr lang="en-US" sz="1800" strike="sngStrike" dirty="0" err="1">
                          <a:solidFill>
                            <a:srgbClr val="FF0000"/>
                          </a:solidFill>
                          <a:effectLst/>
                          <a:latin typeface="Calibri" panose="020F0502020204030204" pitchFamily="34" charset="0"/>
                          <a:ea typeface="Calibri" panose="020F0502020204030204" pitchFamily="34" charset="0"/>
                        </a:rPr>
                        <a:t>prin</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înscrierea</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volumului</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cojii</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acestora</a:t>
                      </a:r>
                      <a:r>
                        <a:rPr lang="en-US" sz="1800" strike="sngStrike" dirty="0">
                          <a:solidFill>
                            <a:srgbClr val="FF0000"/>
                          </a:solidFill>
                          <a:effectLst/>
                          <a:latin typeface="Calibri" panose="020F0502020204030204" pitchFamily="34" charset="0"/>
                          <a:ea typeface="Calibri" panose="020F0502020204030204" pitchFamily="34" charset="0"/>
                        </a:rPr>
                        <a:t> şi a </a:t>
                      </a:r>
                      <a:r>
                        <a:rPr lang="en-US" sz="1800" strike="sngStrike" dirty="0" err="1">
                          <a:solidFill>
                            <a:srgbClr val="FF0000"/>
                          </a:solidFill>
                          <a:effectLst/>
                          <a:latin typeface="Calibri" panose="020F0502020204030204" pitchFamily="34" charset="0"/>
                          <a:ea typeface="Calibri" panose="020F0502020204030204" pitchFamily="34" charset="0"/>
                        </a:rPr>
                        <a:t>valorii</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aferente</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pentru</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fiecare</a:t>
                      </a:r>
                      <a:r>
                        <a:rPr lang="en-US" sz="1800" strike="sngStrike" dirty="0">
                          <a:solidFill>
                            <a:srgbClr val="FF0000"/>
                          </a:solidFill>
                          <a:effectLst/>
                          <a:latin typeface="Calibri" panose="020F0502020204030204" pitchFamily="34" charset="0"/>
                          <a:ea typeface="Calibri" panose="020F0502020204030204" pitchFamily="34" charset="0"/>
                        </a:rPr>
                        <a:t> lot/</a:t>
                      </a:r>
                      <a:r>
                        <a:rPr lang="en-US" sz="1800" strike="sngStrike" dirty="0" err="1">
                          <a:solidFill>
                            <a:srgbClr val="FF0000"/>
                          </a:solidFill>
                          <a:effectLst/>
                          <a:latin typeface="Calibri" panose="020F0502020204030204" pitchFamily="34" charset="0"/>
                          <a:ea typeface="Calibri" panose="020F0502020204030204" pitchFamily="34" charset="0"/>
                        </a:rPr>
                        <a:t>piesă</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fără</a:t>
                      </a:r>
                      <a:r>
                        <a:rPr lang="en-US" sz="1800" strike="sngStrike" dirty="0">
                          <a:solidFill>
                            <a:srgbClr val="FF0000"/>
                          </a:solidFill>
                          <a:effectLst/>
                          <a:latin typeface="Calibri" panose="020F0502020204030204" pitchFamily="34" charset="0"/>
                          <a:ea typeface="Calibri" panose="020F0502020204030204" pitchFamily="34" charset="0"/>
                        </a:rPr>
                        <a:t> TVA; </a:t>
                      </a:r>
                      <a:r>
                        <a:rPr lang="en-US" sz="1800" strike="sngStrike" dirty="0" err="1">
                          <a:solidFill>
                            <a:srgbClr val="FF0000"/>
                          </a:solidFill>
                          <a:effectLst/>
                          <a:latin typeface="Calibri" panose="020F0502020204030204" pitchFamily="34" charset="0"/>
                          <a:ea typeface="Calibri" panose="020F0502020204030204" pitchFamily="34" charset="0"/>
                        </a:rPr>
                        <a:t>în</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factură</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pentru</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fiecare</a:t>
                      </a:r>
                      <a:r>
                        <a:rPr lang="en-US" sz="1800" strike="sngStrike" dirty="0">
                          <a:solidFill>
                            <a:srgbClr val="FF0000"/>
                          </a:solidFill>
                          <a:effectLst/>
                          <a:latin typeface="Calibri" panose="020F0502020204030204" pitchFamily="34" charset="0"/>
                          <a:ea typeface="Calibri" panose="020F0502020204030204" pitchFamily="34" charset="0"/>
                        </a:rPr>
                        <a:t> lot/</a:t>
                      </a:r>
                      <a:r>
                        <a:rPr lang="en-US" sz="1800" strike="sngStrike" dirty="0" err="1">
                          <a:solidFill>
                            <a:srgbClr val="FF0000"/>
                          </a:solidFill>
                          <a:effectLst/>
                          <a:latin typeface="Calibri" panose="020F0502020204030204" pitchFamily="34" charset="0"/>
                          <a:ea typeface="Calibri" panose="020F0502020204030204" pitchFamily="34" charset="0"/>
                        </a:rPr>
                        <a:t>piesă</a:t>
                      </a:r>
                      <a:r>
                        <a:rPr lang="en-US" sz="1800" strike="sngStrike" dirty="0">
                          <a:solidFill>
                            <a:srgbClr val="FF0000"/>
                          </a:solidFill>
                          <a:effectLst/>
                          <a:latin typeface="Calibri" panose="020F0502020204030204" pitchFamily="34" charset="0"/>
                          <a:ea typeface="Calibri" panose="020F0502020204030204" pitchFamily="34" charset="0"/>
                        </a:rPr>
                        <a:t> se </a:t>
                      </a:r>
                      <a:r>
                        <a:rPr lang="en-US" sz="1800" strike="sngStrike" dirty="0" err="1">
                          <a:solidFill>
                            <a:srgbClr val="FF0000"/>
                          </a:solidFill>
                          <a:effectLst/>
                          <a:latin typeface="Calibri" panose="020F0502020204030204" pitchFamily="34" charset="0"/>
                          <a:ea typeface="Calibri" panose="020F0502020204030204" pitchFamily="34" charset="0"/>
                        </a:rPr>
                        <a:t>înscrie</a:t>
                      </a:r>
                      <a:r>
                        <a:rPr lang="en-US" sz="1800" strike="sngStrike" dirty="0">
                          <a:solidFill>
                            <a:srgbClr val="FF0000"/>
                          </a:solidFill>
                          <a:effectLst/>
                          <a:latin typeface="Calibri" panose="020F0502020204030204" pitchFamily="34" charset="0"/>
                          <a:ea typeface="Calibri" panose="020F0502020204030204" pitchFamily="34" charset="0"/>
                        </a:rPr>
                        <a:t> şi </a:t>
                      </a:r>
                      <a:r>
                        <a:rPr lang="en-US" sz="1800" strike="sngStrike" dirty="0" err="1">
                          <a:solidFill>
                            <a:srgbClr val="FF0000"/>
                          </a:solidFill>
                          <a:effectLst/>
                          <a:latin typeface="Calibri" panose="020F0502020204030204" pitchFamily="34" charset="0"/>
                          <a:ea typeface="Calibri" panose="020F0502020204030204" pitchFamily="34" charset="0"/>
                        </a:rPr>
                        <a:t>volumul</a:t>
                      </a:r>
                      <a:r>
                        <a:rPr lang="en-US" sz="1800" strike="sngStrike" dirty="0">
                          <a:solidFill>
                            <a:srgbClr val="FF0000"/>
                          </a:solidFill>
                          <a:effectLst/>
                          <a:latin typeface="Calibri" panose="020F0502020204030204" pitchFamily="34" charset="0"/>
                          <a:ea typeface="Calibri" panose="020F0502020204030204" pitchFamily="34" charset="0"/>
                        </a:rPr>
                        <a:t> brut </a:t>
                      </a:r>
                      <a:r>
                        <a:rPr lang="en-US" sz="1800" strike="sngStrike" dirty="0" err="1">
                          <a:solidFill>
                            <a:srgbClr val="FF0000"/>
                          </a:solidFill>
                          <a:effectLst/>
                          <a:latin typeface="Calibri" panose="020F0502020204030204" pitchFamily="34" charset="0"/>
                          <a:ea typeface="Calibri" panose="020F0502020204030204" pitchFamily="34" charset="0"/>
                        </a:rPr>
                        <a:t>rezultat</a:t>
                      </a:r>
                      <a:r>
                        <a:rPr lang="en-US" sz="1800" strike="sngStrike" dirty="0">
                          <a:solidFill>
                            <a:srgbClr val="FF0000"/>
                          </a:solidFill>
                          <a:effectLst/>
                          <a:latin typeface="Calibri" panose="020F0502020204030204" pitchFamily="34" charset="0"/>
                          <a:ea typeface="Calibri" panose="020F0502020204030204" pitchFamily="34" charset="0"/>
                        </a:rPr>
                        <a:t> din </a:t>
                      </a:r>
                      <a:r>
                        <a:rPr lang="en-US" sz="1800" strike="sngStrike" dirty="0" err="1">
                          <a:solidFill>
                            <a:srgbClr val="FF0000"/>
                          </a:solidFill>
                          <a:effectLst/>
                          <a:latin typeface="Calibri" panose="020F0502020204030204" pitchFamily="34" charset="0"/>
                          <a:ea typeface="Calibri" panose="020F0502020204030204" pitchFamily="34" charset="0"/>
                        </a:rPr>
                        <a:t>însumarea</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volumului</a:t>
                      </a:r>
                      <a:r>
                        <a:rPr lang="en-US" sz="1800" strike="sngStrike" dirty="0">
                          <a:solidFill>
                            <a:srgbClr val="FF0000"/>
                          </a:solidFill>
                          <a:effectLst/>
                          <a:latin typeface="Calibri" panose="020F0502020204030204" pitchFamily="34" charset="0"/>
                          <a:ea typeface="Calibri" panose="020F0502020204030204" pitchFamily="34" charset="0"/>
                        </a:rPr>
                        <a:t> net şi a </a:t>
                      </a:r>
                      <a:r>
                        <a:rPr lang="en-US" sz="1800" strike="sngStrike" dirty="0" err="1">
                          <a:solidFill>
                            <a:srgbClr val="FF0000"/>
                          </a:solidFill>
                          <a:effectLst/>
                          <a:latin typeface="Calibri" panose="020F0502020204030204" pitchFamily="34" charset="0"/>
                          <a:ea typeface="Calibri" panose="020F0502020204030204" pitchFamily="34" charset="0"/>
                        </a:rPr>
                        <a:t>volumului</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cojii</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aferente</a:t>
                      </a:r>
                      <a:r>
                        <a:rPr lang="en-US" sz="1800" strike="sngStrike" dirty="0">
                          <a:solidFill>
                            <a:srgbClr val="FF0000"/>
                          </a:solidFill>
                          <a:effectLst/>
                          <a:latin typeface="Calibri" panose="020F0502020204030204" pitchFamily="34" charset="0"/>
                          <a:ea typeface="Calibri" panose="020F0502020204030204" pitchFamily="34" charset="0"/>
                        </a:rPr>
                        <a:t> </a:t>
                      </a:r>
                      <a:r>
                        <a:rPr lang="en-US" sz="1800" strike="sngStrike" dirty="0" err="1">
                          <a:solidFill>
                            <a:srgbClr val="FF0000"/>
                          </a:solidFill>
                          <a:effectLst/>
                          <a:latin typeface="Calibri" panose="020F0502020204030204" pitchFamily="34" charset="0"/>
                          <a:ea typeface="Calibri" panose="020F0502020204030204" pitchFamily="34" charset="0"/>
                        </a:rPr>
                        <a:t>volumului</a:t>
                      </a:r>
                      <a:r>
                        <a:rPr lang="en-US" sz="1800" strike="sngStrike" dirty="0">
                          <a:solidFill>
                            <a:srgbClr val="FF0000"/>
                          </a:solidFill>
                          <a:effectLst/>
                          <a:latin typeface="Calibri" panose="020F0502020204030204" pitchFamily="34" charset="0"/>
                          <a:ea typeface="Calibri" panose="020F0502020204030204" pitchFamily="34" charset="0"/>
                        </a:rPr>
                        <a:t> net;</a:t>
                      </a: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b)</a:t>
                      </a:r>
                      <a:r>
                        <a:rPr kumimoji="0" lang="en-US" sz="1800" b="0" i="0" u="none" strike="noStrike" kern="1200" cap="none" spc="0" normalizeH="0" baseline="0" noProof="0" dirty="0">
                          <a:ln>
                            <a:noFill/>
                          </a:ln>
                          <a:solidFill>
                            <a:prstClr val="black"/>
                          </a:solidFill>
                          <a:effectLst/>
                          <a:uLnTx/>
                          <a:uFillTx/>
                          <a:latin typeface="+mn-lt"/>
                          <a:ea typeface="+mn-ea"/>
                          <a:cs typeface="+mn-cs"/>
                        </a:rPr>
                        <a:t>  in </a:t>
                      </a:r>
                      <a:r>
                        <a:rPr kumimoji="0" lang="en-US" sz="1800" b="0" i="0" u="none" strike="noStrike" kern="1200" cap="none" spc="0" normalizeH="0" baseline="0" noProof="0" dirty="0" err="1">
                          <a:ln>
                            <a:noFill/>
                          </a:ln>
                          <a:solidFill>
                            <a:prstClr val="black"/>
                          </a:solidFill>
                          <a:effectLst/>
                          <a:uLnTx/>
                          <a:uFillTx/>
                          <a:latin typeface="+mn-lt"/>
                          <a:ea typeface="+mn-ea"/>
                          <a:cs typeface="+mn-cs"/>
                        </a:rPr>
                        <a:t>cazul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loturilor</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pieselor</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fasonat</a:t>
                      </a:r>
                      <a:r>
                        <a:rPr kumimoji="0" lang="en-US" sz="1800" b="0" i="0" u="none" strike="noStrike" kern="1200" cap="none" spc="0" normalizeH="0" baseline="0" noProof="0" dirty="0">
                          <a:ln>
                            <a:noFill/>
                          </a:ln>
                          <a:solidFill>
                            <a:prstClr val="black"/>
                          </a:solidFill>
                          <a:effectLst/>
                          <a:uLnTx/>
                          <a:uFillTx/>
                          <a:latin typeface="+mn-lt"/>
                          <a:ea typeface="+mn-ea"/>
                          <a:cs typeface="+mn-cs"/>
                        </a:rPr>
                        <a:t> din </a:t>
                      </a:r>
                      <a:r>
                        <a:rPr kumimoji="0" lang="en-US" sz="1800" b="0" i="0" u="none" strike="noStrike" kern="1200" cap="none" spc="0" normalizeH="0" baseline="0" noProof="0" dirty="0" err="1">
                          <a:ln>
                            <a:noFill/>
                          </a:ln>
                          <a:solidFill>
                            <a:prstClr val="black"/>
                          </a:solidFill>
                          <a:effectLst/>
                          <a:uLnTx/>
                          <a:uFillTx/>
                          <a:latin typeface="+mn-lt"/>
                          <a:ea typeface="+mn-ea"/>
                          <a:cs typeface="+mn-cs"/>
                        </a:rPr>
                        <a:t>sortimente</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lemn</a:t>
                      </a:r>
                      <a:r>
                        <a:rPr kumimoji="0" lang="en-US" sz="1800" b="0" i="0" u="none" strike="noStrike" kern="1200" cap="none" spc="0" normalizeH="0" baseline="0" noProof="0" dirty="0">
                          <a:ln>
                            <a:noFill/>
                          </a:ln>
                          <a:solidFill>
                            <a:prstClr val="black"/>
                          </a:solidFill>
                          <a:effectLst/>
                          <a:uLnTx/>
                          <a:uFillTx/>
                          <a:latin typeface="+mn-lt"/>
                          <a:ea typeface="+mn-ea"/>
                          <a:cs typeface="+mn-cs"/>
                        </a:rPr>
                        <a:t> rotund </a:t>
                      </a:r>
                      <a:r>
                        <a:rPr kumimoji="0" lang="en-US" sz="1800" b="0" i="0" u="none" strike="noStrike" kern="1200" cap="none" spc="0" normalizeH="0" baseline="0" noProof="0" dirty="0" err="1">
                          <a:ln>
                            <a:noFill/>
                          </a:ln>
                          <a:solidFill>
                            <a:prstClr val="black"/>
                          </a:solidFill>
                          <a:effectLst/>
                          <a:uLnTx/>
                          <a:uFillTx/>
                          <a:latin typeface="+mn-lt"/>
                          <a:ea typeface="+mn-ea"/>
                          <a:cs typeface="+mn-cs"/>
                        </a:rPr>
                        <a:t>si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despicat</a:t>
                      </a:r>
                      <a:r>
                        <a:rPr kumimoji="0" lang="en-US" sz="1800" b="0" i="0" u="none" strike="noStrike" kern="1200" cap="none" spc="0" normalizeH="0" baseline="0" noProof="0" dirty="0">
                          <a:ln>
                            <a:noFill/>
                          </a:ln>
                          <a:solidFill>
                            <a:prstClr val="black"/>
                          </a:solidFill>
                          <a:effectLst/>
                          <a:uLnTx/>
                          <a:uFillTx/>
                          <a:latin typeface="+mn-lt"/>
                          <a:ea typeface="+mn-ea"/>
                          <a:cs typeface="+mn-cs"/>
                        </a:rPr>
                        <a:t> de </a:t>
                      </a:r>
                      <a:r>
                        <a:rPr kumimoji="0" lang="en-US" sz="1800" b="0" i="0" u="none" strike="noStrike" kern="1200" cap="none" spc="0" normalizeH="0" baseline="0" noProof="0" dirty="0" err="1">
                          <a:ln>
                            <a:noFill/>
                          </a:ln>
                          <a:solidFill>
                            <a:prstClr val="black"/>
                          </a:solidFill>
                          <a:effectLst/>
                          <a:uLnTx/>
                          <a:uFillTx/>
                          <a:latin typeface="+mn-lt"/>
                          <a:ea typeface="+mn-ea"/>
                          <a:cs typeface="+mn-cs"/>
                        </a:rPr>
                        <a:t>lucru</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facturarea</a:t>
                      </a:r>
                      <a:r>
                        <a:rPr kumimoji="0" lang="en-US" sz="1800" b="0" i="0" u="none" strike="noStrike" kern="1200" cap="none" spc="0" normalizeH="0" baseline="0" noProof="0" dirty="0">
                          <a:ln>
                            <a:noFill/>
                          </a:ln>
                          <a:solidFill>
                            <a:prstClr val="black"/>
                          </a:solidFill>
                          <a:effectLst/>
                          <a:uLnTx/>
                          <a:uFillTx/>
                          <a:latin typeface="+mn-lt"/>
                          <a:ea typeface="+mn-ea"/>
                          <a:cs typeface="+mn-cs"/>
                        </a:rPr>
                        <a:t> se </a:t>
                      </a:r>
                      <a:r>
                        <a:rPr kumimoji="0" lang="en-US" sz="1800" b="0" i="0" u="none" strike="noStrike" kern="1200" cap="none" spc="0" normalizeH="0" baseline="0" noProof="0" dirty="0" err="1">
                          <a:ln>
                            <a:noFill/>
                          </a:ln>
                          <a:solidFill>
                            <a:prstClr val="black"/>
                          </a:solidFill>
                          <a:effectLst/>
                          <a:uLnTx/>
                          <a:uFillTx/>
                          <a:latin typeface="+mn-lt"/>
                          <a:ea typeface="+mn-ea"/>
                          <a:cs typeface="+mn-cs"/>
                        </a:rPr>
                        <a:t>realizeaza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prin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inscrierea</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volumului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1" i="0" u="sng" strike="noStrike" kern="1200" cap="none" spc="0" normalizeH="0" baseline="0" noProof="0" dirty="0">
                          <a:ln>
                            <a:noFill/>
                          </a:ln>
                          <a:solidFill>
                            <a:srgbClr val="0070C0"/>
                          </a:solidFill>
                          <a:effectLst/>
                          <a:uLnTx/>
                          <a:uFillTx/>
                          <a:latin typeface="+mn-lt"/>
                          <a:ea typeface="+mn-ea"/>
                          <a:cs typeface="+mn-cs"/>
                        </a:rPr>
                        <a:t>brut</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si</a:t>
                      </a:r>
                      <a:r>
                        <a:rPr kumimoji="0" lang="en-US" sz="1800" b="0" i="0" u="none" strike="noStrike" kern="1200" cap="none" spc="0" normalizeH="0" baseline="0" noProof="0" dirty="0">
                          <a:ln>
                            <a:noFill/>
                          </a:ln>
                          <a:solidFill>
                            <a:prstClr val="black"/>
                          </a:solidFill>
                          <a:effectLst/>
                          <a:uLnTx/>
                          <a:uFillTx/>
                          <a:latin typeface="+mn-lt"/>
                          <a:ea typeface="+mn-ea"/>
                          <a:cs typeface="+mn-cs"/>
                        </a:rPr>
                        <a:t> a </a:t>
                      </a:r>
                      <a:r>
                        <a:rPr kumimoji="0" lang="en-US" sz="1800" b="0" i="0" u="none" strike="noStrike" kern="1200" cap="none" spc="0" normalizeH="0" baseline="0" noProof="0" dirty="0" err="1">
                          <a:ln>
                            <a:noFill/>
                          </a:ln>
                          <a:solidFill>
                            <a:prstClr val="black"/>
                          </a:solidFill>
                          <a:effectLst/>
                          <a:uLnTx/>
                          <a:uFillTx/>
                          <a:latin typeface="+mn-lt"/>
                          <a:ea typeface="+mn-ea"/>
                          <a:cs typeface="+mn-cs"/>
                        </a:rPr>
                        <a:t>valorii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aferente</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lotului</a:t>
                      </a:r>
                      <a:r>
                        <a:rPr kumimoji="0" lang="en-US" sz="1800" b="0" i="0" u="none" strike="noStrike" kern="1200" cap="none" spc="0" normalizeH="0" baseline="0" noProof="0" dirty="0">
                          <a:ln>
                            <a:noFill/>
                          </a:ln>
                          <a:solidFill>
                            <a:prstClr val="black"/>
                          </a:solidFill>
                          <a:effectLst/>
                          <a:uLnTx/>
                          <a:uFillTx/>
                          <a:latin typeface="+mn-lt"/>
                          <a:ea typeface="+mn-ea"/>
                          <a:cs typeface="+mn-cs"/>
                        </a:rPr>
                        <a:t>/</a:t>
                      </a:r>
                      <a:r>
                        <a:rPr kumimoji="0" lang="en-US" sz="1800" b="0" i="0" u="none" strike="noStrike" kern="1200" cap="none" spc="0" normalizeH="0" baseline="0" noProof="0" dirty="0" err="1">
                          <a:ln>
                            <a:noFill/>
                          </a:ln>
                          <a:solidFill>
                            <a:prstClr val="black"/>
                          </a:solidFill>
                          <a:effectLst/>
                          <a:uLnTx/>
                          <a:uFillTx/>
                          <a:latin typeface="+mn-lt"/>
                          <a:ea typeface="+mn-ea"/>
                          <a:cs typeface="+mn-cs"/>
                        </a:rPr>
                        <a:t>piesei</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fara</a:t>
                      </a:r>
                      <a:r>
                        <a:rPr kumimoji="0" lang="en-US" sz="1800" b="0" i="0" u="none" strike="noStrike" kern="1200" cap="none" spc="0" normalizeH="0" baseline="0" noProof="0" dirty="0">
                          <a:ln>
                            <a:noFill/>
                          </a:ln>
                          <a:solidFill>
                            <a:prstClr val="black"/>
                          </a:solidFill>
                          <a:effectLst/>
                          <a:uLnTx/>
                          <a:uFillTx/>
                          <a:latin typeface="+mn-lt"/>
                          <a:ea typeface="+mn-ea"/>
                          <a:cs typeface="+mn-cs"/>
                        </a:rPr>
                        <a:t> TVA;</a:t>
                      </a:r>
                      <a:endParaRPr kumimoji="0" lang="en-US" sz="17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mn-lt"/>
                          <a:ea typeface="+mn-ea"/>
                          <a:cs typeface="+mn-cs"/>
                        </a:rPr>
                        <a:t> </a:t>
                      </a:r>
                      <a:r>
                        <a:rPr kumimoji="0" lang="en-US" sz="1800" b="1" i="0" u="none" strike="noStrike" kern="1200" cap="none" spc="0" normalizeH="0" baseline="0" noProof="0" dirty="0">
                          <a:ln>
                            <a:noFill/>
                          </a:ln>
                          <a:solidFill>
                            <a:srgbClr val="7030A0"/>
                          </a:solidFill>
                          <a:effectLst/>
                          <a:uLnTx/>
                          <a:uFillTx/>
                          <a:latin typeface="+mn-lt"/>
                          <a:ea typeface="+mn-ea"/>
                          <a:cs typeface="+mn-cs"/>
                        </a:rPr>
                        <a:t>b1)</a:t>
                      </a:r>
                      <a:r>
                        <a:rPr kumimoji="0" lang="en-US" sz="1800" b="0"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a:ln>
                            <a:noFill/>
                          </a:ln>
                          <a:solidFill>
                            <a:srgbClr val="7030A0"/>
                          </a:solidFill>
                          <a:effectLst/>
                          <a:uLnTx/>
                          <a:uFillTx/>
                          <a:latin typeface="+mn-lt"/>
                          <a:ea typeface="+mn-ea"/>
                          <a:cs typeface="+mn-cs"/>
                        </a:rPr>
                        <a:t>in </a:t>
                      </a:r>
                      <a:r>
                        <a:rPr kumimoji="0" lang="en-US" sz="1800" b="1" i="0" u="none" strike="noStrike" kern="1200" cap="none" spc="0" normalizeH="0" baseline="0" noProof="0" dirty="0" err="1">
                          <a:ln>
                            <a:noFill/>
                          </a:ln>
                          <a:solidFill>
                            <a:srgbClr val="7030A0"/>
                          </a:solidFill>
                          <a:effectLst/>
                          <a:uLnTx/>
                          <a:uFillTx/>
                          <a:latin typeface="+mn-lt"/>
                          <a:ea typeface="+mn-ea"/>
                          <a:cs typeface="+mn-cs"/>
                        </a:rPr>
                        <a:t>cazul</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loturilor</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si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pieselor</a:t>
                      </a:r>
                      <a:r>
                        <a:rPr kumimoji="0" lang="en-US" sz="1800" b="1" i="0" u="none" strike="noStrike" kern="1200" cap="none" spc="0" normalizeH="0" baseline="0" noProof="0" dirty="0">
                          <a:ln>
                            <a:noFill/>
                          </a:ln>
                          <a:solidFill>
                            <a:srgbClr val="7030A0"/>
                          </a:solidFill>
                          <a:effectLst/>
                          <a:uLnTx/>
                          <a:uFillTx/>
                          <a:latin typeface="+mn-lt"/>
                          <a:ea typeface="+mn-ea"/>
                          <a:cs typeface="+mn-cs"/>
                        </a:rPr>
                        <a:t> de </a:t>
                      </a:r>
                      <a:r>
                        <a:rPr kumimoji="0" lang="en-US" sz="1800" b="1" i="0" u="none" strike="noStrike" kern="1200" cap="none" spc="0" normalizeH="0" baseline="0" noProof="0" dirty="0" err="1">
                          <a:ln>
                            <a:noFill/>
                          </a:ln>
                          <a:solidFill>
                            <a:srgbClr val="7030A0"/>
                          </a:solidFill>
                          <a:effectLst/>
                          <a:uLnTx/>
                          <a:uFillTx/>
                          <a:latin typeface="+mn-lt"/>
                          <a:ea typeface="+mn-ea"/>
                          <a:cs typeface="+mn-cs"/>
                        </a:rPr>
                        <a:t>lemn</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previzionate</a:t>
                      </a:r>
                      <a:r>
                        <a:rPr kumimoji="0" lang="en-US" sz="1800" b="1" i="0" u="none" strike="noStrike" kern="1200" cap="none" spc="0" normalizeH="0" baseline="0" noProof="0" dirty="0">
                          <a:ln>
                            <a:noFill/>
                          </a:ln>
                          <a:solidFill>
                            <a:srgbClr val="7030A0"/>
                          </a:solidFill>
                          <a:effectLst/>
                          <a:uLnTx/>
                          <a:uFillTx/>
                          <a:latin typeface="+mn-lt"/>
                          <a:ea typeface="+mn-ea"/>
                          <a:cs typeface="+mn-cs"/>
                        </a:rPr>
                        <a:t>, conform  </a:t>
                      </a:r>
                      <a:r>
                        <a:rPr kumimoji="0" lang="en-US" sz="1800" b="1" i="0" u="none" strike="noStrike" kern="1200" cap="none" spc="0" normalizeH="0" baseline="0" noProof="0" dirty="0" err="1">
                          <a:ln>
                            <a:noFill/>
                          </a:ln>
                          <a:solidFill>
                            <a:srgbClr val="7030A0"/>
                          </a:solidFill>
                          <a:effectLst/>
                          <a:uLnTx/>
                          <a:uFillTx/>
                          <a:latin typeface="+mn-lt"/>
                          <a:ea typeface="+mn-ea"/>
                          <a:cs typeface="+mn-cs"/>
                        </a:rPr>
                        <a:t>loturilor</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si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pieselor</a:t>
                      </a:r>
                      <a:r>
                        <a:rPr kumimoji="0" lang="en-US" sz="1800" b="1" i="0" u="none" strike="noStrike" kern="1200" cap="none" spc="0" normalizeH="0" baseline="0" noProof="0" dirty="0">
                          <a:ln>
                            <a:noFill/>
                          </a:ln>
                          <a:solidFill>
                            <a:srgbClr val="7030A0"/>
                          </a:solidFill>
                          <a:effectLst/>
                          <a:uLnTx/>
                          <a:uFillTx/>
                          <a:latin typeface="+mn-lt"/>
                          <a:ea typeface="+mn-ea"/>
                          <a:cs typeface="+mn-cs"/>
                        </a:rPr>
                        <a:t> de </a:t>
                      </a:r>
                      <a:r>
                        <a:rPr kumimoji="0" lang="en-US" sz="1800" b="1" i="0" u="none" strike="noStrike" kern="1200" cap="none" spc="0" normalizeH="0" baseline="0" noProof="0" dirty="0" err="1">
                          <a:ln>
                            <a:noFill/>
                          </a:ln>
                          <a:solidFill>
                            <a:srgbClr val="7030A0"/>
                          </a:solidFill>
                          <a:effectLst/>
                          <a:uLnTx/>
                          <a:uFillTx/>
                          <a:latin typeface="+mn-lt"/>
                          <a:ea typeface="+mn-ea"/>
                          <a:cs typeface="+mn-cs"/>
                        </a:rPr>
                        <a:t>lemn</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fasonat</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rezultate</a:t>
                      </a:r>
                      <a:r>
                        <a:rPr kumimoji="0" lang="en-US" sz="1800" b="1" i="0" u="none" strike="noStrike" kern="1200" cap="none" spc="0" normalizeH="0" baseline="0" noProof="0" dirty="0">
                          <a:ln>
                            <a:noFill/>
                          </a:ln>
                          <a:solidFill>
                            <a:srgbClr val="7030A0"/>
                          </a:solidFill>
                          <a:effectLst/>
                          <a:uLnTx/>
                          <a:uFillTx/>
                          <a:latin typeface="+mn-lt"/>
                          <a:ea typeface="+mn-ea"/>
                          <a:cs typeface="+mn-cs"/>
                        </a:rPr>
                        <a:t> in </a:t>
                      </a:r>
                      <a:r>
                        <a:rPr kumimoji="0" lang="en-US" sz="1800" b="1" i="0" u="none" strike="noStrike" kern="1200" cap="none" spc="0" normalizeH="0" baseline="0" noProof="0" dirty="0" err="1">
                          <a:ln>
                            <a:noFill/>
                          </a:ln>
                          <a:solidFill>
                            <a:srgbClr val="7030A0"/>
                          </a:solidFill>
                          <a:effectLst/>
                          <a:uLnTx/>
                          <a:uFillTx/>
                          <a:latin typeface="+mn-lt"/>
                          <a:ea typeface="+mn-ea"/>
                          <a:cs typeface="+mn-cs"/>
                        </a:rPr>
                        <a:t>urma</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exploatarii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si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sortarii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masei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lemnoase</a:t>
                      </a:r>
                      <a:r>
                        <a:rPr kumimoji="0" lang="en-US" sz="1800" b="1" i="0" u="none" strike="noStrike" kern="1200" cap="none" spc="0" normalizeH="0" baseline="0" noProof="0" dirty="0">
                          <a:ln>
                            <a:noFill/>
                          </a:ln>
                          <a:solidFill>
                            <a:srgbClr val="7030A0"/>
                          </a:solidFill>
                          <a:effectLst/>
                          <a:uLnTx/>
                          <a:uFillTx/>
                          <a:latin typeface="+mn-lt"/>
                          <a:ea typeface="+mn-ea"/>
                          <a:cs typeface="+mn-cs"/>
                        </a:rPr>
                        <a:t> din APV, </a:t>
                      </a:r>
                      <a:r>
                        <a:rPr kumimoji="0" lang="en-US" sz="1800" b="1" i="0" u="none" strike="noStrike" kern="1200" cap="none" spc="0" normalizeH="0" baseline="0" noProof="0" dirty="0" err="1">
                          <a:ln>
                            <a:noFill/>
                          </a:ln>
                          <a:solidFill>
                            <a:srgbClr val="7030A0"/>
                          </a:solidFill>
                          <a:effectLst/>
                          <a:uLnTx/>
                          <a:uFillTx/>
                          <a:latin typeface="+mn-lt"/>
                          <a:ea typeface="+mn-ea"/>
                          <a:cs typeface="+mn-cs"/>
                        </a:rPr>
                        <a:t>constituite</a:t>
                      </a:r>
                      <a:r>
                        <a:rPr kumimoji="0" lang="en-US" sz="1800" b="1" i="0" u="none" strike="noStrike" kern="1200" cap="none" spc="0" normalizeH="0" baseline="0" noProof="0" dirty="0">
                          <a:ln>
                            <a:noFill/>
                          </a:ln>
                          <a:solidFill>
                            <a:srgbClr val="7030A0"/>
                          </a:solidFill>
                          <a:effectLst/>
                          <a:uLnTx/>
                          <a:uFillTx/>
                          <a:latin typeface="+mn-lt"/>
                          <a:ea typeface="+mn-ea"/>
                          <a:cs typeface="+mn-cs"/>
                        </a:rPr>
                        <a:t> din </a:t>
                      </a:r>
                      <a:r>
                        <a:rPr kumimoji="0" lang="en-US" sz="1800" b="1" i="0" u="none" strike="noStrike" kern="1200" cap="none" spc="0" normalizeH="0" baseline="0" noProof="0" dirty="0" err="1">
                          <a:ln>
                            <a:noFill/>
                          </a:ln>
                          <a:solidFill>
                            <a:srgbClr val="7030A0"/>
                          </a:solidFill>
                          <a:effectLst/>
                          <a:uLnTx/>
                          <a:uFillTx/>
                          <a:latin typeface="+mn-lt"/>
                          <a:ea typeface="+mn-ea"/>
                          <a:cs typeface="+mn-cs"/>
                        </a:rPr>
                        <a:t>sortimente</a:t>
                      </a:r>
                      <a:r>
                        <a:rPr kumimoji="0" lang="en-US" sz="1800" b="1" i="0" u="none" strike="noStrike" kern="1200" cap="none" spc="0" normalizeH="0" baseline="0" noProof="0" dirty="0">
                          <a:ln>
                            <a:noFill/>
                          </a:ln>
                          <a:solidFill>
                            <a:srgbClr val="7030A0"/>
                          </a:solidFill>
                          <a:effectLst/>
                          <a:uLnTx/>
                          <a:uFillTx/>
                          <a:latin typeface="+mn-lt"/>
                          <a:ea typeface="+mn-ea"/>
                          <a:cs typeface="+mn-cs"/>
                        </a:rPr>
                        <a:t> de </a:t>
                      </a:r>
                      <a:r>
                        <a:rPr kumimoji="0" lang="en-US" sz="1800" b="1" i="0" u="none" strike="noStrike" kern="1200" cap="none" spc="0" normalizeH="0" baseline="0" noProof="0" dirty="0" err="1">
                          <a:ln>
                            <a:noFill/>
                          </a:ln>
                          <a:solidFill>
                            <a:srgbClr val="7030A0"/>
                          </a:solidFill>
                          <a:effectLst/>
                          <a:uLnTx/>
                          <a:uFillTx/>
                          <a:latin typeface="+mn-lt"/>
                          <a:ea typeface="+mn-ea"/>
                          <a:cs typeface="+mn-cs"/>
                        </a:rPr>
                        <a:t>lemn</a:t>
                      </a:r>
                      <a:r>
                        <a:rPr kumimoji="0" lang="en-US" sz="1800" b="1" i="0" u="none" strike="noStrike" kern="1200" cap="none" spc="0" normalizeH="0" baseline="0" noProof="0" dirty="0">
                          <a:ln>
                            <a:noFill/>
                          </a:ln>
                          <a:solidFill>
                            <a:srgbClr val="7030A0"/>
                          </a:solidFill>
                          <a:effectLst/>
                          <a:uLnTx/>
                          <a:uFillTx/>
                          <a:latin typeface="+mn-lt"/>
                          <a:ea typeface="+mn-ea"/>
                          <a:cs typeface="+mn-cs"/>
                        </a:rPr>
                        <a:t> rotund </a:t>
                      </a:r>
                      <a:r>
                        <a:rPr kumimoji="0" lang="en-US" sz="1800" b="1" i="0" u="none" strike="noStrike" kern="1200" cap="none" spc="0" normalizeH="0" baseline="0" noProof="0" dirty="0" err="1">
                          <a:ln>
                            <a:noFill/>
                          </a:ln>
                          <a:solidFill>
                            <a:srgbClr val="7030A0"/>
                          </a:solidFill>
                          <a:effectLst/>
                          <a:uLnTx/>
                          <a:uFillTx/>
                          <a:latin typeface="+mn-lt"/>
                          <a:ea typeface="+mn-ea"/>
                          <a:cs typeface="+mn-cs"/>
                        </a:rPr>
                        <a:t>si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despicat</a:t>
                      </a:r>
                      <a:r>
                        <a:rPr kumimoji="0" lang="en-US" sz="1800" b="1" i="0" u="none" strike="noStrike" kern="1200" cap="none" spc="0" normalizeH="0" baseline="0" noProof="0" dirty="0">
                          <a:ln>
                            <a:noFill/>
                          </a:ln>
                          <a:solidFill>
                            <a:srgbClr val="7030A0"/>
                          </a:solidFill>
                          <a:effectLst/>
                          <a:uLnTx/>
                          <a:uFillTx/>
                          <a:latin typeface="+mn-lt"/>
                          <a:ea typeface="+mn-ea"/>
                          <a:cs typeface="+mn-cs"/>
                        </a:rPr>
                        <a:t> de </a:t>
                      </a:r>
                      <a:r>
                        <a:rPr kumimoji="0" lang="en-US" sz="1800" b="1" i="0" u="none" strike="noStrike" kern="1200" cap="none" spc="0" normalizeH="0" baseline="0" noProof="0" dirty="0" err="1">
                          <a:ln>
                            <a:noFill/>
                          </a:ln>
                          <a:solidFill>
                            <a:srgbClr val="7030A0"/>
                          </a:solidFill>
                          <a:effectLst/>
                          <a:uLnTx/>
                          <a:uFillTx/>
                          <a:latin typeface="+mn-lt"/>
                          <a:ea typeface="+mn-ea"/>
                          <a:cs typeface="+mn-cs"/>
                        </a:rPr>
                        <a:t>lucru</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facturarea</a:t>
                      </a:r>
                      <a:r>
                        <a:rPr kumimoji="0" lang="en-US" sz="1800" b="1" i="0" u="none" strike="noStrike" kern="1200" cap="none" spc="0" normalizeH="0" baseline="0" noProof="0" dirty="0">
                          <a:ln>
                            <a:noFill/>
                          </a:ln>
                          <a:solidFill>
                            <a:srgbClr val="7030A0"/>
                          </a:solidFill>
                          <a:effectLst/>
                          <a:uLnTx/>
                          <a:uFillTx/>
                          <a:latin typeface="+mn-lt"/>
                          <a:ea typeface="+mn-ea"/>
                          <a:cs typeface="+mn-cs"/>
                        </a:rPr>
                        <a:t> se </a:t>
                      </a:r>
                      <a:r>
                        <a:rPr kumimoji="0" lang="en-US" sz="1800" b="1" i="0" u="none" strike="noStrike" kern="1200" cap="none" spc="0" normalizeH="0" baseline="0" noProof="0" dirty="0" err="1">
                          <a:ln>
                            <a:noFill/>
                          </a:ln>
                          <a:solidFill>
                            <a:srgbClr val="7030A0"/>
                          </a:solidFill>
                          <a:effectLst/>
                          <a:uLnTx/>
                          <a:uFillTx/>
                          <a:latin typeface="+mn-lt"/>
                          <a:ea typeface="+mn-ea"/>
                          <a:cs typeface="+mn-cs"/>
                        </a:rPr>
                        <a:t>realizeaza</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prin</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inscrierea</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volumului</a:t>
                      </a:r>
                      <a:r>
                        <a:rPr kumimoji="0" lang="en-US" sz="1800" b="1" i="0" u="none" strike="noStrike" kern="1200" cap="none" spc="0" normalizeH="0" baseline="0" noProof="0" dirty="0">
                          <a:ln>
                            <a:noFill/>
                          </a:ln>
                          <a:solidFill>
                            <a:srgbClr val="7030A0"/>
                          </a:solidFill>
                          <a:effectLst/>
                          <a:uLnTx/>
                          <a:uFillTx/>
                          <a:latin typeface="+mn-lt"/>
                          <a:ea typeface="+mn-ea"/>
                          <a:cs typeface="+mn-cs"/>
                        </a:rPr>
                        <a:t> brut </a:t>
                      </a:r>
                      <a:r>
                        <a:rPr kumimoji="0" lang="en-US" sz="1800" b="1" i="0" u="none" strike="noStrike" kern="1200" cap="none" spc="0" normalizeH="0" baseline="0" noProof="0" dirty="0" err="1">
                          <a:ln>
                            <a:noFill/>
                          </a:ln>
                          <a:solidFill>
                            <a:srgbClr val="7030A0"/>
                          </a:solidFill>
                          <a:effectLst/>
                          <a:uLnTx/>
                          <a:uFillTx/>
                          <a:latin typeface="+mn-lt"/>
                          <a:ea typeface="+mn-ea"/>
                          <a:cs typeface="+mn-cs"/>
                        </a:rPr>
                        <a:t>si</a:t>
                      </a:r>
                      <a:r>
                        <a:rPr kumimoji="0" lang="en-US" sz="1800" b="1" i="0" u="none" strike="noStrike" kern="1200" cap="none" spc="0" normalizeH="0" baseline="0" noProof="0" dirty="0">
                          <a:ln>
                            <a:noFill/>
                          </a:ln>
                          <a:solidFill>
                            <a:srgbClr val="7030A0"/>
                          </a:solidFill>
                          <a:effectLst/>
                          <a:uLnTx/>
                          <a:uFillTx/>
                          <a:latin typeface="+mn-lt"/>
                          <a:ea typeface="+mn-ea"/>
                          <a:cs typeface="+mn-cs"/>
                        </a:rPr>
                        <a:t> a </a:t>
                      </a:r>
                      <a:r>
                        <a:rPr kumimoji="0" lang="en-US" sz="1800" b="1" i="0" u="none" strike="noStrike" kern="1200" cap="none" spc="0" normalizeH="0" baseline="0" noProof="0" dirty="0" err="1">
                          <a:ln>
                            <a:noFill/>
                          </a:ln>
                          <a:solidFill>
                            <a:srgbClr val="7030A0"/>
                          </a:solidFill>
                          <a:effectLst/>
                          <a:uLnTx/>
                          <a:uFillTx/>
                          <a:latin typeface="+mn-lt"/>
                          <a:ea typeface="+mn-ea"/>
                          <a:cs typeface="+mn-cs"/>
                        </a:rPr>
                        <a:t>valorii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aferente</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lotului</a:t>
                      </a:r>
                      <a:r>
                        <a:rPr kumimoji="0" lang="en-US" sz="1800" b="1" i="0" u="none" strike="noStrike" kern="1200" cap="none" spc="0" normalizeH="0" baseline="0" noProof="0" dirty="0">
                          <a:ln>
                            <a:noFill/>
                          </a:ln>
                          <a:solidFill>
                            <a:srgbClr val="7030A0"/>
                          </a:solidFill>
                          <a:effectLst/>
                          <a:uLnTx/>
                          <a:uFillTx/>
                          <a:latin typeface="+mn-lt"/>
                          <a:ea typeface="+mn-ea"/>
                          <a:cs typeface="+mn-cs"/>
                        </a:rPr>
                        <a:t>/</a:t>
                      </a:r>
                      <a:r>
                        <a:rPr kumimoji="0" lang="en-US" sz="1800" b="1" i="0" u="none" strike="noStrike" kern="1200" cap="none" spc="0" normalizeH="0" baseline="0" noProof="0" dirty="0" err="1">
                          <a:ln>
                            <a:noFill/>
                          </a:ln>
                          <a:solidFill>
                            <a:srgbClr val="7030A0"/>
                          </a:solidFill>
                          <a:effectLst/>
                          <a:uLnTx/>
                          <a:uFillTx/>
                          <a:latin typeface="+mn-lt"/>
                          <a:ea typeface="+mn-ea"/>
                          <a:cs typeface="+mn-cs"/>
                        </a:rPr>
                        <a:t>piesei</a:t>
                      </a:r>
                      <a:r>
                        <a:rPr kumimoji="0" lang="en-US" sz="1800" b="1" i="0" u="none" strike="noStrike" kern="1200" cap="none" spc="0" normalizeH="0" baseline="0" noProof="0" dirty="0">
                          <a:ln>
                            <a:noFill/>
                          </a:ln>
                          <a:solidFill>
                            <a:srgbClr val="7030A0"/>
                          </a:solidFill>
                          <a:effectLst/>
                          <a:uLnTx/>
                          <a:uFillTx/>
                          <a:latin typeface="+mn-lt"/>
                          <a:ea typeface="+mn-ea"/>
                          <a:cs typeface="+mn-cs"/>
                        </a:rPr>
                        <a:t>, </a:t>
                      </a:r>
                      <a:r>
                        <a:rPr kumimoji="0" lang="en-US" sz="1800" b="1" i="0" u="none" strike="noStrike" kern="1200" cap="none" spc="0" normalizeH="0" baseline="0" noProof="0" dirty="0" err="1">
                          <a:ln>
                            <a:noFill/>
                          </a:ln>
                          <a:solidFill>
                            <a:srgbClr val="7030A0"/>
                          </a:solidFill>
                          <a:effectLst/>
                          <a:uLnTx/>
                          <a:uFillTx/>
                          <a:latin typeface="+mn-lt"/>
                          <a:ea typeface="+mn-ea"/>
                          <a:cs typeface="+mn-cs"/>
                        </a:rPr>
                        <a:t>fara</a:t>
                      </a:r>
                      <a:r>
                        <a:rPr kumimoji="0" lang="en-US" sz="1800" b="1" i="0" u="none" strike="noStrike" kern="1200" cap="none" spc="0" normalizeH="0" baseline="0" noProof="0" dirty="0">
                          <a:ln>
                            <a:noFill/>
                          </a:ln>
                          <a:solidFill>
                            <a:srgbClr val="7030A0"/>
                          </a:solidFill>
                          <a:effectLst/>
                          <a:uLnTx/>
                          <a:uFillTx/>
                          <a:latin typeface="+mn-lt"/>
                          <a:ea typeface="+mn-ea"/>
                          <a:cs typeface="+mn-cs"/>
                        </a:rPr>
                        <a:t> TVA;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mn-lt"/>
                          <a:ea typeface="+mn-ea"/>
                          <a:cs typeface="+mn-cs"/>
                        </a:rPr>
                        <a:t>c)  i</a:t>
                      </a:r>
                      <a:r>
                        <a:rPr kumimoji="0" lang="ro-RO" sz="1800" b="1" i="0" u="none" strike="noStrike" kern="1200" cap="none" spc="0" normalizeH="0" baseline="0" noProof="0" dirty="0">
                          <a:ln>
                            <a:noFill/>
                          </a:ln>
                          <a:solidFill>
                            <a:srgbClr val="7030A0"/>
                          </a:solidFill>
                          <a:effectLst/>
                          <a:uLnTx/>
                          <a:uFillTx/>
                          <a:latin typeface="+mn-lt"/>
                          <a:ea typeface="+mn-ea"/>
                          <a:cs typeface="+mn-cs"/>
                        </a:rPr>
                        <a:t>n cazul lemnului cojit, facturarea se realizeaza prin inscrierea volumului net al lotului/piesei de lemn fasonat  şi a valorii aferente lotului/piesei, fără TV</a:t>
                      </a:r>
                      <a:endParaRPr kumimoji="0" lang="x-none" sz="1700" b="1" i="0" u="none" strike="noStrike" kern="1200" cap="none" spc="0" normalizeH="0" baseline="0" noProof="0" dirty="0">
                        <a:ln>
                          <a:noFill/>
                        </a:ln>
                        <a:solidFill>
                          <a:srgbClr val="7030A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96900" algn="l"/>
                        </a:tabLst>
                        <a:defRPr/>
                      </a:pP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Materialul</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lemnos</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nu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este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un bun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divizibil</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tab pos="596900" algn="l"/>
                        </a:tabLst>
                        <a:defRPr/>
                      </a:pP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Lemnul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ca si orice alt produs </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trebuie explicitat în factură </a:t>
                      </a: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asa cum se livrează</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(cu sau fără coajă)</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Menționarea în facturi a unor volume de coajă determinate după metode matematice nu are corespondență cu realitatea și vulnerabilizează personalul care aplică astfel de artificii. Coaja este utilizată de unii beneficiari pentru consum propriu (centrale pentru energie termică etc) sau</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este</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comercializată în vederea utilizării ca biomasă</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însă ca produs rezultat din activitatea de prelucrare a masei lemnoase (după cojirea lemnului, atunci când poate fi cuantificată cu exactitate).</a:t>
                      </a:r>
                      <a:endPar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29429584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2DCF56-E708-F442-A744-8BDB6FC3B279}"/>
              </a:ext>
            </a:extLst>
          </p:cNvPr>
          <p:cNvGraphicFramePr>
            <a:graphicFrameLocks noGrp="1"/>
          </p:cNvGraphicFramePr>
          <p:nvPr>
            <p:ph idx="1"/>
            <p:extLst>
              <p:ext uri="{D42A27DB-BD31-4B8C-83A1-F6EECF244321}">
                <p14:modId xmlns:p14="http://schemas.microsoft.com/office/powerpoint/2010/main" val="3630505678"/>
              </p:ext>
            </p:extLst>
          </p:nvPr>
        </p:nvGraphicFramePr>
        <p:xfrm>
          <a:off x="122829" y="601581"/>
          <a:ext cx="11929126" cy="6075326"/>
        </p:xfrm>
        <a:graphic>
          <a:graphicData uri="http://schemas.openxmlformats.org/drawingml/2006/table">
            <a:tbl>
              <a:tblPr firstRow="1" bandRow="1">
                <a:tableStyleId>{93296810-A885-4BE3-A3E7-6D5BEEA58F35}</a:tableStyleId>
              </a:tblPr>
              <a:tblGrid>
                <a:gridCol w="208280">
                  <a:extLst>
                    <a:ext uri="{9D8B030D-6E8A-4147-A177-3AD203B41FA5}">
                      <a16:colId xmlns:a16="http://schemas.microsoft.com/office/drawing/2014/main" val="443018147"/>
                    </a:ext>
                  </a:extLst>
                </a:gridCol>
                <a:gridCol w="20828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5201011">
                  <a:extLst>
                    <a:ext uri="{9D8B030D-6E8A-4147-A177-3AD203B41FA5}">
                      <a16:colId xmlns:a16="http://schemas.microsoft.com/office/drawing/2014/main" val="1936576000"/>
                    </a:ext>
                  </a:extLst>
                </a:gridCol>
                <a:gridCol w="2331720">
                  <a:extLst>
                    <a:ext uri="{9D8B030D-6E8A-4147-A177-3AD203B41FA5}">
                      <a16:colId xmlns:a16="http://schemas.microsoft.com/office/drawing/2014/main" val="3002839380"/>
                    </a:ext>
                  </a:extLst>
                </a:gridCol>
                <a:gridCol w="3563275">
                  <a:extLst>
                    <a:ext uri="{9D8B030D-6E8A-4147-A177-3AD203B41FA5}">
                      <a16:colId xmlns:a16="http://schemas.microsoft.com/office/drawing/2014/main" val="2335696064"/>
                    </a:ext>
                  </a:extLst>
                </a:gridCol>
              </a:tblGrid>
              <a:tr h="927853">
                <a:tc gridSpan="4">
                  <a:txBody>
                    <a:bodyPr/>
                    <a:lstStyle/>
                    <a:p>
                      <a:pPr algn="ctr"/>
                      <a:r>
                        <a:rPr lang="en-US" sz="1400" dirty="0" err="1">
                          <a:solidFill>
                            <a:schemeClr val="tx1"/>
                          </a:solidFill>
                        </a:rPr>
                        <a:t>Nr</a:t>
                      </a:r>
                      <a:r>
                        <a:rPr lang="en-US" sz="1400" dirty="0">
                          <a:solidFill>
                            <a:schemeClr val="tx1"/>
                          </a:solidFill>
                        </a:rPr>
                        <a:t>. Cap.,</a:t>
                      </a:r>
                    </a:p>
                    <a:p>
                      <a:pPr algn="ctr"/>
                      <a:r>
                        <a:rPr lang="en-US" sz="1400" dirty="0">
                          <a:solidFill>
                            <a:schemeClr val="tx1"/>
                          </a:solidFill>
                        </a:rPr>
                        <a:t>      Art.</a:t>
                      </a:r>
                    </a:p>
                    <a:p>
                      <a:pPr algn="ctr"/>
                      <a:r>
                        <a:rPr lang="en-US" sz="1400" dirty="0">
                          <a:solidFill>
                            <a:schemeClr val="tx1"/>
                          </a:solidFill>
                        </a:rPr>
                        <a:t>      </a:t>
                      </a:r>
                      <a:r>
                        <a:rPr lang="en-US" sz="1400" dirty="0" err="1">
                          <a:solidFill>
                            <a:schemeClr val="tx1"/>
                          </a:solidFill>
                        </a:rPr>
                        <a:t>Alin</a:t>
                      </a:r>
                      <a:r>
                        <a:rPr lang="en-US" sz="1400" dirty="0">
                          <a:solidFill>
                            <a:schemeClr val="tx1"/>
                          </a:solidFill>
                        </a:rPr>
                        <a:t>.,</a:t>
                      </a:r>
                    </a:p>
                    <a:p>
                      <a:pPr algn="ctr"/>
                      <a:r>
                        <a:rPr lang="en-US" sz="1400" baseline="0" dirty="0">
                          <a:solidFill>
                            <a:schemeClr val="tx1"/>
                          </a:solidFill>
                        </a:rPr>
                        <a:t>      </a:t>
                      </a:r>
                      <a:r>
                        <a:rPr lang="en-US" sz="1400" dirty="0">
                          <a:solidFill>
                            <a:schemeClr val="tx1"/>
                          </a:solidFill>
                        </a:rPr>
                        <a:t>Lit.</a:t>
                      </a:r>
                      <a:endParaRPr lang="x-none" sz="1400" dirty="0">
                        <a:solidFill>
                          <a:schemeClr val="tx1"/>
                        </a:solidFill>
                      </a:endParaRPr>
                    </a:p>
                  </a:txBody>
                  <a:tcPr>
                    <a:blipFill>
                      <a:blip r:embed="rId2"/>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1"/>
                          </a:solidFill>
                        </a:rPr>
                        <a:t>Textul</a:t>
                      </a:r>
                      <a:r>
                        <a:rPr lang="en-US" sz="1400" baseline="0" dirty="0">
                          <a:solidFill>
                            <a:schemeClr val="tx1"/>
                          </a:solidFill>
                        </a:rPr>
                        <a:t> </a:t>
                      </a:r>
                      <a:r>
                        <a:rPr lang="en-US" sz="1400" baseline="0" dirty="0" err="1">
                          <a:solidFill>
                            <a:schemeClr val="tx1"/>
                          </a:solidFill>
                        </a:rPr>
                        <a:t>Regulamentului</a:t>
                      </a:r>
                      <a:r>
                        <a:rPr lang="en-US" sz="1400" baseline="0" dirty="0">
                          <a:solidFill>
                            <a:schemeClr val="tx1"/>
                          </a:solidFill>
                        </a:rPr>
                        <a:t> existent </a:t>
                      </a:r>
                    </a:p>
                    <a:p>
                      <a:pPr algn="ctr"/>
                      <a:r>
                        <a:rPr lang="en-US" sz="1400" baseline="0" dirty="0">
                          <a:solidFill>
                            <a:schemeClr val="tx1"/>
                          </a:solidFill>
                        </a:rPr>
                        <a:t>(HG 715/2017)</a:t>
                      </a:r>
                    </a:p>
                    <a:p>
                      <a:pPr algn="ctr"/>
                      <a:r>
                        <a:rPr lang="en-US" sz="1400" baseline="0" dirty="0">
                          <a:solidFill>
                            <a:schemeClr val="tx1"/>
                          </a:solidFill>
                        </a:rPr>
                        <a:t>● text </a:t>
                      </a:r>
                      <a:r>
                        <a:rPr lang="en-US" sz="1400" baseline="0" dirty="0" err="1">
                          <a:solidFill>
                            <a:schemeClr val="tx1"/>
                          </a:solidFill>
                        </a:rPr>
                        <a:t>eliminat</a:t>
                      </a:r>
                      <a:r>
                        <a:rPr lang="en-US" sz="1400" baseline="0" dirty="0">
                          <a:solidFill>
                            <a:schemeClr val="tx1"/>
                          </a:solidFill>
                        </a:rPr>
                        <a:t> – cu </a:t>
                      </a:r>
                      <a:r>
                        <a:rPr lang="en-US" sz="1400" baseline="0" dirty="0" err="1">
                          <a:solidFill>
                            <a:schemeClr val="tx1"/>
                          </a:solidFill>
                        </a:rPr>
                        <a:t>rosu</a:t>
                      </a:r>
                      <a:r>
                        <a:rPr lang="en-US" sz="1400" baseline="0" dirty="0">
                          <a:solidFill>
                            <a:schemeClr val="tx1"/>
                          </a:solidFill>
                        </a:rPr>
                        <a:t> </a:t>
                      </a:r>
                      <a:r>
                        <a:rPr lang="en-US" sz="1400" baseline="0" dirty="0" err="1">
                          <a:solidFill>
                            <a:schemeClr val="tx1"/>
                          </a:solidFill>
                        </a:rPr>
                        <a:t>si</a:t>
                      </a:r>
                      <a:r>
                        <a:rPr lang="en-US" sz="1400" baseline="0" dirty="0">
                          <a:solidFill>
                            <a:schemeClr val="tx1"/>
                          </a:solidFill>
                        </a:rPr>
                        <a:t> </a:t>
                      </a:r>
                      <a:r>
                        <a:rPr lang="en-US" sz="1400" baseline="0" dirty="0" err="1">
                          <a:solidFill>
                            <a:schemeClr val="tx1"/>
                          </a:solidFill>
                        </a:rPr>
                        <a:t>taiat</a:t>
                      </a:r>
                      <a:endParaRPr lang="en-US" sz="1400" baseline="0" dirty="0">
                        <a:solidFill>
                          <a:schemeClr val="tx1"/>
                        </a:solidFill>
                      </a:endParaRPr>
                    </a:p>
                  </a:txBody>
                  <a:tcPr>
                    <a:blipFill>
                      <a:blip r:embed="rId2"/>
                      <a:tile tx="0" ty="0" sx="100000" sy="100000" flip="none" algn="tl"/>
                    </a:blipFill>
                  </a:tcPr>
                </a:tc>
                <a:tc>
                  <a:txBody>
                    <a:bodyPr/>
                    <a:lstStyle/>
                    <a:p>
                      <a:pPr algn="ctr"/>
                      <a:r>
                        <a:rPr lang="en-US" sz="1400" dirty="0">
                          <a:solidFill>
                            <a:schemeClr val="tx1"/>
                          </a:solidFill>
                        </a:rPr>
                        <a:t> Textul</a:t>
                      </a:r>
                      <a:r>
                        <a:rPr lang="en-US" sz="1400" baseline="0" dirty="0">
                          <a:solidFill>
                            <a:schemeClr val="tx1"/>
                          </a:solidFill>
                        </a:rPr>
                        <a:t> Reg.  </a:t>
                      </a:r>
                      <a:r>
                        <a:rPr lang="en-US" sz="1400" baseline="0" dirty="0" err="1">
                          <a:solidFill>
                            <a:schemeClr val="tx1"/>
                          </a:solidFill>
                        </a:rPr>
                        <a:t>nou</a:t>
                      </a:r>
                      <a:r>
                        <a:rPr lang="en-US" sz="1400" baseline="0" dirty="0">
                          <a:solidFill>
                            <a:schemeClr val="tx1"/>
                          </a:solidFill>
                        </a:rPr>
                        <a:t>                       ● </a:t>
                      </a:r>
                      <a:r>
                        <a:rPr lang="en-US" sz="1400" baseline="0" dirty="0" err="1">
                          <a:solidFill>
                            <a:schemeClr val="tx1"/>
                          </a:solidFill>
                        </a:rPr>
                        <a:t>ramas</a:t>
                      </a:r>
                      <a:r>
                        <a:rPr lang="en-US" sz="1400" baseline="0" dirty="0">
                          <a:solidFill>
                            <a:schemeClr val="tx1"/>
                          </a:solidFill>
                        </a:rPr>
                        <a:t> din Reg. </a:t>
                      </a:r>
                      <a:r>
                        <a:rPr lang="en-US" sz="1400" baseline="0" dirty="0" err="1">
                          <a:solidFill>
                            <a:schemeClr val="tx1"/>
                          </a:solidFill>
                        </a:rPr>
                        <a:t>vechi</a:t>
                      </a:r>
                      <a:r>
                        <a:rPr lang="en-US" sz="1400" baseline="0" dirty="0">
                          <a:solidFill>
                            <a:schemeClr val="tx1"/>
                          </a:solidFill>
                        </a:rPr>
                        <a:t> (cu N)            </a:t>
                      </a:r>
                    </a:p>
                    <a:p>
                      <a:pPr algn="l"/>
                      <a:r>
                        <a:rPr lang="en-US" sz="1400" baseline="0" dirty="0">
                          <a:solidFill>
                            <a:schemeClr val="tx1"/>
                          </a:solidFill>
                        </a:rPr>
                        <a:t>● text </a:t>
                      </a:r>
                      <a:r>
                        <a:rPr lang="en-US" sz="1400" baseline="0" dirty="0" err="1">
                          <a:solidFill>
                            <a:schemeClr val="tx1"/>
                          </a:solidFill>
                        </a:rPr>
                        <a:t>reformulat</a:t>
                      </a:r>
                      <a:r>
                        <a:rPr lang="en-US" sz="1400" baseline="0" dirty="0">
                          <a:solidFill>
                            <a:schemeClr val="tx1"/>
                          </a:solidFill>
                        </a:rPr>
                        <a:t> (cu A) </a:t>
                      </a:r>
                    </a:p>
                    <a:p>
                      <a:pPr algn="l"/>
                      <a:r>
                        <a:rPr lang="en-US" sz="1400" baseline="0" dirty="0">
                          <a:solidFill>
                            <a:schemeClr val="tx1"/>
                          </a:solidFill>
                        </a:rPr>
                        <a:t>● text </a:t>
                      </a:r>
                      <a:r>
                        <a:rPr lang="en-US" sz="1400" baseline="0" dirty="0" err="1">
                          <a:solidFill>
                            <a:schemeClr val="tx1"/>
                          </a:solidFill>
                        </a:rPr>
                        <a:t>nou</a:t>
                      </a:r>
                      <a:r>
                        <a:rPr lang="en-US" sz="1400" baseline="0" dirty="0">
                          <a:solidFill>
                            <a:schemeClr val="tx1"/>
                          </a:solidFill>
                        </a:rPr>
                        <a:t> </a:t>
                      </a:r>
                      <a:r>
                        <a:rPr lang="en-US" sz="1400" baseline="0" dirty="0" err="1">
                          <a:solidFill>
                            <a:schemeClr val="tx1"/>
                          </a:solidFill>
                        </a:rPr>
                        <a:t>introdus</a:t>
                      </a:r>
                      <a:r>
                        <a:rPr lang="en-US" sz="1400" baseline="0" dirty="0">
                          <a:solidFill>
                            <a:schemeClr val="tx1"/>
                          </a:solidFill>
                        </a:rPr>
                        <a:t> (cu M)</a:t>
                      </a:r>
                      <a:endParaRPr lang="x-none" sz="1400" dirty="0">
                        <a:solidFill>
                          <a:schemeClr val="tx1"/>
                        </a:solidFill>
                      </a:endParaRPr>
                    </a:p>
                  </a:txBody>
                  <a:tcPr>
                    <a:blipFill>
                      <a:blip r:embed="rId2"/>
                      <a:tile tx="0" ty="0" sx="100000" sy="100000" flip="none" algn="tl"/>
                    </a:blipFill>
                  </a:tcPr>
                </a:tc>
                <a:tc>
                  <a:txBody>
                    <a:bodyPr/>
                    <a:lstStyle/>
                    <a:p>
                      <a:pPr algn="ctr"/>
                      <a:r>
                        <a:rPr lang="x-none" sz="1400" dirty="0">
                          <a:solidFill>
                            <a:schemeClr val="tx1"/>
                          </a:solidFill>
                        </a:rPr>
                        <a:t> ARGUMENTE</a:t>
                      </a:r>
                    </a:p>
                  </a:txBody>
                  <a:tcPr>
                    <a:blipFill>
                      <a:blip r:embed="rId2"/>
                      <a:tile tx="0" ty="0" sx="100000" sy="100000" flip="none" algn="tl"/>
                    </a:blipFill>
                  </a:tcPr>
                </a:tc>
                <a:extLst>
                  <a:ext uri="{0D108BD9-81ED-4DB2-BD59-A6C34878D82A}">
                    <a16:rowId xmlns:a16="http://schemas.microsoft.com/office/drawing/2014/main" val="3493749900"/>
                  </a:ext>
                </a:extLst>
              </a:tr>
              <a:tr h="5130446">
                <a:tc>
                  <a:txBody>
                    <a:bodyPr/>
                    <a:lstStyle/>
                    <a:p>
                      <a:endParaRPr lang="x-none" sz="1800" b="1" dirty="0">
                        <a:latin typeface="+mn-lt"/>
                      </a:endParaRPr>
                    </a:p>
                  </a:txBody>
                  <a:tcPr>
                    <a:blipFill>
                      <a:blip r:embed="rId3"/>
                      <a:tile tx="0" ty="0" sx="100000" sy="100000" flip="none" algn="tl"/>
                    </a:blipFill>
                  </a:tcPr>
                </a:tc>
                <a:tc>
                  <a:txBody>
                    <a:bodyPr/>
                    <a:lstStyle/>
                    <a:p>
                      <a:endParaRPr lang="x-none"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endParaRPr lang="en-US" sz="1800" b="1" dirty="0">
                        <a:latin typeface="+mn-lt"/>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ART. 62   </a:t>
                      </a:r>
                      <a:r>
                        <a:rPr kumimoji="0" lang="en-US" sz="1800" b="1" i="1" u="none" strike="sngStrike" kern="1200" cap="none" spc="0" normalizeH="0" baseline="0" noProof="0" dirty="0">
                          <a:ln>
                            <a:noFill/>
                          </a:ln>
                          <a:solidFill>
                            <a:srgbClr val="FF0000"/>
                          </a:solidFill>
                          <a:effectLst/>
                          <a:uLnTx/>
                          <a:uFillTx/>
                          <a:latin typeface="+mn-lt"/>
                          <a:ea typeface="+mn-ea"/>
                          <a:cs typeface="+mn-cs"/>
                        </a:rPr>
                        <a:t>(1)</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Administratorii</a:t>
                      </a:r>
                      <a:r>
                        <a:rPr kumimoji="0" lang="en-US" sz="1800" b="0" i="1" u="none" strike="sngStrike" kern="1200" cap="none" spc="0" normalizeH="0" baseline="0" noProof="0" dirty="0">
                          <a:ln>
                            <a:noFill/>
                          </a:ln>
                          <a:solidFill>
                            <a:srgbClr val="FF0000"/>
                          </a:solidFill>
                          <a:effectLst/>
                          <a:uLnTx/>
                          <a:uFillTx/>
                          <a:latin typeface="+mn-lt"/>
                          <a:ea typeface="+mn-ea"/>
                          <a:cs typeface="+mn-cs"/>
                        </a:rPr>
                        <a:t> de fond </a:t>
                      </a:r>
                      <a:r>
                        <a:rPr kumimoji="0" lang="en-US" sz="1800" b="0" i="1" u="none" strike="sngStrike" kern="1200" cap="none" spc="0" normalizeH="0" baseline="0" noProof="0" dirty="0" err="1">
                          <a:ln>
                            <a:noFill/>
                          </a:ln>
                          <a:solidFill>
                            <a:srgbClr val="FF0000"/>
                          </a:solidFill>
                          <a:effectLst/>
                          <a:uLnTx/>
                          <a:uFillTx/>
                          <a:latin typeface="+mn-lt"/>
                          <a:ea typeface="+mn-ea"/>
                          <a:cs typeface="+mn-cs"/>
                        </a:rPr>
                        <a:t>forestier</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proprietate</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publică</a:t>
                      </a:r>
                      <a:r>
                        <a:rPr kumimoji="0" lang="en-US" sz="1800" b="0" i="1" u="none" strike="sngStrike" kern="1200" cap="none" spc="0" normalizeH="0" baseline="0" noProof="0" dirty="0">
                          <a:ln>
                            <a:noFill/>
                          </a:ln>
                          <a:solidFill>
                            <a:srgbClr val="FF0000"/>
                          </a:solidFill>
                          <a:effectLst/>
                          <a:uLnTx/>
                          <a:uFillTx/>
                          <a:latin typeface="+mn-lt"/>
                          <a:ea typeface="+mn-ea"/>
                          <a:cs typeface="+mn-cs"/>
                        </a:rPr>
                        <a:t> a </a:t>
                      </a:r>
                      <a:r>
                        <a:rPr kumimoji="0" lang="en-US" sz="1800" b="0" i="1" u="none" strike="sngStrike" kern="1200" cap="none" spc="0" normalizeH="0" baseline="0" noProof="0" dirty="0" err="1">
                          <a:ln>
                            <a:noFill/>
                          </a:ln>
                          <a:solidFill>
                            <a:srgbClr val="FF0000"/>
                          </a:solidFill>
                          <a:effectLst/>
                          <a:uLnTx/>
                          <a:uFillTx/>
                          <a:latin typeface="+mn-lt"/>
                          <a:ea typeface="+mn-ea"/>
                          <a:cs typeface="+mn-cs"/>
                        </a:rPr>
                        <a:t>statului</a:t>
                      </a:r>
                      <a:r>
                        <a:rPr kumimoji="0" lang="en-US" sz="1800" b="0" i="1" u="none" strike="sngStrike" kern="1200" cap="none" spc="0" normalizeH="0" baseline="0" noProof="0" dirty="0">
                          <a:ln>
                            <a:noFill/>
                          </a:ln>
                          <a:solidFill>
                            <a:srgbClr val="FF0000"/>
                          </a:solidFill>
                          <a:effectLst/>
                          <a:uLnTx/>
                          <a:uFillTx/>
                          <a:latin typeface="+mn-lt"/>
                          <a:ea typeface="+mn-ea"/>
                          <a:cs typeface="+mn-cs"/>
                        </a:rPr>
                        <a:t> care </a:t>
                      </a:r>
                      <a:r>
                        <a:rPr kumimoji="0" lang="en-US" sz="1800" b="0" i="1" u="none" strike="sngStrike" kern="1200" cap="none" spc="0" normalizeH="0" baseline="0" noProof="0" dirty="0" err="1">
                          <a:ln>
                            <a:noFill/>
                          </a:ln>
                          <a:solidFill>
                            <a:srgbClr val="FF0000"/>
                          </a:solidFill>
                          <a:effectLst/>
                          <a:uLnTx/>
                          <a:uFillTx/>
                          <a:latin typeface="+mn-lt"/>
                          <a:ea typeface="+mn-ea"/>
                          <a:cs typeface="+mn-cs"/>
                        </a:rPr>
                        <a:t>desfăşoară</a:t>
                      </a:r>
                      <a:r>
                        <a:rPr kumimoji="0" lang="en-US" sz="1800" b="0" i="1" u="none" strike="sngStrike" kern="1200" cap="none" spc="0" normalizeH="0" baseline="0" noProof="0" dirty="0">
                          <a:ln>
                            <a:noFill/>
                          </a:ln>
                          <a:solidFill>
                            <a:srgbClr val="FF0000"/>
                          </a:solidFill>
                          <a:effectLst/>
                          <a:uLnTx/>
                          <a:uFillTx/>
                          <a:latin typeface="+mn-lt"/>
                          <a:ea typeface="+mn-ea"/>
                          <a:cs typeface="+mn-cs"/>
                        </a:rPr>
                        <a:t> şi </a:t>
                      </a:r>
                      <a:r>
                        <a:rPr kumimoji="0" lang="en-US" sz="1800" b="0" i="1" u="none" strike="sngStrike" kern="1200" cap="none" spc="0" normalizeH="0" baseline="0" noProof="0" dirty="0" err="1">
                          <a:ln>
                            <a:noFill/>
                          </a:ln>
                          <a:solidFill>
                            <a:srgbClr val="FF0000"/>
                          </a:solidFill>
                          <a:effectLst/>
                          <a:uLnTx/>
                          <a:uFillTx/>
                          <a:latin typeface="+mn-lt"/>
                          <a:ea typeface="+mn-ea"/>
                          <a:cs typeface="+mn-cs"/>
                        </a:rPr>
                        <a:t>activităţi</a:t>
                      </a:r>
                      <a:r>
                        <a:rPr kumimoji="0" lang="en-US" sz="1800" b="0" i="1" u="none" strike="sngStrike" kern="1200" cap="none" spc="0" normalizeH="0" baseline="0" noProof="0" dirty="0">
                          <a:ln>
                            <a:noFill/>
                          </a:ln>
                          <a:solidFill>
                            <a:srgbClr val="FF0000"/>
                          </a:solidFill>
                          <a:effectLst/>
                          <a:uLnTx/>
                          <a:uFillTx/>
                          <a:latin typeface="+mn-lt"/>
                          <a:ea typeface="+mn-ea"/>
                          <a:cs typeface="+mn-cs"/>
                        </a:rPr>
                        <a:t> de operator economic, care au ca </a:t>
                      </a:r>
                      <a:r>
                        <a:rPr kumimoji="0" lang="en-US" sz="1800" b="0" i="1" u="none" strike="sngStrike" kern="1200" cap="none" spc="0" normalizeH="0" baseline="0" noProof="0" dirty="0" err="1">
                          <a:ln>
                            <a:noFill/>
                          </a:ln>
                          <a:solidFill>
                            <a:srgbClr val="FF0000"/>
                          </a:solidFill>
                          <a:effectLst/>
                          <a:uLnTx/>
                          <a:uFillTx/>
                          <a:latin typeface="+mn-lt"/>
                          <a:ea typeface="+mn-ea"/>
                          <a:cs typeface="+mn-cs"/>
                        </a:rPr>
                        <a:t>obiect</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exploatarea</a:t>
                      </a:r>
                      <a:r>
                        <a:rPr kumimoji="0" lang="en-US" sz="1800" b="0" i="1" u="none" strike="sngStrike" kern="1200" cap="none" spc="0" normalizeH="0" baseline="0" noProof="0" dirty="0">
                          <a:ln>
                            <a:noFill/>
                          </a:ln>
                          <a:solidFill>
                            <a:srgbClr val="FF0000"/>
                          </a:solidFill>
                          <a:effectLst/>
                          <a:uLnTx/>
                          <a:uFillTx/>
                          <a:latin typeface="+mn-lt"/>
                          <a:ea typeface="+mn-ea"/>
                          <a:cs typeface="+mn-cs"/>
                        </a:rPr>
                        <a:t> şi/</a:t>
                      </a:r>
                      <a:r>
                        <a:rPr kumimoji="0" lang="en-US" sz="1800" b="0" i="1" u="none" strike="sngStrike" kern="1200" cap="none" spc="0" normalizeH="0" baseline="0" noProof="0" dirty="0" err="1">
                          <a:ln>
                            <a:noFill/>
                          </a:ln>
                          <a:solidFill>
                            <a:srgbClr val="FF0000"/>
                          </a:solidFill>
                          <a:effectLst/>
                          <a:uLnTx/>
                          <a:uFillTx/>
                          <a:latin typeface="+mn-lt"/>
                          <a:ea typeface="+mn-ea"/>
                          <a:cs typeface="+mn-cs"/>
                        </a:rPr>
                        <a:t>sau</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procesarea</a:t>
                      </a:r>
                      <a:r>
                        <a:rPr kumimoji="0" lang="en-US" sz="1800" b="0" i="1" u="none" strike="sngStrike" kern="1200" cap="none" spc="0" normalizeH="0" baseline="0" noProof="0" dirty="0">
                          <a:ln>
                            <a:noFill/>
                          </a:ln>
                          <a:solidFill>
                            <a:srgbClr val="FF0000"/>
                          </a:solidFill>
                          <a:effectLst/>
                          <a:uLnTx/>
                          <a:uFillTx/>
                          <a:latin typeface="+mn-lt"/>
                          <a:ea typeface="+mn-ea"/>
                          <a:cs typeface="+mn-cs"/>
                        </a:rPr>
                        <a:t> de </a:t>
                      </a:r>
                      <a:r>
                        <a:rPr kumimoji="0" lang="en-US" sz="1800" b="0" i="1" u="none" strike="sngStrike" kern="1200" cap="none" spc="0" normalizeH="0" baseline="0" noProof="0" dirty="0" err="1">
                          <a:ln>
                            <a:noFill/>
                          </a:ln>
                          <a:solidFill>
                            <a:srgbClr val="FF0000"/>
                          </a:solidFill>
                          <a:effectLst/>
                          <a:uLnTx/>
                          <a:uFillTx/>
                          <a:latin typeface="+mn-lt"/>
                          <a:ea typeface="+mn-ea"/>
                          <a:cs typeface="+mn-cs"/>
                        </a:rPr>
                        <a:t>masă</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lemnoasă</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provenită</a:t>
                      </a:r>
                      <a:r>
                        <a:rPr kumimoji="0" lang="en-US" sz="1800" b="0" i="1" u="none" strike="sngStrike" kern="1200" cap="none" spc="0" normalizeH="0" baseline="0" noProof="0" dirty="0">
                          <a:ln>
                            <a:noFill/>
                          </a:ln>
                          <a:solidFill>
                            <a:srgbClr val="FF0000"/>
                          </a:solidFill>
                          <a:effectLst/>
                          <a:uLnTx/>
                          <a:uFillTx/>
                          <a:latin typeface="+mn-lt"/>
                          <a:ea typeface="+mn-ea"/>
                          <a:cs typeface="+mn-cs"/>
                        </a:rPr>
                        <a:t> din </a:t>
                      </a:r>
                      <a:r>
                        <a:rPr kumimoji="0" lang="en-US" sz="1800" b="0" i="1" u="none" strike="sngStrike" kern="1200" cap="none" spc="0" normalizeH="0" baseline="0" noProof="0" dirty="0" err="1">
                          <a:ln>
                            <a:noFill/>
                          </a:ln>
                          <a:solidFill>
                            <a:srgbClr val="FF0000"/>
                          </a:solidFill>
                          <a:effectLst/>
                          <a:uLnTx/>
                          <a:uFillTx/>
                          <a:latin typeface="+mn-lt"/>
                          <a:ea typeface="+mn-ea"/>
                          <a:cs typeface="+mn-cs"/>
                        </a:rPr>
                        <a:t>fondul</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forestier</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pe</a:t>
                      </a:r>
                      <a:r>
                        <a:rPr kumimoji="0" lang="en-US" sz="1800" b="0" i="1" u="none" strike="sngStrike" kern="1200" cap="none" spc="0" normalizeH="0" baseline="0" noProof="0" dirty="0">
                          <a:ln>
                            <a:noFill/>
                          </a:ln>
                          <a:solidFill>
                            <a:srgbClr val="FF0000"/>
                          </a:solidFill>
                          <a:effectLst/>
                          <a:uLnTx/>
                          <a:uFillTx/>
                          <a:latin typeface="+mn-lt"/>
                          <a:ea typeface="+mn-ea"/>
                          <a:cs typeface="+mn-cs"/>
                        </a:rPr>
                        <a:t> care </a:t>
                      </a:r>
                      <a:r>
                        <a:rPr kumimoji="0" lang="en-US" sz="1800" b="0" i="1" u="none" strike="sngStrike" kern="1200" cap="none" spc="0" normalizeH="0" baseline="0" noProof="0" dirty="0" err="1">
                          <a:ln>
                            <a:noFill/>
                          </a:ln>
                          <a:solidFill>
                            <a:srgbClr val="FF0000"/>
                          </a:solidFill>
                          <a:effectLst/>
                          <a:uLnTx/>
                          <a:uFillTx/>
                          <a:latin typeface="+mn-lt"/>
                          <a:ea typeface="+mn-ea"/>
                          <a:cs typeface="+mn-cs"/>
                        </a:rPr>
                        <a:t>îl</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administrează</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a:ln>
                            <a:noFill/>
                          </a:ln>
                          <a:solidFill>
                            <a:srgbClr val="FF0000"/>
                          </a:solidFill>
                          <a:effectLst/>
                          <a:uLnTx/>
                          <a:uFillTx/>
                          <a:latin typeface="+mn-lt"/>
                          <a:ea typeface="+mn-ea"/>
                          <a:cs typeface="+mn-cs"/>
                        </a:rPr>
                        <a:t>au </a:t>
                      </a:r>
                      <a:r>
                        <a:rPr kumimoji="0" lang="en-US" sz="1800" b="1" i="1" u="none" strike="sngStrike" kern="1200" cap="none" spc="0" normalizeH="0" baseline="0" noProof="0" dirty="0" err="1">
                          <a:ln>
                            <a:noFill/>
                          </a:ln>
                          <a:solidFill>
                            <a:srgbClr val="FF0000"/>
                          </a:solidFill>
                          <a:effectLst/>
                          <a:uLnTx/>
                          <a:uFillTx/>
                          <a:latin typeface="+mn-lt"/>
                          <a:ea typeface="+mn-ea"/>
                          <a:cs typeface="+mn-cs"/>
                        </a:rPr>
                        <a:t>obligaţia</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să</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ţină</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evidenţe</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în</a:t>
                      </a:r>
                      <a:r>
                        <a:rPr kumimoji="0" lang="en-US" sz="1800" b="1" i="1" u="none" strike="sngStrike" kern="1200" cap="none" spc="0" normalizeH="0" baseline="0" noProof="0" dirty="0">
                          <a:ln>
                            <a:noFill/>
                          </a:ln>
                          <a:solidFill>
                            <a:srgbClr val="FF0000"/>
                          </a:solidFill>
                          <a:effectLst/>
                          <a:uLnTx/>
                          <a:uFillTx/>
                          <a:latin typeface="+mn-lt"/>
                          <a:ea typeface="+mn-ea"/>
                          <a:cs typeface="+mn-cs"/>
                        </a:rPr>
                        <a:t> mod distinct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pentru</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cele</a:t>
                      </a:r>
                      <a:r>
                        <a:rPr kumimoji="0" lang="en-US" sz="1800" b="1" i="1" u="none" strike="sngStrike" kern="1200" cap="none" spc="0" normalizeH="0" baseline="0" noProof="0" dirty="0">
                          <a:ln>
                            <a:noFill/>
                          </a:ln>
                          <a:solidFill>
                            <a:srgbClr val="FF0000"/>
                          </a:solidFill>
                          <a:effectLst/>
                          <a:uLnTx/>
                          <a:uFillTx/>
                          <a:latin typeface="+mn-lt"/>
                          <a:ea typeface="+mn-ea"/>
                          <a:cs typeface="+mn-cs"/>
                        </a:rPr>
                        <a:t> două </a:t>
                      </a:r>
                      <a:r>
                        <a:rPr kumimoji="0" lang="en-US" sz="1800" b="1" i="1" u="none" strike="sngStrike" kern="1200" cap="none" spc="0" normalizeH="0" baseline="0" noProof="0" dirty="0" err="1">
                          <a:ln>
                            <a:noFill/>
                          </a:ln>
                          <a:solidFill>
                            <a:srgbClr val="FF0000"/>
                          </a:solidFill>
                          <a:effectLst/>
                          <a:uLnTx/>
                          <a:uFillTx/>
                          <a:latin typeface="+mn-lt"/>
                          <a:ea typeface="+mn-ea"/>
                          <a:cs typeface="+mn-cs"/>
                        </a:rPr>
                        <a:t>activităţi</a:t>
                      </a:r>
                      <a:r>
                        <a:rPr kumimoji="0" lang="en-US" sz="1800" b="1" i="1" u="none" strike="sngStrike" kern="1200" cap="none" spc="0" normalizeH="0" baseline="0" noProof="0" dirty="0">
                          <a:ln>
                            <a:noFill/>
                          </a:ln>
                          <a:solidFill>
                            <a:srgbClr val="FF00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ART. 63</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sngStrike" kern="1200" cap="none" spc="0" normalizeH="0" baseline="0" noProof="0" dirty="0">
                          <a:ln>
                            <a:noFill/>
                          </a:ln>
                          <a:solidFill>
                            <a:srgbClr val="FF0000"/>
                          </a:solidFill>
                          <a:effectLst/>
                          <a:uLnTx/>
                          <a:uFillTx/>
                          <a:latin typeface="+mn-lt"/>
                          <a:ea typeface="+mn-ea"/>
                          <a:cs typeface="+mn-cs"/>
                        </a:rPr>
                        <a:t>…..</a:t>
                      </a:r>
                      <a:r>
                        <a:rPr kumimoji="0" lang="en-US" sz="1800" b="0" i="0" u="none" strike="sngStrike" kern="1200" cap="none" spc="0" normalizeH="0" baseline="0" noProof="0" dirty="0" err="1">
                          <a:ln>
                            <a:noFill/>
                          </a:ln>
                          <a:solidFill>
                            <a:srgbClr val="FF0000"/>
                          </a:solidFill>
                          <a:effectLst/>
                          <a:uLnTx/>
                          <a:uFillTx/>
                          <a:latin typeface="+mn-lt"/>
                          <a:ea typeface="+mn-ea"/>
                          <a:cs typeface="+mn-cs"/>
                        </a:rPr>
                        <a:t>privind</a:t>
                      </a:r>
                      <a:r>
                        <a:rPr kumimoji="0" lang="en-US" sz="1800" b="0" i="0"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procedurile</a:t>
                      </a:r>
                      <a:r>
                        <a:rPr kumimoji="0" lang="en-US" sz="1800" b="1" i="1" u="none" strike="sngStrike" kern="1200" cap="none" spc="0" normalizeH="0" baseline="0" noProof="0" dirty="0">
                          <a:ln>
                            <a:noFill/>
                          </a:ln>
                          <a:solidFill>
                            <a:srgbClr val="FF0000"/>
                          </a:solidFill>
                          <a:effectLst/>
                          <a:uLnTx/>
                          <a:uFillTx/>
                          <a:latin typeface="+mn-lt"/>
                          <a:ea typeface="+mn-ea"/>
                          <a:cs typeface="+mn-cs"/>
                        </a:rPr>
                        <a:t> de </a:t>
                      </a:r>
                      <a:r>
                        <a:rPr kumimoji="0" lang="en-US" sz="1800" b="1" i="1" u="none" strike="sngStrike" kern="1200" cap="none" spc="0" normalizeH="0" baseline="0" noProof="0" dirty="0" err="1">
                          <a:ln>
                            <a:noFill/>
                          </a:ln>
                          <a:solidFill>
                            <a:srgbClr val="FF0000"/>
                          </a:solidFill>
                          <a:effectLst/>
                          <a:uLnTx/>
                          <a:uFillTx/>
                          <a:latin typeface="+mn-lt"/>
                          <a:ea typeface="+mn-ea"/>
                          <a:cs typeface="+mn-cs"/>
                        </a:rPr>
                        <a:t>contractare</a:t>
                      </a:r>
                      <a:r>
                        <a:rPr kumimoji="0" lang="en-US" sz="1800" b="1" i="1" u="none" strike="sngStrike" kern="1200" cap="none" spc="0" normalizeH="0" baseline="0" noProof="0" dirty="0">
                          <a:ln>
                            <a:noFill/>
                          </a:ln>
                          <a:solidFill>
                            <a:srgbClr val="FF0000"/>
                          </a:solidFill>
                          <a:effectLst/>
                          <a:uLnTx/>
                          <a:uFillTx/>
                          <a:latin typeface="+mn-lt"/>
                          <a:ea typeface="+mn-ea"/>
                          <a:cs typeface="+mn-cs"/>
                        </a:rPr>
                        <a:t> a </a:t>
                      </a:r>
                      <a:r>
                        <a:rPr kumimoji="0" lang="en-US" sz="1800" b="1" i="1" u="none" strike="sngStrike" kern="1200" cap="none" spc="0" normalizeH="0" baseline="0" noProof="0" dirty="0" err="1">
                          <a:ln>
                            <a:noFill/>
                          </a:ln>
                          <a:solidFill>
                            <a:srgbClr val="FF0000"/>
                          </a:solidFill>
                          <a:effectLst/>
                          <a:uLnTx/>
                          <a:uFillTx/>
                          <a:latin typeface="+mn-lt"/>
                          <a:ea typeface="+mn-ea"/>
                          <a:cs typeface="+mn-cs"/>
                        </a:rPr>
                        <a:t>lucrărilor</a:t>
                      </a:r>
                      <a:r>
                        <a:rPr kumimoji="0" lang="en-US" sz="1800" b="1" i="1" u="none" strike="sngStrike" kern="1200" cap="none" spc="0" normalizeH="0" baseline="0" noProof="0" dirty="0">
                          <a:ln>
                            <a:noFill/>
                          </a:ln>
                          <a:solidFill>
                            <a:srgbClr val="FF0000"/>
                          </a:solidFill>
                          <a:effectLst/>
                          <a:uLnTx/>
                          <a:uFillTx/>
                          <a:latin typeface="+mn-lt"/>
                          <a:ea typeface="+mn-ea"/>
                          <a:cs typeface="+mn-cs"/>
                        </a:rPr>
                        <a:t> de </a:t>
                      </a:r>
                      <a:r>
                        <a:rPr kumimoji="0" lang="en-US" sz="1800" b="1" i="1" u="none" strike="sngStrike" kern="1200" cap="none" spc="0" normalizeH="0" baseline="0" noProof="0" dirty="0" err="1">
                          <a:ln>
                            <a:noFill/>
                          </a:ln>
                          <a:solidFill>
                            <a:srgbClr val="FF0000"/>
                          </a:solidFill>
                          <a:effectLst/>
                          <a:uLnTx/>
                          <a:uFillTx/>
                          <a:latin typeface="+mn-lt"/>
                          <a:ea typeface="+mn-ea"/>
                          <a:cs typeface="+mn-cs"/>
                        </a:rPr>
                        <a:t>prestări</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servicii</a:t>
                      </a:r>
                      <a:r>
                        <a:rPr kumimoji="0" lang="en-US" sz="1800" b="1" i="1" u="none" strike="sngStrike" kern="1200" cap="none" spc="0" normalizeH="0" baseline="0" noProof="0" dirty="0">
                          <a:ln>
                            <a:noFill/>
                          </a:ln>
                          <a:solidFill>
                            <a:srgbClr val="FF0000"/>
                          </a:solidFill>
                          <a:effectLst/>
                          <a:uLnTx/>
                          <a:uFillTx/>
                          <a:latin typeface="+mn-lt"/>
                          <a:ea typeface="+mn-ea"/>
                          <a:cs typeface="+mn-cs"/>
                        </a:rPr>
                        <a:t> </a:t>
                      </a:r>
                      <a:r>
                        <a:rPr kumimoji="0" lang="en-US" sz="1800" b="1" i="1" u="none" strike="sngStrike" kern="1200" cap="none" spc="0" normalizeH="0" baseline="0" noProof="0" dirty="0" err="1">
                          <a:ln>
                            <a:noFill/>
                          </a:ln>
                          <a:solidFill>
                            <a:srgbClr val="FF0000"/>
                          </a:solidFill>
                          <a:effectLst/>
                          <a:uLnTx/>
                          <a:uFillTx/>
                          <a:latin typeface="+mn-lt"/>
                          <a:ea typeface="+mn-ea"/>
                          <a:cs typeface="+mn-cs"/>
                        </a:rPr>
                        <a:t>exploatare</a:t>
                      </a:r>
                      <a:r>
                        <a:rPr kumimoji="0" lang="en-US" sz="1800" b="0" i="1" u="none" strike="sngStrike" kern="1200" cap="none" spc="0" normalizeH="0" baseline="0" noProof="0" dirty="0">
                          <a:ln>
                            <a:noFill/>
                          </a:ln>
                          <a:solidFill>
                            <a:srgbClr val="FF0000"/>
                          </a:solidFill>
                          <a:effectLst/>
                          <a:uLnTx/>
                          <a:uFillTx/>
                          <a:latin typeface="+mn-lt"/>
                          <a:ea typeface="+mn-ea"/>
                          <a:cs typeface="+mn-cs"/>
                        </a:rPr>
                        <a:t> cu </a:t>
                      </a:r>
                      <a:r>
                        <a:rPr kumimoji="0" lang="en-US" sz="1800" b="0" i="1" u="none" strike="sngStrike" kern="1200" cap="none" spc="0" normalizeH="0" baseline="0" noProof="0" dirty="0" err="1">
                          <a:ln>
                            <a:noFill/>
                          </a:ln>
                          <a:solidFill>
                            <a:srgbClr val="FF0000"/>
                          </a:solidFill>
                          <a:effectLst/>
                          <a:uLnTx/>
                          <a:uFillTx/>
                          <a:latin typeface="+mn-lt"/>
                          <a:ea typeface="+mn-ea"/>
                          <a:cs typeface="+mn-cs"/>
                        </a:rPr>
                        <a:t>operatori</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atestaţi</a:t>
                      </a:r>
                      <a:r>
                        <a:rPr kumimoji="0" lang="en-US" sz="1800" b="0" i="1" u="none" strike="sngStrike" kern="1200" cap="none" spc="0" normalizeH="0" baseline="0" noProof="0" dirty="0">
                          <a:ln>
                            <a:noFill/>
                          </a:ln>
                          <a:solidFill>
                            <a:srgbClr val="FF0000"/>
                          </a:solidFill>
                          <a:effectLst/>
                          <a:uLnTx/>
                          <a:uFillTx/>
                          <a:latin typeface="+mn-lt"/>
                          <a:ea typeface="+mn-ea"/>
                          <a:cs typeface="+mn-cs"/>
                        </a:rPr>
                        <a:t>, in </a:t>
                      </a:r>
                      <a:r>
                        <a:rPr kumimoji="0" lang="en-US" sz="1800" b="0" i="1" u="none" strike="sngStrike" kern="1200" cap="none" spc="0" normalizeH="0" baseline="0" noProof="0" dirty="0" err="1">
                          <a:ln>
                            <a:noFill/>
                          </a:ln>
                          <a:solidFill>
                            <a:srgbClr val="FF0000"/>
                          </a:solidFill>
                          <a:effectLst/>
                          <a:uLnTx/>
                          <a:uFillTx/>
                          <a:latin typeface="+mn-lt"/>
                          <a:ea typeface="+mn-ea"/>
                          <a:cs typeface="+mn-cs"/>
                        </a:rPr>
                        <a:t>vederea</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realizării</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lucrărilor</a:t>
                      </a:r>
                      <a:r>
                        <a:rPr kumimoji="0" lang="en-US" sz="1800" b="0" i="1" u="none" strike="sngStrike" kern="1200" cap="none" spc="0" normalizeH="0" baseline="0" noProof="0" dirty="0">
                          <a:ln>
                            <a:noFill/>
                          </a:ln>
                          <a:solidFill>
                            <a:srgbClr val="FF0000"/>
                          </a:solidFill>
                          <a:effectLst/>
                          <a:uLnTx/>
                          <a:uFillTx/>
                          <a:latin typeface="+mn-lt"/>
                          <a:ea typeface="+mn-ea"/>
                          <a:cs typeface="+mn-cs"/>
                        </a:rPr>
                        <a:t> de </a:t>
                      </a:r>
                      <a:r>
                        <a:rPr kumimoji="0" lang="en-US" sz="1800" b="0" i="1" u="none" strike="sngStrike" kern="1200" cap="none" spc="0" normalizeH="0" baseline="0" noProof="0" dirty="0" err="1">
                          <a:ln>
                            <a:noFill/>
                          </a:ln>
                          <a:solidFill>
                            <a:srgbClr val="FF0000"/>
                          </a:solidFill>
                          <a:effectLst/>
                          <a:uLnTx/>
                          <a:uFillTx/>
                          <a:latin typeface="+mn-lt"/>
                          <a:ea typeface="+mn-ea"/>
                          <a:cs typeface="+mn-cs"/>
                        </a:rPr>
                        <a:t>îngrijire</a:t>
                      </a:r>
                      <a:r>
                        <a:rPr kumimoji="0" lang="en-US" sz="1800" b="0" i="1" u="none" strike="sngStrike" kern="1200" cap="none" spc="0" normalizeH="0" baseline="0" noProof="0" dirty="0">
                          <a:ln>
                            <a:noFill/>
                          </a:ln>
                          <a:solidFill>
                            <a:srgbClr val="FF0000"/>
                          </a:solidFill>
                          <a:effectLst/>
                          <a:uLnTx/>
                          <a:uFillTx/>
                          <a:latin typeface="+mn-lt"/>
                          <a:ea typeface="+mn-ea"/>
                          <a:cs typeface="+mn-cs"/>
                        </a:rPr>
                        <a:t> şi </a:t>
                      </a:r>
                      <a:r>
                        <a:rPr kumimoji="0" lang="en-US" sz="1800" b="0" i="1" u="none" strike="sngStrike" kern="1200" cap="none" spc="0" normalizeH="0" baseline="0" noProof="0" dirty="0" err="1">
                          <a:ln>
                            <a:noFill/>
                          </a:ln>
                          <a:solidFill>
                            <a:srgbClr val="FF0000"/>
                          </a:solidFill>
                          <a:effectLst/>
                          <a:uLnTx/>
                          <a:uFillTx/>
                          <a:latin typeface="+mn-lt"/>
                          <a:ea typeface="+mn-ea"/>
                          <a:cs typeface="+mn-cs"/>
                        </a:rPr>
                        <a:t>conducere</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ART. 64    </a:t>
                      </a:r>
                      <a:r>
                        <a:rPr kumimoji="0" lang="en-US" sz="1800" b="1" i="0" u="none" strike="sngStrike" kern="1200" cap="none" spc="0" normalizeH="0" baseline="0" noProof="0" dirty="0">
                          <a:ln>
                            <a:noFill/>
                          </a:ln>
                          <a:solidFill>
                            <a:srgbClr val="FF0000"/>
                          </a:solidFill>
                          <a:effectLst/>
                          <a:uLnTx/>
                          <a:uFillTx/>
                          <a:latin typeface="+mn-lt"/>
                          <a:ea typeface="+mn-ea"/>
                          <a:cs typeface="+mn-cs"/>
                        </a:rPr>
                        <a:t>….</a:t>
                      </a:r>
                      <a:r>
                        <a:rPr kumimoji="0" lang="en-US" sz="1800" b="1" i="0" u="none" strike="sngStrike" kern="1200" cap="none" spc="0" normalizeH="0" baseline="0" noProof="0" dirty="0" err="1">
                          <a:ln>
                            <a:noFill/>
                          </a:ln>
                          <a:solidFill>
                            <a:srgbClr val="FF0000"/>
                          </a:solidFill>
                          <a:effectLst/>
                          <a:uLnTx/>
                          <a:uFillTx/>
                          <a:latin typeface="+mn-lt"/>
                          <a:ea typeface="+mn-ea"/>
                          <a:cs typeface="+mn-cs"/>
                        </a:rPr>
                        <a:t>privind</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1" i="0" u="none" strike="sngStrike" kern="1200" cap="none" spc="0" normalizeH="0" baseline="0" noProof="0" dirty="0" err="1">
                          <a:ln>
                            <a:noFill/>
                          </a:ln>
                          <a:solidFill>
                            <a:srgbClr val="FF0000"/>
                          </a:solidFill>
                          <a:effectLst/>
                          <a:uLnTx/>
                          <a:uFillTx/>
                          <a:latin typeface="+mn-lt"/>
                          <a:ea typeface="+mn-ea"/>
                          <a:cs typeface="+mn-cs"/>
                        </a:rPr>
                        <a:t>valorificarea</a:t>
                      </a:r>
                      <a:r>
                        <a:rPr kumimoji="0" lang="en-US" sz="1800" b="1" i="0"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partizilor</a:t>
                      </a:r>
                      <a:r>
                        <a:rPr kumimoji="0" lang="en-US" sz="1800" b="0" i="1" u="none" strike="sngStrike" kern="1200" cap="none" spc="0" normalizeH="0" baseline="0" noProof="0" dirty="0">
                          <a:ln>
                            <a:noFill/>
                          </a:ln>
                          <a:solidFill>
                            <a:srgbClr val="FF0000"/>
                          </a:solidFill>
                          <a:effectLst/>
                          <a:uLnTx/>
                          <a:uFillTx/>
                          <a:latin typeface="+mn-lt"/>
                          <a:ea typeface="+mn-ea"/>
                          <a:cs typeface="+mn-cs"/>
                        </a:rPr>
                        <a:t> de </a:t>
                      </a:r>
                      <a:r>
                        <a:rPr kumimoji="0" lang="en-US" sz="1800" b="0" i="1" u="none" strike="sngStrike" kern="1200" cap="none" spc="0" normalizeH="0" baseline="0" noProof="0" dirty="0" err="1">
                          <a:ln>
                            <a:noFill/>
                          </a:ln>
                          <a:solidFill>
                            <a:srgbClr val="FF0000"/>
                          </a:solidFill>
                          <a:effectLst/>
                          <a:uLnTx/>
                          <a:uFillTx/>
                          <a:latin typeface="+mn-lt"/>
                          <a:ea typeface="+mn-ea"/>
                          <a:cs typeface="+mn-cs"/>
                        </a:rPr>
                        <a:t>curăţiri</a:t>
                      </a:r>
                      <a:r>
                        <a:rPr kumimoji="0" lang="en-US" sz="1800" b="0" i="1" u="none" strike="sngStrike" kern="1200" cap="none" spc="0" normalizeH="0" baseline="0" noProof="0" dirty="0">
                          <a:ln>
                            <a:noFill/>
                          </a:ln>
                          <a:solidFill>
                            <a:srgbClr val="FF0000"/>
                          </a:solidFill>
                          <a:effectLst/>
                          <a:uLnTx/>
                          <a:uFillTx/>
                          <a:latin typeface="+mn-lt"/>
                          <a:ea typeface="+mn-ea"/>
                          <a:cs typeface="+mn-cs"/>
                        </a:rPr>
                        <a:t> şi </a:t>
                      </a:r>
                      <a:r>
                        <a:rPr kumimoji="0" lang="en-US" sz="1800" b="0" i="1" u="none" strike="sngStrike" kern="1200" cap="none" spc="0" normalizeH="0" baseline="0" noProof="0" dirty="0" err="1">
                          <a:ln>
                            <a:noFill/>
                          </a:ln>
                          <a:solidFill>
                            <a:srgbClr val="FF0000"/>
                          </a:solidFill>
                          <a:effectLst/>
                          <a:uLnTx/>
                          <a:uFillTx/>
                          <a:latin typeface="+mn-lt"/>
                          <a:ea typeface="+mn-ea"/>
                          <a:cs typeface="+mn-cs"/>
                        </a:rPr>
                        <a:t>rărituri</a:t>
                      </a:r>
                      <a:r>
                        <a:rPr kumimoji="0" lang="en-US" sz="1800" b="0" i="1" u="none" strike="sngStrike" kern="1200" cap="none" spc="0" normalizeH="0" baseline="0" noProof="0" dirty="0">
                          <a:ln>
                            <a:noFill/>
                          </a:ln>
                          <a:solidFill>
                            <a:srgbClr val="FF0000"/>
                          </a:solidFill>
                          <a:effectLst/>
                          <a:uLnTx/>
                          <a:uFillTx/>
                          <a:latin typeface="+mn-lt"/>
                          <a:ea typeface="+mn-ea"/>
                          <a:cs typeface="+mn-cs"/>
                        </a:rPr>
                        <a:t> cu </a:t>
                      </a:r>
                      <a:r>
                        <a:rPr kumimoji="0" lang="en-US" sz="1800" b="0" i="1" u="none" strike="sngStrike" kern="1200" cap="none" spc="0" normalizeH="0" baseline="0" noProof="0" dirty="0" err="1">
                          <a:ln>
                            <a:noFill/>
                          </a:ln>
                          <a:solidFill>
                            <a:srgbClr val="FF0000"/>
                          </a:solidFill>
                          <a:effectLst/>
                          <a:uLnTx/>
                          <a:uFillTx/>
                          <a:latin typeface="+mn-lt"/>
                          <a:ea typeface="+mn-ea"/>
                          <a:cs typeface="+mn-cs"/>
                        </a:rPr>
                        <a:t>diametrul</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mediu</a:t>
                      </a:r>
                      <a:r>
                        <a:rPr kumimoji="0" lang="en-US" sz="1800" b="0" i="1" u="none" strike="sngStrike" kern="1200" cap="none" spc="0" normalizeH="0" baseline="0" noProof="0" dirty="0">
                          <a:ln>
                            <a:noFill/>
                          </a:ln>
                          <a:solidFill>
                            <a:srgbClr val="FF0000"/>
                          </a:solidFill>
                          <a:effectLst/>
                          <a:uLnTx/>
                          <a:uFillTx/>
                          <a:latin typeface="+mn-lt"/>
                          <a:ea typeface="+mn-ea"/>
                          <a:cs typeface="+mn-cs"/>
                        </a:rPr>
                        <a:t> de </a:t>
                      </a:r>
                      <a:r>
                        <a:rPr kumimoji="0" lang="en-US" sz="1800" b="0" i="1" u="none" strike="sngStrike" kern="1200" cap="none" spc="0" normalizeH="0" baseline="0" noProof="0" dirty="0" err="1">
                          <a:ln>
                            <a:noFill/>
                          </a:ln>
                          <a:solidFill>
                            <a:srgbClr val="FF0000"/>
                          </a:solidFill>
                          <a:effectLst/>
                          <a:uLnTx/>
                          <a:uFillTx/>
                          <a:latin typeface="+mn-lt"/>
                          <a:ea typeface="+mn-ea"/>
                          <a:cs typeface="+mn-cs"/>
                        </a:rPr>
                        <a:t>până</a:t>
                      </a:r>
                      <a:r>
                        <a:rPr kumimoji="0" lang="en-US" sz="1800" b="0" i="1" u="none" strike="sngStrike" kern="1200" cap="none" spc="0" normalizeH="0" baseline="0" noProof="0" dirty="0">
                          <a:ln>
                            <a:noFill/>
                          </a:ln>
                          <a:solidFill>
                            <a:srgbClr val="FF0000"/>
                          </a:solidFill>
                          <a:effectLst/>
                          <a:uLnTx/>
                          <a:uFillTx/>
                          <a:latin typeface="+mn-lt"/>
                          <a:ea typeface="+mn-ea"/>
                          <a:cs typeface="+mn-cs"/>
                        </a:rPr>
                        <a:t> la 10 cm, </a:t>
                      </a:r>
                      <a:r>
                        <a:rPr kumimoji="0" lang="en-US" sz="1800" b="0" i="1" u="none" strike="sngStrike" kern="1200" cap="none" spc="0" normalizeH="0" baseline="0" noProof="0" dirty="0" err="1">
                          <a:ln>
                            <a:noFill/>
                          </a:ln>
                          <a:solidFill>
                            <a:srgbClr val="FF0000"/>
                          </a:solidFill>
                          <a:effectLst/>
                          <a:uLnTx/>
                          <a:uFillTx/>
                          <a:latin typeface="+mn-lt"/>
                          <a:ea typeface="+mn-ea"/>
                          <a:cs typeface="+mn-cs"/>
                        </a:rPr>
                        <a:t>constituite</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în</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arborete</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r>
                        <a:rPr kumimoji="0" lang="en-US" sz="1800" b="0" i="1" u="none" strike="sngStrike" kern="1200" cap="none" spc="0" normalizeH="0" baseline="0" noProof="0" dirty="0" err="1">
                          <a:ln>
                            <a:noFill/>
                          </a:ln>
                          <a:solidFill>
                            <a:srgbClr val="FF0000"/>
                          </a:solidFill>
                          <a:effectLst/>
                          <a:uLnTx/>
                          <a:uFillTx/>
                          <a:latin typeface="+mn-lt"/>
                          <a:ea typeface="+mn-ea"/>
                          <a:cs typeface="+mn-cs"/>
                        </a:rPr>
                        <a:t>tinere</a:t>
                      </a:r>
                      <a:r>
                        <a:rPr kumimoji="0" lang="en-US" sz="1800" b="0" i="1" u="none" strike="sngStrike" kern="1200" cap="none" spc="0" normalizeH="0" baseline="0" noProof="0" dirty="0">
                          <a:ln>
                            <a:noFill/>
                          </a:ln>
                          <a:solidFill>
                            <a:srgbClr val="FF0000"/>
                          </a:solidFill>
                          <a:effectLst/>
                          <a:uLnTx/>
                          <a:uFillTx/>
                          <a:latin typeface="+mn-lt"/>
                          <a:ea typeface="+mn-ea"/>
                          <a:cs typeface="+mn-cs"/>
                        </a:rPr>
                        <a:t>, ………</a:t>
                      </a:r>
                      <a:endParaRPr kumimoji="0" lang="x-none" sz="1600" b="0" i="0" u="none" strike="sngStrike" kern="1200" cap="none" spc="0" normalizeH="0" baseline="0" noProof="0" dirty="0">
                        <a:ln>
                          <a:noFill/>
                        </a:ln>
                        <a:solidFill>
                          <a:srgbClr val="FF0000"/>
                        </a:solidFill>
                        <a:effectLst/>
                        <a:uLnTx/>
                        <a:uFillTx/>
                        <a:latin typeface="+mn-lt"/>
                        <a:ea typeface="+mn-ea"/>
                        <a:cs typeface="+mn-cs"/>
                      </a:endParaRPr>
                    </a:p>
                  </a:txBody>
                  <a:tcPr>
                    <a:blipFill>
                      <a:blip r:embed="rId3"/>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rgbClr val="00B050"/>
                          </a:solidFill>
                          <a:effectLst/>
                          <a:uLnTx/>
                          <a:uFillTx/>
                          <a:latin typeface="+mn-lt"/>
                          <a:ea typeface="+mn-ea"/>
                          <a:cs typeface="+mn-cs"/>
                        </a:rPr>
                        <a:t> </a:t>
                      </a:r>
                      <a:r>
                        <a:rPr kumimoji="0" lang="en-US" sz="1700" b="1" i="0" u="none" strike="noStrike" kern="1200" cap="none" spc="0" normalizeH="0" baseline="0" noProof="0" dirty="0" err="1">
                          <a:ln>
                            <a:noFill/>
                          </a:ln>
                          <a:solidFill>
                            <a:srgbClr val="0070C0"/>
                          </a:solidFill>
                          <a:effectLst/>
                          <a:uLnTx/>
                          <a:uFillTx/>
                          <a:latin typeface="+mn-lt"/>
                          <a:ea typeface="+mn-ea"/>
                          <a:cs typeface="+mn-cs"/>
                        </a:rPr>
                        <a:t>Eliminare</a:t>
                      </a:r>
                      <a:endParaRPr kumimoji="0" lang="x-none" sz="1700" b="1" i="0" u="none" strike="noStrike" kern="1200" cap="none" spc="0" normalizeH="0" baseline="0" noProof="0" dirty="0">
                        <a:ln>
                          <a:noFill/>
                        </a:ln>
                        <a:solidFill>
                          <a:srgbClr val="0070C0"/>
                        </a:solidFill>
                        <a:effectLst/>
                        <a:uLnTx/>
                        <a:uFillTx/>
                        <a:latin typeface="+mn-lt"/>
                        <a:ea typeface="+mn-ea"/>
                        <a:cs typeface="+mn-cs"/>
                      </a:endParaRPr>
                    </a:p>
                  </a:txBody>
                  <a:tcPr marL="68580" marR="68580" marT="0" marB="0">
                    <a:blipFill>
                      <a:blip r:embed="rId3"/>
                      <a:tile tx="0" ty="0" sx="100000" sy="100000" flip="none" algn="tl"/>
                    </a:blip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Nu face obiectul </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unui regulament de vânzare a masei lemnoase</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Există reglementări contabile care trebuie respectate atât în cazul masei lemnoase cât și pentru celelalte activități.</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Momentul declansării </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procedurilor de contractare a lucrărilor de prestări servicii </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de </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exploatare</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cu op</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econom</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atestați </a:t>
                      </a: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nu poate face obiectul reg</a:t>
                      </a:r>
                      <a:r>
                        <a:rPr kumimoji="0" lang="en-US"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a:t>
                      </a:r>
                      <a:r>
                        <a:rPr kumimoji="0" lang="ro-RO" sz="1800" b="1" i="0" u="sng"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a:t>
                      </a:r>
                      <a:r>
                        <a:rPr kumimoji="0" lang="ro-RO"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de vânzare a m</a:t>
                      </a:r>
                      <a:r>
                        <a:rPr kumimoji="0" lang="en-US" sz="1800" b="1" i="0" u="none" strike="noStrike" kern="1200" cap="none" spc="0" normalizeH="0" baseline="0" noProof="0" dirty="0">
                          <a:ln>
                            <a:noFill/>
                          </a:ln>
                          <a:solidFill>
                            <a:srgbClr val="0070C0"/>
                          </a:solidFill>
                          <a:effectLst/>
                          <a:uLnTx/>
                          <a:uFillTx/>
                          <a:latin typeface="+mn-lt"/>
                          <a:ea typeface="Calibri" panose="020F0502020204030204" pitchFamily="34" charset="0"/>
                          <a:cs typeface="Times New Roman" panose="02020603050405020304" pitchFamily="18" charset="0"/>
                        </a:rPr>
                        <a:t>. l</a:t>
                      </a:r>
                      <a:r>
                        <a:rPr kumimoji="0" lang="ro-RO"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endPar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tab pos="596900" algn="l"/>
                        </a:tabLst>
                        <a:defRPr/>
                      </a:pP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Nu face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obiectul</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Times New Roman" panose="02020603050405020304" pitchFamily="18" charset="0"/>
                        </a:rPr>
                        <a:t>Regulamentului</a:t>
                      </a:r>
                      <a:endParaRPr kumimoji="0" lang="x-none"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tab pos="596900" algn="l"/>
                        </a:tabLst>
                        <a:defRPr/>
                      </a:pPr>
                      <a:endPar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extLst>
                  <a:ext uri="{0D108BD9-81ED-4DB2-BD59-A6C34878D82A}">
                    <a16:rowId xmlns:a16="http://schemas.microsoft.com/office/drawing/2014/main" val="3683169758"/>
                  </a:ext>
                </a:extLst>
              </a:tr>
            </a:tbl>
          </a:graphicData>
        </a:graphic>
      </p:graphicFrame>
      <p:pic>
        <p:nvPicPr>
          <p:cNvPr id="6" name="Picture 5" descr="Imagini pentru sigla fondul social european">
            <a:extLst>
              <a:ext uri="{FF2B5EF4-FFF2-40B4-BE49-F238E27FC236}">
                <a16:creationId xmlns:a16="http://schemas.microsoft.com/office/drawing/2014/main" id="{43DE0357-C836-C748-9318-E1BB48979E98}"/>
              </a:ext>
            </a:extLst>
          </p:cNvPr>
          <p:cNvPicPr/>
          <p:nvPr/>
        </p:nvPicPr>
        <p:blipFill rotWithShape="1">
          <a:blip r:embed="rId4" cstate="print">
            <a:extLst>
              <a:ext uri="{28A0092B-C50C-407E-A947-70E740481C1C}">
                <a14:useLocalDpi xmlns:a14="http://schemas.microsoft.com/office/drawing/2010/main" val="0"/>
              </a:ext>
            </a:extLst>
          </a:blip>
          <a:srcRect t="16305" b="13326"/>
          <a:stretch/>
        </p:blipFill>
        <p:spPr bwMode="auto">
          <a:xfrm>
            <a:off x="1737501" y="-3810"/>
            <a:ext cx="8381859" cy="605389"/>
          </a:xfrm>
          <a:prstGeom prst="rect">
            <a:avLst/>
          </a:prstGeom>
          <a:noFill/>
          <a:ln>
            <a:noFill/>
          </a:ln>
        </p:spPr>
      </p:pic>
    </p:spTree>
    <p:extLst>
      <p:ext uri="{BB962C8B-B14F-4D97-AF65-F5344CB8AC3E}">
        <p14:creationId xmlns:p14="http://schemas.microsoft.com/office/powerpoint/2010/main" val="309916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3"/>
            <a:tile tx="0" ty="0" sx="100000" sy="100000" flip="none" algn="tl"/>
          </a:blipFill>
          <a:ln>
            <a:noFill/>
          </a:ln>
        </p:spPr>
      </p:pic>
      <p:sp>
        <p:nvSpPr>
          <p:cNvPr id="13" name="TextBox 12"/>
          <p:cNvSpPr txBox="1"/>
          <p:nvPr/>
        </p:nvSpPr>
        <p:spPr>
          <a:xfrm>
            <a:off x="228603" y="971550"/>
            <a:ext cx="11856240" cy="5816464"/>
          </a:xfrm>
          <a:prstGeom prst="rect">
            <a:avLst/>
          </a:prstGeom>
          <a:blipFill>
            <a:blip r:embed="rId3"/>
            <a:tile tx="0" ty="0" sx="100000" sy="100000" flip="none" algn="tl"/>
          </a:blipFill>
        </p:spPr>
        <p:txBody>
          <a:bodyPr wrap="square" rtlCol="0">
            <a:spAutoFit/>
          </a:bodyPr>
          <a:lstStyle/>
          <a:p>
            <a:pPr marL="228600"/>
            <a:endParaRPr lang="en-US" b="1" dirty="0">
              <a:solidFill>
                <a:srgbClr val="1D2228"/>
              </a:solidFill>
              <a:latin typeface="Arial" panose="020B0604020202020204" pitchFamily="34" charset="0"/>
              <a:ea typeface="Times New Roman" panose="02020603050405020304" pitchFamily="18" charset="0"/>
            </a:endParaRPr>
          </a:p>
          <a:p>
            <a:pPr marL="228600"/>
            <a:r>
              <a:rPr lang="ro-RO" b="1" dirty="0">
                <a:solidFill>
                  <a:srgbClr val="1D2228"/>
                </a:solidFill>
                <a:latin typeface="Arial" panose="020B0604020202020204" pitchFamily="34" charset="0"/>
                <a:ea typeface="Times New Roman" panose="02020603050405020304" pitchFamily="18" charset="0"/>
              </a:rPr>
              <a:t>2.  </a:t>
            </a:r>
            <a:r>
              <a:rPr lang="ro-RO" b="1" u="sng" dirty="0">
                <a:solidFill>
                  <a:srgbClr val="1D2228"/>
                </a:solidFill>
                <a:latin typeface="Arial" panose="020B0604020202020204" pitchFamily="34" charset="0"/>
                <a:ea typeface="Times New Roman" panose="02020603050405020304" pitchFamily="18" charset="0"/>
              </a:rPr>
              <a:t>FACTORI</a:t>
            </a:r>
            <a:r>
              <a:rPr lang="ro-RO" b="1" dirty="0">
                <a:solidFill>
                  <a:srgbClr val="1D2228"/>
                </a:solidFill>
                <a:latin typeface="Arial" panose="020B0604020202020204" pitchFamily="34" charset="0"/>
                <a:ea typeface="Times New Roman" panose="02020603050405020304" pitchFamily="18" charset="0"/>
              </a:rPr>
              <a:t> CARE IMPUN MĂSURI PRIVIND REALIZAREA REGULAMENTULUI</a:t>
            </a:r>
            <a:endParaRPr lang="en-US" dirty="0"/>
          </a:p>
          <a:p>
            <a:pPr algn="just">
              <a:spcAft>
                <a:spcPts val="1000"/>
              </a:spcAft>
            </a:pPr>
            <a:r>
              <a:rPr lang="en-US" dirty="0">
                <a:solidFill>
                  <a:srgbClr val="1D2228"/>
                </a:solidFill>
                <a:latin typeface="Arial" panose="020B0604020202020204" pitchFamily="34" charset="0"/>
                <a:ea typeface="Times New Roman" panose="02020603050405020304" pitchFamily="18" charset="0"/>
              </a:rPr>
              <a:t> </a:t>
            </a:r>
            <a:endParaRPr lang="en-US" dirty="0"/>
          </a:p>
          <a:p>
            <a:pPr marL="342900" marR="0" lvl="0" indent="-342900" algn="just">
              <a:lnSpc>
                <a:spcPct val="115000"/>
              </a:lnSpc>
              <a:spcBef>
                <a:spcPts val="0"/>
              </a:spcBef>
              <a:spcAft>
                <a:spcPts val="0"/>
              </a:spcAft>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ro-RO" dirty="0">
                <a:latin typeface="Arial" panose="020B0604020202020204" pitchFamily="34" charset="0"/>
                <a:ea typeface="Calibri" panose="020F0502020204030204" pitchFamily="34" charset="0"/>
                <a:cs typeface="Times New Roman" panose="02020603050405020304" pitchFamily="18" charset="0"/>
              </a:rPr>
              <a:t>Necesitatea</a:t>
            </a:r>
            <a:r>
              <a:rPr lang="ro-RO" sz="1600" dirty="0">
                <a:latin typeface="Calibri" panose="020F0502020204030204" pitchFamily="34" charset="0"/>
                <a:ea typeface="Calibri" panose="020F0502020204030204" pitchFamily="34" charset="0"/>
                <a:cs typeface="Times New Roman" panose="02020603050405020304" pitchFamily="18" charset="0"/>
              </a:rPr>
              <a:t> </a:t>
            </a:r>
            <a:r>
              <a:rPr lang="it-IT"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modificarii sau eliminarii unor prevederi birocratice</a:t>
            </a:r>
            <a:r>
              <a:rPr lang="it-IT"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sau cu caracter excesiv </a:t>
            </a:r>
            <a:r>
              <a:rPr lang="it-IT"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restrictiv, </a:t>
            </a:r>
            <a:r>
              <a:rPr lang="it-IT"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cum ar fi</a:t>
            </a:r>
            <a:r>
              <a:rPr lang="it-IT"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impunerea</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prin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regulamentul</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actual a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unor</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parametrii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rigizi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inflexibili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dup</a:t>
            </a:r>
            <a:r>
              <a:rPr lang="ro-RO"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ă cum urmează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15000"/>
              </a:lnSpc>
              <a:spcBef>
                <a:spcPts val="0"/>
              </a:spcBef>
              <a:spcAft>
                <a:spcPts val="0"/>
              </a:spcAft>
              <a:buFont typeface="Courier New" panose="02070309020205020404" pitchFamily="49" charset="0"/>
              <a:buChar char="o"/>
            </a:pP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cuantumul</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garanției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contractare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15000"/>
              </a:lnSpc>
              <a:spcBef>
                <a:spcPts val="0"/>
              </a:spcBef>
              <a:spcAft>
                <a:spcPts val="0"/>
              </a:spcAft>
              <a:buFont typeface="Courier New" panose="02070309020205020404" pitchFamily="49" charset="0"/>
              <a:buChar char="o"/>
            </a:pP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cuantumul</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pasului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licitare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15000"/>
              </a:lnSpc>
              <a:spcBef>
                <a:spcPts val="0"/>
              </a:spcBef>
              <a:spcAft>
                <a:spcPts val="0"/>
              </a:spcAft>
              <a:buFont typeface="Courier New" panose="02070309020205020404" pitchFamily="49" charset="0"/>
              <a:buChar char="o"/>
            </a:pP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termenele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și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condițiile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plată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15000"/>
              </a:lnSpc>
              <a:spcBef>
                <a:spcPts val="0"/>
              </a:spcBef>
              <a:spcAft>
                <a:spcPts val="0"/>
              </a:spcAft>
              <a:buFont typeface="Courier New" panose="02070309020205020404" pitchFamily="49" charset="0"/>
              <a:buChar char="o"/>
            </a:pP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perioadele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neadmitere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la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licitații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operatorilor</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economici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care au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reziliat</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contracte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/nu au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încheiat</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în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termen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contracte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pentru</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masa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lemnoasă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adjudecată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sau</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care au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cesionat</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contracte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contrar</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prevederilor</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caietelor</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sarcini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ale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licitatiilor</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pP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Wingdings" panose="05000000000000000000" pitchFamily="2" charset="2"/>
              <a:buChar char=""/>
            </a:pPr>
            <a:r>
              <a:rPr lang="it-IT"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Necesitatea eliminarii unor </a:t>
            </a:r>
            <a:r>
              <a:rPr lang="it-IT"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prevederi anticoncurentiale, astfel încât,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orice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persoană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juridică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fizică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care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desfășoară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activitatea</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în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domeniul</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exploatării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prelucrării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comercializării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comerțului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cu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lemn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în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construcții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etc.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să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aibă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acces</a:t>
            </a:r>
            <a:r>
              <a:rPr lang="en-US"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la </a:t>
            </a:r>
            <a:r>
              <a:rPr lang="en-US" b="1"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resursă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b="1" u="sng"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necondiționat</a:t>
            </a:r>
            <a:r>
              <a:rPr lang="en-US" b="1" u="sng"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b="1" u="sng"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deținerea</a:t>
            </a:r>
            <a:r>
              <a:rPr lang="en-US" b="1" u="sng"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b="1" u="sng"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unui</a:t>
            </a:r>
            <a:r>
              <a:rPr lang="en-US" b="1" u="sng"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b="1" u="sng"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atestat</a:t>
            </a:r>
            <a:r>
              <a:rPr lang="en-US" b="1" u="sng"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b="1" u="sng"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exploatare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Obligația</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deținere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unui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atestat</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exploatare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este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necesară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doar</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în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cazul</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firmelor</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care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realizează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recoltarea</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lemnului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în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nume</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propriu</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sau</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în</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regim</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prestări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servicii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pentru</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alți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operatori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economici</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care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achiziționează</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lemnul</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a:t>
            </a:r>
          </a:p>
          <a:p>
            <a:pPr marL="342900" marR="0" lvl="0" indent="-342900" algn="just">
              <a:lnSpc>
                <a:spcPct val="115000"/>
              </a:lnSpc>
              <a:spcBef>
                <a:spcPts val="0"/>
              </a:spcBef>
              <a:spcAft>
                <a:spcPts val="1000"/>
              </a:spcAft>
              <a:buFont typeface="Wingdings" panose="05000000000000000000" pitchFamily="2" charset="2"/>
              <a:buChar char=""/>
            </a:pPr>
            <a:endParaRPr lang="en-US" sz="1000" dirty="0">
              <a:solidFill>
                <a:srgbClr val="1D2228"/>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75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2"/>
            <a:ext cx="11977687" cy="595548"/>
          </a:xfrm>
          <a:prstGeom prst="rect">
            <a:avLst/>
          </a:prstGeom>
          <a:blipFill>
            <a:blip r:embed="rId3"/>
            <a:tile tx="0" ty="0" sx="100000" sy="100000" flip="none" algn="tl"/>
          </a:blipFill>
          <a:ln>
            <a:noFill/>
          </a:ln>
        </p:spPr>
      </p:pic>
      <p:sp>
        <p:nvSpPr>
          <p:cNvPr id="13" name="TextBox 12"/>
          <p:cNvSpPr txBox="1"/>
          <p:nvPr/>
        </p:nvSpPr>
        <p:spPr>
          <a:xfrm>
            <a:off x="167879" y="724930"/>
            <a:ext cx="11856240" cy="5933932"/>
          </a:xfrm>
          <a:prstGeom prst="rect">
            <a:avLst/>
          </a:prstGeom>
          <a:blipFill>
            <a:blip r:embed="rId3"/>
            <a:tile tx="0" ty="0" sx="100000" sy="100000" flip="none" algn="tl"/>
          </a:blipFill>
        </p:spPr>
        <p:txBody>
          <a:bodyPr wrap="square" rtlCol="0">
            <a:spAutoFit/>
          </a:bodyPr>
          <a:lstStyle/>
          <a:p>
            <a:pPr marL="228600"/>
            <a:r>
              <a:rPr lang="en-US" sz="1600" b="1" dirty="0">
                <a:solidFill>
                  <a:srgbClr val="1D2228"/>
                </a:solidFill>
                <a:latin typeface="Arial" panose="020B0604020202020204" pitchFamily="34" charset="0"/>
                <a:ea typeface="Times New Roman" panose="02020603050405020304" pitchFamily="18" charset="0"/>
              </a:rPr>
              <a:t>       2.  </a:t>
            </a:r>
            <a:r>
              <a:rPr lang="ro-RO" sz="1600" b="1" u="sng" dirty="0">
                <a:solidFill>
                  <a:srgbClr val="1D2228"/>
                </a:solidFill>
                <a:latin typeface="Arial" panose="020B0604020202020204" pitchFamily="34" charset="0"/>
                <a:ea typeface="Times New Roman" panose="02020603050405020304" pitchFamily="18" charset="0"/>
              </a:rPr>
              <a:t>FACTORI</a:t>
            </a:r>
            <a:r>
              <a:rPr lang="ro-RO" sz="1600" b="1" dirty="0">
                <a:solidFill>
                  <a:srgbClr val="1D2228"/>
                </a:solidFill>
                <a:latin typeface="Arial" panose="020B0604020202020204" pitchFamily="34" charset="0"/>
                <a:ea typeface="Times New Roman" panose="02020603050405020304" pitchFamily="18" charset="0"/>
              </a:rPr>
              <a:t> CARE IMPUN MĂSURI PRIVIND REALIZAREA REGULAMENTULUI</a:t>
            </a:r>
            <a:r>
              <a:rPr lang="en-US" sz="1600" b="1" dirty="0">
                <a:solidFill>
                  <a:srgbClr val="1D2228"/>
                </a:solidFill>
                <a:latin typeface="Arial" panose="020B0604020202020204" pitchFamily="34" charset="0"/>
                <a:ea typeface="Times New Roman" panose="02020603050405020304" pitchFamily="18" charset="0"/>
              </a:rPr>
              <a:t> (….</a:t>
            </a:r>
            <a:r>
              <a:rPr lang="en-US" sz="1600" b="1" dirty="0" err="1">
                <a:solidFill>
                  <a:srgbClr val="1D2228"/>
                </a:solidFill>
                <a:latin typeface="Arial" panose="020B0604020202020204" pitchFamily="34" charset="0"/>
                <a:ea typeface="Times New Roman" panose="02020603050405020304" pitchFamily="18" charset="0"/>
              </a:rPr>
              <a:t>continuare</a:t>
            </a:r>
            <a:r>
              <a:rPr lang="en-US" sz="1600" b="1" dirty="0">
                <a:solidFill>
                  <a:srgbClr val="1D2228"/>
                </a:solidFill>
                <a:latin typeface="Arial" panose="020B0604020202020204" pitchFamily="34" charset="0"/>
                <a:ea typeface="Times New Roman" panose="02020603050405020304" pitchFamily="18" charset="0"/>
              </a:rPr>
              <a:t>)</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p>
          <a:p>
            <a:pPr marL="228600"/>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Importanța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introducerii, modificarii sau completarii unor prevederi</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pentru situatiile/cazurile nereglementate, sau reglementate partial sau necorespunzator, in vederea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clarificarii si</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operationalizarii</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procedurilor de reglementare, cum ar fi</a:t>
            </a: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a:t>
            </a:r>
          </a:p>
          <a:p>
            <a:pPr marR="0" lvl="0" algn="just">
              <a:spcBef>
                <a:spcPts val="0"/>
              </a:spcBef>
              <a:spcAft>
                <a:spcPts val="0"/>
              </a:spcAft>
            </a:pP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lvl="1" indent="-285750" algn="just">
              <a:buFont typeface="Symbol" panose="05050102010706020507" pitchFamily="18" charset="2"/>
              <a:buChar char=""/>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necesitatea ca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recoltarea produselor accidentale</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produse pe suprafața unor partizi deja contractate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să se realizeze concomitent</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 </a:t>
            </a:r>
            <a:r>
              <a:rPr lang="it-IT" sz="1600" b="1" u="sng" dirty="0">
                <a:solidFill>
                  <a:srgbClr val="1D2228"/>
                </a:solidFill>
                <a:latin typeface="Arial" panose="020B0604020202020204" pitchFamily="34" charset="0"/>
                <a:ea typeface="Times New Roman" panose="02020603050405020304" pitchFamily="18" charset="0"/>
                <a:cs typeface="Arial" panose="020B0604020202020204" pitchFamily="34" charset="0"/>
              </a:rPr>
              <a:t>fundamentarea  acestei optiuni </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din punct de vedere tehnico-economic si de protectie a muncii;</a:t>
            </a:r>
            <a:endParaRPr lang="en-US" sz="16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R="0" lvl="1" algn="just">
              <a:spcBef>
                <a:spcPts val="0"/>
              </a:spcBef>
              <a:spcAft>
                <a:spcPts val="0"/>
              </a:spcAft>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spcBef>
                <a:spcPts val="0"/>
              </a:spcBef>
              <a:spcAft>
                <a:spcPts val="0"/>
              </a:spcAft>
              <a:buFont typeface="Symbol" panose="05050102010706020507" pitchFamily="18" charset="2"/>
              <a:buChar char=""/>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necesitarea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standardizării” sortimentelor de lemn fasonat</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inscrise in documentele de insotire a materialelor lemnoase - acestea fiind cele stabilite de sistemul informatic de urmărire a trasabilității masei lemnoase creat și gestionat de autoritatea publică centrală care răspunde de silvicultură - si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coroborarea</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acestora cu sortimentele care se pun în circuitul economic;</a:t>
            </a:r>
            <a:endParaRPr lang="en-US" sz="1600" dirty="0">
              <a:latin typeface="Arial" panose="020B0604020202020204" pitchFamily="34" charset="0"/>
              <a:ea typeface="Calibri" panose="020F0502020204030204" pitchFamily="34" charset="0"/>
              <a:cs typeface="Arial" panose="020B0604020202020204" pitchFamily="34" charset="0"/>
            </a:endParaRPr>
          </a:p>
          <a:p>
            <a:pPr marL="971550" marR="0" algn="just">
              <a:spcBef>
                <a:spcPts val="0"/>
              </a:spcBef>
              <a:spcAft>
                <a:spcPts val="0"/>
              </a:spcAft>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spcBef>
                <a:spcPts val="0"/>
              </a:spcBef>
              <a:spcAft>
                <a:spcPts val="0"/>
              </a:spcAft>
              <a:buFont typeface="Symbol" panose="05050102010706020507" pitchFamily="18" charset="2"/>
              <a:buChar char=""/>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necesitatea ca - pentru lemnul care nu a fost adjudecat prin licitație dar pentru care există la finalul procedurilor un posibil adjudecatar - să se definească un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spațiu de negociere</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pentru reducerea timpului de introducere în circuitul economic a masei lemnoase la un preț fundamentat de organizator;</a:t>
            </a:r>
            <a:endParaRPr lang="en-US" sz="1600" dirty="0">
              <a:latin typeface="Arial" panose="020B0604020202020204" pitchFamily="34" charset="0"/>
              <a:ea typeface="Calibri" panose="020F0502020204030204" pitchFamily="34" charset="0"/>
              <a:cs typeface="Arial" panose="020B0604020202020204" pitchFamily="34" charset="0"/>
            </a:endParaRPr>
          </a:p>
          <a:p>
            <a:pPr marL="971550" marR="0" algn="just">
              <a:spcBef>
                <a:spcPts val="0"/>
              </a:spcBef>
              <a:spcAft>
                <a:spcPts val="0"/>
              </a:spcAft>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Symbol" panose="05050102010706020507" pitchFamily="18" charset="2"/>
              <a:buChar char=""/>
            </a:pP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având în vedere fragmentarea fondului forestier proprietate publică</a:t>
            </a: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a:t>
            </a: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în unele zone se impune vânzarea lemnului cu </a:t>
            </a:r>
            <a:r>
              <a:rPr lang="ro-RO"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asigurarea condițiilor de acces</a:t>
            </a: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a:t>
            </a:r>
            <a:endParaRPr lang="en-US" sz="1600" dirty="0">
              <a:latin typeface="Arial" panose="020B0604020202020204" pitchFamily="34" charset="0"/>
              <a:ea typeface="Calibri" panose="020F0502020204030204" pitchFamily="34" charset="0"/>
              <a:cs typeface="Arial" panose="020B0604020202020204" pitchFamily="34" charset="0"/>
            </a:endParaRPr>
          </a:p>
          <a:p>
            <a:pPr marL="1371600" lvl="1" algn="just"/>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buFont typeface="Symbol" panose="05050102010706020507" pitchFamily="18" charset="2"/>
              <a:buChar char=""/>
            </a:pP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situația sanitară manifestată la nivel național și chiar mondial impune necesitatea ca </a:t>
            </a:r>
            <a:r>
              <a:rPr lang="ro-RO" sz="1600" u="sng" dirty="0">
                <a:solidFill>
                  <a:srgbClr val="1D2228"/>
                </a:solidFill>
                <a:latin typeface="Arial" panose="020B0604020202020204" pitchFamily="34" charset="0"/>
                <a:ea typeface="Times New Roman" panose="02020603050405020304" pitchFamily="18" charset="0"/>
                <a:cs typeface="Arial" panose="020B0604020202020204" pitchFamily="34" charset="0"/>
              </a:rPr>
              <a:t>depunerea documentelor </a:t>
            </a: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în vederea participării la licitație (și chiar licitațiile) să se realizeze și prin </a:t>
            </a:r>
            <a:r>
              <a:rPr lang="ro-RO"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intermediul mijloacelor electronice</a:t>
            </a: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(poștă electronică, platforme informatice pentru desfășurarea licitațiilor;</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808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3"/>
            <a:tile tx="0" ty="0" sx="100000" sy="100000" flip="none" algn="tl"/>
          </a:blipFill>
          <a:ln>
            <a:noFill/>
          </a:ln>
        </p:spPr>
      </p:pic>
      <p:sp>
        <p:nvSpPr>
          <p:cNvPr id="13" name="TextBox 12"/>
          <p:cNvSpPr txBox="1"/>
          <p:nvPr/>
        </p:nvSpPr>
        <p:spPr>
          <a:xfrm>
            <a:off x="228603" y="971550"/>
            <a:ext cx="11856240" cy="5572295"/>
          </a:xfrm>
          <a:prstGeom prst="rect">
            <a:avLst/>
          </a:prstGeom>
          <a:blipFill>
            <a:blip r:embed="rId3"/>
            <a:tile tx="0" ty="0" sx="100000" sy="100000" flip="none" algn="tl"/>
          </a:blipFill>
        </p:spPr>
        <p:txBody>
          <a:bodyPr wrap="square" rtlCol="0">
            <a:spAutoFit/>
          </a:bodyPr>
          <a:lstStyle/>
          <a:p>
            <a:pPr marL="228600"/>
            <a:r>
              <a:rPr lang="en-US" b="1" dirty="0">
                <a:solidFill>
                  <a:srgbClr val="1D2228"/>
                </a:solidFill>
                <a:latin typeface="Arial" panose="020B0604020202020204" pitchFamily="34" charset="0"/>
                <a:ea typeface="Times New Roman" panose="02020603050405020304" pitchFamily="18" charset="0"/>
              </a:rPr>
              <a:t>       2.  </a:t>
            </a:r>
            <a:r>
              <a:rPr lang="ro-RO" b="1" u="sng" dirty="0">
                <a:solidFill>
                  <a:srgbClr val="1D2228"/>
                </a:solidFill>
                <a:latin typeface="Arial" panose="020B0604020202020204" pitchFamily="34" charset="0"/>
                <a:ea typeface="Times New Roman" panose="02020603050405020304" pitchFamily="18" charset="0"/>
              </a:rPr>
              <a:t>FACTORI</a:t>
            </a:r>
            <a:r>
              <a:rPr lang="ro-RO" b="1" dirty="0">
                <a:solidFill>
                  <a:srgbClr val="1D2228"/>
                </a:solidFill>
                <a:latin typeface="Arial" panose="020B0604020202020204" pitchFamily="34" charset="0"/>
                <a:ea typeface="Times New Roman" panose="02020603050405020304" pitchFamily="18" charset="0"/>
              </a:rPr>
              <a:t> CARE IMPUN MĂSURI PRIVIND REALIZAREA REGULAMENTULUI</a:t>
            </a:r>
            <a:r>
              <a:rPr lang="en-US" b="1" dirty="0">
                <a:solidFill>
                  <a:srgbClr val="1D2228"/>
                </a:solidFill>
                <a:latin typeface="Arial" panose="020B0604020202020204" pitchFamily="34" charset="0"/>
                <a:ea typeface="Times New Roman" panose="02020603050405020304" pitchFamily="18" charset="0"/>
              </a:rPr>
              <a:t> (….</a:t>
            </a:r>
            <a:r>
              <a:rPr lang="en-US" b="1" dirty="0" err="1">
                <a:solidFill>
                  <a:srgbClr val="1D2228"/>
                </a:solidFill>
                <a:latin typeface="Arial" panose="020B0604020202020204" pitchFamily="34" charset="0"/>
                <a:ea typeface="Times New Roman" panose="02020603050405020304" pitchFamily="18" charset="0"/>
              </a:rPr>
              <a:t>continuare</a:t>
            </a:r>
            <a:r>
              <a:rPr lang="en-US" b="1" dirty="0">
                <a:solidFill>
                  <a:srgbClr val="1D2228"/>
                </a:solidFill>
                <a:latin typeface="Arial" panose="020B0604020202020204" pitchFamily="34" charset="0"/>
                <a:ea typeface="Times New Roman" panose="02020603050405020304" pitchFamily="18" charset="0"/>
              </a:rPr>
              <a:t>)</a:t>
            </a:r>
          </a:p>
          <a:p>
            <a:pPr marL="457200" marR="0" algn="just">
              <a:lnSpc>
                <a:spcPct val="115000"/>
              </a:lnSpc>
              <a:spcBef>
                <a:spcPts val="0"/>
              </a:spcBef>
              <a:spcAft>
                <a:spcPts val="0"/>
              </a:spcAft>
            </a:pP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Necesitatea eliminarii unor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reglementari inutile</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cum ar fi: </a:t>
            </a:r>
          </a:p>
          <a:p>
            <a:pPr marL="742950" lvl="1" indent="-285750" algn="just">
              <a:lnSpc>
                <a:spcPct val="115000"/>
              </a:lnSpc>
              <a:buSzPct val="150000"/>
              <a:buFont typeface="Arial" panose="020B0604020202020204" pitchFamily="34" charset="0"/>
              <a:buChar char="•"/>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impunerea</a:t>
            </a:r>
            <a:r>
              <a:rPr lang="it-IT" sz="20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prin regulamentul de valorificare a unui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procent minim al volumului care trebuie obligatoriu procesat de operatorii economici</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nu a avut efect și este imposibil de aplicat, cel puțin în forma actuală (dacă un operator economic adjudecă la licitație un volum de lemn fasonat iar peste 1-2 zile este interesat să participe la altă licitație este practic în imposibilitatea de respectare a prevederii legale). Până în prezent autoritatea publică centrală care răspunde de silvicultură nu a emis niciun act administrativ referitor la nerespectarea acestei obligații de către vreun operator economic;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0"/>
              </a:spcAft>
              <a:buSzPct val="150000"/>
              <a:buFont typeface="Arial" panose="020B0604020202020204" pitchFamily="34" charset="0"/>
              <a:buChar char="•"/>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stabilirea în sarcina organizatorului a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obligației de a respinge</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participarea la licitație a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operatorilor economici care au depășit procentul de  30% din volumul dintr-un sortiment industrial de masă lemnoasă din fiecare specie</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stabilit ca medie a ultimilor 3 ani în baza actelor de punere în valoare autorizate la exploatare și exploatate la nivel național, indiferent de forma de proprietate, a creat si crează dificultăți în valorificarea anumitor sortimente pentru care nu există cerere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(interesul organizatorului este de a vinde produsul la prețul fundamentat)</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0"/>
              </a:spcAft>
              <a:buSzPct val="150000"/>
              <a:buFont typeface="Arial" panose="020B0604020202020204" pitchFamily="34" charset="0"/>
              <a:buChar char="•"/>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obligativitatea incheierii de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parteneriate</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între unitățile administrativ teritoriale și ocoalele silvice care administrează sau prestează servicii silvice pentru fondul forestier proprietate publică pe suprafața acestora, la inițiativa ocolului silvic.  </a:t>
            </a: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Practica a arătat că </a:t>
            </a:r>
            <a:r>
              <a:rPr lang="ro-RO" sz="1600" b="1" u="sng" dirty="0">
                <a:solidFill>
                  <a:srgbClr val="1D2228"/>
                </a:solidFill>
                <a:latin typeface="Arial" panose="020B0604020202020204" pitchFamily="34" charset="0"/>
                <a:ea typeface="Times New Roman" panose="02020603050405020304" pitchFamily="18" charset="0"/>
                <a:cs typeface="Arial" panose="020B0604020202020204" pitchFamily="34" charset="0"/>
              </a:rPr>
              <a:t>aceste </a:t>
            </a:r>
            <a:r>
              <a:rPr lang="en-US" sz="1600" b="1" u="sng" dirty="0">
                <a:solidFill>
                  <a:srgbClr val="1D2228"/>
                </a:solidFill>
                <a:latin typeface="Arial" panose="020B0604020202020204" pitchFamily="34" charset="0"/>
                <a:ea typeface="Times New Roman" panose="02020603050405020304" pitchFamily="18" charset="0"/>
                <a:cs typeface="Arial" panose="020B0604020202020204" pitchFamily="34" charset="0"/>
              </a:rPr>
              <a:t>P</a:t>
            </a:r>
            <a:r>
              <a:rPr lang="ro-RO" sz="1600" b="1" u="sng" dirty="0">
                <a:solidFill>
                  <a:srgbClr val="1D2228"/>
                </a:solidFill>
                <a:latin typeface="Arial" panose="020B0604020202020204" pitchFamily="34" charset="0"/>
                <a:ea typeface="Times New Roman" panose="02020603050405020304" pitchFamily="18" charset="0"/>
                <a:cs typeface="Arial" panose="020B0604020202020204" pitchFamily="34" charset="0"/>
              </a:rPr>
              <a:t>arteneriate nu au utilitate</a:t>
            </a: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sz="1600" dirty="0" err="1">
                <a:solidFill>
                  <a:srgbClr val="1D2228"/>
                </a:solidFill>
                <a:latin typeface="Arial" panose="020B0604020202020204" pitchFamily="34" charset="0"/>
                <a:ea typeface="Times New Roman" panose="02020603050405020304" pitchFamily="18" charset="0"/>
                <a:cs typeface="Arial" panose="020B0604020202020204" pitchFamily="34" charset="0"/>
              </a:rPr>
              <a:t>generand</a:t>
            </a: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o </a:t>
            </a:r>
            <a:r>
              <a:rPr lang="en-US" sz="1600" dirty="0" err="1">
                <a:solidFill>
                  <a:srgbClr val="1D2228"/>
                </a:solidFill>
                <a:latin typeface="Arial" panose="020B0604020202020204" pitchFamily="34" charset="0"/>
                <a:ea typeface="Times New Roman" panose="02020603050405020304" pitchFamily="18" charset="0"/>
                <a:cs typeface="Arial" panose="020B0604020202020204" pitchFamily="34" charset="0"/>
              </a:rPr>
              <a:t>birocratie</a:t>
            </a: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en-US" sz="1600" dirty="0" err="1">
                <a:solidFill>
                  <a:srgbClr val="1D2228"/>
                </a:solidFill>
                <a:latin typeface="Arial" panose="020B0604020202020204" pitchFamily="34" charset="0"/>
                <a:ea typeface="Times New Roman" panose="02020603050405020304" pitchFamily="18" charset="0"/>
                <a:cs typeface="Arial" panose="020B0604020202020204" pitchFamily="34" charset="0"/>
              </a:rPr>
              <a:t>inutila</a:t>
            </a: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1000"/>
              </a:spcAft>
              <a:buSzPct val="150000"/>
              <a:buFont typeface="Arial" panose="020B0604020202020204" pitchFamily="34" charset="0"/>
              <a:buChar char="•"/>
            </a:pP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Stabilirea nivelului maxim al tarifelor pentru prestările de servicii</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de exploatări forestiere, în scopul exploatării masei lemnoase în regie proprie cu operatori economici atestaţi</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55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3"/>
            <a:tile tx="0" ty="0" sx="100000" sy="100000" flip="none" algn="tl"/>
          </a:blipFill>
          <a:ln>
            <a:noFill/>
          </a:ln>
        </p:spPr>
      </p:pic>
      <p:sp>
        <p:nvSpPr>
          <p:cNvPr id="13" name="TextBox 12"/>
          <p:cNvSpPr txBox="1"/>
          <p:nvPr/>
        </p:nvSpPr>
        <p:spPr>
          <a:xfrm>
            <a:off x="228603" y="971550"/>
            <a:ext cx="11856240" cy="5685659"/>
          </a:xfrm>
          <a:prstGeom prst="rect">
            <a:avLst/>
          </a:prstGeom>
          <a:blipFill>
            <a:blip r:embed="rId3"/>
            <a:tile tx="0" ty="0" sx="100000" sy="100000" flip="none" algn="tl"/>
          </a:blipFill>
        </p:spPr>
        <p:txBody>
          <a:bodyPr wrap="square" rtlCol="0">
            <a:spAutoFit/>
          </a:bodyPr>
          <a:lstStyle/>
          <a:p>
            <a:pPr marL="228600"/>
            <a:r>
              <a:rPr lang="en-US" b="1" dirty="0">
                <a:solidFill>
                  <a:srgbClr val="1D2228"/>
                </a:solidFill>
                <a:latin typeface="Arial" panose="020B0604020202020204" pitchFamily="34" charset="0"/>
                <a:ea typeface="Times New Roman" panose="02020603050405020304" pitchFamily="18" charset="0"/>
              </a:rPr>
              <a:t>       2.  </a:t>
            </a:r>
            <a:r>
              <a:rPr lang="ro-RO" b="1" u="sng" dirty="0">
                <a:solidFill>
                  <a:srgbClr val="1D2228"/>
                </a:solidFill>
                <a:latin typeface="Arial" panose="020B0604020202020204" pitchFamily="34" charset="0"/>
                <a:ea typeface="Times New Roman" panose="02020603050405020304" pitchFamily="18" charset="0"/>
              </a:rPr>
              <a:t>FACTORI</a:t>
            </a:r>
            <a:r>
              <a:rPr lang="ro-RO" b="1" dirty="0">
                <a:solidFill>
                  <a:srgbClr val="1D2228"/>
                </a:solidFill>
                <a:latin typeface="Arial" panose="020B0604020202020204" pitchFamily="34" charset="0"/>
                <a:ea typeface="Times New Roman" panose="02020603050405020304" pitchFamily="18" charset="0"/>
              </a:rPr>
              <a:t> CARE IMPUN MĂSURI PRIVIND REALIZAREA REGULAMENTULUI</a:t>
            </a:r>
            <a:r>
              <a:rPr lang="en-US" b="1" dirty="0">
                <a:solidFill>
                  <a:srgbClr val="1D2228"/>
                </a:solidFill>
                <a:latin typeface="Arial" panose="020B0604020202020204" pitchFamily="34" charset="0"/>
                <a:ea typeface="Times New Roman" panose="02020603050405020304" pitchFamily="18" charset="0"/>
              </a:rPr>
              <a:t> (….</a:t>
            </a:r>
            <a:r>
              <a:rPr lang="en-US" b="1" dirty="0" err="1">
                <a:solidFill>
                  <a:srgbClr val="1D2228"/>
                </a:solidFill>
                <a:latin typeface="Arial" panose="020B0604020202020204" pitchFamily="34" charset="0"/>
                <a:ea typeface="Times New Roman" panose="02020603050405020304" pitchFamily="18" charset="0"/>
              </a:rPr>
              <a:t>continuare</a:t>
            </a:r>
            <a:r>
              <a:rPr lang="en-US" b="1" dirty="0">
                <a:solidFill>
                  <a:srgbClr val="1D2228"/>
                </a:solidFill>
                <a:latin typeface="Arial" panose="020B0604020202020204" pitchFamily="34" charset="0"/>
                <a:ea typeface="Times New Roman" panose="02020603050405020304" pitchFamily="18" charset="0"/>
              </a:rPr>
              <a:t>)</a:t>
            </a:r>
            <a:r>
              <a:rPr lang="en-US"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p>
          <a:p>
            <a:pPr marL="228600"/>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Wingdings" panose="05000000000000000000" pitchFamily="2" charset="2"/>
              <a:buChar char=""/>
            </a:pPr>
            <a:r>
              <a:rPr lang="it-IT"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Importanța eliminarii unor </a:t>
            </a:r>
            <a:r>
              <a:rPr lang="it-IT" sz="1600"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reglementari abuzive, cum ar fi:</a:t>
            </a:r>
          </a:p>
          <a:p>
            <a:pPr marL="800100" lvl="1" indent="-342900" algn="just">
              <a:lnSpc>
                <a:spcPct val="115000"/>
              </a:lnSpc>
              <a:buFont typeface="Symbol" panose="05050102010706020507" pitchFamily="18" charset="2"/>
              <a:buChar char=""/>
            </a:pPr>
            <a:r>
              <a:rPr lang="it-IT" sz="1600"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asigurarea cu prioritate de masă lemnoasă pentru producătorii din industria mobilei </a:t>
            </a:r>
            <a:r>
              <a:rPr lang="it-IT"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din păduri proprietate publică a statului sub formă de lemn fasonat prin organizarea unor proceduri de licitare organizate după criteriii precum prețul oferit, gradul de prelucrare a materialelor lemnoase și aportul socio economic local al activității de prelucrare a lemnului raportat la cantitatea de lemn consumată </a:t>
            </a:r>
            <a:r>
              <a:rPr lang="it-IT" sz="1600"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nu poate fi impusă vânzătorului</a:t>
            </a:r>
            <a:r>
              <a:rPr lang="it-IT"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care este intersat să vândă produsul în </a:t>
            </a:r>
            <a:r>
              <a:rPr lang="it-IT" sz="1600" u="sng"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condiții de concurență</a:t>
            </a:r>
            <a:r>
              <a:rPr lang="it-IT"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Aft>
                <a:spcPts val="1000"/>
              </a:spcAft>
              <a:buFont typeface="Symbol" panose="05050102010706020507" pitchFamily="18" charset="2"/>
              <a:buChar char=""/>
            </a:pPr>
            <a:r>
              <a:rPr lang="en-US" sz="1600"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stabilirea</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sz="1600" b="1"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preţului</a:t>
            </a:r>
            <a:r>
              <a:rPr lang="en-US" sz="1600"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t>
            </a:r>
            <a:r>
              <a:rPr lang="en-US" sz="1600" b="1"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pornire</a:t>
            </a:r>
            <a:r>
              <a:rPr lang="en-US" sz="1600"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la </a:t>
            </a:r>
            <a:r>
              <a:rPr lang="en-US" sz="1600" b="1"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licitaţie</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la </a:t>
            </a:r>
            <a:r>
              <a:rPr lang="en-US" sz="1600"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nivelul</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sz="1600"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pretului</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de APV </a:t>
            </a:r>
            <a:r>
              <a:rPr lang="en-US" sz="1600"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pentru</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sz="1600"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partizile</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t>
            </a:r>
            <a:r>
              <a:rPr lang="en-US" sz="1600"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prevăzute</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a se </a:t>
            </a:r>
            <a:r>
              <a:rPr lang="en-US" sz="1600"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exploata</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 cu </a:t>
            </a:r>
            <a:r>
              <a:rPr lang="en-US" sz="1600" b="1" dirty="0" err="1">
                <a:solidFill>
                  <a:srgbClr val="1D2228"/>
                </a:solidFill>
                <a:latin typeface="Arial" panose="020B0604020202020204" pitchFamily="34" charset="0"/>
                <a:ea typeface="Times New Roman" panose="02020603050405020304" pitchFamily="18" charset="0"/>
                <a:cs typeface="Times New Roman" panose="02020603050405020304" pitchFamily="18" charset="0"/>
              </a:rPr>
              <a:t>funiculare</a:t>
            </a:r>
            <a:r>
              <a:rPr lang="en-US" sz="1600" dirty="0">
                <a:solidFill>
                  <a:srgbClr val="1D2228"/>
                </a:solidFill>
                <a:latin typeface="Arial" panose="020B0604020202020204" pitchFamily="34" charset="0"/>
                <a:ea typeface="Times New Roman" panose="02020603050405020304" pitchFamily="18" charset="0"/>
                <a:cs typeface="Times New Roman" panose="02020603050405020304" pitchFamily="18" charset="0"/>
              </a:rPr>
              <a:t>;</a:t>
            </a:r>
            <a:endParaRPr lang="it-IT" sz="1600" b="1" dirty="0">
              <a:solidFill>
                <a:srgbClr val="1D2228"/>
              </a:solidFill>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Importanța </a:t>
            </a:r>
            <a:r>
              <a:rPr lang="it-IT"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introducerii, modificarii sau completarii unor prevederi</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pentru situatiile/cazurile nereglementate, sau reglementate partial sau necorespunzator, in vederea </a:t>
            </a:r>
            <a:r>
              <a:rPr lang="it-IT" sz="1600" b="1" u="sng" dirty="0">
                <a:solidFill>
                  <a:srgbClr val="1D2228"/>
                </a:solidFill>
                <a:latin typeface="Arial" panose="020B0604020202020204" pitchFamily="34" charset="0"/>
                <a:ea typeface="Times New Roman" panose="02020603050405020304" pitchFamily="18" charset="0"/>
                <a:cs typeface="Arial" panose="020B0604020202020204" pitchFamily="34" charset="0"/>
              </a:rPr>
              <a:t>clarificarii si</a:t>
            </a:r>
            <a:r>
              <a:rPr lang="it-IT" sz="1600" u="sng" dirty="0">
                <a:solidFill>
                  <a:srgbClr val="1D2228"/>
                </a:solidFill>
                <a:latin typeface="Arial" panose="020B0604020202020204" pitchFamily="34" charset="0"/>
                <a:ea typeface="Times New Roman" panose="02020603050405020304" pitchFamily="18" charset="0"/>
                <a:cs typeface="Arial" panose="020B0604020202020204" pitchFamily="34" charset="0"/>
              </a:rPr>
              <a:t> </a:t>
            </a:r>
            <a:r>
              <a:rPr lang="it-IT" sz="1600" b="1" u="sng" dirty="0">
                <a:solidFill>
                  <a:srgbClr val="1D2228"/>
                </a:solidFill>
                <a:latin typeface="Arial" panose="020B0604020202020204" pitchFamily="34" charset="0"/>
                <a:ea typeface="Times New Roman" panose="02020603050405020304" pitchFamily="18" charset="0"/>
                <a:cs typeface="Arial" panose="020B0604020202020204" pitchFamily="34" charset="0"/>
              </a:rPr>
              <a:t>operationalizarii</a:t>
            </a:r>
            <a:r>
              <a:rPr lang="it-IT" sz="1600" u="sng" dirty="0">
                <a:solidFill>
                  <a:srgbClr val="1D2228"/>
                </a:solidFill>
                <a:latin typeface="Arial" panose="020B0604020202020204" pitchFamily="34" charset="0"/>
                <a:ea typeface="Times New Roman" panose="02020603050405020304" pitchFamily="18" charset="0"/>
                <a:cs typeface="Arial" panose="020B0604020202020204" pitchFamily="34" charset="0"/>
              </a:rPr>
              <a:t> procedurilor de reglementare</a:t>
            </a:r>
            <a:r>
              <a:rPr lang="it-IT"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cum ar fi</a:t>
            </a: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15000"/>
              </a:lnSpc>
              <a:buFont typeface="Symbol" panose="05050102010706020507" pitchFamily="18" charset="2"/>
              <a:buChar char=""/>
            </a:pPr>
            <a:r>
              <a:rPr lang="ro-RO"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ajustarea prețului de valorificare</a:t>
            </a: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a masei lemnoase pe picior în prezent se poate realiza doar după două proceduri de licitație aspect care nu are corespondent în realitățile de pe piață (blocarea în proceduri de licitație a masei lemnoase are consecințe în ceea ce privește volumul care va fi pus în circuitul economic de organizator cu efecte economice dar și în ceea ce privește efectuarea la timp la lucrărilor tehnice); </a:t>
            </a:r>
            <a:endParaRPr lang="en-US" sz="16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15000"/>
              </a:lnSpc>
              <a:buFont typeface="Symbol" panose="05050102010706020507" pitchFamily="18" charset="2"/>
              <a:buChar char=""/>
            </a:pPr>
            <a:r>
              <a:rPr lang="ro-RO" sz="1600" b="1" dirty="0">
                <a:solidFill>
                  <a:srgbClr val="1D2228"/>
                </a:solidFill>
                <a:latin typeface="Arial" panose="020B0604020202020204" pitchFamily="34" charset="0"/>
                <a:ea typeface="Times New Roman" panose="02020603050405020304" pitchFamily="18" charset="0"/>
                <a:cs typeface="Arial" panose="020B0604020202020204" pitchFamily="34" charset="0"/>
              </a:rPr>
              <a:t>ajustarea prețurilor de referință</a:t>
            </a:r>
            <a:r>
              <a:rPr lang="ro-RO"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 impuse de regulament se poate face o singură dată pe an situație în dezacord ce principiile economiei cu piață concurențială conform căreia prețurile sunt formate în funcție de cererea și oferta pentru un produs/serviciu, la un moment da</a:t>
            </a:r>
            <a:r>
              <a:rPr lang="en-US" sz="1600" dirty="0">
                <a:solidFill>
                  <a:srgbClr val="1D2228"/>
                </a:solidFill>
                <a:latin typeface="Arial" panose="020B0604020202020204" pitchFamily="34" charset="0"/>
                <a:ea typeface="Times New Roman" panose="02020603050405020304" pitchFamily="18" charset="0"/>
                <a:cs typeface="Arial" panose="020B0604020202020204" pitchFamily="34" charset="0"/>
              </a:rPr>
              <a:t>t:</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9465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id="{F3FE9EB4-8F4E-AA46-B2E3-4E323D8CEF20}"/>
              </a:ext>
            </a:extLst>
          </p:cNvPr>
          <p:cNvPicPr/>
          <p:nvPr/>
        </p:nvPicPr>
        <p:blipFill rotWithShape="1">
          <a:blip r:embed="rId2" cstate="print">
            <a:extLst>
              <a:ext uri="{28A0092B-C50C-407E-A947-70E740481C1C}">
                <a14:useLocalDpi xmlns:a14="http://schemas.microsoft.com/office/drawing/2010/main" val="0"/>
              </a:ext>
            </a:extLst>
          </a:blip>
          <a:srcRect t="16305" b="13326"/>
          <a:stretch/>
        </p:blipFill>
        <p:spPr bwMode="auto">
          <a:xfrm>
            <a:off x="107156" y="129381"/>
            <a:ext cx="11977687" cy="842169"/>
          </a:xfrm>
          <a:prstGeom prst="rect">
            <a:avLst/>
          </a:prstGeom>
          <a:blipFill>
            <a:blip r:embed="rId3"/>
            <a:tile tx="0" ty="0" sx="100000" sy="100000" flip="none" algn="tl"/>
          </a:blipFill>
          <a:ln>
            <a:noFill/>
          </a:ln>
        </p:spPr>
      </p:pic>
      <p:sp>
        <p:nvSpPr>
          <p:cNvPr id="13" name="TextBox 12"/>
          <p:cNvSpPr txBox="1"/>
          <p:nvPr/>
        </p:nvSpPr>
        <p:spPr>
          <a:xfrm>
            <a:off x="228603" y="971550"/>
            <a:ext cx="11856240" cy="5690276"/>
          </a:xfrm>
          <a:prstGeom prst="rect">
            <a:avLst/>
          </a:prstGeom>
          <a:blipFill>
            <a:blip r:embed="rId3"/>
            <a:tile tx="0" ty="0" sx="100000" sy="100000" flip="none" algn="tl"/>
          </a:blipFill>
        </p:spPr>
        <p:txBody>
          <a:bodyPr wrap="square" rtlCol="0">
            <a:spAutoFit/>
          </a:bodyPr>
          <a:lstStyle/>
          <a:p>
            <a:endParaRPr lang="en-US" sz="2000" b="1" dirty="0">
              <a:solidFill>
                <a:srgbClr val="1D2228"/>
              </a:solidFill>
              <a:latin typeface="Arial" panose="020B0604020202020204" pitchFamily="34" charset="0"/>
              <a:ea typeface="Times New Roman" panose="02020603050405020304" pitchFamily="18" charset="0"/>
            </a:endParaRPr>
          </a:p>
          <a:p>
            <a:r>
              <a:rPr lang="ro-RO" sz="2000" b="1" dirty="0">
                <a:solidFill>
                  <a:srgbClr val="1D2228"/>
                </a:solidFill>
                <a:latin typeface="Arial" panose="020B0604020202020204" pitchFamily="34" charset="0"/>
                <a:ea typeface="Times New Roman" panose="02020603050405020304" pitchFamily="18" charset="0"/>
              </a:rPr>
              <a:t>3</a:t>
            </a:r>
            <a:r>
              <a:rPr lang="it-IT" sz="2000" b="1" dirty="0">
                <a:solidFill>
                  <a:srgbClr val="1D2228"/>
                </a:solidFill>
                <a:latin typeface="Arial" panose="020B0604020202020204" pitchFamily="34" charset="0"/>
                <a:ea typeface="Times New Roman" panose="02020603050405020304" pitchFamily="18" charset="0"/>
              </a:rPr>
              <a:t>.   </a:t>
            </a:r>
            <a:r>
              <a:rPr lang="ro-RO" b="1" dirty="0">
                <a:solidFill>
                  <a:srgbClr val="1D2228"/>
                </a:solidFill>
                <a:latin typeface="Arial" panose="020B0604020202020204" pitchFamily="34" charset="0"/>
                <a:ea typeface="Times New Roman" panose="02020603050405020304" pitchFamily="18" charset="0"/>
              </a:rPr>
              <a:t>MASURI PENTRU SIMPLIFICAREA OPERATIONALIZĂRII REGULAMENTULUI   </a:t>
            </a:r>
            <a:endParaRPr lang="en-US" dirty="0"/>
          </a:p>
          <a:p>
            <a:r>
              <a:rPr lang="ro-RO" b="1" dirty="0">
                <a:solidFill>
                  <a:srgbClr val="1D2228"/>
                </a:solidFill>
                <a:latin typeface="Arial" panose="020B0604020202020204" pitchFamily="34" charset="0"/>
                <a:ea typeface="Times New Roman" panose="02020603050405020304" pitchFamily="18" charset="0"/>
              </a:rPr>
              <a:t>       PRIVIND VALORIFICAREA LEMNULUI</a:t>
            </a:r>
            <a:endParaRPr lang="en-US" b="1" dirty="0">
              <a:solidFill>
                <a:srgbClr val="1D2228"/>
              </a:solidFill>
              <a:latin typeface="Arial" panose="020B0604020202020204" pitchFamily="34" charset="0"/>
              <a:ea typeface="Times New Roman" panose="02020603050405020304" pitchFamily="18" charset="0"/>
            </a:endParaRPr>
          </a:p>
          <a:p>
            <a:endParaRPr lang="en-US" sz="2000" dirty="0"/>
          </a:p>
          <a:p>
            <a:pPr marL="342900" marR="0" lvl="0" indent="-342900" algn="just">
              <a:lnSpc>
                <a:spcPct val="115000"/>
              </a:lnSpc>
              <a:spcBef>
                <a:spcPts val="0"/>
              </a:spcBef>
              <a:spcAft>
                <a:spcPts val="1000"/>
              </a:spcAft>
              <a:buFont typeface="Wingdings" panose="05000000000000000000" pitchFamily="2" charset="2"/>
              <a:buChar char=""/>
            </a:pPr>
            <a:r>
              <a:rPr lang="ro-RO" b="1" dirty="0">
                <a:latin typeface="Arial" panose="020B0604020202020204" pitchFamily="34" charset="0"/>
              </a:rPr>
              <a:t>asigurarea posibilității de participare la licitatiile/negocierile</a:t>
            </a:r>
            <a:r>
              <a:rPr lang="ro-RO" dirty="0">
                <a:latin typeface="Arial" panose="020B0604020202020204" pitchFamily="34" charset="0"/>
              </a:rPr>
              <a:t> organizate pentru vanzarea de masa lemnoasa din fondul forestier proprietate publica atât a operatorilor economici, înregistrati intr-un stat membru al Uniunii Europene, in baza certificatului de atestare pentru lucrari de exploatare forestiera valabil detinut de acestia sau a altui document similar, emis de autoritatea competenta din acel stat si recunoscut/echivalat, in conditiile legii, de autoritatea competenta din Romania, </a:t>
            </a:r>
            <a:r>
              <a:rPr lang="ro-RO" b="1" u="sng" dirty="0">
                <a:latin typeface="Arial" panose="020B0604020202020204" pitchFamily="34" charset="0"/>
              </a:rPr>
              <a:t>sau in baza unui contract de prestari servicii</a:t>
            </a:r>
            <a:r>
              <a:rPr lang="ro-RO" u="sng" dirty="0">
                <a:latin typeface="Arial" panose="020B0604020202020204" pitchFamily="34" charset="0"/>
              </a:rPr>
              <a:t> </a:t>
            </a:r>
            <a:r>
              <a:rPr lang="ro-RO" dirty="0">
                <a:latin typeface="Arial" panose="020B0604020202020204" pitchFamily="34" charset="0"/>
              </a:rPr>
              <a:t>cu un operator economic atestat în activitatea de exploatare forestieră, </a:t>
            </a:r>
            <a:r>
              <a:rPr lang="ro-RO" b="1" dirty="0">
                <a:latin typeface="Arial" panose="020B0604020202020204" pitchFamily="34" charset="0"/>
              </a:rPr>
              <a:t>preselectat </a:t>
            </a:r>
            <a:r>
              <a:rPr lang="ro-RO" dirty="0">
                <a:latin typeface="Arial" panose="020B0604020202020204" pitchFamily="34" charset="0"/>
              </a:rPr>
              <a:t>de organizatorul licitației </a:t>
            </a:r>
            <a:r>
              <a:rPr lang="ro-RO" b="1" dirty="0">
                <a:latin typeface="Arial" panose="020B0604020202020204" pitchFamily="34" charset="0"/>
              </a:rPr>
              <a:t>iar la licitatiile pentru vanzarea masei lemnoase fasonate  să poată participa atât operatori din state membre ale Uniunii Europene cat si din afara acesteia</a:t>
            </a:r>
            <a:r>
              <a:rPr lang="ro-RO" dirty="0">
                <a:latin typeface="Arial" panose="020B0604020202020204" pitchFamily="34" charset="0"/>
              </a:rPr>
              <a:t>;</a:t>
            </a:r>
            <a:endParaRPr lang="en-US" dirty="0"/>
          </a:p>
          <a:p>
            <a:pPr marL="342900" marR="0" lvl="0" indent="-342900" algn="just">
              <a:lnSpc>
                <a:spcPct val="115000"/>
              </a:lnSpc>
              <a:spcBef>
                <a:spcPts val="0"/>
              </a:spcBef>
              <a:spcAft>
                <a:spcPts val="1000"/>
              </a:spcAft>
              <a:buFont typeface="Wingdings" panose="05000000000000000000" pitchFamily="2" charset="2"/>
              <a:buChar char=""/>
            </a:pPr>
            <a:r>
              <a:rPr lang="ro-RO" b="1" dirty="0">
                <a:latin typeface="Arial" panose="020B0604020202020204" pitchFamily="34" charset="0"/>
              </a:rPr>
              <a:t>realizarea preselecției operatorilor economici în două etape</a:t>
            </a:r>
            <a:r>
              <a:rPr lang="ro-RO" dirty="0">
                <a:latin typeface="Arial" panose="020B0604020202020204" pitchFamily="34" charset="0"/>
              </a:rPr>
              <a:t>: în </a:t>
            </a:r>
            <a:r>
              <a:rPr lang="ro-RO" b="1" dirty="0">
                <a:latin typeface="Arial" panose="020B0604020202020204" pitchFamily="34" charset="0"/>
              </a:rPr>
              <a:t>etapa I</a:t>
            </a:r>
            <a:r>
              <a:rPr lang="ro-RO" dirty="0">
                <a:latin typeface="Arial" panose="020B0604020202020204" pitchFamily="34" charset="0"/>
              </a:rPr>
              <a:t> membrii comisiei de preselecție au posibilitatea de analiză a documentațiilor depuse de operatorii economici în vederea participării la licitație iar operatorii economici au posibilitatea clarificării unor aspecte sesizate; în </a:t>
            </a:r>
            <a:r>
              <a:rPr lang="ro-RO" b="1" dirty="0">
                <a:latin typeface="Arial" panose="020B0604020202020204" pitchFamily="34" charset="0"/>
              </a:rPr>
              <a:t>etapa a II a</a:t>
            </a:r>
            <a:r>
              <a:rPr lang="ro-RO" dirty="0">
                <a:latin typeface="Arial" panose="020B0604020202020204" pitchFamily="34" charset="0"/>
              </a:rPr>
              <a:t> operatorii economici care nu au răspuns la clarificările solicitate vor fi respinși;</a:t>
            </a:r>
            <a:endParaRPr lang="en-US" dirty="0">
              <a:latin typeface="Arial" panose="020B0604020202020204" pitchFamily="34" charset="0"/>
            </a:endParaRPr>
          </a:p>
          <a:p>
            <a:pPr marR="0" lvl="0" algn="just">
              <a:lnSpc>
                <a:spcPct val="115000"/>
              </a:lnSpc>
              <a:spcBef>
                <a:spcPts val="0"/>
              </a:spcBef>
              <a:spcAft>
                <a:spcPts val="1000"/>
              </a:spcAft>
            </a:pPr>
            <a:endParaRPr lang="en-US" dirty="0">
              <a:latin typeface="Arial" panose="020B0604020202020204" pitchFamily="34" charset="0"/>
            </a:endParaRPr>
          </a:p>
        </p:txBody>
      </p:sp>
    </p:spTree>
    <p:extLst>
      <p:ext uri="{BB962C8B-B14F-4D97-AF65-F5344CB8AC3E}">
        <p14:creationId xmlns:p14="http://schemas.microsoft.com/office/powerpoint/2010/main" val="1012481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4310</TotalTime>
  <Words>11554</Words>
  <Application>Microsoft Office PowerPoint</Application>
  <PresentationFormat>Widescreen</PresentationFormat>
  <Paragraphs>1019</Paragraphs>
  <Slides>45</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Arial Black</vt:lpstr>
      <vt:lpstr>Calibri</vt:lpstr>
      <vt:lpstr>Calibri Light</vt:lpstr>
      <vt:lpstr>Courier New</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Activități desfășurate de colectivele de experți Proiect SIPOCA 395</dc:title>
  <dc:creator>Ioana Serb</dc:creator>
  <cp:lastModifiedBy>Ovidiu Badea</cp:lastModifiedBy>
  <cp:revision>345</cp:revision>
  <dcterms:created xsi:type="dcterms:W3CDTF">2020-04-13T11:27:45Z</dcterms:created>
  <dcterms:modified xsi:type="dcterms:W3CDTF">2021-06-22T07:58:08Z</dcterms:modified>
</cp:coreProperties>
</file>