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42" r:id="rId2"/>
    <p:sldId id="343" r:id="rId3"/>
    <p:sldId id="384" r:id="rId4"/>
    <p:sldId id="383" r:id="rId5"/>
    <p:sldId id="385" r:id="rId6"/>
    <p:sldId id="365" r:id="rId7"/>
    <p:sldId id="367" r:id="rId8"/>
    <p:sldId id="349" r:id="rId9"/>
    <p:sldId id="350" r:id="rId10"/>
    <p:sldId id="351" r:id="rId11"/>
    <p:sldId id="380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81" r:id="rId20"/>
    <p:sldId id="388" r:id="rId21"/>
    <p:sldId id="386" r:id="rId22"/>
    <p:sldId id="389" r:id="rId23"/>
    <p:sldId id="369" r:id="rId24"/>
    <p:sldId id="390" r:id="rId25"/>
    <p:sldId id="391" r:id="rId26"/>
    <p:sldId id="382" r:id="rId27"/>
    <p:sldId id="392" r:id="rId28"/>
    <p:sldId id="377" r:id="rId29"/>
    <p:sldId id="371" r:id="rId30"/>
    <p:sldId id="393" r:id="rId31"/>
    <p:sldId id="372" r:id="rId32"/>
    <p:sldId id="373" r:id="rId33"/>
    <p:sldId id="379" r:id="rId34"/>
    <p:sldId id="270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291" autoAdjust="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258E2-6D50-4238-8CF1-AC8863875659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C4042-C739-4A1D-A390-EC037B422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5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86FF-3B36-4DE4-9F68-B54152B4F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D7734-37DA-4EC0-833A-C7F4B8C3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D7A6D-D8E0-4CE0-AC33-9523FAB3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7B5C-6911-4F98-BF4C-75CC62A59C4D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7662-0029-431C-9F59-CE99355C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7272-7E2F-4756-A416-6C939092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A2E3-C189-4059-BCE5-272C2B9D1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BE6C9-1552-4E78-8C61-31341F88A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4F22E-335A-4E5E-BAEC-72D72D89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C5E5-E836-4FCD-B844-D902DCD0D73A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8395B-5785-412A-A623-A5203A8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4775-251A-4D74-A10B-A543B33E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7405F-B156-4675-8075-197417763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2CB51-DC6D-4BDF-AC6D-4ED18DCF1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894A-ED1A-4A6F-99F1-79CA5AD4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60A7-3957-4456-B624-3568E558B2D7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9563A-B284-4A6D-AE22-188FE36D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C6EE5-A58B-4BAD-BB89-5E825F74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4821-9096-43A9-A834-6F05E676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A7F10-34D4-40D4-BD73-BD2ED67AD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B4872-8D83-4B1E-A92C-B534A79E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0AA-B2A6-4689-84E3-F6435B13B41B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97776-BCFF-4111-A971-305504DF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72F3-B8C0-4FA1-8162-E972AC90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6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7D3E-4A65-45C9-9964-5DB3C136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2CCB3-6D95-46A4-AB30-9833D1AA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73B9-8B68-4440-AC65-69E6F8E2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30B3-359F-4C76-AC96-BE094D88FB96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B0362-5BF6-4A3F-B9D1-1D03C9E9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F339D-3EC1-49CA-8330-8E619687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90A8-3438-4843-BD08-6485CC6E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8241A-6ABE-41A9-BF33-82C374914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0E1B0-80AA-4FB5-8E3F-FED71160E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24CAC-EBD3-46EC-8228-84B30285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733-E8A2-4705-9C01-1195BE6758E8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E82EE-B21C-499B-83D9-B8DB22C2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F8287-FB71-44BB-A63E-B95CDA53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BD71-4545-4906-8E9F-5AF32AC0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14BAB-EC16-48DA-9A45-73D8E6DFB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8B14-57D7-4F42-A83F-90F630D60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A4CD4-0AE5-4967-9C05-10B70B451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5906D-3AF2-4253-8352-427674092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BA58F-E49D-49BD-9258-93C6BEB3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705C-DEE0-45E0-A9B1-0A9DE3611B88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8B5D3-3D73-47D6-ACD6-CF9EAA04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83F46-88DF-4A02-B449-8175609C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9D8E-0727-44B8-AAB7-74FF5D13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26C1D-FE32-4E4D-92B3-DED974AF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135A-8EA8-4C96-8328-FE36798B512E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B1560-C309-4CBF-8F6F-44EFB1A9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FAA74-0BED-4D0B-BF08-2722E1B3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982AD-E153-45E5-B9E3-68F2CBAD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DE39-BC57-44C1-83DA-B04D1CC46ABF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497FD-1F92-4163-8A5B-41E0BF77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7C586-F926-44BA-B244-009EE443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48C1-8281-4C91-B8F1-7743F8D8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1DEE6-8EF7-47C6-B5EA-1FBAB2043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90136-0FAE-4CC3-8870-ACA47DD2C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C7AA0-ACA6-4655-9880-AE658F24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BEBF-59E6-4FF4-917F-BC9886879971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B389-D3B7-4584-A50A-8CF6A65D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03FF8-1EC7-467E-8DC7-45004A16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F0C2-63FF-47AF-8066-2972EF0B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A8915-63A0-4393-B6A6-4E2EFECB1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374D-D18B-4580-A9B2-8ED21E4AC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83B16-C221-4D31-A016-1040116D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64AE-0C21-4E17-9B57-55F4D41B3A4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2EB4B-19E4-4672-8490-E3660314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34B37-4BAF-454E-A15E-4A08FB66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8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E5FDB-C311-4905-A084-61AED8AAE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4CD27-8244-497C-B2D6-92747697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6B06E-CE3C-44FB-811A-128ED762F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B5A3-0E05-4611-8EA7-331D23F3D744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B2CCE-F2E4-4874-8466-A3F56F1FD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5A0D9-7D3E-473B-AF2D-A115103B0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2100-B559-4AF7-A358-04B6CA0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2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E063-E9E1-47B5-8319-5BFA3C39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50" y="1736726"/>
            <a:ext cx="10515600" cy="3167783"/>
          </a:xfrm>
        </p:spPr>
        <p:txBody>
          <a:bodyPr>
            <a:normAutofit fontScale="90000"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b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o-R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ÎNTÂLNIRE DE LUCRU</a:t>
            </a:r>
            <a:br>
              <a:rPr lang="ro-RO" sz="2400" b="1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br>
              <a:rPr lang="en-US" sz="2400" b="0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privind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prezentarea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studiilor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pentru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elaborarea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procedurilor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administrative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simplificate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, elaborate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în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formă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finală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pe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baza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rezultatelor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în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ceea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ce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privește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armonizarea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acestora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realizată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între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colectivele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de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+mn-lt"/>
              </a:rPr>
              <a:t>lucru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br>
              <a:rPr lang="en-US" sz="2400" b="0" i="0" u="none" strike="noStrike" baseline="0" dirty="0">
                <a:solidFill>
                  <a:srgbClr val="000000"/>
                </a:solidFill>
                <a:latin typeface="+mn-lt"/>
              </a:rPr>
            </a:br>
            <a:br>
              <a:rPr lang="ro-RO" sz="2400" b="0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it-IT" sz="2400" b="1" i="1" u="none" strike="noStrike" baseline="0" dirty="0">
                <a:solidFill>
                  <a:srgbClr val="000000"/>
                </a:solidFill>
                <a:latin typeface="+mn-lt"/>
              </a:rPr>
              <a:t>Subactivitatea A 18.1 - SIPOCA 395 - București, 23 </a:t>
            </a:r>
            <a:r>
              <a:rPr lang="it-IT" sz="2400" b="1" i="1" dirty="0">
                <a:solidFill>
                  <a:srgbClr val="000000"/>
                </a:solidFill>
                <a:latin typeface="+mn-lt"/>
              </a:rPr>
              <a:t>iunie</a:t>
            </a:r>
            <a:r>
              <a:rPr lang="it-IT" sz="2400" b="1" i="1" u="none" strike="noStrike" baseline="0" dirty="0">
                <a:solidFill>
                  <a:srgbClr val="000000"/>
                </a:solidFill>
                <a:latin typeface="+mn-lt"/>
              </a:rPr>
              <a:t> 2021 </a:t>
            </a:r>
            <a:br>
              <a:rPr lang="ro-RO" sz="2400" b="1" i="1" u="none" strike="noStrike" baseline="0" dirty="0">
                <a:solidFill>
                  <a:srgbClr val="000000"/>
                </a:solidFill>
                <a:latin typeface="+mn-lt"/>
              </a:rPr>
            </a:br>
            <a:br>
              <a:rPr lang="ro-RO" sz="2400" b="1" i="1" u="none" strike="noStrike" baseline="0" dirty="0">
                <a:solidFill>
                  <a:srgbClr val="000000"/>
                </a:solidFill>
                <a:latin typeface="+mn-lt"/>
              </a:rPr>
            </a:br>
            <a:br>
              <a:rPr lang="ro-RO" sz="2400" b="1" i="1" u="none" strike="noStrike" baseline="0" dirty="0">
                <a:solidFill>
                  <a:srgbClr val="000000"/>
                </a:solidFill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A4C7F-FD22-4C66-A7F6-1B8B89FCE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o-RO" dirty="0"/>
              <a:t> 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0" i="0" u="none" strike="noStrike" baseline="0" dirty="0">
                <a:solidFill>
                  <a:srgbClr val="000000"/>
                </a:solidFill>
              </a:rPr>
              <a:t> Regulamentul privind trasabilitatea lemnului și a materialelor lemnoase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DEF9D305-248B-4AD6-B7D3-F74D065C713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0" b="23526"/>
          <a:stretch/>
        </p:blipFill>
        <p:spPr bwMode="auto">
          <a:xfrm>
            <a:off x="478041" y="310243"/>
            <a:ext cx="11235918" cy="120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210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120874"/>
              </p:ext>
            </p:extLst>
          </p:nvPr>
        </p:nvGraphicFramePr>
        <p:xfrm>
          <a:off x="1137138" y="2205320"/>
          <a:ext cx="9489297" cy="4346838"/>
        </p:xfrm>
        <a:graphic>
          <a:graphicData uri="http://schemas.openxmlformats.org/drawingml/2006/table">
            <a:tbl>
              <a:tblPr/>
              <a:tblGrid>
                <a:gridCol w="36341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89665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455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48188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398650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grupaj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u.a.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suprapuse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grupate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u.a.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se pot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exploata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un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operator economic,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pot fi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Grupajul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u.a.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denumire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partizile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constituente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Reglementare nou introdusă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Permite gestionarea a două sau mai multe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partizi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(partidă mamă +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partizi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suprapuse) exploatate de către același agent economic al căror lemn se amestecă în platforma primară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33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47977"/>
              </p:ext>
            </p:extLst>
          </p:nvPr>
        </p:nvGraphicFramePr>
        <p:xfrm>
          <a:off x="1137138" y="2205320"/>
          <a:ext cx="9489297" cy="4346838"/>
        </p:xfrm>
        <a:graphic>
          <a:graphicData uri="http://schemas.openxmlformats.org/drawingml/2006/table">
            <a:tbl>
              <a:tblPr/>
              <a:tblGrid>
                <a:gridCol w="36341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89665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455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48188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398650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partida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virtuala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un lot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arbori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exploatării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aferent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grupaj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constituit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u.a.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are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acelaşi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număr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denumire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grupajului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care face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Asigur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ă o mai bună reprezentativitate vizând trasabilitatea lemnului aferent unui grupaj de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partizi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34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738632"/>
              </p:ext>
            </p:extLst>
          </p:nvPr>
        </p:nvGraphicFramePr>
        <p:xfrm>
          <a:off x="1137138" y="2205320"/>
          <a:ext cx="9489297" cy="4514348"/>
        </p:xfrm>
        <a:graphic>
          <a:graphicData uri="http://schemas.openxmlformats.org/drawingml/2006/table">
            <a:tbl>
              <a:tblPr/>
              <a:tblGrid>
                <a:gridCol w="36341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89665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455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48188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398650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introducere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piata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furnizarea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mijloace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indiferent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tehnica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vânzare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utilizată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 prima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dată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piața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internă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pentru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distribuție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cadrul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unei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activități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</a:t>
                      </a:r>
                      <a:r>
                        <a:rPr lang="en-US" sz="18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contra cost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gratuit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(..)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Definiția propusă clarifică momentul primei introduceri pe piață din punct de vedere al trasabilității lemnului.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Din punct de vedere comercial, prima punere pe piață este momentul emiterii primei facturi.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24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132651"/>
              </p:ext>
            </p:extLst>
          </p:nvPr>
        </p:nvGraphicFramePr>
        <p:xfrm>
          <a:off x="1137138" y="2205320"/>
          <a:ext cx="9489297" cy="4346838"/>
        </p:xfrm>
        <a:graphic>
          <a:graphicData uri="http://schemas.openxmlformats.org/drawingml/2006/table">
            <a:tbl>
              <a:tblPr/>
              <a:tblGrid>
                <a:gridCol w="36341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89665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455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48188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398650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sensul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prezentelor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proceduri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momentul primei puneri in </a:t>
                      </a:r>
                      <a:r>
                        <a:rPr lang="ro-RO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piata</a:t>
                      </a:r>
                      <a:r>
                        <a:rPr lang="ro-RO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considera la momentul emiterii avizului primar;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78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194467"/>
              </p:ext>
            </p:extLst>
          </p:nvPr>
        </p:nvGraphicFramePr>
        <p:xfrm>
          <a:off x="1137138" y="2205321"/>
          <a:ext cx="10130070" cy="4349264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7642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provenite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proprietati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private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indeplinirea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cumulativa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urmatoarelor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17475" indent="0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sunt destinate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detinatorului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respective;</a:t>
                      </a:r>
                    </a:p>
                    <a:p>
                      <a:pPr marL="117475" indent="-117475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realizeaza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loc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recoltare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domiciliu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declarat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incadreaza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maxim 20 mc/an/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destinatarul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persoană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nu 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calitatea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profesionist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descărcare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domiciliul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destinatarului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insotire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insotire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autogenerat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600" dirty="0">
                          <a:effectLst/>
                          <a:latin typeface="+mn-lt"/>
                        </a:rPr>
                        <a:t>Permite o mai ușoară procedură în vederea transportului lemnului din proprietăți particulare în beneficiul proprietarului, lemn ce nu este destinat valorificării.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299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852049"/>
              </p:ext>
            </p:extLst>
          </p:nvPr>
        </p:nvGraphicFramePr>
        <p:xfrm>
          <a:off x="1137138" y="2205321"/>
          <a:ext cx="10130070" cy="3594464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momentul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emiterii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emitentul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 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obligaţia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înscrierii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unic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existând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doar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obligaţia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înscrierii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plecării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precum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valabil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emitentul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obligaţia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termen de maximum 7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data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plecării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obţină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unic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dispozitivul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dotarea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pentru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fiecare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înscrie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exemplarul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al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Avizului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insotire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86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279158"/>
              </p:ext>
            </p:extLst>
          </p:nvPr>
        </p:nvGraphicFramePr>
        <p:xfrm>
          <a:off x="1137138" y="2205321"/>
          <a:ext cx="10130070" cy="4508864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pPr algn="l"/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profesionisti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sunt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denumiti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profesionisti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economici din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urmatoarele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unităţile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atestate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lucrări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amenajare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pădurilor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vederea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prelucrării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informaţiilor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elaborării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amenajamentelor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silvice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creării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date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fond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forestier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ocoalele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silvice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structurile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rang superior/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economici/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comercianti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cumpără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picior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vederea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expedierii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locul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recoltare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economici/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comercianti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prelucrează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Asigură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clarificarile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necesare cu privire la tipurile de profesioniști implicați în piața lemnului.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041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885311"/>
              </p:ext>
            </p:extLst>
          </p:nvPr>
        </p:nvGraphicFramePr>
        <p:xfrm>
          <a:off x="1137138" y="1917290"/>
          <a:ext cx="10130070" cy="4833621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747979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85916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27381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948204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economici/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comercianti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obţin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decât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economici/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comercianti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deţinători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administraţia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pieţelor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târgurilor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oboarelor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burselor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mărfuri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autorizate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numai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incinta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rămase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necomercializate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incintă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urmează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fi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altă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destinaţie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transportatorii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presteaza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profesionisti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beneficiul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profesionistilor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exportatorii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109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36501"/>
              </p:ext>
            </p:extLst>
          </p:nvPr>
        </p:nvGraphicFramePr>
        <p:xfrm>
          <a:off x="1137138" y="2205321"/>
          <a:ext cx="10130988" cy="3426824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o-R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t)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transportator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profesionist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orice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persoană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care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transportă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într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perioadă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12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consecutive un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lemnoase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produse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mare de 20 mc;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calitatea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transportator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profesionist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obligă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înregistrarea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SUMAL 2.0.</a:t>
                      </a:r>
                    </a:p>
                    <a:p>
                      <a:endParaRPr lang="ro-RO" sz="13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Se elimină deoarece definiția nu distinge în funcție de scopul transportului și poate genera inechități în practică, precum și crearea de poveri administrative, prin obligația de formalizare a activității.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329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163553"/>
              </p:ext>
            </p:extLst>
          </p:nvPr>
        </p:nvGraphicFramePr>
        <p:xfrm>
          <a:off x="1137138" y="2205321"/>
          <a:ext cx="10130988" cy="4082144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sz="13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sortiment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 de material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sortimentul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obţinut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lemnul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aferent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partizilor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autorizate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exploatate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lang="ro-RO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●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sortimentele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catre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inscrise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aplicatiile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obligatorii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privind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Trasabilitatea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lemnului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avea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corespondenta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1:1 cu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sortimentele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reglementate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autoritatea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publică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centrală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răspunde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silvicultură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sistemul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informatic SUMAL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(..)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avea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terminatie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codul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sortimentului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SUMAL </a:t>
                      </a:r>
                      <a:r>
                        <a:rPr lang="en-US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corespondent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600" b="0" dirty="0">
                          <a:effectLst/>
                          <a:latin typeface="+mn-lt"/>
                        </a:rPr>
                        <a:t>În practică, în cadrul STAS-urilor, lemnul provenit din cadrul aceleiași grupe de specii se poate amesteca, sortimentul industrial rămânând același. Se evită cazuri in care am putea fi nevoiți in a constitui loturi in funcție de proveniență (plantație sau lăstari)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3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A68F-A67C-462C-8B9E-2D30D4B4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67" y="1612036"/>
            <a:ext cx="9144000" cy="612169"/>
          </a:xfrm>
        </p:spPr>
        <p:txBody>
          <a:bodyPr>
            <a:noAutofit/>
          </a:bodyPr>
          <a:lstStyle/>
          <a:p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SCOPUL ȘI DOMENIUL DE APLICARE A REGULAMENTULUI PRIVIND TRASABILITATEA LEMNULUI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899E0957-79FE-40BE-A0BD-6A8F36584C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4" y="185690"/>
            <a:ext cx="9955246" cy="115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E7D18C0-3D7C-43F4-A325-1C3BE2F3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2754" y="2495598"/>
            <a:ext cx="8443781" cy="3676602"/>
          </a:xfrm>
        </p:spPr>
        <p:txBody>
          <a:bodyPr>
            <a:normAutofit/>
          </a:bodyPr>
          <a:lstStyle/>
          <a:p>
            <a:pPr algn="just"/>
            <a:r>
              <a:rPr lang="ro-RO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Scopul </a:t>
            </a:r>
            <a:r>
              <a:rPr lang="ro-RO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de a asigura monitorizarea si transparentizarea fluxului volumului de lemn si de materiale lemnoase, clarificarea și simplificarea </a:t>
            </a:r>
            <a:r>
              <a:rPr lang="ro-RO" sz="32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activitațiilor</a:t>
            </a:r>
            <a:r>
              <a:rPr lang="ro-RO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agenților economici in procesul de transport si comercializare a lemnului, in </a:t>
            </a:r>
            <a:r>
              <a:rPr lang="ro-RO" sz="32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conditiile</a:t>
            </a:r>
            <a:r>
              <a:rPr lang="ro-RO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legii, cu </a:t>
            </a:r>
            <a:r>
              <a:rPr lang="ro-RO" sz="32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pastrarea</a:t>
            </a:r>
            <a:r>
              <a:rPr lang="ro-RO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secretului comercial.</a:t>
            </a:r>
            <a:endParaRPr lang="ro-RO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839263" y="25246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6674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780982"/>
              </p:ext>
            </p:extLst>
          </p:nvPr>
        </p:nvGraphicFramePr>
        <p:xfrm>
          <a:off x="1137138" y="2205321"/>
          <a:ext cx="10130988" cy="4297680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3212087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1636888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4.1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Utilizarea SUMAL 2.0 Agent - Registru electronic este obligatorie pentru:</a:t>
                      </a:r>
                    </a:p>
                    <a:p>
                      <a:r>
                        <a:rPr lang="ro-RO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operatorii economici care depozitează, prelucrează, sortează, comercializează materiale lemnoase</a:t>
                      </a:r>
                      <a:r>
                        <a:rPr lang="ro-RO" sz="16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/produse din lemn;</a:t>
                      </a:r>
                      <a:endParaRPr lang="ro-R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administrația piețelor, târgurilor, oboarelor, a burselor de mărfuri;</a:t>
                      </a:r>
                    </a:p>
                    <a:p>
                      <a:r>
                        <a:rPr lang="ro-RO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r>
                        <a:rPr lang="ro-RO" sz="16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operatorii economici care obțin, depozitează, dețin, transportă și comercializează produse din lemn, altele decât materialele lemnoase;</a:t>
                      </a:r>
                      <a:endParaRPr lang="ro-R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elimină din regula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mentul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existent, in totalitate, produsele din lemn, acestea rezultând ca produse secundare.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 obliga-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tivitatea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utilizării SETL a agențiilor economici ce folosesc alte produse din lemn neincluse în categoria materialelor lemnoase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881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234189"/>
              </p:ext>
            </p:extLst>
          </p:nvPr>
        </p:nvGraphicFramePr>
        <p:xfrm>
          <a:off x="1137138" y="2205321"/>
          <a:ext cx="10130988" cy="3657600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759082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089893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668384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694758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4.1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d)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ocoalele silvice care depozitează, prelucrează, sortează, comercializează materiale lemnoase/</a:t>
                      </a:r>
                      <a:r>
                        <a:rPr lang="ro-RO" sz="16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 din lemn 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 primesc în custodie materiale lemnoase/</a:t>
                      </a:r>
                      <a:r>
                        <a:rPr lang="ro-RO" sz="16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 din lemn 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confiscate/reținute;</a:t>
                      </a:r>
                    </a:p>
                    <a:p>
                      <a:r>
                        <a:rPr lang="ro-RO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e)</a:t>
                      </a:r>
                      <a:r>
                        <a:rPr lang="ro-RO" sz="16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operatorii economici care utilizează materialele lemnoase pentru construcții în volum mai mare de 20 mc/an.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elimină, ca profesioniști SETL Agent, operatorii ce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utilizeaza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materiale lemnoase in construcții</a:t>
                      </a:r>
                      <a:r>
                        <a:rPr lang="ro-RO" sz="1600" b="0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734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99893"/>
              </p:ext>
            </p:extLst>
          </p:nvPr>
        </p:nvGraphicFramePr>
        <p:xfrm>
          <a:off x="1137138" y="1939635"/>
          <a:ext cx="10130070" cy="472405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0402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Anexa  la HG nr. 497/2020 (Norme) , art. 10 alin.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reformulat integral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momentul începerii transportului materialelor lemnoase, emitentul avizului de </a:t>
                      </a:r>
                      <a:r>
                        <a:rPr lang="ro-RO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este obligat să introducă în </a:t>
                      </a:r>
                      <a:r>
                        <a:rPr lang="ro-RO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aplicaţia</a:t>
                      </a: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SETL </a:t>
                      </a:r>
                      <a:r>
                        <a:rPr lang="ro-RO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informaţiile</a:t>
                      </a: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standardizate prevăzute de aceasta, iar după </a:t>
                      </a:r>
                      <a:r>
                        <a:rPr lang="ro-RO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obţinerea</a:t>
                      </a: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codului online sau offline, după caz, este obligatorie înscrierea acestuia pe avizul de </a:t>
                      </a:r>
                      <a:r>
                        <a:rPr lang="ro-RO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80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850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210734"/>
              </p:ext>
            </p:extLst>
          </p:nvPr>
        </p:nvGraphicFramePr>
        <p:xfrm>
          <a:off x="1137138" y="1939635"/>
          <a:ext cx="10130070" cy="472405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912712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936263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0402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Anexa  la HG nr. 497/2020 (Norme) , art. 10 alin.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reformulat integral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ro-RO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situatia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care exploatarea masei lemnoase se </a:t>
                      </a:r>
                      <a:r>
                        <a:rPr lang="ro-RO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realizeaza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zona dig - mal, inundabila, iar colectarea materialelor lemnoase se face cu nava specifica (gabara sau similar), momentul începerii transportului materialelor lemnoase se considera a fi in momentul in care nava </a:t>
                      </a:r>
                      <a:r>
                        <a:rPr lang="ro-RO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paraseste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raza parchetului, pana la acest moment deplasarea materialelor lemnoase si a navei respective, </a:t>
                      </a:r>
                      <a:r>
                        <a:rPr lang="ro-RO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realizandu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in cadrul procesului tehnologic.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reglementează proveniența lemnului exploatat in zona inundabila.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80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996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112843"/>
              </p:ext>
            </p:extLst>
          </p:nvPr>
        </p:nvGraphicFramePr>
        <p:xfrm>
          <a:off x="1137138" y="1939635"/>
          <a:ext cx="10130070" cy="472405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40098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3322041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735604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0402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Anexa  la HG nr. 497/2020 (Norme) , art. 10 alin. (14)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 excepție de la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prederile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art. 10 alin (1) – (13), se poate aplica procedura simplificata pentru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paduri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private, prin care emitentul avizului de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 este obligat să introducă în sistem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informaţiile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standardizate la momentul începerii transportului, de la locul de recoltare, dacă materialele lemnoase care se transportă îndeplinesc cumulativ următoarele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condiţii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Articol nou introdus.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introduce procedura simplificată pentru materialele lemnoase provenite din micile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proprietați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plecarea de la locul de recoltare se eliberează aviz autogenerat, cu sau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fara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cod online sau offline, acesta fiind ulterior generat in termen de 7 zile de la momentul plecării transportului de materiale lemnoase</a:t>
                      </a:r>
                      <a:endParaRPr lang="ro-RO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60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10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895551"/>
              </p:ext>
            </p:extLst>
          </p:nvPr>
        </p:nvGraphicFramePr>
        <p:xfrm>
          <a:off x="1137138" y="1939635"/>
          <a:ext cx="10130070" cy="4744502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93787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9110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0402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o-R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Anexa  la HG nr. 497/2020 (Norme) , art. 10 alin. (14)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provin din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proprietati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private;</a:t>
                      </a:r>
                    </a:p>
                    <a:p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sunt destinate consumului propriu al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detinatorului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proprietatii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respective;</a:t>
                      </a:r>
                    </a:p>
                    <a:p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transportul se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realizeaza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relatia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loc de recoltare - domiciliu declarat</a:t>
                      </a:r>
                    </a:p>
                    <a:p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d) transportul se </a:t>
                      </a:r>
                      <a:r>
                        <a:rPr lang="ro-RO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incadreaza</a:t>
                      </a:r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limita a maxim 20 mc/an/proprietate</a:t>
                      </a:r>
                    </a:p>
                    <a:p>
                      <a:r>
                        <a:rPr lang="ro-RO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e) destinatarul acestora este o persoană fizică care nu are calitatea de profesionist.</a:t>
                      </a:r>
                      <a:endParaRPr lang="ro-RO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80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307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47870"/>
              </p:ext>
            </p:extLst>
          </p:nvPr>
        </p:nvGraphicFramePr>
        <p:xfrm>
          <a:off x="1137138" y="1939635"/>
          <a:ext cx="10130070" cy="472405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1906003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63585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4009938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190320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0402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7 alin. (1) lit. a) </a:t>
                      </a:r>
                    </a:p>
                    <a:p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Provenienţa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ro-RO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(..)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atestă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următoarele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tipuri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după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(..)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pentru masa lemnoasă pe picior inventariată </a:t>
                      </a:r>
                      <a:r>
                        <a:rPr lang="ro-RO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ro-R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/sau marcată, din vegetația forestiera din afara FFN:  "APV in stadiul "autorizat" cu număr unic generat de SETL"; De la data Autorizației, pentru o perioada de 6 luni, se pot emite avize pentru transportul materialului lemnos. Daca materialul lemnos nu este exploatat si transportat in aceasta perioadă, se vor aplica proceduri suplimentare, reglementate de către APCRS.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o-RO" sz="1600" dirty="0">
                          <a:effectLst/>
                          <a:latin typeface="+mn-lt"/>
                        </a:rPr>
                        <a:t>Se asigură o delimitare între vegetația </a:t>
                      </a:r>
                      <a:r>
                        <a:rPr lang="ro-RO" sz="1600" dirty="0" err="1">
                          <a:effectLst/>
                          <a:latin typeface="+mn-lt"/>
                        </a:rPr>
                        <a:t>provenientă</a:t>
                      </a:r>
                      <a:r>
                        <a:rPr lang="ro-RO" sz="1600" dirty="0">
                          <a:effectLst/>
                          <a:latin typeface="+mn-lt"/>
                        </a:rPr>
                        <a:t> din fond forestier și cea din afara fondului forestier.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o-RO" sz="1600" dirty="0">
                          <a:effectLst/>
                          <a:latin typeface="+mn-lt"/>
                        </a:rPr>
                        <a:t>Exploatarea lemnului provenit din vegetație în afara fondului forestier național nu se supune O.M. 1540/2011 și trebuie reglementat separat circuitul acestui lemn.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648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737057"/>
              </p:ext>
            </p:extLst>
          </p:nvPr>
        </p:nvGraphicFramePr>
        <p:xfrm>
          <a:off x="1137138" y="1939635"/>
          <a:ext cx="10130070" cy="493698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306740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366489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845510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4091475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8</a:t>
                      </a:r>
                      <a:r>
                        <a:rPr lang="ro-RO" sz="1600" dirty="0">
                          <a:effectLst/>
                          <a:latin typeface="+mn-lt"/>
                        </a:rPr>
                        <a:t> alin. (2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Reformulat integral</a:t>
                      </a:r>
                      <a:endParaRPr lang="en-US" sz="1400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Avizele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pentru transportul materialelor lemnoase, sunt documente cu regim special, autogenerate, in format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letric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 in format electronic, identificabile in baza unui cod unic pus la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dispozitia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transportatorului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operatorul economic, si anume: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AP - avizul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primar, autogenerat, cu cod unic -  este documentul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ro-RO" sz="14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materialelor lemnoase si a </a:t>
                      </a:r>
                      <a:r>
                        <a:rPr lang="ro-RO" sz="1400" u="sng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tocaturii</a:t>
                      </a:r>
                      <a:r>
                        <a:rPr lang="ro-RO" sz="14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 lemn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expediate de la locul de recoltare, care se emite în urma inventarierii materialelor lemnoase si a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tocaturii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 lemn (..).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4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615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638778"/>
              </p:ext>
            </p:extLst>
          </p:nvPr>
        </p:nvGraphicFramePr>
        <p:xfrm>
          <a:off x="1137138" y="1939636"/>
          <a:ext cx="10130070" cy="4301774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1922781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518408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369127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723227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578547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8</a:t>
                      </a:r>
                      <a:r>
                        <a:rPr lang="ro-RO" sz="1600" dirty="0">
                          <a:effectLst/>
                          <a:latin typeface="+mn-lt"/>
                        </a:rPr>
                        <a:t> alin. (2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Reformulat integral</a:t>
                      </a:r>
                      <a:endParaRPr lang="en-US" sz="1400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cazul transportului lemnului din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proprietati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particulare, pentru consumul propriu al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detinatorului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proprietatii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respective, pe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relatia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loc de recoltare - domiciliul declarat, in limita a maxim 20 mc/an/ proprietate, documentul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insotire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materialului lemnos este Avizul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insotire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primar autogenerat (..).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b) AS - ng - aviz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 depozit/depozit temporar/târguri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oboare (..).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Am-g, aviz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însoţire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pentru materiale lemnoase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gaterate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generează in format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letric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integral, iar in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aplicatie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introduc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informatiile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standardizate specificate in Anexa nr. 5.3.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Se </a:t>
                      </a:r>
                      <a:r>
                        <a:rPr lang="en-US" sz="1400" dirty="0" err="1">
                          <a:effectLst/>
                          <a:latin typeface="+mn-lt"/>
                        </a:rPr>
                        <a:t>urm</a:t>
                      </a:r>
                      <a:r>
                        <a:rPr lang="ro-RO" sz="1400" dirty="0" err="1">
                          <a:effectLst/>
                          <a:latin typeface="+mn-lt"/>
                        </a:rPr>
                        <a:t>ărește</a:t>
                      </a:r>
                      <a:r>
                        <a:rPr lang="ro-RO" sz="1400" dirty="0">
                          <a:effectLst/>
                          <a:latin typeface="+mn-lt"/>
                        </a:rPr>
                        <a:t> păstrarea avizului </a:t>
                      </a:r>
                      <a:r>
                        <a:rPr lang="ro-RO" sz="1400" dirty="0" err="1">
                          <a:effectLst/>
                          <a:latin typeface="+mn-lt"/>
                        </a:rPr>
                        <a:t>letric</a:t>
                      </a:r>
                      <a:r>
                        <a:rPr lang="ro-RO" sz="1400" dirty="0">
                          <a:effectLst/>
                          <a:latin typeface="+mn-lt"/>
                        </a:rPr>
                        <a:t>, dar autogenerat, fiind vorba de o etapă indispensabilă ce trebuie parcursă în cazul procedurii simplificate pentru păduri particulare.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56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506789"/>
              </p:ext>
            </p:extLst>
          </p:nvPr>
        </p:nvGraphicFramePr>
        <p:xfrm>
          <a:off x="1137138" y="1939635"/>
          <a:ext cx="10130988" cy="4806478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024733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86445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9 alin. (2) ,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200" dirty="0">
                          <a:effectLst/>
                          <a:latin typeface="+mn-lt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o-RO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0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tocatura</a:t>
                      </a:r>
                      <a:r>
                        <a:rPr lang="en-US" sz="18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800" b="1" i="0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</a:t>
                      </a:r>
                      <a:r>
                        <a:rPr lang="en-US" sz="1800" b="1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condiţiile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exploatarea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către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acestea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prestatori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exploatare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se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expediază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locul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recoltării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fondul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forestier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care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administrează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asigura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silvice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4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Introducerea sintagme</a:t>
                      </a:r>
                      <a:r>
                        <a:rPr lang="en-US" sz="1800" dirty="0" err="1">
                          <a:effectLst/>
                          <a:latin typeface="+mn-lt"/>
                        </a:rPr>
                        <a:t>i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 ”to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cătura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din lemn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”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a fost necesară, întrucât sunt multiple cazuri în care lemnul este tocat direct din parchet/platforma primară și expediat ca atare, aceasta fiind prima punere pe piață.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02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A68F-A67C-462C-8B9E-2D30D4B4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67" y="1612036"/>
            <a:ext cx="9144000" cy="612169"/>
          </a:xfrm>
        </p:spPr>
        <p:txBody>
          <a:bodyPr>
            <a:noAutofit/>
          </a:bodyPr>
          <a:lstStyle/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899E0957-79FE-40BE-A0BD-6A8F36584C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4" y="185690"/>
            <a:ext cx="9955246" cy="115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E7D18C0-3D7C-43F4-A325-1C3BE2F3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2754" y="2495598"/>
            <a:ext cx="8443781" cy="3676602"/>
          </a:xfrm>
        </p:spPr>
        <p:txBody>
          <a:bodyPr>
            <a:normAutofit fontScale="32500" lnSpcReduction="20000"/>
          </a:bodyPr>
          <a:lstStyle/>
          <a:p>
            <a:pPr indent="228600" algn="just">
              <a:lnSpc>
                <a:spcPct val="120000"/>
              </a:lnSpc>
              <a:spcAft>
                <a:spcPts val="800"/>
              </a:spcAft>
            </a:pPr>
            <a:r>
              <a:rPr lang="ro-RO" sz="9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Prezentul </a:t>
            </a:r>
            <a:r>
              <a:rPr lang="ro-RO" sz="9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regulament</a:t>
            </a:r>
            <a:r>
              <a:rPr lang="ro-RO" sz="9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aplică de </a:t>
            </a:r>
            <a:r>
              <a:rPr lang="ro-RO" sz="9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catre</a:t>
            </a:r>
            <a:r>
              <a:rPr lang="ro-RO" sz="9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toți agenții economici si operatorii ce transportă și comercializează materiale lemnoase, administratori și proprietari de terenuri cu vegetație forestieră și vizează următoarele aspecte</a:t>
            </a:r>
            <a:r>
              <a:rPr lang="en-US" sz="9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sz="9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o-RO" sz="9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839263" y="25246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1835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519530"/>
              </p:ext>
            </p:extLst>
          </p:nvPr>
        </p:nvGraphicFramePr>
        <p:xfrm>
          <a:off x="1137138" y="1939635"/>
          <a:ext cx="10130988" cy="4806478"/>
        </p:xfrm>
        <a:graphic>
          <a:graphicData uri="http://schemas.openxmlformats.org/drawingml/2006/table">
            <a:tbl>
              <a:tblPr/>
              <a:tblGrid>
                <a:gridCol w="388874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1588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2176631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824242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986445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15 alin. (1)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effectLst/>
                          <a:latin typeface="+mn-lt"/>
                        </a:rPr>
                        <a:t> </a:t>
                      </a:r>
                      <a:r>
                        <a:rPr lang="ro-RO" sz="14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Stabilirea volumului materialelor lemnoase și al produselor din lemn se realizează după cum urmează:</a:t>
                      </a:r>
                      <a:endParaRPr lang="ro-RO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4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r>
                        <a:rPr lang="ro-RO" sz="14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pentru lemnul rotund, cu diametrul la capătul subțire mai mic de 24 cm, dacă nu se aplică metodele prevăzute la </a:t>
                      </a:r>
                      <a:r>
                        <a:rPr lang="ro-RO" sz="1400" u="sng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lit. a)</a:t>
                      </a:r>
                      <a:r>
                        <a:rPr lang="ro-RO" sz="14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sau </a:t>
                      </a:r>
                      <a:r>
                        <a:rPr lang="ro-RO" sz="1400" u="sng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ro-RO" sz="14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acesta se așază în figuri geometrice, iar volumul se determină în mc, cu două zecimale, utilizând factorii de cubaj medii prevăzuți în </a:t>
                      </a:r>
                      <a:r>
                        <a:rPr lang="ro-RO" sz="1400" u="sng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anexa nr. 6</a:t>
                      </a:r>
                      <a:r>
                        <a:rPr lang="ro-RO" sz="140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o-RO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Stabilirea volumului materialelor lemnoase se realizează, pe specii sau grupe de specii, după caz:</a:t>
                      </a:r>
                    </a:p>
                    <a:p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a) pentru lemnul rotund, cu sau fără coajă, cu diametrul la capătul gros mai mic de 24 cm:</a:t>
                      </a:r>
                    </a:p>
                    <a:p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-se poate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aşeză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în figuri geometrice, iar volumul se determină în mc, pe specie sau grupa de specii, în mc, cu minimum două zecimale, prin utilizarea factorilor de cubaj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stabiliţi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grupe de specii;  </a:t>
                      </a:r>
                    </a:p>
                    <a:p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-sau se poate determina, pe specie, prin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masurarea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fiecarei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piese (diametru la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jumatatea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lungimii in cm si lungimea in metri;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corelează metoda de cubaj cu prevederile din codul silvic, care prevede ca lemnul cu diametrul mai mic de 24 cm poate fi valorificat direct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catre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populație, cât și cu faptul că realizarea cubajului tehnic , conform normelor actuale, se face pentru figuri geometrice cu piese de lemn rotund cu grosimea la </a:t>
                      </a:r>
                      <a:r>
                        <a:rPr lang="ro-RO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capatul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gros de maxim 24 cm.</a:t>
                      </a:r>
                      <a:endParaRPr lang="ro-RO" sz="14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2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45559"/>
              </p:ext>
            </p:extLst>
          </p:nvPr>
        </p:nvGraphicFramePr>
        <p:xfrm>
          <a:off x="1137138" y="1939635"/>
          <a:ext cx="10130070" cy="4720245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327148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157748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757845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16 lit. c) 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(viii)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(viii)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cazul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expedierii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construcţii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care se face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dovada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deţinerii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pentru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demolări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aflate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proprietatea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persoanelor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nu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avizul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înscrie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procesul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-verbal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inventariere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construcţii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care se face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dovada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deţinerii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rezultate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300" b="0" i="0" strike="sng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demolări</a:t>
                      </a:r>
                      <a:r>
                        <a:rPr lang="en-US" sz="1300" b="0" i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aflate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proprietatea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persoanelor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care nu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avize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însoţire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încheiat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între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deţinătorul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ocolul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silvic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cărui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rază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teritorială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află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depozitate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o-RO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o-RO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(............)</a:t>
                      </a:r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Se elimină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suprareglementarea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existentă cu privire la materiale care au trecut deja prin circuit și nu fac obiectul regimului juridic reglementat prin prezentele norme.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20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 --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41117"/>
              </p:ext>
            </p:extLst>
          </p:nvPr>
        </p:nvGraphicFramePr>
        <p:xfrm>
          <a:off x="1137138" y="1939635"/>
          <a:ext cx="10130070" cy="4590042"/>
        </p:xfrm>
        <a:graphic>
          <a:graphicData uri="http://schemas.openxmlformats.org/drawingml/2006/table">
            <a:tbl>
              <a:tblPr/>
              <a:tblGrid>
                <a:gridCol w="38795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283486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403500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3445475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770009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820033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 la HG nr. 497/2020 (Norme) , art. 16  </a:t>
                      </a:r>
                      <a:r>
                        <a:rPr lang="ro-RO" sz="1600" dirty="0" err="1">
                          <a:effectLst/>
                          <a:latin typeface="+mn-lt"/>
                        </a:rPr>
                        <a:t>lit</a:t>
                      </a:r>
                      <a:r>
                        <a:rPr lang="ro-RO" sz="1600" dirty="0">
                          <a:effectLst/>
                          <a:latin typeface="+mn-lt"/>
                        </a:rPr>
                        <a:t> g) , punctul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(v)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lemnul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fasonat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o-R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indiferent de grosimea piesei</a:t>
                      </a:r>
                      <a:r>
                        <a:rPr lang="ro-R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lemnul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crăci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fascine se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completează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numai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coloana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se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înscriu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cantităţile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exprimate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unităţi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convenţionale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echivalentul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mc,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două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zecimale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Grosimea piesei nu este un indicator relevant, daca lemnul este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incadrat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ca lemn de foc, iar despicatul pieselor de grosimi mari  nu este </a:t>
                      </a:r>
                      <a:r>
                        <a:rPr lang="ro-RO" sz="1800" dirty="0" err="1">
                          <a:effectLst/>
                          <a:latin typeface="+mn-lt"/>
                        </a:rPr>
                        <a:t>întoteauna</a:t>
                      </a:r>
                      <a:r>
                        <a:rPr lang="ro-RO" sz="1800" dirty="0">
                          <a:effectLst/>
                          <a:latin typeface="+mn-lt"/>
                        </a:rPr>
                        <a:t> justificată economic, nici pentru agent, nici pentru ocol.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43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5CC9-4345-4B3E-99AE-9D5DF20A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05C49-0A5D-4CB4-B739-8F749472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600" dirty="0">
                <a:solidFill>
                  <a:schemeClr val="tx2"/>
                </a:solidFill>
              </a:rPr>
              <a:t>Concluzii finale</a:t>
            </a:r>
          </a:p>
          <a:p>
            <a:pPr marL="0" indent="0" algn="ctr">
              <a:buNone/>
            </a:pPr>
            <a:endParaRPr lang="ro-RO" sz="36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2400" dirty="0"/>
              <a:t>Modificările propuse și-au dovedit utilitatea, o parte a acestora fiind deja preluate la nivel normativ.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2400" dirty="0"/>
              <a:t> Mai mult decât atât, ele au ca principal scop simplificarea și eficientizarea etapelor și formalităților parcurse pentru asigurarea unei mai bune trasabilități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2400" dirty="0"/>
              <a:t>Astfel, recomandările formulate  sunt reieșite din practică și prezintă valoare adăugată, în contextul în care sunt în concordanță cu realitățile existente </a:t>
            </a:r>
            <a:r>
              <a:rPr lang="ro-RO" sz="2400"/>
              <a:t>în teren.</a:t>
            </a:r>
            <a:endParaRPr lang="ro-RO" sz="2400" dirty="0"/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98D17680-4E5C-49C0-B4A5-B7F2ED9A84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" y="230188"/>
            <a:ext cx="10515600" cy="1231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066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67D78C-D031-434D-85CA-A32D63463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4547" y="2756044"/>
            <a:ext cx="9144000" cy="3930506"/>
          </a:xfrm>
        </p:spPr>
        <p:txBody>
          <a:bodyPr/>
          <a:lstStyle/>
          <a:p>
            <a:r>
              <a:rPr lang="ro-RO" sz="6000" dirty="0"/>
              <a:t>            VĂ MULȚUMESC!</a:t>
            </a:r>
          </a:p>
          <a:p>
            <a:endParaRPr lang="ro-RO" sz="6000" dirty="0"/>
          </a:p>
          <a:p>
            <a:endParaRPr lang="ro-RO" sz="6000" dirty="0"/>
          </a:p>
          <a:p>
            <a:endParaRPr lang="en-US" dirty="0"/>
          </a:p>
        </p:txBody>
      </p:sp>
      <p:pic>
        <p:nvPicPr>
          <p:cNvPr id="5" name="Picture 4" descr="Imagini pentru sigla fondul social european">
            <a:extLst>
              <a:ext uri="{FF2B5EF4-FFF2-40B4-BE49-F238E27FC236}">
                <a16:creationId xmlns:a16="http://schemas.microsoft.com/office/drawing/2014/main" id="{E4C3A73C-34E2-4809-AFBA-30004F8D199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0" b="23526"/>
          <a:stretch/>
        </p:blipFill>
        <p:spPr bwMode="auto">
          <a:xfrm>
            <a:off x="956082" y="514351"/>
            <a:ext cx="10059581" cy="10488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4" descr="Imagini pentru imagini padure roma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11" name="Picture 6" descr="https://upload.wikimedia.org/wikipedia/commons/thumb/6/68/RO_BV_Forest_2.jpg/284px-RO_BV_Forest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547" y="2936153"/>
            <a:ext cx="2705100" cy="357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81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A68F-A67C-462C-8B9E-2D30D4B4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67" y="1612036"/>
            <a:ext cx="9144000" cy="61216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Domeniul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aplicare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899E0957-79FE-40BE-A0BD-6A8F36584C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4" y="185690"/>
            <a:ext cx="9955246" cy="115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E7D18C0-3D7C-43F4-A325-1C3BE2F3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95598"/>
            <a:ext cx="9972135" cy="3676601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operațiuni de punere pe piață a lemnului și </a:t>
            </a:r>
            <a:r>
              <a:rPr lang="en-US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materialelor</a:t>
            </a:r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lemnoase</a:t>
            </a:r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o-RO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transportul lemnului de la sursă la beneficiar;</a:t>
            </a:r>
            <a:endParaRPr lang="ro-R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operațiuni de inventariere a masei lemnoase;</a:t>
            </a:r>
            <a:endParaRPr lang="ro-R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evidențierea </a:t>
            </a:r>
            <a:r>
              <a:rPr lang="ro-RO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activitaților</a:t>
            </a: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procesare a lemnului în spații autorizate</a:t>
            </a:r>
            <a:r>
              <a:rPr lang="en-US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cerințe minimale pentru efectuarea controlului circulației materialelor lemnoase</a:t>
            </a:r>
            <a:r>
              <a:rPr lang="en-US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9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A68F-A67C-462C-8B9E-2D30D4B4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2036"/>
            <a:ext cx="9144000" cy="612169"/>
          </a:xfrm>
        </p:spPr>
        <p:txBody>
          <a:bodyPr>
            <a:noAutofit/>
          </a:bodyPr>
          <a:lstStyle/>
          <a:p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FACTORI CARE IMPUN SIMPLIFICAREA REGULAMENTULUI PRIVIND TRASABILITATEA LEMNULUI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899E0957-79FE-40BE-A0BD-6A8F36584C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21" y="185689"/>
            <a:ext cx="9955246" cy="115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E7D18C0-3D7C-43F4-A325-1C3BE2F3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95598"/>
            <a:ext cx="9972135" cy="3676601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342900" lvl="0" indent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o-RO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Suprareglementarea</a:t>
            </a: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existentă în domeniul transportului și circulației materialelor lemnoase.</a:t>
            </a:r>
            <a:endParaRPr lang="en-US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o-RO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Necesitatea armonizării cadrului normativ existent cu condițiile actuale. </a:t>
            </a:r>
            <a:endParaRPr lang="en-US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o-RO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Dispoziții contradictorii prezente intre regulamentul existent cu alte acte normative in vigoare</a:t>
            </a:r>
            <a:r>
              <a:rPr lang="en-US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/>
              <a:t>             </a:t>
            </a:r>
            <a:r>
              <a:rPr lang="ro-RO" dirty="0"/>
              <a:t>   </a:t>
            </a: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A68F-A67C-462C-8B9E-2D30D4B40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67" y="1612036"/>
            <a:ext cx="9144000" cy="612169"/>
          </a:xfrm>
        </p:spPr>
        <p:txBody>
          <a:bodyPr>
            <a:noAutofit/>
          </a:bodyPr>
          <a:lstStyle/>
          <a:p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M</a:t>
            </a:r>
            <a:r>
              <a:rPr lang="ro-RO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ĂSURI PENTRU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SIMPLIFICAREA</a:t>
            </a:r>
            <a:r>
              <a:rPr lang="ro-RO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OPERAȚIONALIZAREA 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REGULAMENTULUI PRIVIND TRASABILITATEA LEMNULUI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899E0957-79FE-40BE-A0BD-6A8F36584C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4" y="185690"/>
            <a:ext cx="9955246" cy="1154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5E7D18C0-3D7C-43F4-A325-1C3BE2F3B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95598"/>
            <a:ext cx="9972135" cy="3676601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pPr marL="342900" lvl="0" indent="-342900" algn="just">
              <a:lnSpc>
                <a:spcPct val="120000"/>
              </a:lnSpc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Simplificarea procedurii de transport a lemnului provenit din proprietăți particulare către proprietar, lemn  ce nu face obiectul comercializării. </a:t>
            </a:r>
            <a:endParaRPr lang="ro-RO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en-US" sz="23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Crearea</a:t>
            </a:r>
            <a:r>
              <a:rPr lang="en-US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3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unui</a:t>
            </a:r>
            <a:r>
              <a:rPr lang="en-US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3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registru</a:t>
            </a:r>
            <a:r>
              <a:rPr lang="en-US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3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ro-RO" sz="23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țional</a:t>
            </a:r>
            <a:r>
              <a:rPr lang="ro-RO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 forma unei platforme de date multifuncționale pentru toți deținătorii de terenuri cu vegetație forestieră.</a:t>
            </a:r>
            <a:endParaRPr lang="ro-RO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Securizarea datelor comerciale la nivelul aplicației SETL.</a:t>
            </a:r>
            <a:endParaRPr lang="ro-RO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Introducerea de noi definiții și termeni.</a:t>
            </a:r>
            <a:endParaRPr lang="ro-RO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Eliminarea de sub incidenta regulamentului a produselor finite din lemn.</a:t>
            </a:r>
            <a:endParaRPr lang="ro-RO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Simplificarea gestiunii materialelor lemnoase în depozite</a:t>
            </a:r>
            <a:r>
              <a:rPr lang="en-US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ro-RO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Simplificarea procedurii de emitere a avizelor de însoțire și de inventariere a masei lemnoase transportate</a:t>
            </a:r>
            <a:endParaRPr lang="ro-RO" sz="2300" dirty="0"/>
          </a:p>
        </p:txBody>
      </p:sp>
    </p:spTree>
    <p:extLst>
      <p:ext uri="{BB962C8B-B14F-4D97-AF65-F5344CB8AC3E}">
        <p14:creationId xmlns:p14="http://schemas.microsoft.com/office/powerpoint/2010/main" val="233214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5CC9-4345-4B3E-99AE-9D5DF20A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05C49-0A5D-4CB4-B739-8F749472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o-RO" sz="3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o-RO" sz="36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o-RO" sz="3600" b="1" dirty="0">
                <a:solidFill>
                  <a:schemeClr val="tx2"/>
                </a:solidFill>
              </a:rPr>
              <a:t>PREZENTARE SINTETICĂ A MODIFICĂRILOR RELEVANTE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98D17680-4E5C-49C0-B4A5-B7F2ED9A84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" y="230188"/>
            <a:ext cx="10515600" cy="1231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14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42900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685591"/>
              </p:ext>
            </p:extLst>
          </p:nvPr>
        </p:nvGraphicFramePr>
        <p:xfrm>
          <a:off x="1137138" y="2205320"/>
          <a:ext cx="9566031" cy="4008120"/>
        </p:xfrm>
        <a:graphic>
          <a:graphicData uri="http://schemas.openxmlformats.org/drawingml/2006/table">
            <a:tbl>
              <a:tblPr/>
              <a:tblGrid>
                <a:gridCol w="366355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56342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911996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66989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64349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462949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2818131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custodia </a:t>
                      </a:r>
                      <a:r>
                        <a:rPr lang="en-US" sz="13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definita</a:t>
                      </a:r>
                      <a:r>
                        <a:rPr lang="en-US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ca: </a:t>
                      </a:r>
                    </a:p>
                    <a:p>
                      <a:r>
                        <a:rPr lang="en-US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deţinerea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păstrarea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neschimbată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produselor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către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economic/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deţinătorul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transportatorul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persoana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entitatea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posesia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căruia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care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agentul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constatator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dispus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-verbal,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reţinerea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predarea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custodie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custodia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obligatorie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deţinătorul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produsele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cu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privire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care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normele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prevăd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reţinerea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vederea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stabilirii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provenienţei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privire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care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există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suspiciunea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săvârşirea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contravenţii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infracţiuni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marR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Se păstrează nemodificat punctul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80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588C-1048-4D9F-A17E-91D7C733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0" y="365125"/>
            <a:ext cx="10342419" cy="1006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75E5-9FD0-408B-95A3-54AE7AB0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HG nr. 497/2020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o-RO" sz="1600" b="1" dirty="0">
                <a:solidFill>
                  <a:schemeClr val="accent1">
                    <a:lumMod val="75000"/>
                  </a:schemeClr>
                </a:solidFill>
              </a:rPr>
              <a:t>- Modificări relevante-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ini pentru sigla fondul social european">
            <a:extLst>
              <a:ext uri="{FF2B5EF4-FFF2-40B4-BE49-F238E27FC236}">
                <a16:creationId xmlns:a16="http://schemas.microsoft.com/office/drawing/2014/main" id="{5ABFDD88-DC7C-4D8B-8BF4-B6A0D55E7E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1" y="365125"/>
            <a:ext cx="10342418" cy="100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38E767-8A79-46F2-B433-46FA3C7D5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48957"/>
              </p:ext>
            </p:extLst>
          </p:nvPr>
        </p:nvGraphicFramePr>
        <p:xfrm>
          <a:off x="1137138" y="2205320"/>
          <a:ext cx="9489297" cy="4136866"/>
        </p:xfrm>
        <a:graphic>
          <a:graphicData uri="http://schemas.openxmlformats.org/drawingml/2006/table">
            <a:tbl>
              <a:tblPr/>
              <a:tblGrid>
                <a:gridCol w="363416">
                  <a:extLst>
                    <a:ext uri="{9D8B030D-6E8A-4147-A177-3AD203B41FA5}">
                      <a16:colId xmlns:a16="http://schemas.microsoft.com/office/drawing/2014/main" val="3883539444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2802411435"/>
                    </a:ext>
                  </a:extLst>
                </a:gridCol>
                <a:gridCol w="1896659">
                  <a:extLst>
                    <a:ext uri="{9D8B030D-6E8A-4147-A177-3AD203B41FA5}">
                      <a16:colId xmlns:a16="http://schemas.microsoft.com/office/drawing/2014/main" val="3710821491"/>
                    </a:ext>
                  </a:extLst>
                </a:gridCol>
                <a:gridCol w="2645596">
                  <a:extLst>
                    <a:ext uri="{9D8B030D-6E8A-4147-A177-3AD203B41FA5}">
                      <a16:colId xmlns:a16="http://schemas.microsoft.com/office/drawing/2014/main" val="3647198812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3731450064"/>
                    </a:ext>
                  </a:extLst>
                </a:gridCol>
              </a:tblGrid>
              <a:tr h="738216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</a:p>
                    <a:p>
                      <a:pPr algn="ctr"/>
                      <a:r>
                        <a:rPr lang="ro-RO" sz="1200" b="1" dirty="0">
                          <a:effectLst/>
                          <a:latin typeface="Calibri" panose="020F0502020204030204" pitchFamily="34" charset="0"/>
                        </a:rPr>
                        <a:t>crt.</a:t>
                      </a:r>
                      <a:endParaRPr lang="ro-RO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Capitol/Subcapitol Norma existentă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eliminate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600" b="1" dirty="0">
                          <a:effectLst/>
                          <a:latin typeface="+mn-lt"/>
                        </a:rPr>
                        <a:t>Aspecte modificate/nou introduse</a:t>
                      </a:r>
                      <a:endParaRPr lang="ro-RO" sz="16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effectLst/>
                          <a:latin typeface="+mn-lt"/>
                        </a:rPr>
                        <a:t>Observații/Argumente</a:t>
                      </a: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93380"/>
                  </a:ext>
                </a:extLst>
              </a:tr>
              <a:tr h="3398650">
                <a:tc>
                  <a:txBody>
                    <a:bodyPr/>
                    <a:lstStyle/>
                    <a:p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+mn-lt"/>
                        </a:rPr>
                        <a:t> Anexa nr. 1 la Normele la HG nr. 497/2020, conform normei de trimitere prevăzute la art. 1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3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2 -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deţinerea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păstrarea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neschimbată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către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operator economic,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un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detinator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contract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obligatia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gestionarii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lemnoase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custodiate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revine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custodelui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o-RO" sz="1800" dirty="0">
                          <a:effectLst/>
                          <a:latin typeface="+mn-lt"/>
                        </a:rPr>
                        <a:t>Punctul 2, nou introdus,  își propune să flexibilizeze procedurile de depozitare a lemnului în vederea transportului și utilizării ulterioare a acestuia conform cerințelor.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o-RO" sz="18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18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4223</Words>
  <Application>Microsoft Office PowerPoint</Application>
  <PresentationFormat>Widescreen</PresentationFormat>
  <Paragraphs>394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        ÎNTÂLNIRE DE LUCRU   privind prezentarea studiilor pentru elaborarea procedurilor administrative simplificate, elaborate în formă finală pe baza rezultatelor în ceea ce privește armonizarea acestora, realizată între colectivele de lucru   Subactivitatea A 18.1 - SIPOCA 395 - București, 23 iunie 2021    </vt:lpstr>
      <vt:lpstr>1. SCOPUL ȘI DOMENIUL DE APLICARE A REGULAMENTULUI PRIVIND TRASABILITATEA LEMNULUI</vt:lpstr>
      <vt:lpstr>PowerPoint Presentation</vt:lpstr>
      <vt:lpstr>Domeniul de aplicare</vt:lpstr>
      <vt:lpstr>2. FACTORI CARE IMPUN SIMPLIFICAREA REGULAMENTULUI PRIVIND TRASABILITATEA LEMNULUI</vt:lpstr>
      <vt:lpstr>3. MĂSURI PENTRU SIMPLIFICAREA ȘI OPERAȚIONALIZAREA  REGULAMENTULUI PRIVIND TRASABILITATEA LEMNULUI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Ovidiu Badea</dc:creator>
  <cp:lastModifiedBy>Ovidiu Badea</cp:lastModifiedBy>
  <cp:revision>391</cp:revision>
  <cp:lastPrinted>2018-11-09T09:54:10Z</cp:lastPrinted>
  <dcterms:created xsi:type="dcterms:W3CDTF">2018-11-03T06:39:26Z</dcterms:created>
  <dcterms:modified xsi:type="dcterms:W3CDTF">2021-06-22T19:51:35Z</dcterms:modified>
</cp:coreProperties>
</file>