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91" r:id="rId2"/>
    <p:sldId id="419" r:id="rId3"/>
    <p:sldId id="425" r:id="rId4"/>
    <p:sldId id="421" r:id="rId5"/>
    <p:sldId id="422" r:id="rId6"/>
    <p:sldId id="426" r:id="rId7"/>
    <p:sldId id="423" r:id="rId8"/>
    <p:sldId id="430" r:id="rId9"/>
    <p:sldId id="317" r:id="rId10"/>
    <p:sldId id="318" r:id="rId11"/>
    <p:sldId id="319" r:id="rId12"/>
    <p:sldId id="320" r:id="rId13"/>
    <p:sldId id="321" r:id="rId14"/>
    <p:sldId id="322" r:id="rId15"/>
    <p:sldId id="323" r:id="rId16"/>
    <p:sldId id="42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19"/>
            <p14:sldId id="425"/>
            <p14:sldId id="421"/>
            <p14:sldId id="422"/>
            <p14:sldId id="426"/>
            <p14:sldId id="423"/>
            <p14:sldId id="430"/>
            <p14:sldId id="317"/>
            <p14:sldId id="318"/>
            <p14:sldId id="319"/>
            <p14:sldId id="320"/>
            <p14:sldId id="321"/>
            <p14:sldId id="322"/>
            <p14:sldId id="323"/>
            <p14:sldId id="429"/>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98" autoAdjust="0"/>
    <p:restoredTop sz="94596"/>
  </p:normalViewPr>
  <p:slideViewPr>
    <p:cSldViewPr snapToGrid="0" snapToObjects="1">
      <p:cViewPr varScale="1">
        <p:scale>
          <a:sx n="97" d="100"/>
          <a:sy n="97" d="100"/>
        </p:scale>
        <p:origin x="-1504" y="-11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22/06/21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22/06/21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3</a:t>
            </a:fld>
            <a:endParaRPr lang="en-US"/>
          </a:p>
        </p:txBody>
      </p:sp>
    </p:spTree>
    <p:extLst>
      <p:ext uri="{BB962C8B-B14F-4D97-AF65-F5344CB8AC3E}">
        <p14:creationId xmlns:p14="http://schemas.microsoft.com/office/powerpoint/2010/main" val="58243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4</a:t>
            </a:fld>
            <a:endParaRPr lang="en-US"/>
          </a:p>
        </p:txBody>
      </p:sp>
    </p:spTree>
    <p:extLst>
      <p:ext uri="{BB962C8B-B14F-4D97-AF65-F5344CB8AC3E}">
        <p14:creationId xmlns:p14="http://schemas.microsoft.com/office/powerpoint/2010/main" val="273119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5</a:t>
            </a:fld>
            <a:endParaRPr lang="en-US"/>
          </a:p>
        </p:txBody>
      </p:sp>
    </p:spTree>
    <p:extLst>
      <p:ext uri="{BB962C8B-B14F-4D97-AF65-F5344CB8AC3E}">
        <p14:creationId xmlns:p14="http://schemas.microsoft.com/office/powerpoint/2010/main" val="2108522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6</a:t>
            </a:fld>
            <a:endParaRPr lang="en-US"/>
          </a:p>
        </p:txBody>
      </p:sp>
    </p:spTree>
    <p:extLst>
      <p:ext uri="{BB962C8B-B14F-4D97-AF65-F5344CB8AC3E}">
        <p14:creationId xmlns:p14="http://schemas.microsoft.com/office/powerpoint/2010/main" val="3344874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7</a:t>
            </a:fld>
            <a:endParaRPr lang="en-US"/>
          </a:p>
        </p:txBody>
      </p:sp>
    </p:spTree>
    <p:extLst>
      <p:ext uri="{BB962C8B-B14F-4D97-AF65-F5344CB8AC3E}">
        <p14:creationId xmlns:p14="http://schemas.microsoft.com/office/powerpoint/2010/main" val="3180955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16</a:t>
            </a:fld>
            <a:endParaRPr lang="en-US"/>
          </a:p>
        </p:txBody>
      </p:sp>
    </p:spTree>
    <p:extLst>
      <p:ext uri="{BB962C8B-B14F-4D97-AF65-F5344CB8AC3E}">
        <p14:creationId xmlns:p14="http://schemas.microsoft.com/office/powerpoint/2010/main" val="4729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xmlns=""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xmlns=""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xmlns=""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xmlns=""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xmlns=""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xmlns=""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xmlns=""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xmlns=""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xmlns=""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xmlns=""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xmlns=""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xmlns=""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xmlns=""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xmlns=""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xmlns=""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xmlns=""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xmlns=""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xmlns=""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xmlns=""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xmlns=""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F8D7A6D-D8E0-4CE0-AC33-9523FAB3AC69}"/>
              </a:ext>
            </a:extLst>
          </p:cNvPr>
          <p:cNvSpPr>
            <a:spLocks noGrp="1"/>
          </p:cNvSpPr>
          <p:nvPr>
            <p:ph type="dt" sz="half" idx="10"/>
          </p:nvPr>
        </p:nvSpPr>
        <p:spPr/>
        <p:txBody>
          <a:bodyPr/>
          <a:lstStyle/>
          <a:p>
            <a:fld id="{B1B84AB2-EEFE-4ED6-9841-14B5B2F9E33F}" type="datetimeFigureOut">
              <a:rPr lang="en-US" smtClean="0"/>
              <a:t>22/06/21</a:t>
            </a:fld>
            <a:endParaRPr lang="en-US"/>
          </a:p>
        </p:txBody>
      </p:sp>
      <p:sp>
        <p:nvSpPr>
          <p:cNvPr id="5" name="Footer Placeholder 4">
            <a:extLst>
              <a:ext uri="{FF2B5EF4-FFF2-40B4-BE49-F238E27FC236}">
                <a16:creationId xmlns:a16="http://schemas.microsoft.com/office/drawing/2014/main" xmlns=""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xmlns=""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xmlns=""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xmlns=""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xmlns=""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xmlns=""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xmlns=""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xmlns=""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xmlns=""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endParaRPr lang="en-US" sz="2400" b="1" dirty="0">
              <a:solidFill>
                <a:schemeClr val="bg1"/>
              </a:solidFill>
            </a:endParaRPr>
          </a:p>
          <a:p>
            <a:r>
              <a:rPr lang="en-US" sz="2400" b="1" i="1" dirty="0" err="1">
                <a:solidFill>
                  <a:schemeClr val="bg1"/>
                </a:solidFill>
              </a:rPr>
              <a:t>Activitatea</a:t>
            </a:r>
            <a:r>
              <a:rPr lang="en-US" sz="2400" b="1" i="1" dirty="0">
                <a:solidFill>
                  <a:schemeClr val="bg1"/>
                </a:solidFill>
              </a:rPr>
              <a:t> 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p>
          <a:p>
            <a:pPr algn="ctr"/>
            <a:endParaRPr lang="en-US" sz="2400" b="1" dirty="0">
              <a:solidFill>
                <a:schemeClr val="bg1"/>
              </a:solidFill>
            </a:endParaRPr>
          </a:p>
          <a:p>
            <a:pPr algn="ctr"/>
            <a:endParaRPr lang="ro-RO" sz="2400" b="1" dirty="0">
              <a:solidFill>
                <a:schemeClr val="bg1"/>
              </a:solidFill>
            </a:endParaRPr>
          </a:p>
        </p:txBody>
      </p:sp>
      <p:sp>
        <p:nvSpPr>
          <p:cNvPr id="7" name="TextBox 6">
            <a:extLst>
              <a:ext uri="{FF2B5EF4-FFF2-40B4-BE49-F238E27FC236}">
                <a16:creationId xmlns:a16="http://schemas.microsoft.com/office/drawing/2014/main" xmlns="" id="{993910A8-95CE-EA47-BF3C-716691420544}"/>
              </a:ext>
            </a:extLst>
          </p:cNvPr>
          <p:cNvSpPr txBox="1"/>
          <p:nvPr/>
        </p:nvSpPr>
        <p:spPr>
          <a:xfrm>
            <a:off x="2937570" y="5317243"/>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err="1">
                <a:solidFill>
                  <a:schemeClr val="accent1">
                    <a:lumMod val="75000"/>
                  </a:schemeClr>
                </a:solidFill>
                <a:latin typeface="Trebuchet MS" panose="020B0603020202020204" pitchFamily="34" charset="0"/>
              </a:rPr>
              <a:t>MySMIS</a:t>
            </a:r>
            <a:r>
              <a:rPr lang="en-US" sz="2800" spc="600" dirty="0">
                <a:solidFill>
                  <a:schemeClr val="accent1">
                    <a:lumMod val="75000"/>
                  </a:schemeClr>
                </a:solidFill>
                <a:latin typeface="Trebuchet MS" panose="020B0603020202020204" pitchFamily="34" charset="0"/>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4289447643"/>
              </p:ext>
            </p:extLst>
          </p:nvPr>
        </p:nvGraphicFramePr>
        <p:xfrm>
          <a:off x="430314" y="1890927"/>
          <a:ext cx="11460028" cy="421113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031083">
                  <a:extLst>
                    <a:ext uri="{9D8B030D-6E8A-4147-A177-3AD203B41FA5}">
                      <a16:colId xmlns:a16="http://schemas.microsoft.com/office/drawing/2014/main" xmlns="" val="1087958437"/>
                    </a:ext>
                  </a:extLst>
                </a:gridCol>
                <a:gridCol w="4355869">
                  <a:extLst>
                    <a:ext uri="{9D8B030D-6E8A-4147-A177-3AD203B41FA5}">
                      <a16:colId xmlns:a16="http://schemas.microsoft.com/office/drawing/2014/main" xmlns="" val="3455479907"/>
                    </a:ext>
                  </a:extLst>
                </a:gridCol>
                <a:gridCol w="2206015">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3.2 Măsurarea diametrelor</a:t>
                      </a:r>
                    </a:p>
                    <a:p>
                      <a:r>
                        <a:rPr lang="ro-RO" sz="1800" b="1" kern="1200" dirty="0">
                          <a:solidFill>
                            <a:schemeClr val="tx1"/>
                          </a:solidFill>
                          <a:effectLst/>
                          <a:latin typeface="Calibri" panose="020F0502020204030204" pitchFamily="34" charset="0"/>
                          <a:ea typeface="+mn-ea"/>
                          <a:cs typeface="+mn-cs"/>
                        </a:rPr>
                        <a:t>3.3 Măsurarea înălțimilor</a:t>
                      </a:r>
                    </a:p>
                    <a:p>
                      <a:r>
                        <a:rPr lang="ro-RO" sz="1800" b="1" kern="1200" dirty="0">
                          <a:solidFill>
                            <a:schemeClr val="tx1"/>
                          </a:solidFill>
                          <a:effectLst/>
                          <a:latin typeface="Calibri" panose="020F0502020204030204" pitchFamily="34" charset="0"/>
                          <a:ea typeface="+mn-ea"/>
                          <a:cs typeface="+mn-cs"/>
                        </a:rPr>
                        <a:t>3.4 Clasificarea calitativă a arborilor pe picior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Eliminarea prevederilor privind utilizarea instrumentarului depășit din punct de vedere tehnic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Actualizarea sistemului de instrumente de măsurare a elementelor dendrometrice (clupe electronice, hipsometre laser sau bazate pe unde radio);</a:t>
                      </a:r>
                    </a:p>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Actualizarea modalităților de înregistrare a datelor de teren (tablele electronice, GPS, aplicații informatice dedicate);</a:t>
                      </a:r>
                    </a:p>
                    <a:p>
                      <a:pPr marL="285750" indent="-285750">
                        <a:buFontTx/>
                        <a:buChar char="-"/>
                      </a:pPr>
                      <a:r>
                        <a:rPr lang="ro-RO" sz="1800" b="1" kern="1200" dirty="0">
                          <a:solidFill>
                            <a:schemeClr val="tx1"/>
                          </a:solidFill>
                          <a:effectLst/>
                          <a:latin typeface="Calibri" panose="020F0502020204030204" pitchFamily="34" charset="0"/>
                          <a:ea typeface="+mn-ea"/>
                          <a:cs typeface="+mn-cs"/>
                        </a:rPr>
                        <a:t>Armonizarea și simplificarea descrierii defectelor în corelație cu procedura privind protecția pădurilor;</a:t>
                      </a:r>
                    </a:p>
                    <a:p>
                      <a:pPr marL="285750" indent="-285750">
                        <a:buFontTx/>
                        <a:buChar char="-"/>
                      </a:pPr>
                      <a:r>
                        <a:rPr lang="ro-RO" sz="1800" b="1" kern="1200" dirty="0">
                          <a:solidFill>
                            <a:schemeClr val="tx1"/>
                          </a:solidFill>
                          <a:effectLst/>
                          <a:latin typeface="Calibri" panose="020F0502020204030204" pitchFamily="34" charset="0"/>
                          <a:ea typeface="+mn-ea"/>
                          <a:cs typeface="+mn-cs"/>
                        </a:rPr>
                        <a:t>Informații privind agentul vătămător în cazul produselor accidentale și de igienă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Evoluția tehnică a instrumentelor de măsurare a elementelor dendrometrice;</a:t>
                      </a:r>
                    </a:p>
                    <a:p>
                      <a:pPr marL="0" indent="0">
                        <a:buFontTx/>
                        <a:buNone/>
                      </a:pPr>
                      <a:endParaRPr lang="ro-RO" sz="1800" b="1" kern="1200" dirty="0">
                        <a:solidFill>
                          <a:schemeClr val="tx1"/>
                        </a:solidFill>
                        <a:effectLst/>
                        <a:latin typeface="Calibri" panose="020F0502020204030204" pitchFamily="34" charset="0"/>
                        <a:ea typeface="+mn-ea"/>
                        <a:cs typeface="+mn-cs"/>
                      </a:endParaRPr>
                    </a:p>
                    <a:p>
                      <a:pPr marL="0" indent="0">
                        <a:buFontTx/>
                        <a:buNone/>
                      </a:pPr>
                      <a:r>
                        <a:rPr lang="ro-RO" sz="1800" b="1" kern="1200" dirty="0">
                          <a:solidFill>
                            <a:schemeClr val="tx1"/>
                          </a:solidFill>
                          <a:effectLst/>
                          <a:latin typeface="Calibri" panose="020F0502020204030204" pitchFamily="34" charset="0"/>
                          <a:ea typeface="+mn-ea"/>
                          <a:cs typeface="+mn-cs"/>
                        </a:rPr>
                        <a:t>Evitarea redundanței informațiilor cu alte proceduri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1575357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099343193"/>
              </p:ext>
            </p:extLst>
          </p:nvPr>
        </p:nvGraphicFramePr>
        <p:xfrm>
          <a:off x="430314" y="1890927"/>
          <a:ext cx="11460028" cy="283953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031083">
                  <a:extLst>
                    <a:ext uri="{9D8B030D-6E8A-4147-A177-3AD203B41FA5}">
                      <a16:colId xmlns:a16="http://schemas.microsoft.com/office/drawing/2014/main" xmlns="" val="1087958437"/>
                    </a:ext>
                  </a:extLst>
                </a:gridCol>
                <a:gridCol w="4355869">
                  <a:extLst>
                    <a:ext uri="{9D8B030D-6E8A-4147-A177-3AD203B41FA5}">
                      <a16:colId xmlns:a16="http://schemas.microsoft.com/office/drawing/2014/main" xmlns="" val="3455479907"/>
                    </a:ext>
                  </a:extLst>
                </a:gridCol>
                <a:gridCol w="2206015">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3.5 Inventarierea arboretului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 sisteme de înregistrare a datelor de teren prin utilizarea dispozitivelor electronice cu programe informatice dedicate;</a:t>
                      </a:r>
                    </a:p>
                    <a:p>
                      <a:pPr marL="285750" indent="-285750">
                        <a:buFontTx/>
                        <a:buChar char="-"/>
                      </a:pPr>
                      <a:r>
                        <a:rPr lang="ro-RO" sz="1800" b="1" kern="1200" dirty="0">
                          <a:solidFill>
                            <a:schemeClr val="tx1"/>
                          </a:solidFill>
                          <a:effectLst/>
                          <a:latin typeface="Calibri" panose="020F0502020204030204" pitchFamily="34" charset="0"/>
                          <a:ea typeface="+mn-ea"/>
                          <a:cs typeface="+mn-cs"/>
                        </a:rPr>
                        <a:t>Mărirea limitei diametrului minim la care trebuie aplicată marca în cazul curățirilor de la 8 cm la 12 cm;</a:t>
                      </a:r>
                    </a:p>
                    <a:p>
                      <a:pPr marL="285750" indent="-285750">
                        <a:buFontTx/>
                        <a:buChar char="-"/>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Evoluția tehnică și disponibilitatea ridicată a dispozitivelor de înregistrare a datelor;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217818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771394319"/>
              </p:ext>
            </p:extLst>
          </p:nvPr>
        </p:nvGraphicFramePr>
        <p:xfrm>
          <a:off x="430314" y="1890927"/>
          <a:ext cx="11460028" cy="421113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031083">
                  <a:extLst>
                    <a:ext uri="{9D8B030D-6E8A-4147-A177-3AD203B41FA5}">
                      <a16:colId xmlns:a16="http://schemas.microsoft.com/office/drawing/2014/main" xmlns="" val="1087958437"/>
                    </a:ext>
                  </a:extLst>
                </a:gridCol>
                <a:gridCol w="4355869">
                  <a:extLst>
                    <a:ext uri="{9D8B030D-6E8A-4147-A177-3AD203B41FA5}">
                      <a16:colId xmlns:a16="http://schemas.microsoft.com/office/drawing/2014/main" xmlns="" val="3455479907"/>
                    </a:ext>
                  </a:extLst>
                </a:gridCol>
                <a:gridCol w="2206015">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4. Metode dendrometrice pentru evaluarea volumului de lemn destinat valorificării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 Detalii privind modul de calcul manual a volumului de lemn destinat valorificării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Actualizarea metodelor dendrometrice de calcul a volumului de lemn destinat valorificării și a sistemului de coeficienți de regresie aferenți, în raport cu ultimele rezultate ale cercetărilor din domeniu reflectate în lucrarea Giurgiu, V., Decei, I., Drăghiciu, D., 2004, Metode și tabele dendrometrice, Editura Ceres și cuprinse în ordinul OM 1323/2015; </a:t>
                      </a:r>
                    </a:p>
                    <a:p>
                      <a:pPr marL="285750" indent="-285750">
                        <a:buFontTx/>
                        <a:buChar char="-"/>
                      </a:pPr>
                      <a:r>
                        <a:rPr lang="ro-RO" sz="1800" b="1" kern="1200" dirty="0">
                          <a:solidFill>
                            <a:schemeClr val="tx1"/>
                          </a:solidFill>
                          <a:effectLst/>
                          <a:latin typeface="Calibri" panose="020F0502020204030204" pitchFamily="34" charset="0"/>
                          <a:ea typeface="+mn-ea"/>
                          <a:cs typeface="+mn-cs"/>
                        </a:rPr>
                        <a:t>Completarea metodelor de evaluare a volumului de lemn după recoltare (lemn rotund, lemn despicat, tocătură);</a:t>
                      </a:r>
                    </a:p>
                    <a:p>
                      <a:pPr marL="285750" indent="-285750">
                        <a:buFontTx/>
                        <a:buChar char="-"/>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Actualizare în raport cu ultimele rezultate ale cercetării din domeniul dendrometriei;</a:t>
                      </a:r>
                    </a:p>
                    <a:p>
                      <a:pPr marL="285750" indent="-285750">
                        <a:buFontTx/>
                        <a:buChar char="-"/>
                      </a:pP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359468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4009522238"/>
              </p:ext>
            </p:extLst>
          </p:nvPr>
        </p:nvGraphicFramePr>
        <p:xfrm>
          <a:off x="430314" y="1890927"/>
          <a:ext cx="11460028" cy="2565213"/>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031083">
                  <a:extLst>
                    <a:ext uri="{9D8B030D-6E8A-4147-A177-3AD203B41FA5}">
                      <a16:colId xmlns:a16="http://schemas.microsoft.com/office/drawing/2014/main" xmlns="" val="1087958437"/>
                    </a:ext>
                  </a:extLst>
                </a:gridCol>
                <a:gridCol w="3890357">
                  <a:extLst>
                    <a:ext uri="{9D8B030D-6E8A-4147-A177-3AD203B41FA5}">
                      <a16:colId xmlns:a16="http://schemas.microsoft.com/office/drawing/2014/main" xmlns="" val="3455479907"/>
                    </a:ext>
                  </a:extLst>
                </a:gridCol>
                <a:gridCol w="2671527">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6. Metode pentru  determinarea volumului arborilor exploatați/extrași în raport cu diametrul măsurat la cioată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Metodologie privind determinarea volumului arborilor exploatați în raport cu diametrul măsurat la cioată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Necesitatea aplicării unei proceduri unitare în cazul reconstituirii partizilor și evaluării volumului de lemn după exploatare, pe baza diametrului măsurat la cioată.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3469787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2361985409"/>
              </p:ext>
            </p:extLst>
          </p:nvPr>
        </p:nvGraphicFramePr>
        <p:xfrm>
          <a:off x="430314" y="1890927"/>
          <a:ext cx="11460028" cy="311385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031083">
                  <a:extLst>
                    <a:ext uri="{9D8B030D-6E8A-4147-A177-3AD203B41FA5}">
                      <a16:colId xmlns:a16="http://schemas.microsoft.com/office/drawing/2014/main" xmlns="" val="1087958437"/>
                    </a:ext>
                  </a:extLst>
                </a:gridCol>
                <a:gridCol w="3890357">
                  <a:extLst>
                    <a:ext uri="{9D8B030D-6E8A-4147-A177-3AD203B41FA5}">
                      <a16:colId xmlns:a16="http://schemas.microsoft.com/office/drawing/2014/main" xmlns="" val="3455479907"/>
                    </a:ext>
                  </a:extLst>
                </a:gridCol>
                <a:gridCol w="2671527">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7. Modul de calcul și adăugarea creșterii la volumul de lemn destinat valorificării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Actualizarea modului de calcul al creșterii prin diferențierea în raport cu clasa de producție și adăugarea acesteia la volumul de lemn destinat valorificării;</a:t>
                      </a:r>
                    </a:p>
                    <a:p>
                      <a:pPr marL="285750" indent="-285750">
                        <a:buFontTx/>
                        <a:buChar char="-"/>
                      </a:pPr>
                      <a:r>
                        <a:rPr lang="ro-RO" sz="1800" b="1" kern="1200" dirty="0">
                          <a:solidFill>
                            <a:schemeClr val="tx1"/>
                          </a:solidFill>
                          <a:effectLst/>
                          <a:latin typeface="Calibri" panose="020F0502020204030204" pitchFamily="34" charset="0"/>
                          <a:ea typeface="+mn-ea"/>
                          <a:cs typeface="+mn-cs"/>
                        </a:rPr>
                        <a:t>Actualizarea ecuațiilor de regresie privind calculul automat al creșterii curente în raport cu specia, vârsta și clasa de producție relativă;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Actualiza în raport cu rezultatele cercetărilor din domeniul dendrometriei.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8677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68679332"/>
              </p:ext>
            </p:extLst>
          </p:nvPr>
        </p:nvGraphicFramePr>
        <p:xfrm>
          <a:off x="430314" y="1890927"/>
          <a:ext cx="11460028" cy="174225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3469185">
                  <a:extLst>
                    <a:ext uri="{9D8B030D-6E8A-4147-A177-3AD203B41FA5}">
                      <a16:colId xmlns:a16="http://schemas.microsoft.com/office/drawing/2014/main" xmlns="" val="1087958437"/>
                    </a:ext>
                  </a:extLst>
                </a:gridCol>
                <a:gridCol w="2452255">
                  <a:extLst>
                    <a:ext uri="{9D8B030D-6E8A-4147-A177-3AD203B41FA5}">
                      <a16:colId xmlns:a16="http://schemas.microsoft.com/office/drawing/2014/main" xmlns="" val="3455479907"/>
                    </a:ext>
                  </a:extLst>
                </a:gridCol>
                <a:gridCol w="2671527">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762773">
                <a:tc>
                  <a:txBody>
                    <a:bodyPr/>
                    <a:lstStyle/>
                    <a:p>
                      <a:r>
                        <a:rPr lang="ro-RO" sz="1800" b="1" kern="1200" dirty="0">
                          <a:solidFill>
                            <a:schemeClr val="tx1"/>
                          </a:solidFill>
                          <a:effectLst/>
                          <a:latin typeface="Calibri" panose="020F0502020204030204" pitchFamily="34" charset="0"/>
                          <a:ea typeface="+mn-ea"/>
                          <a:cs typeface="+mn-cs"/>
                        </a:rPr>
                        <a:t>9. Verificarea lucrărilor de evaluare a volumului de lemn destinat valorificării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 Eliminarea metodei secvențiale la verificarea lucrărilor de evaluare a volumului de lemn destinat valorificării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a:solidFill>
                            <a:schemeClr val="tx1"/>
                          </a:solidFill>
                          <a:effectLst/>
                          <a:latin typeface="Calibri" panose="020F0502020204030204" pitchFamily="34" charset="0"/>
                          <a:ea typeface="+mn-ea"/>
                          <a:cs typeface="+mn-cs"/>
                        </a:rPr>
                        <a:t>-</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buFontTx/>
                        <a:buNone/>
                      </a:pPr>
                      <a:r>
                        <a:rPr lang="ro-RO" sz="1800" b="1" kern="1200" dirty="0">
                          <a:solidFill>
                            <a:schemeClr val="tx1"/>
                          </a:solidFill>
                          <a:effectLst/>
                          <a:latin typeface="Calibri" panose="020F0502020204030204" pitchFamily="34" charset="0"/>
                          <a:ea typeface="+mn-ea"/>
                          <a:cs typeface="+mn-cs"/>
                        </a:rPr>
                        <a:t>Actualizat în raport cu aplicabilitatea în practica silvică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109623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o-RO" sz="22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
        <p:nvSpPr>
          <p:cNvPr id="6" name="Subtitle 2">
            <a:extLst>
              <a:ext uri="{FF2B5EF4-FFF2-40B4-BE49-F238E27FC236}">
                <a16:creationId xmlns:a16="http://schemas.microsoft.com/office/drawing/2014/main" xmlns="" id="{2BD92FC1-73CF-40F8-B2E8-379BEB5C0D69}"/>
              </a:ext>
            </a:extLst>
          </p:cNvPr>
          <p:cNvSpPr txBox="1">
            <a:spLocks/>
          </p:cNvSpPr>
          <p:nvPr/>
        </p:nvSpPr>
        <p:spPr>
          <a:xfrm>
            <a:off x="1404547" y="2756044"/>
            <a:ext cx="9144000" cy="1079086"/>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sz="6000" dirty="0"/>
              <a:t>VĂ MULȚUMIM!</a:t>
            </a:r>
            <a:endParaRPr lang="en-US" dirty="0"/>
          </a:p>
        </p:txBody>
      </p:sp>
    </p:spTree>
    <p:extLst>
      <p:ext uri="{BB962C8B-B14F-4D97-AF65-F5344CB8AC3E}">
        <p14:creationId xmlns:p14="http://schemas.microsoft.com/office/powerpoint/2010/main" val="873320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559584" y="1141907"/>
            <a:ext cx="10927977" cy="516123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b="1" dirty="0"/>
              <a:t>PROCEDURA SIMPLIFICATĂ NR. 4 </a:t>
            </a:r>
          </a:p>
          <a:p>
            <a:pPr marL="0" indent="0" algn="ctr">
              <a:buNone/>
            </a:pPr>
            <a:r>
              <a:rPr lang="ro-RO" sz="3300" b="1" i="1" dirty="0"/>
              <a:t>Evaluarea volumului de lemn destinat valorificării</a:t>
            </a:r>
          </a:p>
          <a:p>
            <a:pPr marL="0" indent="0" algn="just">
              <a:buNone/>
            </a:pPr>
            <a:r>
              <a:rPr lang="ro-RO" sz="2200" b="1" dirty="0"/>
              <a:t>	</a:t>
            </a:r>
            <a:r>
              <a:rPr lang="ro-RO" sz="2600" b="1" dirty="0"/>
              <a:t>1. SCOPUL ȘI DOMENIUL DE APLICARE A </a:t>
            </a:r>
            <a:r>
              <a:rPr lang="ro-RO" sz="2600" b="1" dirty="0" smtClean="0"/>
              <a:t>PROCEDURII</a:t>
            </a:r>
            <a:endParaRPr lang="ro-RO" sz="2200" b="1" dirty="0"/>
          </a:p>
          <a:p>
            <a:pPr marL="0" indent="0" algn="just">
              <a:buNone/>
            </a:pPr>
            <a:r>
              <a:rPr lang="ro-RO" b="1" dirty="0"/>
              <a:t>Scopul</a:t>
            </a:r>
            <a:r>
              <a:rPr lang="ro-RO" dirty="0"/>
              <a:t> procedurii de evaluare a volumului de lemn destinat valorificării este de a stabili, în mod unitar, procesul de evaluare a volumului  de  lemn pe picior și a volumului de lemn fasonat, destinate valorificării.</a:t>
            </a:r>
          </a:p>
          <a:p>
            <a:pPr marL="0" indent="0" algn="just">
              <a:buNone/>
            </a:pPr>
            <a:r>
              <a:rPr lang="ro-RO" dirty="0"/>
              <a:t>Prezenta procedură simplificată  se aplică de către toate structurile de administrare a pădurilor sau care prestează servicii silvice, de proprietarii sau deținătorii legali de păduri care își gospodăresc individual pădurile, respectiv vegetația forestieră situată pe terenuri din afara fondului forestier național (persoane fizice și juridice) și agenții economici din domeniul exploatării și industrializări lemnului.</a:t>
            </a:r>
            <a:endParaRPr lang="it-IT"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559584" y="938387"/>
            <a:ext cx="10927977" cy="585679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400" b="1" dirty="0"/>
              <a:t>2</a:t>
            </a:r>
            <a:r>
              <a:rPr lang="en-US" sz="2400" b="1" dirty="0"/>
              <a:t>. FACTORI CARE IMPUN MĂSURI PRIVIND REALIZAREA  PROCEDURII </a:t>
            </a:r>
            <a:r>
              <a:rPr lang="en-US" sz="2400" b="1" dirty="0" smtClean="0"/>
              <a:t>SIMPLIFICATE</a:t>
            </a:r>
            <a:endParaRPr lang="ro-RO" sz="2400" dirty="0"/>
          </a:p>
          <a:p>
            <a:pPr marL="0" indent="0">
              <a:buNone/>
            </a:pPr>
            <a:endParaRPr lang="ro-RO" sz="3000" dirty="0" smtClean="0"/>
          </a:p>
          <a:p>
            <a:pPr marL="0" indent="0">
              <a:buNone/>
            </a:pPr>
            <a:r>
              <a:rPr lang="ro-RO" sz="3000" dirty="0" smtClean="0"/>
              <a:t>Principalii </a:t>
            </a:r>
            <a:r>
              <a:rPr lang="ro-RO" sz="3000" dirty="0"/>
              <a:t>factori care au determinat realizarea procedurii simplificate privind evaluarea volumului de lemn destinat valorificării au fost:</a:t>
            </a:r>
          </a:p>
          <a:p>
            <a:pPr marL="0" indent="0" algn="just">
              <a:buNone/>
            </a:pPr>
            <a:r>
              <a:rPr lang="ro-RO" sz="3000" dirty="0"/>
              <a:t>- Acumularea de noi cunoștințe științifice și tehnice în ceea ce privește metodele și modelele dendrometrice de stabilire a volumului de lemn pe picior.</a:t>
            </a:r>
          </a:p>
          <a:p>
            <a:pPr marL="0" indent="0" algn="just">
              <a:buNone/>
            </a:pPr>
            <a:r>
              <a:rPr lang="ro-RO" sz="3000" dirty="0"/>
              <a:t>- Necesitatea actualizării și clarificării unor aspecte noi, importante, utilizând rezultatele obținute în ultimele două decenii în activitatea de cercetare din domeniul dendrometriei.</a:t>
            </a:r>
          </a:p>
          <a:p>
            <a:pPr marL="0" indent="0" algn="just">
              <a:buNone/>
            </a:pPr>
            <a:r>
              <a:rPr lang="ro-RO" sz="3000" dirty="0"/>
              <a:t>- Noile reglementări silvice naționale și europene actuale existente în domeniul silviculturii.</a:t>
            </a:r>
          </a:p>
          <a:p>
            <a:pPr marL="0" indent="0">
              <a:buNone/>
            </a:pPr>
            <a:r>
              <a:rPr lang="ro-RO" sz="2200" dirty="0"/>
              <a:t>		</a:t>
            </a:r>
            <a:endParaRPr lang="en-US" dirty="0"/>
          </a:p>
        </p:txBody>
      </p:sp>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0353916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559584" y="938387"/>
            <a:ext cx="10927977" cy="585679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400" b="1" dirty="0"/>
              <a:t>2</a:t>
            </a:r>
            <a:r>
              <a:rPr lang="en-US" sz="2400" b="1" dirty="0"/>
              <a:t>. FACTORI CARE IMPUN MĂSURI PRIVIND REALIZAREA  PROCEDURII </a:t>
            </a:r>
            <a:r>
              <a:rPr lang="en-US" sz="2400" b="1" dirty="0" smtClean="0"/>
              <a:t>SIMPLIFICATE</a:t>
            </a:r>
          </a:p>
          <a:p>
            <a:pPr marL="0" indent="0">
              <a:buNone/>
            </a:pPr>
            <a:endParaRPr lang="ro-RO" sz="2400" dirty="0"/>
          </a:p>
          <a:p>
            <a:pPr marL="0" indent="0" algn="just">
              <a:buNone/>
            </a:pPr>
            <a:r>
              <a:rPr lang="ro-RO" sz="3000" dirty="0"/>
              <a:t>- Necesitatea clarificării și armonizării unor aspecte tehnice în raport cu prevederile legale și alte proceduri /regulamente pentru silvicultură.</a:t>
            </a:r>
          </a:p>
          <a:p>
            <a:pPr marL="0" indent="0" algn="just">
              <a:buNone/>
            </a:pPr>
            <a:r>
              <a:rPr lang="ro-RO" sz="3000" dirty="0"/>
              <a:t>- Necesitatea alinierii la metodele și ansamblul de instrumente/ echipamente existent în prezent având în vedere evoluția tehnică din ultimele decenii.</a:t>
            </a:r>
          </a:p>
          <a:p>
            <a:pPr marL="0" indent="0" algn="just">
              <a:buNone/>
            </a:pPr>
            <a:r>
              <a:rPr lang="ro-RO" sz="3000" dirty="0"/>
              <a:t>- Necesitatea aplicării unei procedee  unitare în cazul reconstituirii partizilor și a evaluării volumului de lemn după exploatare, pe baza diametrului măsurat la cioată.</a:t>
            </a:r>
          </a:p>
          <a:p>
            <a:pPr marL="0" indent="0" algn="just">
              <a:buNone/>
            </a:pPr>
            <a:r>
              <a:rPr lang="ro-RO" sz="3000" dirty="0"/>
              <a:t>- Actualizarea metodelor, modelelor dendrometrice  și a procedeelor  tehnice în raport cu aplicabilitatea practică.</a:t>
            </a:r>
          </a:p>
          <a:p>
            <a:pPr marL="0" indent="0">
              <a:buNone/>
            </a:pPr>
            <a:r>
              <a:rPr lang="ro-RO" sz="2200" dirty="0"/>
              <a:t>		</a:t>
            </a:r>
            <a:endParaRPr lang="en-US" dirty="0"/>
          </a:p>
        </p:txBody>
      </p:sp>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164520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t="4919" b="60086"/>
          <a:stretch/>
        </p:blipFill>
        <p:spPr>
          <a:xfrm>
            <a:off x="10227968" y="5911912"/>
            <a:ext cx="1964031" cy="946087"/>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448287" y="1124328"/>
            <a:ext cx="10927977" cy="5652990"/>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600" b="1" dirty="0">
                <a:effectLst/>
                <a:latin typeface="Calibri" panose="020F0502020204030204" pitchFamily="34" charset="0"/>
                <a:ea typeface="Calibri" panose="020F0502020204030204" pitchFamily="34" charset="0"/>
                <a:cs typeface="Times New Roman" panose="02020603050405020304" pitchFamily="18" charset="0"/>
              </a:rPr>
              <a:t>3</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MA</a:t>
            </a:r>
            <a:r>
              <a:rPr lang="ro-RO" sz="2600" b="1" dirty="0">
                <a:latin typeface="Calibri" panose="020F0502020204030204" pitchFamily="34" charset="0"/>
                <a:ea typeface="Calibri" panose="020F0502020204030204" pitchFamily="34" charset="0"/>
                <a:cs typeface="Times New Roman" panose="02020603050405020304" pitchFamily="18" charset="0"/>
              </a:rPr>
              <a:t>S</a:t>
            </a:r>
            <a:r>
              <a:rPr lang="en-US" sz="2600" b="1" dirty="0">
                <a:effectLst/>
                <a:latin typeface="Calibri" panose="020F0502020204030204" pitchFamily="34" charset="0"/>
                <a:ea typeface="Calibri" panose="020F0502020204030204" pitchFamily="34" charset="0"/>
                <a:cs typeface="Times New Roman" panose="02020603050405020304" pitchFamily="18" charset="0"/>
              </a:rPr>
              <a:t>URI PENTRU SIMPLIFICAREA SI OPERATIONALIZAREA PROCEDURII</a:t>
            </a:r>
            <a:r>
              <a:rPr lang="ro-RO"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effectLst/>
                <a:latin typeface="Calibri" panose="020F0502020204030204" pitchFamily="34" charset="0"/>
                <a:ea typeface="Calibri" panose="020F0502020204030204" pitchFamily="34" charset="0"/>
                <a:cs typeface="Times New Roman" panose="02020603050405020304" pitchFamily="18" charset="0"/>
              </a:rPr>
              <a:t>EXISTENT</a:t>
            </a:r>
            <a:r>
              <a:rPr lang="ro-RO" sz="2600" b="1" dirty="0">
                <a:latin typeface="Calibri" panose="020F0502020204030204" pitchFamily="34" charset="0"/>
                <a:ea typeface="Calibri" panose="020F0502020204030204" pitchFamily="34" charset="0"/>
                <a:cs typeface="Times New Roman" panose="02020603050405020304" pitchFamily="18" charset="0"/>
              </a:rPr>
              <a:t>E</a:t>
            </a:r>
            <a:endParaRPr lang="ro-RO"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dirty="0"/>
              <a:t>În vederea operaționalizării procedurii simplificate privind Evaluarea volumului de lemn destinat valorificării s-au adoptat următoarele măsuri:</a:t>
            </a:r>
          </a:p>
          <a:p>
            <a:pPr marL="0" indent="0" algn="just">
              <a:buNone/>
            </a:pPr>
            <a:r>
              <a:rPr lang="ro-RO" dirty="0"/>
              <a:t>- Clarificarea și armonizarea definiției tipurilor de produse: principale, accidentale, igienă. Reintroducerea tipului de produse lemnoase extraordinare.</a:t>
            </a:r>
          </a:p>
          <a:p>
            <a:pPr marL="0" indent="0" algn="just">
              <a:buNone/>
            </a:pPr>
            <a:r>
              <a:rPr lang="ro-RO" dirty="0"/>
              <a:t>- Actualizarea metodelor și instrumentelor (GPS, drone) privind ridicarea în plan a parchetelor care nu se suprapun peste unități amenajistice întregi, stabilirea coordonatelor platformelor primare, respectiv determinarea distanțelor de scos-apropiat.</a:t>
            </a:r>
          </a:p>
          <a:p>
            <a:pPr marL="0" indent="0" algn="just">
              <a:buNone/>
            </a:pPr>
            <a:r>
              <a:rPr lang="ro-RO" dirty="0"/>
              <a:t>- Introducerea de criterii clare privind alegerea arborilor de extras în cazul produselor accidentale și de igienă.</a:t>
            </a:r>
          </a:p>
          <a:p>
            <a:pPr marL="0" indent="0" algn="just">
              <a:buNone/>
            </a:pPr>
            <a:r>
              <a:rPr lang="ro-RO" dirty="0"/>
              <a:t>- Posibilități de atribuire a numărului de ordine prin utilizarea de plăcuțe cu numere curente particularizate sau coduri de bare, cipuri cu identificare RFID sau similare.</a:t>
            </a:r>
          </a:p>
          <a:p>
            <a:pPr marL="0" indent="0">
              <a:buNone/>
            </a:pPr>
            <a:endParaRPr lang="en-US" sz="2000" dirty="0"/>
          </a:p>
        </p:txBody>
      </p:sp>
      <p:pic>
        <p:nvPicPr>
          <p:cNvPr id="2" name="Picture 1">
            <a:extLst>
              <a:ext uri="{FF2B5EF4-FFF2-40B4-BE49-F238E27FC236}">
                <a16:creationId xmlns:a16="http://schemas.microsoft.com/office/drawing/2014/main" xmlns="" id="{7F123291-70A2-4454-8B97-1C5C697E1E53}"/>
              </a:ext>
            </a:extLst>
          </p:cNvPr>
          <p:cNvPicPr>
            <a:picLocks noChangeAspect="1"/>
          </p:cNvPicPr>
          <p:nvPr/>
        </p:nvPicPr>
        <p:blipFill>
          <a:blip r:embed="rId4"/>
          <a:stretch>
            <a:fillRect/>
          </a:stretch>
        </p:blipFill>
        <p:spPr>
          <a:xfrm>
            <a:off x="1276538" y="0"/>
            <a:ext cx="9102117" cy="1079086"/>
          </a:xfrm>
          <a:prstGeom prst="rect">
            <a:avLst/>
          </a:prstGeom>
        </p:spPr>
      </p:pic>
      <p:pic>
        <p:nvPicPr>
          <p:cNvPr id="3" name="Picture 2">
            <a:extLst>
              <a:ext uri="{FF2B5EF4-FFF2-40B4-BE49-F238E27FC236}">
                <a16:creationId xmlns:a16="http://schemas.microsoft.com/office/drawing/2014/main" xmlns="" id="{3B98ED3D-5779-45F1-A08F-0F7A893E9CF3}"/>
              </a:ext>
            </a:extLst>
          </p:cNvPr>
          <p:cNvPicPr>
            <a:picLocks noChangeAspect="1"/>
          </p:cNvPicPr>
          <p:nvPr/>
        </p:nvPicPr>
        <p:blipFill>
          <a:blip r:embed="rId5"/>
          <a:stretch>
            <a:fillRect/>
          </a:stretch>
        </p:blipFill>
        <p:spPr>
          <a:xfrm>
            <a:off x="3240" y="6156899"/>
            <a:ext cx="890093" cy="701101"/>
          </a:xfrm>
          <a:prstGeom prst="rect">
            <a:avLst/>
          </a:prstGeom>
        </p:spPr>
      </p:pic>
    </p:spTree>
    <p:extLst>
      <p:ext uri="{BB962C8B-B14F-4D97-AF65-F5344CB8AC3E}">
        <p14:creationId xmlns:p14="http://schemas.microsoft.com/office/powerpoint/2010/main" val="17742896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t="4919" b="60086"/>
          <a:stretch/>
        </p:blipFill>
        <p:spPr>
          <a:xfrm>
            <a:off x="10227968" y="5911912"/>
            <a:ext cx="1964031" cy="946087"/>
          </a:xfrm>
          <a:prstGeom prst="rect">
            <a:avLst/>
          </a:prstGeom>
        </p:spPr>
      </p:pic>
      <p:pic>
        <p:nvPicPr>
          <p:cNvPr id="2" name="Picture 1">
            <a:extLst>
              <a:ext uri="{FF2B5EF4-FFF2-40B4-BE49-F238E27FC236}">
                <a16:creationId xmlns:a16="http://schemas.microsoft.com/office/drawing/2014/main" xmlns="" id="{7F123291-70A2-4454-8B97-1C5C697E1E53}"/>
              </a:ext>
            </a:extLst>
          </p:cNvPr>
          <p:cNvPicPr>
            <a:picLocks noChangeAspect="1"/>
          </p:cNvPicPr>
          <p:nvPr/>
        </p:nvPicPr>
        <p:blipFill>
          <a:blip r:embed="rId4"/>
          <a:stretch>
            <a:fillRect/>
          </a:stretch>
        </p:blipFill>
        <p:spPr>
          <a:xfrm>
            <a:off x="1276538" y="0"/>
            <a:ext cx="9102117" cy="1079086"/>
          </a:xfrm>
          <a:prstGeom prst="rect">
            <a:avLst/>
          </a:prstGeom>
        </p:spPr>
      </p:pic>
      <p:pic>
        <p:nvPicPr>
          <p:cNvPr id="3" name="Picture 2">
            <a:extLst>
              <a:ext uri="{FF2B5EF4-FFF2-40B4-BE49-F238E27FC236}">
                <a16:creationId xmlns:a16="http://schemas.microsoft.com/office/drawing/2014/main" xmlns="" id="{3B98ED3D-5779-45F1-A08F-0F7A893E9CF3}"/>
              </a:ext>
            </a:extLst>
          </p:cNvPr>
          <p:cNvPicPr>
            <a:picLocks noChangeAspect="1"/>
          </p:cNvPicPr>
          <p:nvPr/>
        </p:nvPicPr>
        <p:blipFill>
          <a:blip r:embed="rId5"/>
          <a:stretch>
            <a:fillRect/>
          </a:stretch>
        </p:blipFill>
        <p:spPr>
          <a:xfrm>
            <a:off x="3240" y="6156899"/>
            <a:ext cx="890093" cy="701101"/>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448287" y="1124328"/>
            <a:ext cx="10927977" cy="565299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600" b="1" dirty="0">
                <a:effectLst/>
                <a:latin typeface="Calibri" panose="020F0502020204030204" pitchFamily="34" charset="0"/>
                <a:ea typeface="Calibri" panose="020F0502020204030204" pitchFamily="34" charset="0"/>
                <a:cs typeface="Times New Roman" panose="02020603050405020304" pitchFamily="18" charset="0"/>
              </a:rPr>
              <a:t>3</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MA</a:t>
            </a:r>
            <a:r>
              <a:rPr lang="ro-RO" sz="2600" b="1" dirty="0">
                <a:latin typeface="Calibri" panose="020F0502020204030204" pitchFamily="34" charset="0"/>
                <a:ea typeface="Calibri" panose="020F0502020204030204" pitchFamily="34" charset="0"/>
                <a:cs typeface="Times New Roman" panose="02020603050405020304" pitchFamily="18" charset="0"/>
              </a:rPr>
              <a:t>S</a:t>
            </a:r>
            <a:r>
              <a:rPr lang="en-US" sz="2600" b="1" dirty="0">
                <a:effectLst/>
                <a:latin typeface="Calibri" panose="020F0502020204030204" pitchFamily="34" charset="0"/>
                <a:ea typeface="Calibri" panose="020F0502020204030204" pitchFamily="34" charset="0"/>
                <a:cs typeface="Times New Roman" panose="02020603050405020304" pitchFamily="18" charset="0"/>
              </a:rPr>
              <a:t>URI PENTRU SIMPLIFICAREA SI OPERATIONALIZAREA PROCEDURII</a:t>
            </a:r>
            <a:r>
              <a:rPr lang="ro-RO"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effectLst/>
                <a:latin typeface="Calibri" panose="020F0502020204030204" pitchFamily="34" charset="0"/>
                <a:ea typeface="Calibri" panose="020F0502020204030204" pitchFamily="34" charset="0"/>
                <a:cs typeface="Times New Roman" panose="02020603050405020304" pitchFamily="18" charset="0"/>
              </a:rPr>
              <a:t>EXISTENT</a:t>
            </a:r>
            <a:r>
              <a:rPr lang="ro-RO" sz="2600" b="1" dirty="0">
                <a:latin typeface="Calibri" panose="020F0502020204030204" pitchFamily="34" charset="0"/>
                <a:ea typeface="Calibri" panose="020F0502020204030204" pitchFamily="34" charset="0"/>
                <a:cs typeface="Times New Roman" panose="02020603050405020304" pitchFamily="18" charset="0"/>
              </a:rPr>
              <a:t>E</a:t>
            </a:r>
            <a:endParaRPr lang="ro-RO"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dirty="0"/>
              <a:t>- Clarificarea situațiilor care se pot excepta de la aplicarea mărcii. Introducerea excepției de aplicare a mărcii în cazul primei rărituri nevalorificabile.</a:t>
            </a:r>
          </a:p>
          <a:p>
            <a:pPr algn="just">
              <a:buFontTx/>
              <a:buChar char="-"/>
            </a:pPr>
            <a:r>
              <a:rPr lang="ro-RO" dirty="0"/>
              <a:t>Actualizarea sistemului de instrumente de măsurare a elementelor dendrometrice (clupe electronice, hipsometre laser sau bazate pe unde radio).</a:t>
            </a:r>
          </a:p>
          <a:p>
            <a:pPr marL="0" indent="0" algn="just">
              <a:buNone/>
            </a:pPr>
            <a:r>
              <a:rPr lang="ro-RO" dirty="0"/>
              <a:t>- Actualizarea modalităților de înregistrare a datelor de teren (tablele electronice, GPS, aplicații informatice dedicate).</a:t>
            </a:r>
          </a:p>
          <a:p>
            <a:pPr marL="0" indent="0" algn="just">
              <a:buNone/>
            </a:pPr>
            <a:r>
              <a:rPr lang="ro-RO" dirty="0"/>
              <a:t>- Armonizarea și simplificarea descrierii defectelor în corelație cu procedura privind protecția pădurilor. Informații privind agentul vătămător în cazul produselor accidentale și de igienă.</a:t>
            </a:r>
          </a:p>
          <a:p>
            <a:pPr marL="0" indent="0" algn="just">
              <a:buNone/>
            </a:pPr>
            <a:r>
              <a:rPr lang="ro-RO" dirty="0"/>
              <a:t>- Actualizarea metodelor dendrometrice de calcul a volumului de lemn destinat valorificării și a sistemului de coeficienți de regresie aferenți, în raport cu ultimele rezultate ale cercetărilor din domeniu reflectate în lucrarea Giurgiu, V., Decei, I., Drăghiciu, D., 2004, Metode și tabele dendrometrice, Editura Ceres și cuprinse în ordinul OM 1323/2015.</a:t>
            </a:r>
          </a:p>
          <a:p>
            <a:pPr marL="0" indent="0">
              <a:buNone/>
            </a:pPr>
            <a:endParaRPr lang="en-US" sz="2000" dirty="0"/>
          </a:p>
        </p:txBody>
      </p:sp>
    </p:spTree>
    <p:extLst>
      <p:ext uri="{BB962C8B-B14F-4D97-AF65-F5344CB8AC3E}">
        <p14:creationId xmlns:p14="http://schemas.microsoft.com/office/powerpoint/2010/main" val="24622681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t="4919" b="60086"/>
          <a:stretch/>
        </p:blipFill>
        <p:spPr>
          <a:xfrm>
            <a:off x="10227968" y="5911912"/>
            <a:ext cx="1964031" cy="946087"/>
          </a:xfrm>
          <a:prstGeom prst="rect">
            <a:avLst/>
          </a:prstGeom>
        </p:spPr>
      </p:pic>
      <p:pic>
        <p:nvPicPr>
          <p:cNvPr id="2" name="Picture 1">
            <a:extLst>
              <a:ext uri="{FF2B5EF4-FFF2-40B4-BE49-F238E27FC236}">
                <a16:creationId xmlns:a16="http://schemas.microsoft.com/office/drawing/2014/main" xmlns="" id="{7F123291-70A2-4454-8B97-1C5C697E1E53}"/>
              </a:ext>
            </a:extLst>
          </p:cNvPr>
          <p:cNvPicPr>
            <a:picLocks noChangeAspect="1"/>
          </p:cNvPicPr>
          <p:nvPr/>
        </p:nvPicPr>
        <p:blipFill>
          <a:blip r:embed="rId4"/>
          <a:stretch>
            <a:fillRect/>
          </a:stretch>
        </p:blipFill>
        <p:spPr>
          <a:xfrm>
            <a:off x="1276538" y="0"/>
            <a:ext cx="9102117" cy="1079086"/>
          </a:xfrm>
          <a:prstGeom prst="rect">
            <a:avLst/>
          </a:prstGeom>
        </p:spPr>
      </p:pic>
      <p:pic>
        <p:nvPicPr>
          <p:cNvPr id="3" name="Picture 2">
            <a:extLst>
              <a:ext uri="{FF2B5EF4-FFF2-40B4-BE49-F238E27FC236}">
                <a16:creationId xmlns:a16="http://schemas.microsoft.com/office/drawing/2014/main" xmlns="" id="{3B98ED3D-5779-45F1-A08F-0F7A893E9CF3}"/>
              </a:ext>
            </a:extLst>
          </p:cNvPr>
          <p:cNvPicPr>
            <a:picLocks noChangeAspect="1"/>
          </p:cNvPicPr>
          <p:nvPr/>
        </p:nvPicPr>
        <p:blipFill>
          <a:blip r:embed="rId5"/>
          <a:stretch>
            <a:fillRect/>
          </a:stretch>
        </p:blipFill>
        <p:spPr>
          <a:xfrm>
            <a:off x="3240" y="6156899"/>
            <a:ext cx="890093" cy="701101"/>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448287" y="1124328"/>
            <a:ext cx="10927977" cy="5652990"/>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400" b="1" dirty="0">
                <a:effectLst/>
                <a:latin typeface="Calibri" panose="020F0502020204030204" pitchFamily="34" charset="0"/>
                <a:ea typeface="Calibri" panose="020F0502020204030204" pitchFamily="34" charset="0"/>
                <a:cs typeface="Times New Roman" panose="02020603050405020304" pitchFamily="18" charset="0"/>
              </a:rPr>
              <a:t>3</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MA</a:t>
            </a:r>
            <a:r>
              <a:rPr lang="ro-RO" sz="2400" b="1" dirty="0">
                <a:latin typeface="Calibri" panose="020F0502020204030204" pitchFamily="34" charset="0"/>
                <a:ea typeface="Calibri" panose="020F0502020204030204" pitchFamily="34" charset="0"/>
                <a:cs typeface="Times New Roman" panose="02020603050405020304" pitchFamily="18" charset="0"/>
              </a:rPr>
              <a:t>S</a:t>
            </a:r>
            <a:r>
              <a:rPr lang="en-US" sz="2400" b="1" dirty="0">
                <a:effectLst/>
                <a:latin typeface="Calibri" panose="020F0502020204030204" pitchFamily="34" charset="0"/>
                <a:ea typeface="Calibri" panose="020F0502020204030204" pitchFamily="34" charset="0"/>
                <a:cs typeface="Times New Roman" panose="02020603050405020304" pitchFamily="18" charset="0"/>
              </a:rPr>
              <a:t>URI PENTRU SIMPLIFICAREA SI OPERATIONALIZAREA PROCEDURII</a:t>
            </a:r>
            <a:r>
              <a:rPr lang="ro-RO"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EXISTENT</a:t>
            </a:r>
            <a:r>
              <a:rPr lang="ro-RO" sz="2400" b="1" dirty="0">
                <a:latin typeface="Calibri" panose="020F0502020204030204" pitchFamily="34" charset="0"/>
                <a:ea typeface="Calibri" panose="020F0502020204030204" pitchFamily="34" charset="0"/>
                <a:cs typeface="Times New Roman" panose="02020603050405020304" pitchFamily="18" charset="0"/>
              </a:rPr>
              <a:t>E</a:t>
            </a:r>
            <a:endParaRPr lang="ro-RO"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dirty="0"/>
              <a:t>- Completarea metodelor de evaluare a volumului de lemn după recoltare (lemn rotund, lemn despicat, tocătură).</a:t>
            </a:r>
          </a:p>
          <a:p>
            <a:pPr marL="0" indent="0" algn="just">
              <a:buNone/>
            </a:pPr>
            <a:r>
              <a:rPr lang="ro-RO" dirty="0"/>
              <a:t>- Punerea în aplicare a metodologiei privind determinarea volumului arborilor exploatați în raport cu diametrul măsurat la cioată.</a:t>
            </a:r>
          </a:p>
          <a:p>
            <a:pPr marL="0" indent="0" algn="just">
              <a:buNone/>
            </a:pPr>
            <a:r>
              <a:rPr lang="ro-RO" dirty="0"/>
              <a:t>- Actualizarea modului de calcul al creșterii prin diferențierea în raport cu clasa de producție și adăugarea acesteia la volumul de lemn destinat valorificării.</a:t>
            </a:r>
          </a:p>
          <a:p>
            <a:pPr marL="0" indent="0" algn="just">
              <a:buNone/>
            </a:pPr>
            <a:r>
              <a:rPr lang="ro-RO" dirty="0"/>
              <a:t>- Actualizarea ecuațiilor de regresie privind calculul automat al creșterii curente în raport cu specia, vârsta și clasa de producție relativă.</a:t>
            </a:r>
          </a:p>
          <a:p>
            <a:pPr marL="0" indent="0" algn="just">
              <a:buNone/>
            </a:pPr>
            <a:r>
              <a:rPr lang="ro-RO" dirty="0"/>
              <a:t>- Eliminarea detaliilor privind modul de calcul manual a volumului de lemn destinat valorificării.</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365232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030571659"/>
              </p:ext>
            </p:extLst>
          </p:nvPr>
        </p:nvGraphicFramePr>
        <p:xfrm>
          <a:off x="430314" y="2243727"/>
          <a:ext cx="11460028" cy="4211133"/>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242716">
                  <a:extLst>
                    <a:ext uri="{9D8B030D-6E8A-4147-A177-3AD203B41FA5}">
                      <a16:colId xmlns:a16="http://schemas.microsoft.com/office/drawing/2014/main" xmlns="" val="1087958437"/>
                    </a:ext>
                  </a:extLst>
                </a:gridCol>
                <a:gridCol w="3926805">
                  <a:extLst>
                    <a:ext uri="{9D8B030D-6E8A-4147-A177-3AD203B41FA5}">
                      <a16:colId xmlns:a16="http://schemas.microsoft.com/office/drawing/2014/main" xmlns="" val="3455479907"/>
                    </a:ext>
                  </a:extLst>
                </a:gridCol>
                <a:gridCol w="2423446">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 2.1 Definirea produselor lemnoase pe picior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Clarificarea și armonizarea definiției tipurilor de produse: principale, accidentale, igienă;</a:t>
                      </a:r>
                    </a:p>
                    <a:p>
                      <a:r>
                        <a:rPr lang="ro-RO" sz="1800" b="1" kern="1200" dirty="0">
                          <a:solidFill>
                            <a:schemeClr val="tx1"/>
                          </a:solidFill>
                          <a:effectLst/>
                          <a:latin typeface="Calibri" panose="020F0502020204030204" pitchFamily="34" charset="0"/>
                          <a:ea typeface="+mn-ea"/>
                          <a:cs typeface="+mn-cs"/>
                        </a:rPr>
                        <a:t>Reintroducerea tipului de produse lemnoase extraordinare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Clarificare și armonizare cu prevederile legale și alte proceduri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r h="2178894">
                <a:tc>
                  <a:txBody>
                    <a:bodyPr/>
                    <a:lstStyle/>
                    <a:p>
                      <a:r>
                        <a:rPr lang="ro-RO" sz="1800" b="1" kern="1200" dirty="0">
                          <a:solidFill>
                            <a:schemeClr val="tx1"/>
                          </a:solidFill>
                          <a:effectLst/>
                          <a:latin typeface="Calibri" panose="020F0502020204030204" pitchFamily="34" charset="0"/>
                          <a:ea typeface="+mn-ea"/>
                          <a:cs typeface="+mn-cs"/>
                        </a:rPr>
                        <a:t>2.4 Delimitarea arboretelor </a:t>
                      </a:r>
                      <a:r>
                        <a:rPr lang="pt-BR" sz="1800" b="1" kern="1200" dirty="0">
                          <a:solidFill>
                            <a:schemeClr val="tx1"/>
                          </a:solidFill>
                          <a:effectLst/>
                          <a:latin typeface="Calibri" panose="020F0502020204030204" pitchFamily="34" charset="0"/>
                          <a:ea typeface="+mn-ea"/>
                          <a:cs typeface="+mn-cs"/>
                        </a:rPr>
                        <a:t>în care se execută lucrări de evaluare a volumului de lemn destinat valorificării</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Actualizarea metodelor și instrumentelor (GPS, drone) privind ridicarea în plan a parchetelor care nu se suprapus peste unități amenajistice întregi, stabilirea coordonatelor platformelor primare, respectiv determinarea distanțelor de scos-apropiat.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Necesitatea alinierii la metodele și ansamblu de instrumente și echipamente existent în prezent.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00008923"/>
                  </a:ext>
                </a:extLst>
              </a:tr>
            </a:tbl>
          </a:graphicData>
        </a:graphic>
      </p:graphicFrame>
      <p:sp>
        <p:nvSpPr>
          <p:cNvPr id="6" name="Rectangle 1">
            <a:extLst>
              <a:ext uri="{FF2B5EF4-FFF2-40B4-BE49-F238E27FC236}">
                <a16:creationId xmlns:a16="http://schemas.microsoft.com/office/drawing/2014/main" xmlns=""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800" b="0" i="0" u="none" strike="noStrike" cap="none" normalizeH="0" baseline="0">
                <a:ln>
                  <a:noFill/>
                </a:ln>
                <a:solidFill>
                  <a:schemeClr val="tx1"/>
                </a:solidFill>
                <a:effectLst/>
                <a:latin typeface="Arial" panose="020B0604020202020204" pitchFamily="34" charset="0"/>
              </a:rPr>
              <a:t/>
            </a: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xmlns="" id="{80442D42-C58E-4568-B54B-2FD3D9745F36}"/>
              </a:ext>
            </a:extLst>
          </p:cNvPr>
          <p:cNvSpPr txBox="1"/>
          <p:nvPr/>
        </p:nvSpPr>
        <p:spPr>
          <a:xfrm>
            <a:off x="1097280" y="1747397"/>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Tree>
    <p:extLst>
      <p:ext uri="{BB962C8B-B14F-4D97-AF65-F5344CB8AC3E}">
        <p14:creationId xmlns:p14="http://schemas.microsoft.com/office/powerpoint/2010/main" val="831350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58" y="319177"/>
            <a:ext cx="11265031" cy="166489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nvGraphicFramePr>
        <p:xfrm>
          <a:off x="430314" y="1890927"/>
          <a:ext cx="11460028" cy="4211134"/>
        </p:xfrm>
        <a:graphic>
          <a:graphicData uri="http://schemas.openxmlformats.org/drawingml/2006/table">
            <a:tbl>
              <a:tblPr/>
              <a:tblGrid>
                <a:gridCol w="2867061">
                  <a:extLst>
                    <a:ext uri="{9D8B030D-6E8A-4147-A177-3AD203B41FA5}">
                      <a16:colId xmlns:a16="http://schemas.microsoft.com/office/drawing/2014/main" xmlns="" val="3335916655"/>
                    </a:ext>
                  </a:extLst>
                </a:gridCol>
                <a:gridCol w="2242716">
                  <a:extLst>
                    <a:ext uri="{9D8B030D-6E8A-4147-A177-3AD203B41FA5}">
                      <a16:colId xmlns:a16="http://schemas.microsoft.com/office/drawing/2014/main" xmlns="" val="1087958437"/>
                    </a:ext>
                  </a:extLst>
                </a:gridCol>
                <a:gridCol w="3926805">
                  <a:extLst>
                    <a:ext uri="{9D8B030D-6E8A-4147-A177-3AD203B41FA5}">
                      <a16:colId xmlns:a16="http://schemas.microsoft.com/office/drawing/2014/main" xmlns="" val="3455479907"/>
                    </a:ext>
                  </a:extLst>
                </a:gridCol>
                <a:gridCol w="2423446">
                  <a:extLst>
                    <a:ext uri="{9D8B030D-6E8A-4147-A177-3AD203B41FA5}">
                      <a16:colId xmlns:a16="http://schemas.microsoft.com/office/drawing/2014/main" xmlns="" val="388506526"/>
                    </a:ext>
                  </a:extLst>
                </a:gridCol>
              </a:tblGrid>
              <a:tr h="644974">
                <a:tc>
                  <a:txBody>
                    <a:bodyPr/>
                    <a:lstStyle/>
                    <a:p>
                      <a:pPr algn="ctr"/>
                      <a:r>
                        <a:rPr lang="ro-RO" sz="1800" b="1" dirty="0">
                          <a:effectLst/>
                          <a:latin typeface="Calibri" panose="020F0502020204030204" pitchFamily="34" charset="0"/>
                        </a:rPr>
                        <a:t>Capitol/Subcapitol Norma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361809">
                <a:tc>
                  <a:txBody>
                    <a:bodyPr/>
                    <a:lstStyle/>
                    <a:p>
                      <a:r>
                        <a:rPr lang="ro-RO" sz="1800" b="1" kern="1200" dirty="0">
                          <a:solidFill>
                            <a:schemeClr val="tx1"/>
                          </a:solidFill>
                          <a:effectLst/>
                          <a:latin typeface="Calibri" panose="020F0502020204030204" pitchFamily="34" charset="0"/>
                          <a:ea typeface="+mn-ea"/>
                          <a:cs typeface="+mn-cs"/>
                        </a:rPr>
                        <a:t>3.1 Marcarea arborilor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85750" indent="-285750">
                        <a:buFontTx/>
                        <a:buChar char="-"/>
                      </a:pPr>
                      <a:r>
                        <a:rPr lang="ro-RO" sz="1800" b="1" kern="1200" dirty="0">
                          <a:solidFill>
                            <a:schemeClr val="tx1"/>
                          </a:solidFill>
                          <a:effectLst/>
                          <a:latin typeface="Calibri" panose="020F0502020204030204" pitchFamily="34" charset="0"/>
                          <a:ea typeface="+mn-ea"/>
                          <a:cs typeface="+mn-cs"/>
                        </a:rPr>
                        <a:t>Introducerea de criterii clare privind alegerea arborilor de extras în cazul produselor accidentale și de igienă;</a:t>
                      </a:r>
                    </a:p>
                    <a:p>
                      <a:pPr marL="285750" indent="-285750">
                        <a:buFontTx/>
                        <a:buChar char="-"/>
                      </a:pPr>
                      <a:r>
                        <a:rPr lang="ro-RO" sz="1800" b="1" kern="1200" dirty="0">
                          <a:solidFill>
                            <a:schemeClr val="tx1"/>
                          </a:solidFill>
                          <a:effectLst/>
                          <a:latin typeface="Calibri" panose="020F0502020204030204" pitchFamily="34" charset="0"/>
                          <a:ea typeface="+mn-ea"/>
                          <a:cs typeface="+mn-cs"/>
                        </a:rPr>
                        <a:t>Posibilități de atribuire a numărului de ordine prin utilizarea de plăcuțe cu numere curente particularizate sau coduri de bare, cipuri cu identificare RFID sau similare;</a:t>
                      </a:r>
                    </a:p>
                    <a:p>
                      <a:pPr marL="285750" indent="-285750">
                        <a:buFontTx/>
                        <a:buChar char="-"/>
                      </a:pPr>
                      <a:r>
                        <a:rPr lang="ro-RO" sz="1800" b="1" kern="1200" dirty="0">
                          <a:solidFill>
                            <a:schemeClr val="tx1"/>
                          </a:solidFill>
                          <a:effectLst/>
                          <a:latin typeface="Calibri" panose="020F0502020204030204" pitchFamily="34" charset="0"/>
                          <a:ea typeface="+mn-ea"/>
                          <a:cs typeface="+mn-cs"/>
                        </a:rPr>
                        <a:t>Clarificarea situațiilor care se pot excepta de la aplicarea mărcii;</a:t>
                      </a:r>
                    </a:p>
                    <a:p>
                      <a:pPr marL="285750" indent="-285750">
                        <a:buFontTx/>
                        <a:buChar char="-"/>
                      </a:pPr>
                      <a:r>
                        <a:rPr lang="ro-RO" sz="1800" b="1" kern="1200" dirty="0">
                          <a:solidFill>
                            <a:schemeClr val="tx1"/>
                          </a:solidFill>
                          <a:effectLst/>
                          <a:latin typeface="Calibri" panose="020F0502020204030204" pitchFamily="34" charset="0"/>
                          <a:ea typeface="+mn-ea"/>
                          <a:cs typeface="+mn-cs"/>
                        </a:rPr>
                        <a:t>Introducerea excepției de aplicare a mărcii în cazul primei rărituri nevalorificabile;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Calibri" panose="020F0502020204030204" pitchFamily="34" charset="0"/>
                          <a:ea typeface="+mn-ea"/>
                          <a:cs typeface="+mn-cs"/>
                        </a:rPr>
                        <a:t>Interpretarea diferită a criteriilor de alegere a arborilor de extras în cazul produselor accidentale și de igienă, care condu adeseori la abuzuri;</a:t>
                      </a:r>
                    </a:p>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
        <p:nvSpPr>
          <p:cNvPr id="6" name="Rectangle 1">
            <a:extLst>
              <a:ext uri="{FF2B5EF4-FFF2-40B4-BE49-F238E27FC236}">
                <a16:creationId xmlns:a16="http://schemas.microsoft.com/office/drawing/2014/main" xmlns=""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800" b="0" i="0" u="none" strike="noStrike" cap="none" normalizeH="0" baseline="0">
                <a:ln>
                  <a:noFill/>
                </a:ln>
                <a:solidFill>
                  <a:schemeClr val="tx1"/>
                </a:solidFill>
                <a:effectLst/>
                <a:latin typeface="Arial" panose="020B0604020202020204" pitchFamily="34" charset="0"/>
              </a:rPr>
              <a:t/>
            </a: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1749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7520</TotalTime>
  <Words>1470</Words>
  <Application>Microsoft Macintosh PowerPoint</Application>
  <PresentationFormat>Custom</PresentationFormat>
  <Paragraphs>145</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Popa Ionel</cp:lastModifiedBy>
  <cp:revision>428</cp:revision>
  <cp:lastPrinted>2018-07-14T08:03:41Z</cp:lastPrinted>
  <dcterms:created xsi:type="dcterms:W3CDTF">2018-05-13T00:15:53Z</dcterms:created>
  <dcterms:modified xsi:type="dcterms:W3CDTF">2021-06-22T04:00:33Z</dcterms:modified>
</cp:coreProperties>
</file>