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Număr descărcări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Februarie</c:v>
                </c:pt>
                <c:pt idx="1">
                  <c:v>Martie</c:v>
                </c:pt>
                <c:pt idx="2">
                  <c:v>Aprilie</c:v>
                </c:pt>
                <c:pt idx="3">
                  <c:v>Mai</c:v>
                </c:pt>
                <c:pt idx="4">
                  <c:v>Iunie</c:v>
                </c:pt>
                <c:pt idx="5">
                  <c:v>Iulie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11847</c:v>
                </c:pt>
                <c:pt idx="1">
                  <c:v>6110</c:v>
                </c:pt>
                <c:pt idx="2">
                  <c:v>2090</c:v>
                </c:pt>
                <c:pt idx="3">
                  <c:v>150</c:v>
                </c:pt>
                <c:pt idx="4">
                  <c:v>742</c:v>
                </c:pt>
                <c:pt idx="5">
                  <c:v>2598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7966856"/>
        <c:axId val="217966072"/>
      </c:lineChart>
      <c:catAx>
        <c:axId val="21796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66072"/>
        <c:crosses val="autoZero"/>
        <c:auto val="1"/>
        <c:lblAlgn val="ctr"/>
        <c:lblOffset val="100"/>
        <c:noMultiLvlLbl val="0"/>
      </c:catAx>
      <c:valAx>
        <c:axId val="21796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66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dirty="0" smtClean="0"/>
              <a:t>858.898</a:t>
            </a:r>
            <a:r>
              <a:rPr lang="ro-RO" baseline="0" dirty="0" smtClean="0"/>
              <a:t> TOTAL INTEROGĂRI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234908136482939E-2"/>
          <c:y val="0.1285225372057974"/>
          <c:w val="0.94348006770892767"/>
          <c:h val="0.5470099082167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PORTAL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Februarie</c:v>
                </c:pt>
                <c:pt idx="1">
                  <c:v>Martie</c:v>
                </c:pt>
                <c:pt idx="2">
                  <c:v>Aprilie</c:v>
                </c:pt>
                <c:pt idx="3">
                  <c:v>Mai</c:v>
                </c:pt>
                <c:pt idx="4">
                  <c:v>Iunie</c:v>
                </c:pt>
                <c:pt idx="5">
                  <c:v>Iulie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57.286999999999999</c:v>
                </c:pt>
                <c:pt idx="1">
                  <c:v>52.884999999999998</c:v>
                </c:pt>
                <c:pt idx="2">
                  <c:v>35.953000000000003</c:v>
                </c:pt>
                <c:pt idx="3">
                  <c:v>29.047999999999998</c:v>
                </c:pt>
                <c:pt idx="4">
                  <c:v>27.082000000000001</c:v>
                </c:pt>
                <c:pt idx="5">
                  <c:v>25.245999999999999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APLICATII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Februarie</c:v>
                </c:pt>
                <c:pt idx="1">
                  <c:v>Martie</c:v>
                </c:pt>
                <c:pt idx="2">
                  <c:v>Aprilie</c:v>
                </c:pt>
                <c:pt idx="3">
                  <c:v>Mai</c:v>
                </c:pt>
                <c:pt idx="4">
                  <c:v>Iunie</c:v>
                </c:pt>
                <c:pt idx="5">
                  <c:v>Iulie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83.450999999999993</c:v>
                </c:pt>
                <c:pt idx="1">
                  <c:v>139.24100000000001</c:v>
                </c:pt>
                <c:pt idx="2">
                  <c:v>113.68899999999999</c:v>
                </c:pt>
                <c:pt idx="3">
                  <c:v>97.994</c:v>
                </c:pt>
                <c:pt idx="4">
                  <c:v>106.57899999999999</c:v>
                </c:pt>
                <c:pt idx="5">
                  <c:v>90.447000000000003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3"/>
        <c:axId val="217960192"/>
        <c:axId val="217959408"/>
      </c:barChart>
      <c:catAx>
        <c:axId val="2179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59408"/>
        <c:crosses val="autoZero"/>
        <c:auto val="1"/>
        <c:lblAlgn val="ctr"/>
        <c:lblOffset val="100"/>
        <c:noMultiLvlLbl val="0"/>
      </c:catAx>
      <c:valAx>
        <c:axId val="21795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6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01987523298716"/>
          <c:y val="0.79142231653803952"/>
          <c:w val="0.17996024953402565"/>
          <c:h val="0.19106582848769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Număr maxim de avize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Februarie</c:v>
                </c:pt>
                <c:pt idx="1">
                  <c:v>Martie</c:v>
                </c:pt>
                <c:pt idx="2">
                  <c:v>Aprilie</c:v>
                </c:pt>
                <c:pt idx="3">
                  <c:v>Mai</c:v>
                </c:pt>
                <c:pt idx="4">
                  <c:v>Iunie</c:v>
                </c:pt>
                <c:pt idx="5">
                  <c:v>Iulie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16250</c:v>
                </c:pt>
                <c:pt idx="1">
                  <c:v>18345</c:v>
                </c:pt>
                <c:pt idx="2">
                  <c:v>19122</c:v>
                </c:pt>
                <c:pt idx="3">
                  <c:v>19610</c:v>
                </c:pt>
                <c:pt idx="4">
                  <c:v>20180</c:v>
                </c:pt>
                <c:pt idx="5">
                  <c:v>20491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Număr mediu de avize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Februarie</c:v>
                </c:pt>
                <c:pt idx="1">
                  <c:v>Martie</c:v>
                </c:pt>
                <c:pt idx="2">
                  <c:v>Aprilie</c:v>
                </c:pt>
                <c:pt idx="3">
                  <c:v>Mai</c:v>
                </c:pt>
                <c:pt idx="4">
                  <c:v>Iunie</c:v>
                </c:pt>
                <c:pt idx="5">
                  <c:v>Iulie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9009</c:v>
                </c:pt>
                <c:pt idx="1">
                  <c:v>12361</c:v>
                </c:pt>
                <c:pt idx="2">
                  <c:v>12776</c:v>
                </c:pt>
                <c:pt idx="3">
                  <c:v>11889</c:v>
                </c:pt>
                <c:pt idx="4">
                  <c:v>13357</c:v>
                </c:pt>
                <c:pt idx="5">
                  <c:v>15189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7963328"/>
        <c:axId val="217964504"/>
      </c:barChart>
      <c:catAx>
        <c:axId val="2179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64504"/>
        <c:crosses val="autoZero"/>
        <c:auto val="1"/>
        <c:lblAlgn val="ctr"/>
        <c:lblOffset val="100"/>
        <c:noMultiLvlLbl val="0"/>
      </c:catAx>
      <c:valAx>
        <c:axId val="21796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6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dirty="0" smtClean="0"/>
              <a:t>64204 TOTAL UTILIZATORI</a:t>
            </a:r>
            <a:endParaRPr lang="ro-RO" baseline="0" dirty="0" smtClean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0"/>
              <c:layout>
                <c:manualLayout>
                  <c:x val="6.7206483700407008E-2"/>
                  <c:y val="-3.69223456002578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Sheet1!$A$2:$A$12</c:f>
              <c:strCache>
                <c:ptCount val="11"/>
                <c:pt idx="0">
                  <c:v>AGENT</c:v>
                </c:pt>
                <c:pt idx="1">
                  <c:v>AMENAJARE</c:v>
                </c:pt>
                <c:pt idx="2">
                  <c:v>BAZE EXPERIMENTALE</c:v>
                </c:pt>
                <c:pt idx="3">
                  <c:v>CONTROL</c:v>
                </c:pt>
                <c:pt idx="4">
                  <c:v>DIRECȚIE SILVICĂ</c:v>
                </c:pt>
                <c:pt idx="5">
                  <c:v>GARDA FORESTIERĂ</c:v>
                </c:pt>
                <c:pt idx="6">
                  <c:v>MMAP</c:v>
                </c:pt>
                <c:pt idx="7">
                  <c:v>OCOL DE REGIM</c:v>
                </c:pt>
                <c:pt idx="8">
                  <c:v>OCOL DE STAT</c:v>
                </c:pt>
                <c:pt idx="9">
                  <c:v>RNP</c:v>
                </c:pt>
                <c:pt idx="10">
                  <c:v>TRANSPORTATOR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31359</c:v>
                </c:pt>
                <c:pt idx="1">
                  <c:v>103</c:v>
                </c:pt>
                <c:pt idx="2">
                  <c:v>162</c:v>
                </c:pt>
                <c:pt idx="3">
                  <c:v>9689</c:v>
                </c:pt>
                <c:pt idx="4">
                  <c:v>334</c:v>
                </c:pt>
                <c:pt idx="5">
                  <c:v>325</c:v>
                </c:pt>
                <c:pt idx="6">
                  <c:v>37</c:v>
                </c:pt>
                <c:pt idx="7">
                  <c:v>3614</c:v>
                </c:pt>
                <c:pt idx="8">
                  <c:v>9838</c:v>
                </c:pt>
                <c:pt idx="9">
                  <c:v>33</c:v>
                </c:pt>
                <c:pt idx="10">
                  <c:v>8710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059825402259505"/>
          <c:y val="0.12407925864160661"/>
          <c:w val="0.25940174597740501"/>
          <c:h val="0.704085186979745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5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5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2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9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6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4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A4B6A-B145-4E42-8F5C-F252489BFD6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8F89D-21E7-446E-8521-9AA103FD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7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luni   </a:t>
            </a:r>
            <a:r>
              <a:rPr lang="ro-RO" sz="8000" b="1" dirty="0" smtClean="0">
                <a:solidFill>
                  <a:srgbClr val="00B050"/>
                </a:solidFill>
              </a:rPr>
              <a:t>SUMAL 2.0</a:t>
            </a:r>
            <a:endParaRPr lang="en-US" sz="8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Num</a:t>
            </a:r>
            <a:r>
              <a:rPr lang="ro-RO" dirty="0" smtClean="0"/>
              <a:t>ăr de descărcări aplicația inspectorulpadurii.ro pe luni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5338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6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Evolu</a:t>
            </a:r>
            <a:r>
              <a:rPr lang="ro-RO" dirty="0" smtClean="0"/>
              <a:t>ția lunară a interogărilor în </a:t>
            </a:r>
            <a:r>
              <a:rPr lang="ro-RO" dirty="0" smtClean="0">
                <a:solidFill>
                  <a:srgbClr val="00B050"/>
                </a:solidFill>
              </a:rPr>
              <a:t>inspectorulpadurii.ro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1482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60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dirty="0" smtClean="0"/>
              <a:t>Numărul mediu și maxim de avize emise într-o zi pe luni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5152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16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>Utilizatori în SUMAL 2.0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765476"/>
              </p:ext>
            </p:extLst>
          </p:nvPr>
        </p:nvGraphicFramePr>
        <p:xfrm>
          <a:off x="838200" y="1052424"/>
          <a:ext cx="10515600" cy="512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8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>
                <a:solidFill>
                  <a:srgbClr val="00B050"/>
                </a:solidFill>
              </a:rPr>
              <a:t>Date din SUMAL 2.0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905894"/>
              </p:ext>
            </p:extLst>
          </p:nvPr>
        </p:nvGraphicFramePr>
        <p:xfrm>
          <a:off x="838200" y="1825625"/>
          <a:ext cx="10515600" cy="414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</a:t>
                      </a:r>
                      <a:r>
                        <a:rPr lang="ro-RO" dirty="0" smtClean="0"/>
                        <a:t>ăr</a:t>
                      </a:r>
                      <a:r>
                        <a:rPr lang="ro-RO" baseline="0" dirty="0" smtClean="0"/>
                        <a:t> companii emitente aviz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9730</a:t>
                      </a:r>
                    </a:p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Volum transportat din depozit - 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11,647,252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Volum transportat de la locul recoltării - 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8,816,920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Volum export</a:t>
                      </a:r>
                      <a:r>
                        <a:rPr lang="ro-RO" baseline="0" dirty="0" smtClean="0"/>
                        <a:t> extracomunitar - 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1,074,588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Volum import extracomunitar - 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393,261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Volum ieșiri intracomunitar - 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237,437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Volum intrări intracomunitar</a:t>
                      </a:r>
                      <a:r>
                        <a:rPr lang="ro-RO" baseline="0" dirty="0" smtClean="0"/>
                        <a:t> - 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1,304,643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ro-RO" dirty="0" smtClean="0"/>
                        <a:t>Volum masă lemnoasă procesată - 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17,038,378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dirty="0" smtClean="0"/>
                        <a:t>Volum APV manual - mc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11,885,231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Volum Apv calculat în SUMAL 2.0 - 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7,693,920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3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Situația serviciului 112 – SUMAL 2.0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116773"/>
              </p:ext>
            </p:extLst>
          </p:nvPr>
        </p:nvGraphicFramePr>
        <p:xfrm>
          <a:off x="838200" y="1825621"/>
          <a:ext cx="10515600" cy="448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512366">
                <a:tc>
                  <a:txBody>
                    <a:bodyPr/>
                    <a:lstStyle/>
                    <a:p>
                      <a:r>
                        <a:rPr lang="ro-RO" dirty="0" smtClean="0"/>
                        <a:t>Parametri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2020 (FEB-IUL)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2021 (FEB-IUL)</a:t>
                      </a:r>
                      <a:endParaRPr lang="en-US" dirty="0"/>
                    </a:p>
                  </a:txBody>
                  <a:tcPr/>
                </a:tc>
              </a:tr>
              <a:tr h="512366">
                <a:tc>
                  <a:txBody>
                    <a:bodyPr/>
                    <a:lstStyle/>
                    <a:p>
                      <a:r>
                        <a:rPr lang="ro-RO" dirty="0" smtClean="0"/>
                        <a:t>Număr total</a:t>
                      </a:r>
                      <a:r>
                        <a:rPr lang="ro-RO" baseline="0" dirty="0" smtClean="0"/>
                        <a:t> de apeluri 112 Inspectorul Pădurii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2548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3468</a:t>
                      </a:r>
                      <a:endParaRPr lang="en-US" dirty="0"/>
                    </a:p>
                  </a:txBody>
                  <a:tcPr/>
                </a:tc>
              </a:tr>
              <a:tr h="512366">
                <a:tc>
                  <a:txBody>
                    <a:bodyPr/>
                    <a:lstStyle/>
                    <a:p>
                      <a:r>
                        <a:rPr lang="ro-RO" dirty="0" smtClean="0"/>
                        <a:t>Confirmate ilegale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512366">
                <a:tc>
                  <a:txBody>
                    <a:bodyPr/>
                    <a:lstStyle/>
                    <a:p>
                      <a:r>
                        <a:rPr lang="ro-RO" dirty="0" smtClean="0"/>
                        <a:t>Număr de transporturi ilegale pe zi descoperite în urma apelurilor 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0,7</a:t>
                      </a:r>
                    </a:p>
                  </a:txBody>
                  <a:tcPr/>
                </a:tc>
              </a:tr>
              <a:tr h="512366">
                <a:tc>
                  <a:txBody>
                    <a:bodyPr/>
                    <a:lstStyle/>
                    <a:p>
                      <a:r>
                        <a:rPr lang="ro-RO" baseline="0" dirty="0" smtClean="0"/>
                        <a:t>Interogări web Inspectorul Pădurii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10.343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227.497</a:t>
                      </a:r>
                      <a:endParaRPr lang="en-US" dirty="0"/>
                    </a:p>
                  </a:txBody>
                  <a:tcPr/>
                </a:tc>
              </a:tr>
              <a:tr h="512366">
                <a:tc>
                  <a:txBody>
                    <a:bodyPr/>
                    <a:lstStyle/>
                    <a:p>
                      <a:r>
                        <a:rPr lang="ro-RO" dirty="0" smtClean="0"/>
                        <a:t>Interogări</a:t>
                      </a:r>
                      <a:r>
                        <a:rPr lang="ro-RO" baseline="0" dirty="0" smtClean="0"/>
                        <a:t> aplicația Inspectorul Pădurii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638.550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631.401</a:t>
                      </a:r>
                      <a:endParaRPr lang="en-US" dirty="0"/>
                    </a:p>
                  </a:txBody>
                  <a:tcPr/>
                </a:tc>
              </a:tr>
              <a:tr h="512366">
                <a:tc>
                  <a:txBody>
                    <a:bodyPr/>
                    <a:lstStyle/>
                    <a:p>
                      <a:r>
                        <a:rPr lang="ro-RO" dirty="0" smtClean="0"/>
                        <a:t>Total interogări Inspectorul Pădurii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648.893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858.898</a:t>
                      </a:r>
                      <a:endParaRPr lang="en-US" dirty="0"/>
                    </a:p>
                  </a:txBody>
                  <a:tcPr/>
                </a:tc>
              </a:tr>
              <a:tr h="512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0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176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6 luni   SUMAL 2.0</vt:lpstr>
      <vt:lpstr>Număr de descărcări aplicația inspectorulpadurii.ro pe luni</vt:lpstr>
      <vt:lpstr>Evoluția lunară a interogărilor în inspectorulpadurii.ro</vt:lpstr>
      <vt:lpstr>Numărul mediu și maxim de avize emise într-o zi pe luni</vt:lpstr>
      <vt:lpstr>Utilizatori în SUMAL 2.0</vt:lpstr>
      <vt:lpstr>Date din SUMAL 2.0</vt:lpstr>
      <vt:lpstr>Situația serviciului 112 – SUMAL 2.0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2021-08-02T16:38:55Z</dcterms:created>
  <dcterms:modified xsi:type="dcterms:W3CDTF">2021-08-03T07:57:31Z</dcterms:modified>
</cp:coreProperties>
</file>