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514" r:id="rId2"/>
    <p:sldId id="275" r:id="rId3"/>
    <p:sldId id="458" r:id="rId4"/>
    <p:sldId id="459" r:id="rId5"/>
    <p:sldId id="460" r:id="rId6"/>
    <p:sldId id="277" r:id="rId7"/>
    <p:sldId id="284" r:id="rId8"/>
    <p:sldId id="278" r:id="rId9"/>
    <p:sldId id="281" r:id="rId10"/>
    <p:sldId id="411" r:id="rId11"/>
    <p:sldId id="480" r:id="rId12"/>
    <p:sldId id="404" r:id="rId13"/>
    <p:sldId id="486" r:id="rId14"/>
    <p:sldId id="400" r:id="rId15"/>
    <p:sldId id="508" r:id="rId16"/>
    <p:sldId id="487" r:id="rId17"/>
    <p:sldId id="488" r:id="rId18"/>
    <p:sldId id="414" r:id="rId19"/>
    <p:sldId id="494" r:id="rId20"/>
    <p:sldId id="491" r:id="rId21"/>
    <p:sldId id="292" r:id="rId22"/>
    <p:sldId id="492" r:id="rId23"/>
    <p:sldId id="493" r:id="rId24"/>
    <p:sldId id="298" r:id="rId25"/>
    <p:sldId id="448" r:id="rId26"/>
    <p:sldId id="495" r:id="rId27"/>
    <p:sldId id="408" r:id="rId28"/>
    <p:sldId id="500" r:id="rId29"/>
    <p:sldId id="467" r:id="rId30"/>
    <p:sldId id="468" r:id="rId31"/>
    <p:sldId id="509" r:id="rId32"/>
    <p:sldId id="496" r:id="rId33"/>
    <p:sldId id="431" r:id="rId34"/>
    <p:sldId id="497" r:id="rId35"/>
    <p:sldId id="510" r:id="rId36"/>
    <p:sldId id="498" r:id="rId37"/>
    <p:sldId id="499" r:id="rId38"/>
    <p:sldId id="502" r:id="rId39"/>
    <p:sldId id="511" r:id="rId40"/>
    <p:sldId id="504" r:id="rId41"/>
    <p:sldId id="505" r:id="rId42"/>
    <p:sldId id="512" r:id="rId43"/>
    <p:sldId id="506" r:id="rId44"/>
    <p:sldId id="507" r:id="rId45"/>
    <p:sldId id="356" r:id="rId46"/>
    <p:sldId id="319" r:id="rId47"/>
    <p:sldId id="513" r:id="rId48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990099"/>
    <a:srgbClr val="FF66FF"/>
    <a:srgbClr val="FFFF99"/>
    <a:srgbClr val="600000"/>
    <a:srgbClr val="00FF00"/>
    <a:srgbClr val="FFCCFF"/>
    <a:srgbClr val="CC66FF"/>
    <a:srgbClr val="FFD85B"/>
    <a:srgbClr val="E5F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77" autoAdjust="0"/>
    <p:restoredTop sz="92408" autoAdjust="0"/>
  </p:normalViewPr>
  <p:slideViewPr>
    <p:cSldViewPr snapToGrid="0">
      <p:cViewPr varScale="1">
        <p:scale>
          <a:sx n="103" d="100"/>
          <a:sy n="103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7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\Documents\POIM\Prahova\Prahova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\Documents\POIM\Prahova\Prahova\PH%20emisii%20rutier%202015-2019%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\Documents\POIM\Prahova\Prahova\PH%20emisii%20rutier%202015-2019%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me\Documents\POIM\Prahova\Prahova\PH%20emisii%20rutier%202015-2019%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OIM\Braila\PM10%20profil%20lunar%20saptamanal%20%20zilnic_DB-1,%20cu%20BR-3%20doar%20la%20medii%20an%20si%20nr%20depasiri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OIM\Braila\PM10%20profil%20lunar%20saptamanal%20%20zilnic_DB-1,%20cu%20BR-3%20doar%20la%20medii%20an%20si%20nr%20depasiri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Densitatea populaţiei (locuitori / kmp)</a:t>
            </a:r>
          </a:p>
        </c:rich>
      </c:tx>
      <c:layout>
        <c:manualLayout>
          <c:xMode val="edge"/>
          <c:yMode val="edge"/>
          <c:x val="0.13803570235757581"/>
          <c:y val="1.081691654722736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054744263994837"/>
          <c:y val="0.24444379032060246"/>
          <c:w val="0.65535317663036796"/>
          <c:h val="0.708681812495248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BF-4C1A-924B-6481AAD2ABEE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CBF-4C1A-924B-6481AAD2ABEE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BF-4C1A-924B-6481AAD2ABEE}"/>
              </c:ext>
            </c:extLst>
          </c:dPt>
          <c:cat>
            <c:strRef>
              <c:f>Sheet1!$D$2:$D$4</c:f>
              <c:strCache>
                <c:ptCount val="3"/>
                <c:pt idx="0">
                  <c:v>Oraş Făurei</c:v>
                </c:pt>
                <c:pt idx="1">
                  <c:v>Oraş Ianca</c:v>
                </c:pt>
                <c:pt idx="2">
                  <c:v>Oraş Însurăței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212.25382932166301</c:v>
                </c:pt>
                <c:pt idx="1">
                  <c:v>57.467497582464816</c:v>
                </c:pt>
                <c:pt idx="2">
                  <c:v>32.554100361451439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BF-4C1A-924B-6481AAD2A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931715936"/>
        <c:axId val="1931719680"/>
      </c:barChart>
      <c:catAx>
        <c:axId val="19317159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719680"/>
        <c:crosses val="autoZero"/>
        <c:auto val="1"/>
        <c:lblAlgn val="ctr"/>
        <c:lblOffset val="100"/>
        <c:noMultiLvlLbl val="0"/>
      </c:catAx>
      <c:valAx>
        <c:axId val="193171968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71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600" dirty="0"/>
              <a:t>PM</a:t>
            </a:r>
            <a:r>
              <a:rPr lang="ro-RO" sz="1600" baseline="-25000" dirty="0"/>
              <a:t>10</a:t>
            </a:r>
            <a:r>
              <a:rPr lang="ro-RO" sz="1600" dirty="0"/>
              <a:t> - </a:t>
            </a:r>
            <a:r>
              <a:rPr lang="en-US" sz="1600" dirty="0" err="1"/>
              <a:t>Nivel</a:t>
            </a:r>
            <a:r>
              <a:rPr lang="en-US" sz="1600" dirty="0"/>
              <a:t> de fond </a:t>
            </a:r>
            <a:r>
              <a:rPr lang="ro-RO" sz="1600" dirty="0"/>
              <a:t>URBAN – ZONA BRĂILA</a:t>
            </a:r>
            <a:endParaRPr lang="en-US" sz="1600" dirty="0"/>
          </a:p>
        </c:rich>
      </c:tx>
      <c:layout>
        <c:manualLayout>
          <c:xMode val="edge"/>
          <c:yMode val="edge"/>
          <c:x val="0.11686026191895726"/>
          <c:y val="8.17481224483884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759955593018236"/>
          <c:y val="0.22922495377529886"/>
          <c:w val="0.45869143315310129"/>
          <c:h val="0.718070679941617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Nivel de fond local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FF0000"/>
              </a:solidFill>
            </a:ln>
          </c:spPr>
          <c:dPt>
            <c:idx val="0"/>
            <c:bubble3D val="0"/>
            <c:spPr>
              <a:solidFill>
                <a:srgbClr val="CCCCFF"/>
              </a:solidFill>
              <a:ln>
                <a:solidFill>
                  <a:srgbClr val="990099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47-4443-9D57-0DE506058166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F47-4443-9D57-0DE50605816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F47-4443-9D57-0DE506058166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F47-4443-9D57-0DE506058166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F47-4443-9D57-0DE506058166}"/>
              </c:ext>
            </c:extLst>
          </c:dPt>
          <c:dLbls>
            <c:dLbl>
              <c:idx val="1"/>
              <c:layout>
                <c:manualLayout>
                  <c:x val="-0.290354077601853"/>
                  <c:y val="1.9863013698629695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47-4443-9D57-0DE50605816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47-4443-9D57-0DE506058166}"/>
                </c:ext>
              </c:extLst>
            </c:dLbl>
            <c:dLbl>
              <c:idx val="3"/>
              <c:layout>
                <c:manualLayout>
                  <c:x val="0.3213523326917086"/>
                  <c:y val="1.9281081356578605E-2"/>
                </c:manualLayout>
              </c:layout>
              <c:tx>
                <c:rich>
                  <a:bodyPr/>
                  <a:lstStyle/>
                  <a:p>
                    <a:fld id="{CD90230D-9EF5-4B9E-BC90-7C98611BB41F}" type="CATEGORYNAME">
                      <a:rPr lang="en-US"/>
                      <a:pPr/>
                      <a:t>[CATEGORY NAME]</a:t>
                    </a:fld>
                    <a:endParaRPr lang="en-GB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50251818430789"/>
                      <c:h val="0.3057286910197868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F47-4443-9D57-0DE5060581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47-4443-9D57-0DE5060581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fond regional</c:v>
                </c:pt>
                <c:pt idx="1">
                  <c:v>transport</c:v>
                </c:pt>
                <c:pt idx="2">
                  <c:v>surse rezidențiale și comerciale</c:v>
                </c:pt>
                <c:pt idx="3">
                  <c:v>industrie</c:v>
                </c:pt>
                <c:pt idx="4">
                  <c:v>agricultură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21.652000000000001</c:v>
                </c:pt>
                <c:pt idx="1">
                  <c:v>0.21099999999999999</c:v>
                </c:pt>
                <c:pt idx="2">
                  <c:v>4.0000000000000001E-3</c:v>
                </c:pt>
                <c:pt idx="3">
                  <c:v>0.29399999999999998</c:v>
                </c:pt>
                <c:pt idx="4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47-4443-9D57-0DE50605816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i="0" dirty="0"/>
              <a:t>PM</a:t>
            </a:r>
            <a:r>
              <a:rPr lang="ro-RO" sz="1400" b="1" i="0" baseline="-25000" dirty="0"/>
              <a:t>10</a:t>
            </a:r>
            <a:r>
              <a:rPr lang="ro-RO" sz="1400" dirty="0"/>
              <a:t> pentru județul Brăila (zona Brăila+ aglomerarea Brăila),</a:t>
            </a:r>
          </a:p>
          <a:p>
            <a:pPr>
              <a:defRPr sz="1400"/>
            </a:pPr>
            <a:r>
              <a:rPr lang="ro-RO" sz="1400" dirty="0"/>
              <a:t>perioada 2015 - 2019, </a:t>
            </a:r>
            <a:r>
              <a:rPr lang="ro-RO" sz="1400" b="1" dirty="0"/>
              <a:t>din trafic rutier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Sheet1!$A$4:$A$8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Sheet1!$B$4:$B$8</c:f>
              <c:numCache>
                <c:formatCode>0.00</c:formatCode>
                <c:ptCount val="5"/>
                <c:pt idx="0">
                  <c:v>50.756204274711692</c:v>
                </c:pt>
                <c:pt idx="1">
                  <c:v>50.489107576611346</c:v>
                </c:pt>
                <c:pt idx="2">
                  <c:v>51.908786752424234</c:v>
                </c:pt>
                <c:pt idx="3">
                  <c:v>56.424693740161878</c:v>
                </c:pt>
                <c:pt idx="4">
                  <c:v>45.952288747647593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A-4C38-B1F8-7DFEF4C6C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4177488"/>
        <c:axId val="1034177072"/>
      </c:barChart>
      <c:catAx>
        <c:axId val="10341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072"/>
        <c:crosses val="autoZero"/>
        <c:auto val="1"/>
        <c:lblAlgn val="ctr"/>
        <c:lblOffset val="100"/>
        <c:noMultiLvlLbl val="0"/>
      </c:catAx>
      <c:valAx>
        <c:axId val="103417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17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400" dirty="0"/>
              <a:t>Evoluția emisiilor (t/an) de </a:t>
            </a:r>
            <a:r>
              <a:rPr lang="ro-RO" sz="1400" b="1" dirty="0"/>
              <a:t>PM</a:t>
            </a:r>
            <a:r>
              <a:rPr lang="ro-RO" sz="1400" b="1" baseline="-25000" dirty="0"/>
              <a:t>1</a:t>
            </a:r>
            <a:r>
              <a:rPr lang="ro-RO" sz="1400" baseline="-25000" dirty="0"/>
              <a:t>0</a:t>
            </a:r>
            <a:r>
              <a:rPr lang="ro-RO" sz="1400" dirty="0"/>
              <a:t> pentru </a:t>
            </a:r>
            <a:r>
              <a:rPr lang="ro-RO" sz="1400" b="0" i="0" u="none" strike="noStrike" baseline="0" dirty="0">
                <a:effectLst/>
              </a:rPr>
              <a:t>județul Brăila (zona Brăila+ aglomerarea Brăila),</a:t>
            </a:r>
            <a:endParaRPr lang="en-US" sz="1400" dirty="0"/>
          </a:p>
          <a:p>
            <a:pPr>
              <a:defRPr/>
            </a:pPr>
            <a:r>
              <a:rPr lang="ro-RO" sz="1400" dirty="0"/>
              <a:t>perioada 2015 - 2019, </a:t>
            </a:r>
            <a:r>
              <a:rPr lang="ro-RO" sz="1400" b="1" u="sng" dirty="0"/>
              <a:t>din trafic rutier, pe categorii de vehicule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939034071360967E-2"/>
          <c:y val="0.35550082326522903"/>
          <c:w val="0.92568384358044475"/>
          <c:h val="0.4157084714402625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'PH (2)'!$A$5</c:f>
              <c:strCache>
                <c:ptCount val="1"/>
                <c:pt idx="0">
                  <c:v>Autoturisme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(2)'!$C$5:$G$5</c:f>
              <c:numCache>
                <c:formatCode>0.00</c:formatCode>
                <c:ptCount val="5"/>
                <c:pt idx="0">
                  <c:v>22.562055000748593</c:v>
                </c:pt>
                <c:pt idx="1">
                  <c:v>20.511833918182479</c:v>
                </c:pt>
                <c:pt idx="2">
                  <c:v>21.807317197981643</c:v>
                </c:pt>
                <c:pt idx="3">
                  <c:v>25.359737296810451</c:v>
                </c:pt>
                <c:pt idx="4">
                  <c:v>20.6930743564814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B5-47E6-8A8C-B70AE5847B75}"/>
            </c:ext>
          </c:extLst>
        </c:ser>
        <c:ser>
          <c:idx val="2"/>
          <c:order val="1"/>
          <c:tx>
            <c:strRef>
              <c:f>'PH (2)'!$A$6</c:f>
              <c:strCache>
                <c:ptCount val="1"/>
                <c:pt idx="0">
                  <c:v>Autoutilitare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(2)'!$C$6:$G$6</c:f>
              <c:numCache>
                <c:formatCode>0.00</c:formatCode>
                <c:ptCount val="5"/>
                <c:pt idx="0">
                  <c:v>10.52824098244683</c:v>
                </c:pt>
                <c:pt idx="1">
                  <c:v>9.413392698291231</c:v>
                </c:pt>
                <c:pt idx="2">
                  <c:v>9.7704237060741637</c:v>
                </c:pt>
                <c:pt idx="3">
                  <c:v>10.811149288739443</c:v>
                </c:pt>
                <c:pt idx="4">
                  <c:v>9.7876652422328494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B5-47E6-8A8C-B70AE5847B75}"/>
            </c:ext>
          </c:extLst>
        </c:ser>
        <c:ser>
          <c:idx val="3"/>
          <c:order val="2"/>
          <c:tx>
            <c:strRef>
              <c:f>'PH (2)'!$A$7</c:f>
              <c:strCache>
                <c:ptCount val="1"/>
                <c:pt idx="0">
                  <c:v>Autovehicule grele incluzând şi autobuze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(2)'!$C$7:$G$7</c:f>
              <c:numCache>
                <c:formatCode>0.00</c:formatCode>
                <c:ptCount val="5"/>
                <c:pt idx="0">
                  <c:v>17.623364682959384</c:v>
                </c:pt>
                <c:pt idx="1">
                  <c:v>20.515017916148434</c:v>
                </c:pt>
                <c:pt idx="2">
                  <c:v>20.280438972352428</c:v>
                </c:pt>
                <c:pt idx="3">
                  <c:v>20.18383405558502</c:v>
                </c:pt>
                <c:pt idx="4">
                  <c:v>15.4325635897412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B5-47E6-8A8C-B70AE5847B75}"/>
            </c:ext>
          </c:extLst>
        </c:ser>
        <c:ser>
          <c:idx val="4"/>
          <c:order val="3"/>
          <c:tx>
            <c:strRef>
              <c:f>'PH (2)'!$A$8</c:f>
              <c:strCache>
                <c:ptCount val="1"/>
                <c:pt idx="0">
                  <c:v> Motociclete şi motorete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'PH (2)'!$C$4:$G$4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(2)'!$C$8:$G$8</c:f>
              <c:numCache>
                <c:formatCode>0.00</c:formatCode>
                <c:ptCount val="5"/>
                <c:pt idx="0">
                  <c:v>4.2543608556885007E-2</c:v>
                </c:pt>
                <c:pt idx="1">
                  <c:v>4.8863043989202826E-2</c:v>
                </c:pt>
                <c:pt idx="2">
                  <c:v>5.0606876015998038E-2</c:v>
                </c:pt>
                <c:pt idx="3">
                  <c:v>6.9973099026969687E-2</c:v>
                </c:pt>
                <c:pt idx="4">
                  <c:v>3.8985559192146101E-2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B5-47E6-8A8C-B70AE5847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6122976"/>
        <c:axId val="1626126720"/>
      </c:barChart>
      <c:catAx>
        <c:axId val="16261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6720"/>
        <c:crosses val="autoZero"/>
        <c:auto val="1"/>
        <c:lblAlgn val="ctr"/>
        <c:lblOffset val="100"/>
        <c:noMultiLvlLbl val="0"/>
      </c:catAx>
      <c:valAx>
        <c:axId val="162612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Evoluția emisiilor (t/an) de </a:t>
            </a:r>
            <a:r>
              <a:rPr lang="ro-RO" b="1" dirty="0"/>
              <a:t>NO</a:t>
            </a:r>
            <a:r>
              <a:rPr lang="ro-RO" b="1" baseline="-25000" dirty="0"/>
              <a:t>x</a:t>
            </a:r>
            <a:r>
              <a:rPr lang="ro-RO" dirty="0"/>
              <a:t> pentru județul Brăila,</a:t>
            </a:r>
            <a:endParaRPr lang="en-US" dirty="0"/>
          </a:p>
          <a:p>
            <a:pPr>
              <a:defRPr/>
            </a:pPr>
            <a:r>
              <a:rPr lang="ro-RO" dirty="0"/>
              <a:t>perioada 2015 - 2019, </a:t>
            </a:r>
            <a:r>
              <a:rPr lang="ro-RO" b="1" u="none" dirty="0"/>
              <a:t>din trafic rutier</a:t>
            </a:r>
          </a:p>
        </c:rich>
      </c:tx>
      <c:layout>
        <c:manualLayout>
          <c:xMode val="edge"/>
          <c:yMode val="edge"/>
          <c:x val="0.12481379302832665"/>
          <c:y val="4.407407407407408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'PH (3)'!$A$9</c:f>
              <c:strCache>
                <c:ptCount val="1"/>
                <c:pt idx="0">
                  <c:v>PM10 total (grame)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'PH (3)'!$C$4:$G$4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(3)'!$C$29:$G$29</c:f>
              <c:numCache>
                <c:formatCode>0.00</c:formatCode>
                <c:ptCount val="5"/>
                <c:pt idx="0">
                  <c:v>913.79466155948103</c:v>
                </c:pt>
                <c:pt idx="1">
                  <c:v>963.63203057734086</c:v>
                </c:pt>
                <c:pt idx="2">
                  <c:v>986.51610555070886</c:v>
                </c:pt>
                <c:pt idx="3">
                  <c:v>1038.4594115031316</c:v>
                </c:pt>
                <c:pt idx="4">
                  <c:v>815.54017525434881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40-4564-BC99-226977A9BA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6122976"/>
        <c:axId val="1626126720"/>
      </c:barChart>
      <c:catAx>
        <c:axId val="16261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6720"/>
        <c:crosses val="autoZero"/>
        <c:auto val="1"/>
        <c:lblAlgn val="ctr"/>
        <c:lblOffset val="100"/>
        <c:noMultiLvlLbl val="0"/>
      </c:catAx>
      <c:valAx>
        <c:axId val="162612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Evoluția emisiilor (t/an) de </a:t>
            </a:r>
            <a:r>
              <a:rPr lang="ro-RO" b="1" dirty="0"/>
              <a:t>NOx</a:t>
            </a:r>
            <a:r>
              <a:rPr lang="ro-RO" dirty="0"/>
              <a:t> pentru județul Brăila,</a:t>
            </a:r>
            <a:endParaRPr lang="en-US" dirty="0"/>
          </a:p>
          <a:p>
            <a:pPr>
              <a:defRPr/>
            </a:pPr>
            <a:r>
              <a:rPr lang="ro-RO" dirty="0"/>
              <a:t>perioada 2015 - 2019, </a:t>
            </a:r>
            <a:r>
              <a:rPr lang="ro-RO" b="1" u="sng" dirty="0"/>
              <a:t>din trafic rutier, pe categorii de vehicule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'PH (3)'!$A$25</c:f>
              <c:strCache>
                <c:ptCount val="1"/>
                <c:pt idx="0">
                  <c:v>Autoturisme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'PH (3)'!$C$4:$G$4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(3)'!$C$25:$G$25</c:f>
              <c:numCache>
                <c:formatCode>0.00</c:formatCode>
                <c:ptCount val="5"/>
                <c:pt idx="0">
                  <c:v>324.67799926756902</c:v>
                </c:pt>
                <c:pt idx="1">
                  <c:v>334.32821265800425</c:v>
                </c:pt>
                <c:pt idx="2">
                  <c:v>353.44247125603698</c:v>
                </c:pt>
                <c:pt idx="3">
                  <c:v>404.77899943175464</c:v>
                </c:pt>
                <c:pt idx="4">
                  <c:v>285.50289554233501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CF-4407-83C2-02050EEE09DE}"/>
            </c:ext>
          </c:extLst>
        </c:ser>
        <c:ser>
          <c:idx val="2"/>
          <c:order val="1"/>
          <c:tx>
            <c:strRef>
              <c:f>'PH (3)'!$A$26</c:f>
              <c:strCache>
                <c:ptCount val="1"/>
                <c:pt idx="0">
                  <c:v>Autoutilitare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'PH (3)'!$C$4:$G$4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(3)'!$C$26:$G$26</c:f>
              <c:numCache>
                <c:formatCode>0.00</c:formatCode>
                <c:ptCount val="5"/>
                <c:pt idx="0">
                  <c:v>98.040990761539348</c:v>
                </c:pt>
                <c:pt idx="1">
                  <c:v>112.87219434413919</c:v>
                </c:pt>
                <c:pt idx="2">
                  <c:v>118.06133455742022</c:v>
                </c:pt>
                <c:pt idx="3">
                  <c:v>133.4240216692402</c:v>
                </c:pt>
                <c:pt idx="4">
                  <c:v>125.770377759197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CF-4407-83C2-02050EEE09DE}"/>
            </c:ext>
          </c:extLst>
        </c:ser>
        <c:ser>
          <c:idx val="3"/>
          <c:order val="2"/>
          <c:tx>
            <c:strRef>
              <c:f>'PH (3)'!$A$27</c:f>
              <c:strCache>
                <c:ptCount val="1"/>
                <c:pt idx="0">
                  <c:v>Autovehicule grele incluzând şi autobuze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'PH (3)'!$C$4:$G$4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(3)'!$C$27:$G$27</c:f>
              <c:numCache>
                <c:formatCode>0.00</c:formatCode>
                <c:ptCount val="5"/>
                <c:pt idx="0">
                  <c:v>490.93722766588712</c:v>
                </c:pt>
                <c:pt idx="1">
                  <c:v>516.26053061148821</c:v>
                </c:pt>
                <c:pt idx="2">
                  <c:v>514.83430474135912</c:v>
                </c:pt>
                <c:pt idx="3">
                  <c:v>500.0089619501054</c:v>
                </c:pt>
                <c:pt idx="4">
                  <c:v>404.06332570225601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CF-4407-83C2-02050EEE09DE}"/>
            </c:ext>
          </c:extLst>
        </c:ser>
        <c:ser>
          <c:idx val="4"/>
          <c:order val="3"/>
          <c:tx>
            <c:strRef>
              <c:f>'PH (3)'!$A$28</c:f>
              <c:strCache>
                <c:ptCount val="1"/>
                <c:pt idx="0">
                  <c:v> Motociclete şi motorete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'PH (3)'!$C$4:$G$4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'PH (3)'!$C$28:$G$28</c:f>
              <c:numCache>
                <c:formatCode>0.00</c:formatCode>
                <c:ptCount val="5"/>
                <c:pt idx="0">
                  <c:v>0.13844386448561999</c:v>
                </c:pt>
                <c:pt idx="1">
                  <c:v>0.17109296370924804</c:v>
                </c:pt>
                <c:pt idx="2">
                  <c:v>0.17799499589254092</c:v>
                </c:pt>
                <c:pt idx="3">
                  <c:v>0.24742845203138408</c:v>
                </c:pt>
                <c:pt idx="4">
                  <c:v>0.20357625056072501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CF-4407-83C2-02050EEE09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26122976"/>
        <c:axId val="1626126720"/>
      </c:barChart>
      <c:catAx>
        <c:axId val="16261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6720"/>
        <c:crosses val="autoZero"/>
        <c:auto val="1"/>
        <c:lblAlgn val="ctr"/>
        <c:lblOffset val="100"/>
        <c:noMultiLvlLbl val="0"/>
      </c:catAx>
      <c:valAx>
        <c:axId val="162612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12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36889151015654"/>
          <c:y val="5.3472200374646672E-2"/>
          <c:w val="0.65563110848984341"/>
          <c:h val="0.515053586844601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incalzire comb solid  (biomasa s.a.)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Oras Ianca</c:v>
                </c:pt>
                <c:pt idx="1">
                  <c:v>Oras Insuratei</c:v>
                </c:pt>
                <c:pt idx="2">
                  <c:v>Comuna Chiscani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48.001350005929545</c:v>
                </c:pt>
                <c:pt idx="1">
                  <c:v>49.855195247537857</c:v>
                </c:pt>
                <c:pt idx="2">
                  <c:v>34.251997797334553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7-45BD-9437-04C2A25FF0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incalzire gaze (centrale proprii &amp; sobe/aragaz gaze)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Oras Ianca</c:v>
                </c:pt>
                <c:pt idx="1">
                  <c:v>Oras Insuratei</c:v>
                </c:pt>
                <c:pt idx="2">
                  <c:v>Comuna Chiscani</c:v>
                </c:pt>
              </c:strCache>
            </c:strRef>
          </c:cat>
          <c:val>
            <c:numRef>
              <c:f>Sheet1!$C$2:$C$4</c:f>
              <c:numCache>
                <c:formatCode>0.000</c:formatCode>
                <c:ptCount val="3"/>
                <c:pt idx="0" formatCode="0.00">
                  <c:v>8.773454289237273E-2</c:v>
                </c:pt>
                <c:pt idx="1">
                  <c:v>3.9106482296987844E-3</c:v>
                </c:pt>
                <c:pt idx="2" formatCode="0.00">
                  <c:v>2.9924960366390696E-2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37-45BD-9437-04C2A25FF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444639"/>
        <c:axId val="1294445887"/>
      </c:barChart>
      <c:catAx>
        <c:axId val="1294444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445887"/>
        <c:crosses val="autoZero"/>
        <c:auto val="1"/>
        <c:lblAlgn val="ctr"/>
        <c:lblOffset val="100"/>
        <c:noMultiLvlLbl val="0"/>
      </c:catAx>
      <c:valAx>
        <c:axId val="1294445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44463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36889151015654"/>
          <c:y val="5.3472200374646672E-2"/>
          <c:w val="0.65563110848984341"/>
          <c:h val="0.515053586844601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incalzire comb solid  (biomasa s.a.)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Oras Ianca</c:v>
                </c:pt>
                <c:pt idx="1">
                  <c:v>Oras Insuratei</c:v>
                </c:pt>
                <c:pt idx="2">
                  <c:v>Comuna Chiscani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3.5151475767462519</c:v>
                </c:pt>
                <c:pt idx="1">
                  <c:v>3.6509050003999</c:v>
                </c:pt>
                <c:pt idx="2">
                  <c:v>2.5082800179816931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37-4CFB-B161-ABA1858B80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incalzire gaze (centrale proprii &amp; sobe/aragaz gaze)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Oras Ianca</c:v>
                </c:pt>
                <c:pt idx="1">
                  <c:v>Oras Insuratei</c:v>
                </c:pt>
                <c:pt idx="2">
                  <c:v>Comuna Chiscani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3.727463748458693</c:v>
                </c:pt>
                <c:pt idx="1">
                  <c:v>0.16614663995067819</c:v>
                </c:pt>
                <c:pt idx="2">
                  <c:v>1.2713829839704069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37-4CFB-B161-ABA1858B80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444639"/>
        <c:axId val="1294445887"/>
      </c:barChart>
      <c:catAx>
        <c:axId val="1294444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445887"/>
        <c:crosses val="autoZero"/>
        <c:auto val="1"/>
        <c:lblAlgn val="ctr"/>
        <c:lblOffset val="100"/>
        <c:noMultiLvlLbl val="0"/>
      </c:catAx>
      <c:valAx>
        <c:axId val="1294445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44463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o-RO" sz="1400"/>
              <a:t>BR</a:t>
            </a:r>
            <a:r>
              <a:rPr lang="en-US" sz="1400"/>
              <a:t>-</a:t>
            </a:r>
            <a:r>
              <a:rPr lang="ro-RO" sz="1400"/>
              <a:t>3, an 2017</a:t>
            </a:r>
            <a:endParaRPr lang="en-US" sz="1400"/>
          </a:p>
          <a:p>
            <a:pPr>
              <a:defRPr sz="1400"/>
            </a:pPr>
            <a:r>
              <a:rPr lang="ro-RO" sz="1400"/>
              <a:t>C</a:t>
            </a:r>
            <a:r>
              <a:rPr lang="en-US" sz="1400"/>
              <a:t>oncentrați</a:t>
            </a:r>
            <a:r>
              <a:rPr lang="ro-RO" sz="1400"/>
              <a:t>a</a:t>
            </a:r>
            <a:r>
              <a:rPr lang="en-US" sz="1400"/>
              <a:t> medi</a:t>
            </a:r>
            <a:r>
              <a:rPr lang="ro-RO" sz="1400"/>
              <a:t>e</a:t>
            </a:r>
            <a:r>
              <a:rPr lang="en-US" sz="1400"/>
              <a:t> anual</a:t>
            </a:r>
            <a:r>
              <a:rPr lang="ro-RO" sz="1400"/>
              <a:t>ă</a:t>
            </a:r>
            <a:r>
              <a:rPr lang="en-US" sz="1400"/>
              <a:t> PM10 raportat la VL, PSE și PIE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2.5236932706450575E-2"/>
          <c:y val="0.27989277237463794"/>
          <c:w val="0.82858522513981481"/>
          <c:h val="0.536300802678498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 DATE ZILNICE medii anuale'!$I$7</c:f>
              <c:strCache>
                <c:ptCount val="1"/>
                <c:pt idx="0">
                  <c:v>media anuala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dLbls>
            <c:dLbl>
              <c:idx val="0"/>
              <c:spPr>
                <a:noFill/>
                <a:ln w="635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C7B-4725-934E-9FDD7043895D}"/>
                </c:ext>
              </c:extLst>
            </c:dLbl>
            <c:dLbl>
              <c:idx val="2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C7B-4725-934E-9FDD7043895D}"/>
                </c:ext>
              </c:extLst>
            </c:dLbl>
            <c:dLbl>
              <c:idx val="3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C7B-4725-934E-9FDD7043895D}"/>
                </c:ext>
              </c:extLst>
            </c:dLbl>
            <c:dLbl>
              <c:idx val="4"/>
              <c:spPr>
                <a:solidFill>
                  <a:schemeClr val="l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C7B-4725-934E-9FDD7043895D}"/>
                </c:ext>
              </c:extLst>
            </c:dLbl>
            <c:spPr>
              <a:noFill/>
              <a:ln w="635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anuale'!$H$11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'PM10 DATE ZILNICE medii anuale'!$I$11</c:f>
              <c:numCache>
                <c:formatCode>#,##0.00</c:formatCode>
                <c:ptCount val="1"/>
                <c:pt idx="0">
                  <c:v>24.58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7B-4725-934E-9FDD70438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2988336"/>
        <c:axId val="1"/>
      </c:barChart>
      <c:lineChart>
        <c:grouping val="standard"/>
        <c:varyColors val="0"/>
        <c:ser>
          <c:idx val="1"/>
          <c:order val="1"/>
          <c:tx>
            <c:strRef>
              <c:f>'PM10 DATE ZILNICE medii anuale'!$D$7</c:f>
              <c:strCache>
                <c:ptCount val="1"/>
                <c:pt idx="0">
                  <c:v>VL an</c:v>
                </c:pt>
              </c:strCache>
            </c:strRef>
          </c:tx>
          <c:marker>
            <c:symbol val="none"/>
          </c:marker>
          <c:cat>
            <c:numRef>
              <c:f>'PM10 DATE ZILNICE medii anuale'!$H$10:$H$11</c:f>
              <c:numCache>
                <c:formatCode>General</c:formatCode>
                <c:ptCount val="2"/>
                <c:pt idx="0">
                  <c:v>2018</c:v>
                </c:pt>
                <c:pt idx="1">
                  <c:v>2017</c:v>
                </c:pt>
              </c:numCache>
            </c:numRef>
          </c:cat>
          <c:val>
            <c:numRef>
              <c:f>'PM10 DATE ZILNICE medii anuale'!$D$10:$D$11</c:f>
              <c:numCache>
                <c:formatCode>General</c:formatCode>
                <c:ptCount val="2"/>
                <c:pt idx="0">
                  <c:v>40</c:v>
                </c:pt>
                <c:pt idx="1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C7B-4725-934E-9FDD7043895D}"/>
            </c:ext>
          </c:extLst>
        </c:ser>
        <c:ser>
          <c:idx val="2"/>
          <c:order val="2"/>
          <c:tx>
            <c:strRef>
              <c:f>'PM10 DATE ZILNICE medii anuale'!$E$7</c:f>
              <c:strCache>
                <c:ptCount val="1"/>
                <c:pt idx="0">
                  <c:v>PSE</c:v>
                </c:pt>
              </c:strCache>
            </c:strRef>
          </c:tx>
          <c:marker>
            <c:symbol val="none"/>
          </c:marker>
          <c:cat>
            <c:numRef>
              <c:f>'PM10 DATE ZILNICE medii anuale'!$H$10:$H$11</c:f>
              <c:numCache>
                <c:formatCode>General</c:formatCode>
                <c:ptCount val="2"/>
                <c:pt idx="0">
                  <c:v>2018</c:v>
                </c:pt>
                <c:pt idx="1">
                  <c:v>2017</c:v>
                </c:pt>
              </c:numCache>
            </c:numRef>
          </c:cat>
          <c:val>
            <c:numRef>
              <c:f>'PM10 DATE ZILNICE medii anuale'!$E$10:$E$11</c:f>
              <c:numCache>
                <c:formatCode>General</c:formatCode>
                <c:ptCount val="2"/>
                <c:pt idx="0">
                  <c:v>28</c:v>
                </c:pt>
                <c:pt idx="1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C7B-4725-934E-9FDD7043895D}"/>
            </c:ext>
          </c:extLst>
        </c:ser>
        <c:ser>
          <c:idx val="3"/>
          <c:order val="3"/>
          <c:tx>
            <c:strRef>
              <c:f>'PM10 DATE ZILNICE medii anuale'!$F$7</c:f>
              <c:strCache>
                <c:ptCount val="1"/>
                <c:pt idx="0">
                  <c:v>PIE</c:v>
                </c:pt>
              </c:strCache>
            </c:strRef>
          </c:tx>
          <c:marker>
            <c:symbol val="none"/>
          </c:marker>
          <c:cat>
            <c:numRef>
              <c:f>'PM10 DATE ZILNICE medii anuale'!$H$10:$H$11</c:f>
              <c:numCache>
                <c:formatCode>General</c:formatCode>
                <c:ptCount val="2"/>
                <c:pt idx="0">
                  <c:v>2018</c:v>
                </c:pt>
                <c:pt idx="1">
                  <c:v>2017</c:v>
                </c:pt>
              </c:numCache>
            </c:numRef>
          </c:cat>
          <c:val>
            <c:numRef>
              <c:f>'PM10 DATE ZILNICE medii anuale'!$F$10:$F$11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C7B-4725-934E-9FDD70438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988336"/>
        <c:axId val="1"/>
      </c:lineChart>
      <c:catAx>
        <c:axId val="199298833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992988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6250529677383505"/>
          <c:y val="0.88238139120995007"/>
          <c:w val="0.66668839702086169"/>
          <c:h val="8.6507979530387261E-2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o-RO" sz="1400" dirty="0"/>
              <a:t>BR</a:t>
            </a:r>
            <a:r>
              <a:rPr lang="en-US" sz="1400" dirty="0"/>
              <a:t>-</a:t>
            </a:r>
            <a:r>
              <a:rPr lang="ro-RO" sz="1400" dirty="0"/>
              <a:t>3, an 2017</a:t>
            </a:r>
            <a:endParaRPr lang="en-US" sz="1400" dirty="0"/>
          </a:p>
          <a:p>
            <a:pPr>
              <a:defRPr sz="1400"/>
            </a:pPr>
            <a:r>
              <a:rPr lang="ro-RO" sz="1400" dirty="0"/>
              <a:t>N</a:t>
            </a:r>
            <a:r>
              <a:rPr lang="en-US" sz="1400" dirty="0" err="1"/>
              <a:t>umărul</a:t>
            </a:r>
            <a:r>
              <a:rPr lang="en-US" sz="1400" dirty="0"/>
              <a:t> de </a:t>
            </a:r>
            <a:r>
              <a:rPr lang="en-US" sz="1400" dirty="0" err="1"/>
              <a:t>zile</a:t>
            </a:r>
            <a:r>
              <a:rPr lang="en-US" sz="1400" dirty="0"/>
              <a:t> cu </a:t>
            </a:r>
            <a:r>
              <a:rPr lang="en-US" sz="1400" dirty="0" err="1"/>
              <a:t>concentrații</a:t>
            </a:r>
            <a:r>
              <a:rPr lang="en-US" sz="1400" dirty="0"/>
              <a:t> </a:t>
            </a:r>
            <a:r>
              <a:rPr lang="en-US" sz="1400" dirty="0" err="1"/>
              <a:t>mai</a:t>
            </a:r>
            <a:r>
              <a:rPr lang="en-US" sz="1400" dirty="0"/>
              <a:t> </a:t>
            </a:r>
            <a:r>
              <a:rPr lang="en-US" sz="1400" dirty="0" err="1"/>
              <a:t>mari</a:t>
            </a:r>
            <a:r>
              <a:rPr lang="en-US" sz="1400" dirty="0"/>
              <a:t> de 50 µg/m</a:t>
            </a:r>
            <a:r>
              <a:rPr lang="en-US" sz="1400" baseline="30000" dirty="0"/>
              <a:t>3</a:t>
            </a:r>
            <a:r>
              <a:rPr lang="en-US" sz="1400" dirty="0"/>
              <a:t> </a:t>
            </a:r>
            <a:r>
              <a:rPr lang="en-US" sz="1400" dirty="0" err="1"/>
              <a:t>și</a:t>
            </a:r>
            <a:r>
              <a:rPr lang="en-US" sz="1400" dirty="0"/>
              <a:t> </a:t>
            </a:r>
            <a:r>
              <a:rPr lang="en-US" sz="1400" dirty="0" err="1"/>
              <a:t>între</a:t>
            </a:r>
            <a:r>
              <a:rPr lang="en-US" sz="1400" dirty="0"/>
              <a:t> PIE </a:t>
            </a:r>
            <a:r>
              <a:rPr lang="en-US" sz="1400" dirty="0" err="1"/>
              <a:t>și</a:t>
            </a:r>
            <a:r>
              <a:rPr lang="en-US" sz="1400" dirty="0"/>
              <a:t> PSE </a:t>
            </a:r>
            <a:r>
              <a:rPr lang="en-US" sz="1400" dirty="0" err="1"/>
              <a:t>pentru</a:t>
            </a:r>
            <a:r>
              <a:rPr lang="en-US" sz="1400" dirty="0"/>
              <a:t> PM</a:t>
            </a:r>
            <a:r>
              <a:rPr lang="en-US" sz="1400" baseline="-25000" dirty="0"/>
              <a:t>10</a:t>
            </a:r>
            <a:r>
              <a:rPr lang="en-US" sz="1400" dirty="0"/>
              <a:t> </a:t>
            </a:r>
          </a:p>
        </c:rich>
      </c:tx>
      <c:layout>
        <c:manualLayout>
          <c:xMode val="edge"/>
          <c:yMode val="edge"/>
          <c:x val="0.13727066549150291"/>
          <c:y val="2.39116220081989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1670131190959032E-2"/>
          <c:y val="0.31056063468970585"/>
          <c:w val="0.89019685039370078"/>
          <c:h val="0.49476394260541556"/>
        </c:manualLayout>
      </c:layout>
      <c:barChart>
        <c:barDir val="col"/>
        <c:grouping val="clustered"/>
        <c:varyColors val="0"/>
        <c:ser>
          <c:idx val="3"/>
          <c:order val="1"/>
          <c:tx>
            <c:strRef>
              <c:f>'PM10 DATE ZILNICE medii anuale'!$F$15</c:f>
              <c:strCache>
                <c:ptCount val="1"/>
                <c:pt idx="0">
                  <c:v>nr. zile între PIE și PSE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'PM10 DATE ZILNICE medii anuale'!$B$19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'PM10 DATE ZILNICE medii anuale'!$F$19</c:f>
              <c:numCache>
                <c:formatCode>General</c:formatCode>
                <c:ptCount val="1"/>
                <c:pt idx="0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99-466C-809C-1DC83CF60C74}"/>
            </c:ext>
          </c:extLst>
        </c:ser>
        <c:ser>
          <c:idx val="0"/>
          <c:order val="2"/>
          <c:tx>
            <c:strRef>
              <c:f>'PM10 DATE ZILNICE medii anuale'!$C$15</c:f>
              <c:strCache>
                <c:ptCount val="1"/>
                <c:pt idx="0">
                  <c:v>nr. zile &gt;50 µg/m3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'PM10 DATE ZILNICE medii anuale'!$B$19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'PM10 DATE ZILNICE medii anuale'!$C$19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99-466C-809C-1DC83CF60C74}"/>
            </c:ext>
          </c:extLst>
        </c:ser>
        <c:ser>
          <c:idx val="1"/>
          <c:order val="3"/>
          <c:tx>
            <c:strRef>
              <c:f>'PM10 DATE ZILNICE medii anuale'!$G$15</c:f>
              <c:strCache>
                <c:ptCount val="1"/>
                <c:pt idx="0">
                  <c:v>nr. zile mai mare de PSE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numRef>
              <c:f>'PM10 DATE ZILNICE medii anuale'!$B$19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'PM10 DATE ZILNICE medii anuale'!$G$19</c:f>
              <c:numCache>
                <c:formatCode>General</c:formatCode>
                <c:ptCount val="1"/>
                <c:pt idx="0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99-466C-809C-1DC83CF60C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6145296"/>
        <c:axId val="1"/>
      </c:barChart>
      <c:lineChart>
        <c:grouping val="standard"/>
        <c:varyColors val="0"/>
        <c:ser>
          <c:idx val="2"/>
          <c:order val="0"/>
          <c:tx>
            <c:strRef>
              <c:f>'PM10 DATE ZILNICE medii anuale'!$E$15</c:f>
              <c:strCache>
                <c:ptCount val="1"/>
                <c:pt idx="0">
                  <c:v>35 depășiri pentru VL și PIE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'PM10 DATE ZILNICE medii anuale'!$B$16:$B$19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'PM10 DATE ZILNICE medii anuale'!$E$18:$E$19</c:f>
              <c:numCache>
                <c:formatCode>General</c:formatCode>
                <c:ptCount val="2"/>
                <c:pt idx="0">
                  <c:v>35</c:v>
                </c:pt>
                <c:pt idx="1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099-466C-809C-1DC83CF60C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6145296"/>
        <c:axId val="1"/>
      </c:lineChart>
      <c:catAx>
        <c:axId val="191614529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916145296"/>
        <c:crosses val="autoZero"/>
        <c:crossBetween val="between"/>
        <c:majorUnit val="2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0941273639757852E-2"/>
          <c:y val="0.8877849596843006"/>
          <c:w val="0.97946818085270704"/>
          <c:h val="0.10204424823957478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FD580-2001-48F6-8A45-52BA83FF99DD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58CC1-783B-45C2-B9B9-14338034B1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010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35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46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7845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5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8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8675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3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19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499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2506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6636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58CC1-783B-45C2-B9B9-14338034B1CF}" type="slidenum">
              <a:rPr lang="ro-RO" smtClean="0"/>
              <a:t>23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5513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0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7248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893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8893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900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368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5562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1003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894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794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552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8449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994C-D2B3-44FD-8F6E-051EB5FDD602}" type="datetimeFigureOut">
              <a:rPr lang="ro-RO" smtClean="0"/>
              <a:t>28.07.2021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F5AE-8914-48DD-9CBD-5FC5B5E2627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3521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jbraila.ro/Portal/Braila/CJBraila/portal.nsf/AllByUNID/39FF6F51CEF91AEEC2257D09003C634E?OpenDocument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jbraila.ro/Portal/Braila/CJBraila/portal.nsf/AllByUNID/39FF6F51CEF91AEEC2257D09003C634E?OpenDocume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pm.ro/web/apm-braila/calitatea-aerului-inconjurato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raila.insse.ro/wp-content/uploads/2020/03/Popula%C5%A3ia-dup%C4%83-domiciliu2019l.pdf" TargetMode="External"/><Relationship Id="rId5" Type="http://schemas.openxmlformats.org/officeDocument/2006/relationships/hyperlink" Target="https://cjbraila.ro/Portal/Braila/CJBraila/portal.nsf/AllByUNID/39FF6F51CEF91AEEC2257D09003C634E?OpenDocument" TargetMode="External"/><Relationship Id="rId4" Type="http://schemas.openxmlformats.org/officeDocument/2006/relationships/hyperlink" Target="http://primaria-ianca.ro/documente/2016-2026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" y="0"/>
            <a:ext cx="12127291" cy="17416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319" y="1779812"/>
            <a:ext cx="11887199" cy="294183"/>
          </a:xfrm>
          <a:prstGeom prst="rect">
            <a:avLst/>
          </a:prstGeom>
          <a:solidFill>
            <a:srgbClr val="C5E2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         Proiect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Îmbunătățirea Sistemului de Evaluare și Monitorizare a Calității Aerului la nivel național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Cod My SMIS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2014+: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139703</a:t>
            </a:r>
            <a:endParaRPr lang="ro-RO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269207"/>
              </p:ext>
            </p:extLst>
          </p:nvPr>
        </p:nvGraphicFramePr>
        <p:xfrm>
          <a:off x="234463" y="3220922"/>
          <a:ext cx="11800055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946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2175073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8107036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431242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REGIUNE	</a:t>
                      </a:r>
                    </a:p>
                    <a:p>
                      <a:pPr algn="ctr"/>
                      <a:endParaRPr lang="ro-R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Județ sau  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/>
                        <a:t>DESCRIERE ACHIZIȚII	</a:t>
                      </a:r>
                    </a:p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411480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SUD-EST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600" u="none" strike="noStrike" dirty="0">
                          <a:effectLst/>
                        </a:rPr>
                        <a:t>GALAȚI/</a:t>
                      </a:r>
                    </a:p>
                    <a:p>
                      <a:pPr algn="l" fontAlgn="ctr"/>
                      <a:r>
                        <a:rPr lang="ro-RO" sz="1600" u="none" strike="noStrike" dirty="0">
                          <a:effectLst/>
                        </a:rPr>
                        <a:t>Municipiul Tecuci</a:t>
                      </a:r>
                      <a:endParaRPr lang="ro-RO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>
                          <a:effectLst/>
                        </a:rPr>
                        <a:t>Instalare echipamente prelevare PM</a:t>
                      </a:r>
                      <a:r>
                        <a:rPr lang="it-IT" sz="1600" u="none" strike="noStrike" baseline="-25000" dirty="0">
                          <a:effectLst/>
                        </a:rPr>
                        <a:t>2,5</a:t>
                      </a:r>
                      <a:r>
                        <a:rPr lang="it-IT" sz="1600" u="none" strike="noStrike" dirty="0">
                          <a:effectLst/>
                        </a:rPr>
                        <a:t> și PM</a:t>
                      </a:r>
                      <a:r>
                        <a:rPr lang="it-IT" sz="1600" u="none" strike="noStrike" baseline="-25000" dirty="0">
                          <a:effectLst/>
                        </a:rPr>
                        <a:t>10</a:t>
                      </a:r>
                      <a:endParaRPr lang="it-IT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BRĂILA</a:t>
                      </a: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(Trafic)</a:t>
                      </a:r>
                      <a:endParaRPr lang="ro-RO" sz="16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it-IT" sz="1600" b="1" i="1" u="sng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localitatea se va stabili prin activitatea A1.1.3</a:t>
                      </a:r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prelevare PM</a:t>
                      </a:r>
                      <a:r>
                        <a:rPr lang="it-IT" sz="1600" b="1" u="none" strike="noStrike" kern="120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o-RO" sz="1600" b="1" u="none" strike="noStrike" kern="1200" baseline="-250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(localitatea se va stabili prin activitatea A1.1.3) </a:t>
                      </a: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532694"/>
                  </a:ext>
                </a:extLst>
              </a:tr>
              <a:tr h="43792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TULCEA/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Municipiul Tulcea</a:t>
                      </a:r>
                      <a:endParaRPr lang="ro-RO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>
                          <a:effectLst/>
                        </a:rPr>
                        <a:t>Instalare echipamente prelevare PM</a:t>
                      </a:r>
                      <a:r>
                        <a:rPr lang="it-IT" sz="1600" u="none" strike="noStrike" baseline="-25000" dirty="0">
                          <a:effectLst/>
                        </a:rPr>
                        <a:t>2,5</a:t>
                      </a:r>
                      <a:r>
                        <a:rPr lang="it-IT" sz="1600" u="none" strike="noStrike" dirty="0">
                          <a:effectLst/>
                        </a:rPr>
                        <a:t> și PM</a:t>
                      </a:r>
                      <a:r>
                        <a:rPr lang="it-IT" sz="1600" u="none" strike="noStrike" baseline="-25000" dirty="0">
                          <a:effectLst/>
                        </a:rPr>
                        <a:t>10</a:t>
                      </a:r>
                      <a:endParaRPr lang="it-IT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43792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VRANCEA/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Municipiul Focşani</a:t>
                      </a:r>
                      <a:endParaRPr lang="ro-RO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>
                          <a:effectLst/>
                        </a:rPr>
                        <a:t>Instalare echipamente prelevare PM</a:t>
                      </a:r>
                      <a:r>
                        <a:rPr lang="it-IT" sz="1600" u="none" strike="noStrike" baseline="-25000" dirty="0">
                          <a:effectLst/>
                        </a:rPr>
                        <a:t>2,5</a:t>
                      </a:r>
                      <a:r>
                        <a:rPr lang="it-IT" sz="1600" u="none" strike="noStrike" dirty="0">
                          <a:effectLst/>
                        </a:rPr>
                        <a:t> PM</a:t>
                      </a:r>
                      <a:r>
                        <a:rPr lang="it-IT" sz="1600" u="none" strike="noStrike" baseline="-25000" dirty="0">
                          <a:effectLst/>
                        </a:rPr>
                        <a:t>10 </a:t>
                      </a:r>
                      <a:r>
                        <a:rPr lang="it-IT" sz="1600" u="none" strike="noStrike" dirty="0">
                          <a:effectLst/>
                        </a:rPr>
                        <a:t>și </a:t>
                      </a:r>
                      <a:r>
                        <a:rPr lang="it-IT" sz="1600" u="none" strike="noStrike" kern="1200" dirty="0">
                          <a:effectLst/>
                        </a:rPr>
                        <a:t>HAP</a:t>
                      </a:r>
                      <a:endParaRPr lang="it-IT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402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95" y="1747519"/>
            <a:ext cx="3956244" cy="4930887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07778" y="53509"/>
            <a:ext cx="4748702" cy="1866732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STAȚIA BR-5</a:t>
            </a:r>
            <a:br>
              <a:rPr lang="ro-RO" sz="4000" b="1" dirty="0"/>
            </a:br>
            <a:r>
              <a:rPr lang="ro-RO" sz="4000" b="1" dirty="0"/>
              <a:t>Sat CHISCANI</a:t>
            </a:r>
            <a:br>
              <a:rPr lang="ro-RO" sz="4000" b="1" dirty="0"/>
            </a:br>
            <a:r>
              <a:rPr lang="en-US" sz="4000" b="1" dirty="0"/>
              <a:t>se </a:t>
            </a:r>
            <a:r>
              <a:rPr lang="en-US" sz="4000" b="1" dirty="0" err="1"/>
              <a:t>va</a:t>
            </a:r>
            <a:r>
              <a:rPr lang="en-US" sz="4000" b="1" dirty="0"/>
              <a:t> </a:t>
            </a:r>
            <a:r>
              <a:rPr lang="ro-RO" sz="4000" b="1" dirty="0"/>
              <a:t>reloca și redefini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53510"/>
            <a:ext cx="6564438" cy="4534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367" y="4698219"/>
            <a:ext cx="5130262" cy="20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4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7778" y="53509"/>
            <a:ext cx="2940222" cy="120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000" b="1" dirty="0"/>
              <a:t>STAȚIA BR-5</a:t>
            </a:r>
            <a:br>
              <a:rPr lang="ro-RO" sz="4000" b="1" dirty="0"/>
            </a:br>
            <a:r>
              <a:rPr lang="ro-RO" sz="4000" b="1" dirty="0"/>
              <a:t>Oraș Ianca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8" y="1214120"/>
            <a:ext cx="11878871" cy="55168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82160" y="3860800"/>
            <a:ext cx="487680" cy="223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900" dirty="0"/>
              <a:t>BR - 5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824" y="53509"/>
            <a:ext cx="5194147" cy="41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51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975" y="1880962"/>
            <a:ext cx="5578651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just"/>
            <a:r>
              <a:rPr lang="ro-RO" b="1" dirty="0"/>
              <a:t>Primul criteriu </a:t>
            </a:r>
            <a:r>
              <a:rPr lang="ro-RO" dirty="0"/>
              <a:t>de identificare a </a:t>
            </a:r>
            <a:r>
              <a:rPr lang="ro-R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localităților/ariilor analizate din zona Brăila</a:t>
            </a:r>
            <a:r>
              <a:rPr lang="ro-RO" dirty="0"/>
              <a:t> este </a:t>
            </a:r>
            <a:r>
              <a:rPr lang="ro-RO" b="1" dirty="0">
                <a:solidFill>
                  <a:srgbClr val="FF0000"/>
                </a:solidFill>
              </a:rPr>
              <a:t>densitatea populației</a:t>
            </a:r>
            <a:r>
              <a:rPr lang="ro-RO" b="1" dirty="0"/>
              <a:t>. </a:t>
            </a:r>
            <a:r>
              <a:rPr lang="ro-RO" dirty="0"/>
              <a:t>Ca urmare, pe baza datelor referitoare la densitatea populației, prezentate în grafic, </a:t>
            </a:r>
            <a:r>
              <a:rPr lang="ro-RO" b="1" dirty="0"/>
              <a:t>analiza a fost inițiată pentru orașele</a:t>
            </a:r>
            <a:endParaRPr lang="ro-RO" b="1" dirty="0">
              <a:solidFill>
                <a:srgbClr val="C00000"/>
              </a:solidFill>
            </a:endParaRPr>
          </a:p>
          <a:p>
            <a:pPr marL="285750" lvl="1" indent="-285750" algn="just">
              <a:buFontTx/>
              <a:buChar char="-"/>
            </a:pPr>
            <a:r>
              <a:rPr lang="ro-RO" b="1" dirty="0">
                <a:solidFill>
                  <a:srgbClr val="C00000"/>
                </a:solidFill>
              </a:rPr>
              <a:t>Făurei, </a:t>
            </a:r>
          </a:p>
          <a:p>
            <a:pPr marL="285750" lvl="1" indent="-285750" algn="just">
              <a:buFontTx/>
              <a:buChar char="-"/>
            </a:pPr>
            <a:r>
              <a:rPr lang="ro-RO" b="1" dirty="0">
                <a:solidFill>
                  <a:srgbClr val="C00000"/>
                </a:solidFill>
              </a:rPr>
              <a:t>Ianca,</a:t>
            </a:r>
          </a:p>
          <a:p>
            <a:pPr marL="285750" lvl="1" indent="-285750" algn="just">
              <a:buFontTx/>
              <a:buChar char="-"/>
            </a:pPr>
            <a:r>
              <a:rPr lang="ro-RO" b="1" dirty="0">
                <a:solidFill>
                  <a:srgbClr val="C00000"/>
                </a:solidFill>
              </a:rPr>
              <a:t>Însurăței</a:t>
            </a:r>
            <a:r>
              <a:rPr lang="ro-RO" dirty="0">
                <a:solidFill>
                  <a:srgbClr val="C00000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0" y="88708"/>
            <a:ext cx="12192000" cy="63612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ro-RO" b="1" dirty="0"/>
              <a:t>Analiza aspectelor relevante pentru criteriile urmărite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1600100"/>
              </p:ext>
            </p:extLst>
          </p:nvPr>
        </p:nvGraphicFramePr>
        <p:xfrm>
          <a:off x="6051590" y="1880963"/>
          <a:ext cx="4065806" cy="2308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0373360" y="2275848"/>
            <a:ext cx="16710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200" i="1" dirty="0"/>
              <a:t>Sursa datelor: POPULAŢIA DUPĂ DOMICILIU DIN JUDEŢUL BRĂILA, Date provizorii 2019</a:t>
            </a:r>
          </a:p>
          <a:p>
            <a:r>
              <a:rPr lang="ro-RO" sz="1200" i="1" dirty="0"/>
              <a:t>https://braila.insse.ro/wp-content/uploads/2020/03/Popula%C5%A3ia-dup%C4%83-domiciliu2019l.pdf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394" y="5950525"/>
            <a:ext cx="11568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Un alt aspect care a fost luat în considerare este cel al relocării și redefinirii stației BR-5 </a:t>
            </a:r>
            <a:r>
              <a:rPr lang="it-IT" dirty="0"/>
              <a:t>situat</a:t>
            </a:r>
            <a:r>
              <a:rPr lang="ro-RO" dirty="0"/>
              <a:t>ă</a:t>
            </a:r>
            <a:r>
              <a:rPr lang="it-IT" dirty="0"/>
              <a:t> </a:t>
            </a:r>
            <a:r>
              <a:rPr lang="ro-RO" dirty="0"/>
              <a:t>î</a:t>
            </a:r>
            <a:r>
              <a:rPr lang="it-IT" dirty="0"/>
              <a:t>n comuna Chiscani</a:t>
            </a:r>
            <a:r>
              <a:rPr lang="ro-RO" dirty="0"/>
              <a:t>,</a:t>
            </a:r>
            <a:r>
              <a:rPr lang="it-IT" dirty="0"/>
              <a:t> </a:t>
            </a:r>
            <a:r>
              <a:rPr lang="ro-RO" dirty="0"/>
              <a:t>î</a:t>
            </a:r>
            <a:r>
              <a:rPr lang="it-IT" dirty="0"/>
              <a:t>n sta</a:t>
            </a:r>
            <a:r>
              <a:rPr lang="ro-RO" dirty="0"/>
              <a:t>ț</a:t>
            </a:r>
            <a:r>
              <a:rPr lang="it-IT" dirty="0"/>
              <a:t>ie de F</a:t>
            </a:r>
            <a:r>
              <a:rPr lang="ro-RO" dirty="0"/>
              <a:t>ond urban, </a:t>
            </a:r>
            <a:r>
              <a:rPr lang="it-IT" dirty="0"/>
              <a:t>amplasat</a:t>
            </a:r>
            <a:r>
              <a:rPr lang="ro-RO" dirty="0"/>
              <a:t>ă</a:t>
            </a:r>
            <a:r>
              <a:rPr lang="it-IT" dirty="0"/>
              <a:t> </a:t>
            </a:r>
            <a:r>
              <a:rPr lang="ro-RO" dirty="0"/>
              <a:t>î</a:t>
            </a:r>
            <a:r>
              <a:rPr lang="it-IT" dirty="0"/>
              <a:t>n </a:t>
            </a:r>
            <a:r>
              <a:rPr lang="ro-RO" b="1" dirty="0">
                <a:solidFill>
                  <a:srgbClr val="C00000"/>
                </a:solidFill>
              </a:rPr>
              <a:t>localitatea Ianca</a:t>
            </a:r>
            <a:r>
              <a:rPr lang="ro-R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6468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7" y="594408"/>
            <a:ext cx="4531319" cy="6104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19" y="678804"/>
            <a:ext cx="4571981" cy="6179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434" y="983636"/>
            <a:ext cx="4155071" cy="223708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88708"/>
            <a:ext cx="12192000" cy="6361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o-RO" b="1"/>
              <a:t>Analiza aspectelor relevante pentru criteriile urmărite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765040" y="6052251"/>
            <a:ext cx="2834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200" i="1" dirty="0">
                <a:solidFill>
                  <a:srgbClr val="000000"/>
                </a:solidFill>
                <a:latin typeface="BebasNeueRegular"/>
              </a:rPr>
              <a:t>Sursa: Strategia de dezvoltare durabila a judetului Braila 2014-2020</a:t>
            </a:r>
            <a:r>
              <a:rPr lang="en-GB" sz="1200" i="1" dirty="0">
                <a:solidFill>
                  <a:srgbClr val="000000"/>
                </a:solidFill>
                <a:latin typeface="BebasNeueRegular"/>
              </a:rPr>
              <a:t> </a:t>
            </a:r>
            <a:r>
              <a:rPr lang="ro-RO" sz="1200" i="1" dirty="0">
                <a:hlinkClick r:id="rId5"/>
              </a:rPr>
              <a:t>CONSILIUL JUDETEAN BRAILA (cjbraila.ro)</a:t>
            </a:r>
            <a:endParaRPr lang="ro-RO" sz="1200" b="0" i="1" dirty="0">
              <a:solidFill>
                <a:srgbClr val="000000"/>
              </a:solidFill>
              <a:effectLst/>
              <a:latin typeface="BebasNeueRegular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730240" y="2593164"/>
            <a:ext cx="6807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18249" y="2857324"/>
            <a:ext cx="6807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12080" y="3141804"/>
            <a:ext cx="6807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118249" y="3405964"/>
            <a:ext cx="153497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1" indent="-285750" algn="just">
              <a:buFontTx/>
              <a:buChar char="-"/>
            </a:pPr>
            <a:r>
              <a:rPr lang="ro-RO" b="1" dirty="0">
                <a:solidFill>
                  <a:srgbClr val="C00000"/>
                </a:solidFill>
              </a:rPr>
              <a:t>Ianca,</a:t>
            </a:r>
          </a:p>
          <a:p>
            <a:pPr marL="285750" lvl="1" indent="-285750" algn="just">
              <a:buFontTx/>
              <a:buChar char="-"/>
            </a:pPr>
            <a:r>
              <a:rPr lang="ro-RO" b="1" dirty="0">
                <a:solidFill>
                  <a:srgbClr val="C00000"/>
                </a:solidFill>
              </a:rPr>
              <a:t>Făurei</a:t>
            </a:r>
          </a:p>
          <a:p>
            <a:pPr marL="285750" lvl="1" indent="-285750" algn="just">
              <a:buFontTx/>
              <a:buChar char="-"/>
            </a:pPr>
            <a:r>
              <a:rPr lang="ro-RO" b="1" dirty="0">
                <a:solidFill>
                  <a:srgbClr val="C00000"/>
                </a:solidFill>
              </a:rPr>
              <a:t>Însurăței</a:t>
            </a:r>
            <a:r>
              <a:rPr lang="ro-RO" dirty="0">
                <a:solidFill>
                  <a:srgbClr val="C00000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78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100" y="1690689"/>
            <a:ext cx="11896620" cy="385667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o-RO" dirty="0"/>
              <a:t>	Pentru a respecta criteriul de amplasare la macroscară referitor la furnizarea datelor despre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ariile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din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interiorul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zone</a:t>
            </a:r>
            <a:r>
              <a:rPr lang="ro-RO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Brăila </a:t>
            </a:r>
            <a:r>
              <a:rPr lang="ro-RO" dirty="0"/>
              <a:t>(județ Brăila cu excepția municipiului Brăila)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u="sng" dirty="0"/>
              <a:t>apar </a:t>
            </a:r>
            <a:r>
              <a:rPr lang="en-US" b="1" spc="50" dirty="0" err="1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cele</a:t>
            </a:r>
            <a:r>
              <a:rPr lang="en-US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mai</a:t>
            </a:r>
            <a:r>
              <a:rPr lang="en-US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mari</a:t>
            </a:r>
            <a:r>
              <a:rPr lang="en-US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concentraţii</a:t>
            </a:r>
            <a:r>
              <a:rPr lang="en-US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u="sng" dirty="0"/>
              <a:t>la care </a:t>
            </a:r>
            <a:r>
              <a:rPr lang="en-US" b="1" u="sng" dirty="0" err="1"/>
              <a:t>populaţia</a:t>
            </a:r>
            <a:r>
              <a:rPr lang="en-US" b="1" u="sng" dirty="0"/>
              <a:t> </a:t>
            </a:r>
            <a:r>
              <a:rPr lang="en-US" b="1" u="sng" dirty="0" err="1"/>
              <a:t>este</a:t>
            </a:r>
            <a:r>
              <a:rPr lang="en-US" b="1" u="sng" dirty="0"/>
              <a:t> </a:t>
            </a:r>
            <a:r>
              <a:rPr lang="en-US" b="1" u="sng" dirty="0" err="1"/>
              <a:t>susceptibilă</a:t>
            </a:r>
            <a:r>
              <a:rPr lang="en-US" b="1" u="sng" dirty="0"/>
              <a:t> a fi </a:t>
            </a:r>
            <a:r>
              <a:rPr lang="en-US" b="1" u="sng" dirty="0" err="1"/>
              <a:t>expusă</a:t>
            </a:r>
            <a:r>
              <a:rPr lang="ro-RO" u="sng" dirty="0"/>
              <a:t>,</a:t>
            </a:r>
            <a:r>
              <a:rPr lang="en-US" b="1" u="sng" dirty="0"/>
              <a:t> </a:t>
            </a:r>
            <a:r>
              <a:rPr lang="en-US" u="sng" dirty="0" err="1"/>
              <a:t>în</a:t>
            </a:r>
            <a:r>
              <a:rPr lang="en-US" u="sng" dirty="0"/>
              <a:t> mod direct </a:t>
            </a:r>
            <a:r>
              <a:rPr lang="en-US" u="sng" dirty="0" err="1"/>
              <a:t>sau</a:t>
            </a:r>
            <a:r>
              <a:rPr lang="en-US" u="sng" dirty="0"/>
              <a:t> indirect</a:t>
            </a:r>
            <a:r>
              <a:rPr lang="ro-RO" u="sng" dirty="0"/>
              <a:t>,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perioadă</a:t>
            </a:r>
            <a:r>
              <a:rPr lang="en-US" dirty="0"/>
              <a:t> de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semnificativă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perioadele</a:t>
            </a:r>
            <a:r>
              <a:rPr lang="en-US" dirty="0"/>
              <a:t> de </a:t>
            </a:r>
            <a:r>
              <a:rPr lang="en-US" dirty="0" err="1"/>
              <a:t>mediere</a:t>
            </a:r>
            <a:r>
              <a:rPr lang="en-US" dirty="0"/>
              <a:t> ale </a:t>
            </a:r>
            <a:r>
              <a:rPr lang="en-US" dirty="0" err="1"/>
              <a:t>valorilor-limtă</a:t>
            </a:r>
            <a:r>
              <a:rPr lang="ro-RO" dirty="0"/>
              <a:t> (zi, an calendaristic), au fost analizate următoarele aspecte:</a:t>
            </a:r>
          </a:p>
          <a:p>
            <a:pPr marL="514350" indent="-514350" algn="just">
              <a:buAutoNum type="arabicPeriod"/>
            </a:pPr>
            <a:r>
              <a:rPr lang="ro-RO" sz="2600" b="1" dirty="0"/>
              <a:t>Emisii - surse de emisii (</a:t>
            </a:r>
            <a:r>
              <a:rPr lang="ro-RO" sz="2800" dirty="0">
                <a:solidFill>
                  <a:srgbClr val="FF0000"/>
                </a:solidFill>
              </a:rPr>
              <a:t>toate cele trei categorii: </a:t>
            </a:r>
            <a:r>
              <a:rPr lang="ro-RO" sz="2600" b="1" dirty="0">
                <a:solidFill>
                  <a:srgbClr val="FF0000"/>
                </a:solidFill>
              </a:rPr>
              <a:t>fixe, de suprafață, liniare/mobile)</a:t>
            </a:r>
          </a:p>
          <a:p>
            <a:pPr marL="514350" indent="-514350" algn="just">
              <a:buAutoNum type="arabicPeriod"/>
            </a:pPr>
            <a:r>
              <a:rPr lang="ro-RO" sz="2600" b="1" dirty="0"/>
              <a:t>Dispersia emisiilor</a:t>
            </a:r>
          </a:p>
          <a:p>
            <a:pPr marL="514350" indent="-514350" algn="just">
              <a:buAutoNum type="arabicPeriod"/>
            </a:pPr>
            <a:r>
              <a:rPr lang="ro-RO" sz="2600" b="1" dirty="0"/>
              <a:t>Niveluri evaluate </a:t>
            </a:r>
          </a:p>
          <a:p>
            <a:pPr marL="514350" indent="-514350" algn="just">
              <a:buAutoNum type="arabicPeriod"/>
            </a:pPr>
            <a:r>
              <a:rPr lang="ro-RO" sz="2600" b="1" dirty="0"/>
              <a:t>Receptori</a:t>
            </a:r>
            <a:endParaRPr lang="ro-RO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88708"/>
            <a:ext cx="12192000" cy="63612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ro-RO" b="1" dirty="0"/>
              <a:t>Analiza aspectelor relevante pentru criteriile urmărite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05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29710" y="130482"/>
            <a:ext cx="18064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38312" y="6550223"/>
            <a:ext cx="2870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b="1" i="1" dirty="0"/>
              <a:t>Inventare de emisii - ANPM</a:t>
            </a:r>
            <a:endParaRPr lang="ro-RO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161856" y="730645"/>
          <a:ext cx="5691919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5957456" y="730645"/>
          <a:ext cx="5975928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161856" y="3547584"/>
          <a:ext cx="5691919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5957456" y="3547584"/>
          <a:ext cx="597592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1044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0944" y="91030"/>
            <a:ext cx="4937760" cy="155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liniare </a:t>
            </a:r>
            <a:r>
              <a:rPr lang="ro-RO" sz="3300" b="1" dirty="0"/>
              <a:t>de emisii – reprezentare pe hartă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798727" y="283744"/>
            <a:ext cx="7315200" cy="6492240"/>
            <a:chOff x="4409440" y="265630"/>
            <a:chExt cx="7416800" cy="6592370"/>
          </a:xfrm>
        </p:grpSpPr>
        <p:grpSp>
          <p:nvGrpSpPr>
            <p:cNvPr id="6" name="Group 5"/>
            <p:cNvGrpSpPr/>
            <p:nvPr/>
          </p:nvGrpSpPr>
          <p:grpSpPr>
            <a:xfrm>
              <a:off x="4409440" y="265630"/>
              <a:ext cx="7416800" cy="6592370"/>
              <a:chOff x="0" y="265630"/>
              <a:chExt cx="7416800" cy="6592370"/>
            </a:xfrm>
          </p:grpSpPr>
          <p:pic>
            <p:nvPicPr>
              <p:cNvPr id="3" name="Picture 2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985898"/>
                <a:ext cx="7416800" cy="5872102"/>
              </a:xfrm>
              <a:prstGeom prst="rect">
                <a:avLst/>
              </a:prstGeom>
              <a:ln>
                <a:solidFill>
                  <a:sysClr val="window" lastClr="FFFFFF">
                    <a:lumMod val="85000"/>
                  </a:sysClr>
                </a:solidFill>
              </a:ln>
            </p:spPr>
          </p:pic>
          <p:sp>
            <p:nvSpPr>
              <p:cNvPr id="4" name="Rectangle 3"/>
              <p:cNvSpPr/>
              <p:nvPr/>
            </p:nvSpPr>
            <p:spPr>
              <a:xfrm>
                <a:off x="659120" y="265630"/>
                <a:ext cx="5030480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4958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ro-RO" b="1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Rețeaua rutieră la nivelul județului Brăila</a:t>
                </a:r>
                <a:endParaRPr lang="ro-RO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" name="Donut 1"/>
              <p:cNvSpPr/>
              <p:nvPr/>
            </p:nvSpPr>
            <p:spPr>
              <a:xfrm>
                <a:off x="2425432" y="3286313"/>
                <a:ext cx="419367" cy="416511"/>
              </a:xfrm>
              <a:prstGeom prst="donut">
                <a:avLst>
                  <a:gd name="adj" fmla="val 4538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o-RO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Donut 4"/>
              <p:cNvSpPr/>
              <p:nvPr/>
            </p:nvSpPr>
            <p:spPr>
              <a:xfrm>
                <a:off x="2844799" y="4702862"/>
                <a:ext cx="389073" cy="321325"/>
              </a:xfrm>
              <a:prstGeom prst="donut">
                <a:avLst>
                  <a:gd name="adj" fmla="val 4538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o-RO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Donut 7"/>
            <p:cNvSpPr/>
            <p:nvPr/>
          </p:nvSpPr>
          <p:spPr>
            <a:xfrm>
              <a:off x="5895760" y="3702825"/>
              <a:ext cx="382656" cy="212437"/>
            </a:xfrm>
            <a:prstGeom prst="donut">
              <a:avLst>
                <a:gd name="adj" fmla="val 4538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072" y="2507811"/>
            <a:ext cx="4546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Orașele Ianca și Însurăței sunt</a:t>
            </a:r>
            <a:r>
              <a:rPr lang="en-US" dirty="0"/>
              <a:t> or</a:t>
            </a:r>
            <a:r>
              <a:rPr lang="ro-RO" dirty="0"/>
              <a:t>așe de tranzit.</a:t>
            </a:r>
          </a:p>
          <a:p>
            <a:r>
              <a:rPr lang="ro-RO" dirty="0"/>
              <a:t>Prin Ianca trece </a:t>
            </a:r>
            <a:r>
              <a:rPr lang="ro-RO" b="1" dirty="0">
                <a:solidFill>
                  <a:srgbClr val="FF0000"/>
                </a:solidFill>
              </a:rPr>
              <a:t>DN 2B (drum național).</a:t>
            </a:r>
          </a:p>
          <a:p>
            <a:r>
              <a:rPr lang="ro-RO" dirty="0"/>
              <a:t>DN 28 </a:t>
            </a:r>
            <a:r>
              <a:rPr lang="ro-RO" b="1" dirty="0"/>
              <a:t>nu trece prin</a:t>
            </a:r>
            <a:r>
              <a:rPr lang="ro-RO" dirty="0"/>
              <a:t> Făurei.</a:t>
            </a:r>
          </a:p>
          <a:p>
            <a:r>
              <a:rPr lang="ro-RO" dirty="0"/>
              <a:t>Prin Însurăței trece </a:t>
            </a:r>
            <a:r>
              <a:rPr lang="ro-RO" b="1" dirty="0">
                <a:solidFill>
                  <a:srgbClr val="00FF00"/>
                </a:solidFill>
              </a:rPr>
              <a:t>E 584 (drum european)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0934" y="2889215"/>
            <a:ext cx="69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Ianca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06288" y="3877942"/>
            <a:ext cx="77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Făurei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63395" y="4970024"/>
            <a:ext cx="102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Însurăței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4506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86846" y="213157"/>
            <a:ext cx="7315200" cy="6492240"/>
            <a:chOff x="0" y="381061"/>
            <a:chExt cx="8303491" cy="6476939"/>
          </a:xfrm>
        </p:grpSpPr>
        <p:pic>
          <p:nvPicPr>
            <p:cNvPr id="3" name="Picture 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9084"/>
              <a:ext cx="8303491" cy="5728916"/>
            </a:xfrm>
            <a:prstGeom prst="rect">
              <a:avLst/>
            </a:prstGeom>
            <a:ln>
              <a:solidFill>
                <a:sysClr val="window" lastClr="FFFFFF">
                  <a:lumMod val="85000"/>
                </a:sysClr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631432" y="381061"/>
              <a:ext cx="209688" cy="3684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o-RO" b="1" dirty="0"/>
            </a:p>
          </p:txBody>
        </p:sp>
        <p:sp>
          <p:nvSpPr>
            <p:cNvPr id="5" name="Donut 4"/>
            <p:cNvSpPr/>
            <p:nvPr/>
          </p:nvSpPr>
          <p:spPr>
            <a:xfrm>
              <a:off x="2635406" y="3377055"/>
              <a:ext cx="583463" cy="364554"/>
            </a:xfrm>
            <a:prstGeom prst="donut">
              <a:avLst>
                <a:gd name="adj" fmla="val 4538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6" name="Donut 5"/>
            <p:cNvSpPr/>
            <p:nvPr/>
          </p:nvSpPr>
          <p:spPr>
            <a:xfrm>
              <a:off x="3218870" y="4570772"/>
              <a:ext cx="591128" cy="523084"/>
            </a:xfrm>
            <a:prstGeom prst="donut">
              <a:avLst>
                <a:gd name="adj" fmla="val 4538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88384" y="131825"/>
            <a:ext cx="482905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liniare </a:t>
            </a:r>
            <a:r>
              <a:rPr lang="ro-RO" sz="3300" b="1" dirty="0"/>
              <a:t>de emisii – reprezentare pe hartă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72" y="2507811"/>
            <a:ext cx="46424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trei</a:t>
            </a:r>
            <a:r>
              <a:rPr lang="en-US" dirty="0"/>
              <a:t> or</a:t>
            </a:r>
            <a:r>
              <a:rPr lang="ro-RO" dirty="0"/>
              <a:t>așe sunt străbătute de artere de trafic pe care fluxul de circulație este cuprins în intervalul </a:t>
            </a:r>
            <a:r>
              <a:rPr lang="ro-RO" b="1" dirty="0">
                <a:solidFill>
                  <a:srgbClr val="080858"/>
                </a:solidFill>
              </a:rPr>
              <a:t>2364 – 7788 vehicule/zi.</a:t>
            </a:r>
            <a:endParaRPr lang="ro-RO" dirty="0"/>
          </a:p>
          <a:p>
            <a:r>
              <a:rPr lang="ro-RO" dirty="0"/>
              <a:t>Spre deosebire de Făurei, în Ianca și Însurăței există  și artere de trafic pe care fluxul de circulație este cuprins în intervalul </a:t>
            </a:r>
            <a:r>
              <a:rPr lang="ro-RO" b="1" dirty="0">
                <a:solidFill>
                  <a:srgbClr val="0070C0"/>
                </a:solidFill>
              </a:rPr>
              <a:t>744 – 1592 vehicule/zi (DJ 221, DJ 203R).</a:t>
            </a:r>
            <a:endParaRPr lang="ro-RO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21833" y="283744"/>
            <a:ext cx="644522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150000"/>
              </a:lnSpc>
            </a:pPr>
            <a:r>
              <a:rPr lang="ro-RO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Fluxuri de circulație vehicule totale/zi în județul Brăila</a:t>
            </a:r>
            <a:endParaRPr lang="ro-RO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41344" y="2846897"/>
            <a:ext cx="69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Ianca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59589" y="3841730"/>
            <a:ext cx="77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Făurei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63395" y="4897600"/>
            <a:ext cx="102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Însurăței</a:t>
            </a:r>
            <a:endParaRPr lang="en-US" b="1" dirty="0"/>
          </a:p>
        </p:txBody>
      </p:sp>
      <p:sp>
        <p:nvSpPr>
          <p:cNvPr id="14" name="Donut 13"/>
          <p:cNvSpPr/>
          <p:nvPr/>
        </p:nvSpPr>
        <p:spPr>
          <a:xfrm>
            <a:off x="6213886" y="3605232"/>
            <a:ext cx="377414" cy="209210"/>
          </a:xfrm>
          <a:prstGeom prst="donut">
            <a:avLst>
              <a:gd name="adj" fmla="val 453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19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200" y="122647"/>
            <a:ext cx="5886489" cy="3957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59" y="1646356"/>
            <a:ext cx="5725256" cy="52116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6200" y="313008"/>
            <a:ext cx="1635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o-RO" sz="2400" b="1" u="sng" dirty="0">
                <a:solidFill>
                  <a:schemeClr val="bg1"/>
                </a:solidFill>
              </a:rPr>
              <a:t>Oraș Ianca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0944" y="91030"/>
            <a:ext cx="482905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2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liniare </a:t>
            </a:r>
            <a:r>
              <a:rPr lang="ro-RO" sz="3300" b="1" dirty="0"/>
              <a:t>de emisii – reprezentare pe hartă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2460" y="1813343"/>
            <a:ext cx="1961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just"/>
            <a:r>
              <a:rPr lang="ro-RO" sz="2400" b="1" u="sng" dirty="0">
                <a:solidFill>
                  <a:schemeClr val="bg1"/>
                </a:solidFill>
              </a:rPr>
              <a:t>Oraș Însurăței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044" y="4252178"/>
            <a:ext cx="4248465" cy="24776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423509" y="5029317"/>
            <a:ext cx="1635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o-RO" sz="2400" b="1" u="sng" dirty="0"/>
              <a:t>Oraș Făurei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112414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344" y="212950"/>
            <a:ext cx="77551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457200">
              <a:buFont typeface="+mj-lt"/>
              <a:buAutoNum type="arabicPeriod"/>
            </a:pPr>
            <a:r>
              <a:rPr lang="ro-RO" sz="3300" b="1" dirty="0"/>
              <a:t>Emisii</a:t>
            </a:r>
          </a:p>
          <a:p>
            <a:pPr marL="0" lvl="2"/>
            <a:r>
              <a:rPr lang="ro-RO" sz="3200" b="1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Surse de suprafață </a:t>
            </a:r>
            <a:r>
              <a:rPr lang="ro-RO" sz="3300" b="1" dirty="0"/>
              <a:t>– informații specifice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71965"/>
            <a:ext cx="5744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i="1" dirty="0">
                <a:solidFill>
                  <a:srgbClr val="000000"/>
                </a:solidFill>
                <a:latin typeface="BebasNeueRegular"/>
              </a:rPr>
              <a:t>Sursa imagine și text: Strategia de dezvoltare durabila a judetului Braila 2014-2020</a:t>
            </a:r>
            <a:r>
              <a:rPr lang="en-GB" sz="1400" i="1" dirty="0">
                <a:solidFill>
                  <a:srgbClr val="000000"/>
                </a:solidFill>
                <a:latin typeface="BebasNeueRegular"/>
              </a:rPr>
              <a:t> </a:t>
            </a:r>
            <a:r>
              <a:rPr lang="ro-RO" sz="1400" i="1" dirty="0">
                <a:hlinkClick r:id="rId3"/>
              </a:rPr>
              <a:t>CONSILIUL JUDETEAN BRAILA (cjbraila.ro)</a:t>
            </a:r>
            <a:endParaRPr lang="ro-RO" sz="1400" i="1" dirty="0">
              <a:solidFill>
                <a:srgbClr val="000000"/>
              </a:solidFill>
              <a:latin typeface="BebasNeue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4" y="1211397"/>
            <a:ext cx="3093671" cy="42140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702547768"/>
              </p:ext>
            </p:extLst>
          </p:nvPr>
        </p:nvGraphicFramePr>
        <p:xfrm>
          <a:off x="3601179" y="1823720"/>
          <a:ext cx="4168657" cy="391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3814314" y="1326089"/>
            <a:ext cx="4116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Estimare</a:t>
            </a:r>
            <a:r>
              <a:rPr lang="en-US" b="1" dirty="0"/>
              <a:t> </a:t>
            </a:r>
            <a:r>
              <a:rPr lang="en-US" b="1" dirty="0" err="1"/>
              <a:t>emisii</a:t>
            </a:r>
            <a:r>
              <a:rPr lang="en-US" b="1" dirty="0"/>
              <a:t> </a:t>
            </a:r>
            <a:r>
              <a:rPr lang="ro-RO" b="1" dirty="0"/>
              <a:t>PM</a:t>
            </a:r>
            <a:r>
              <a:rPr lang="ro-RO" b="1" baseline="-25000" dirty="0"/>
              <a:t>10</a:t>
            </a:r>
            <a:r>
              <a:rPr lang="ro-RO" b="1" dirty="0"/>
              <a:t> (t) </a:t>
            </a:r>
            <a:r>
              <a:rPr lang="en-US" b="1" dirty="0"/>
              <a:t>sector </a:t>
            </a:r>
            <a:r>
              <a:rPr lang="en-US" b="1" dirty="0" err="1"/>
              <a:t>reziden</a:t>
            </a:r>
            <a:r>
              <a:rPr lang="ro-RO" b="1" dirty="0"/>
              <a:t>ț</a:t>
            </a:r>
            <a:r>
              <a:rPr lang="en-US" b="1" dirty="0" err="1"/>
              <a:t>ial</a:t>
            </a:r>
            <a:r>
              <a:rPr lang="en-US" b="1" dirty="0"/>
              <a:t> (1A4bi) </a:t>
            </a:r>
            <a:r>
              <a:rPr lang="ro-RO" b="1" dirty="0"/>
              <a:t>î</a:t>
            </a:r>
            <a:r>
              <a:rPr lang="en-US" b="1" dirty="0" err="1"/>
              <a:t>nc</a:t>
            </a:r>
            <a:r>
              <a:rPr lang="ro-RO" b="1" dirty="0"/>
              <a:t>ă</a:t>
            </a:r>
            <a:r>
              <a:rPr lang="en-US" b="1" dirty="0" err="1"/>
              <a:t>lzire</a:t>
            </a:r>
            <a:r>
              <a:rPr lang="en-US" b="1" dirty="0"/>
              <a:t>/</a:t>
            </a:r>
            <a:r>
              <a:rPr lang="en-US" b="1" dirty="0" err="1"/>
              <a:t>hran</a:t>
            </a:r>
            <a:r>
              <a:rPr lang="ro-RO" b="1" dirty="0"/>
              <a:t>ă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365731192"/>
              </p:ext>
            </p:extLst>
          </p:nvPr>
        </p:nvGraphicFramePr>
        <p:xfrm>
          <a:off x="7895848" y="2352083"/>
          <a:ext cx="4168657" cy="391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7916168" y="1671529"/>
            <a:ext cx="4116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Estimare</a:t>
            </a:r>
            <a:r>
              <a:rPr lang="en-US" b="1" dirty="0"/>
              <a:t> </a:t>
            </a:r>
            <a:r>
              <a:rPr lang="en-US" b="1" dirty="0" err="1"/>
              <a:t>emisii</a:t>
            </a:r>
            <a:r>
              <a:rPr lang="en-US" b="1" dirty="0"/>
              <a:t> </a:t>
            </a:r>
            <a:r>
              <a:rPr lang="ro-RO" b="1" dirty="0"/>
              <a:t>NOx (t) </a:t>
            </a:r>
            <a:r>
              <a:rPr lang="en-US" b="1" dirty="0"/>
              <a:t>sector </a:t>
            </a:r>
            <a:r>
              <a:rPr lang="en-US" b="1" dirty="0" err="1"/>
              <a:t>reziden</a:t>
            </a:r>
            <a:r>
              <a:rPr lang="ro-RO" b="1" dirty="0"/>
              <a:t>ț</a:t>
            </a:r>
            <a:r>
              <a:rPr lang="en-US" b="1" dirty="0" err="1"/>
              <a:t>ial</a:t>
            </a:r>
            <a:r>
              <a:rPr lang="en-US" b="1" dirty="0"/>
              <a:t> (1A4bi) </a:t>
            </a:r>
            <a:r>
              <a:rPr lang="ro-RO" b="1" dirty="0"/>
              <a:t>î</a:t>
            </a:r>
            <a:r>
              <a:rPr lang="en-US" b="1" dirty="0" err="1"/>
              <a:t>nc</a:t>
            </a:r>
            <a:r>
              <a:rPr lang="ro-RO" b="1" dirty="0"/>
              <a:t>ă</a:t>
            </a:r>
            <a:r>
              <a:rPr lang="en-US" b="1" dirty="0" err="1"/>
              <a:t>lzire</a:t>
            </a:r>
            <a:r>
              <a:rPr lang="en-US" b="1" dirty="0"/>
              <a:t>/</a:t>
            </a:r>
            <a:r>
              <a:rPr lang="en-US" b="1" dirty="0" err="1"/>
              <a:t>hran</a:t>
            </a:r>
            <a:r>
              <a:rPr lang="ro-RO" b="1" dirty="0"/>
              <a:t>ă</a:t>
            </a:r>
          </a:p>
        </p:txBody>
      </p:sp>
    </p:spTree>
    <p:extLst>
      <p:ext uri="{BB962C8B-B14F-4D97-AF65-F5344CB8AC3E}">
        <p14:creationId xmlns:p14="http://schemas.microsoft.com/office/powerpoint/2010/main" val="31866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5282" y="429670"/>
            <a:ext cx="10931772" cy="597801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o-RO" sz="4000" dirty="0"/>
              <a:t>Activitatea A1.1 - Analiza privind situaţia actuală a monitorizării calităţii aerului la nivel naţional şi </a:t>
            </a:r>
            <a:r>
              <a:rPr lang="ro-RO" sz="4000" b="1" dirty="0"/>
              <a:t>identificarea amplasamentelor unor puncte suplimentare de prelevare pentru măsurări fixe </a:t>
            </a:r>
            <a:r>
              <a:rPr lang="ro-RO" sz="4000" dirty="0"/>
              <a:t>(noi staţii de monitorizare/ staţii existente în RNMCA)</a:t>
            </a:r>
            <a:endParaRPr lang="en-US" sz="4000" dirty="0"/>
          </a:p>
          <a:p>
            <a:pPr lvl="1" algn="just"/>
            <a:r>
              <a:rPr lang="ro-RO" i="1" dirty="0"/>
              <a:t>A1.1.3.</a:t>
            </a:r>
            <a:r>
              <a:rPr lang="ro-RO" sz="3600" dirty="0"/>
              <a:t> </a:t>
            </a:r>
            <a:r>
              <a:rPr lang="ro-RO" i="1" dirty="0"/>
              <a:t>Efectuarea de măsurători indicative în fiecare areal identificat și analiza datelor pentru stabilirea cu precizie a amplasamentelor  noilor  stații.</a:t>
            </a:r>
            <a:r>
              <a:rPr lang="ro-RO" sz="3600" dirty="0"/>
              <a:t> </a:t>
            </a:r>
          </a:p>
          <a:p>
            <a:pPr lvl="2" algn="just"/>
            <a:r>
              <a:rPr lang="ro-RO" dirty="0"/>
              <a:t>Efectuarea de campanii de măsurări ale poluanților </a:t>
            </a:r>
            <a:r>
              <a:rPr lang="ro-RO" u="sng" dirty="0"/>
              <a:t>cu respectarea procedurilor și programului stabilit de MMAP,</a:t>
            </a:r>
            <a:r>
              <a:rPr lang="ro-RO" dirty="0"/>
              <a:t> </a:t>
            </a:r>
          </a:p>
          <a:p>
            <a:pPr lvl="2" algn="just"/>
            <a:r>
              <a:rPr lang="ro-RO" b="1" u="sng" dirty="0"/>
              <a:t>Evaluarea datelor și furnizarea unor propuneri de amplasament pentru noile locații, </a:t>
            </a:r>
          </a:p>
          <a:p>
            <a:pPr lvl="2" algn="just"/>
            <a:r>
              <a:rPr lang="ro-RO" dirty="0"/>
              <a:t>Rezultatele campaniilor vor fi verificate de ANPM. </a:t>
            </a:r>
          </a:p>
          <a:p>
            <a:pPr marL="914400" lvl="2" indent="0" algn="just">
              <a:buNone/>
            </a:pPr>
            <a:endParaRPr lang="ro-RO" sz="3200" dirty="0"/>
          </a:p>
          <a:p>
            <a:pPr marL="914400" lvl="2" indent="0" algn="just">
              <a:buNone/>
            </a:pPr>
            <a:r>
              <a:rPr lang="ro-RO" sz="3200" b="1" dirty="0"/>
              <a:t>Rezultat</a:t>
            </a:r>
            <a:r>
              <a:rPr lang="ro-RO" sz="3200" dirty="0"/>
              <a:t>: Identificarea, pentru fiecare areal, a amplasamentului cu cea mai bună reprezentativitate pentru tipul de stație stabilit.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0748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529623"/>
              </p:ext>
            </p:extLst>
          </p:nvPr>
        </p:nvGraphicFramePr>
        <p:xfrm>
          <a:off x="1588236" y="3244944"/>
          <a:ext cx="9124193" cy="3286125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1468115">
                  <a:extLst>
                    <a:ext uri="{9D8B030D-6E8A-4147-A177-3AD203B41FA5}">
                      <a16:colId xmlns:a16="http://schemas.microsoft.com/office/drawing/2014/main" val="2884215653"/>
                    </a:ext>
                  </a:extLst>
                </a:gridCol>
                <a:gridCol w="1192725">
                  <a:extLst>
                    <a:ext uri="{9D8B030D-6E8A-4147-A177-3AD203B41FA5}">
                      <a16:colId xmlns:a16="http://schemas.microsoft.com/office/drawing/2014/main" val="1175879576"/>
                    </a:ext>
                  </a:extLst>
                </a:gridCol>
                <a:gridCol w="937133">
                  <a:extLst>
                    <a:ext uri="{9D8B030D-6E8A-4147-A177-3AD203B41FA5}">
                      <a16:colId xmlns:a16="http://schemas.microsoft.com/office/drawing/2014/main" val="3256988847"/>
                    </a:ext>
                  </a:extLst>
                </a:gridCol>
                <a:gridCol w="2140966">
                  <a:extLst>
                    <a:ext uri="{9D8B030D-6E8A-4147-A177-3AD203B41FA5}">
                      <a16:colId xmlns:a16="http://schemas.microsoft.com/office/drawing/2014/main" val="2174493150"/>
                    </a:ext>
                  </a:extLst>
                </a:gridCol>
                <a:gridCol w="1345502">
                  <a:extLst>
                    <a:ext uri="{9D8B030D-6E8A-4147-A177-3AD203B41FA5}">
                      <a16:colId xmlns:a16="http://schemas.microsoft.com/office/drawing/2014/main" val="3703369274"/>
                    </a:ext>
                  </a:extLst>
                </a:gridCol>
                <a:gridCol w="1429830">
                  <a:extLst>
                    <a:ext uri="{9D8B030D-6E8A-4147-A177-3AD203B41FA5}">
                      <a16:colId xmlns:a16="http://schemas.microsoft.com/office/drawing/2014/main" val="3174512642"/>
                    </a:ext>
                  </a:extLst>
                </a:gridCol>
                <a:gridCol w="609922">
                  <a:extLst>
                    <a:ext uri="{9D8B030D-6E8A-4147-A177-3AD203B41FA5}">
                      <a16:colId xmlns:a16="http://schemas.microsoft.com/office/drawing/2014/main" val="2407272958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Oraș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Densitate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locuitori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Căi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tranzit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/>
                        </a:rPr>
                        <a:t>Flux circulație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Lungime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(km)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41857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suprafață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totală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intravilan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segment drum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475778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3000" u="sng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Ianca</a:t>
                      </a:r>
                      <a:endParaRPr lang="en-US" sz="3000" u="sng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Medie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Mare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DN 2B </a:t>
                      </a:r>
                      <a:r>
                        <a:rPr lang="en-US" sz="1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Calea</a:t>
                      </a:r>
                      <a:r>
                        <a:rPr lang="en-US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Brăilei</a:t>
                      </a:r>
                      <a:endParaRPr lang="en-US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4.76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7.06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7414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DJ 221 </a:t>
                      </a:r>
                      <a:r>
                        <a:rPr lang="en-US" sz="1800" u="none" strike="noStrike" dirty="0" err="1">
                          <a:effectLst/>
                        </a:rPr>
                        <a:t>Strada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Sărățeni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981345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Făurei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Mare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Medie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DJ 203 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3.82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29332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DJ 203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197080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3000" u="sng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Însurăței</a:t>
                      </a:r>
                      <a:endParaRPr lang="en-US" sz="3000" u="sng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Mică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Mică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92D050"/>
                          </a:solidFill>
                          <a:effectLst/>
                        </a:rPr>
                        <a:t>E584/DN21</a:t>
                      </a:r>
                      <a:endParaRPr lang="en-US" sz="1800" b="1" i="0" u="none" strike="noStrike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6.31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50817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DJ 203 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67765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DJ 203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3.51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720383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 txBox="1">
            <a:spLocks/>
          </p:cNvSpPr>
          <p:nvPr/>
        </p:nvSpPr>
        <p:spPr>
          <a:xfrm>
            <a:off x="138596" y="720969"/>
            <a:ext cx="11570677" cy="26617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/>
              <a:t>Posibilitatea de respectare a criteriilor de amplasare la macroscară a punctelor de prelevare </a:t>
            </a:r>
            <a:r>
              <a:rPr lang="ro-RO" b="1" dirty="0"/>
              <a:t>referitor la reprezentativitate</a:t>
            </a:r>
            <a:r>
              <a:rPr lang="ro-RO" dirty="0"/>
              <a:t>:</a:t>
            </a:r>
          </a:p>
          <a:p>
            <a:pPr lvl="2"/>
            <a:r>
              <a:rPr lang="ro-RO" u="sng" dirty="0">
                <a:solidFill>
                  <a:srgbClr val="FFC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C000"/>
                </a:solidFill>
              </a:rPr>
              <a:t>un segment de stradă cu o lungime mai mare sau egală cu 100 m</a:t>
            </a:r>
          </a:p>
          <a:p>
            <a:pPr lvl="2"/>
            <a:r>
              <a:rPr lang="ro-RO" u="sng" dirty="0">
                <a:solidFill>
                  <a:srgbClr val="FF0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0000"/>
                </a:solidFill>
              </a:rPr>
              <a:t>amplasamente similare</a:t>
            </a:r>
            <a:r>
              <a:rPr lang="ro-RO" u="sng" dirty="0">
                <a:solidFill>
                  <a:srgbClr val="FF0000"/>
                </a:solidFill>
              </a:rPr>
              <a:t> care nu se află în imediata vecinătate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293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38" y="-14129"/>
            <a:ext cx="12176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2800" b="1" dirty="0"/>
              <a:t>2. Niveluri evaluate în zona de evaluare a calității aerului BRĂILA </a:t>
            </a:r>
          </a:p>
          <a:p>
            <a:pPr lvl="4"/>
            <a:r>
              <a:rPr lang="ro-RO" sz="2800" b="1" dirty="0"/>
              <a:t>2.1 Măsurare - Rezultate RNMCA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63684" y="1117862"/>
            <a:ext cx="5841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o-RO" sz="2800" b="1" dirty="0"/>
              <a:t>BR - 3 Determinări gravimetrice PM</a:t>
            </a:r>
            <a:r>
              <a:rPr lang="ro-RO" sz="2800" b="1" baseline="-25000" dirty="0"/>
              <a:t>10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470074"/>
              </p:ext>
            </p:extLst>
          </p:nvPr>
        </p:nvGraphicFramePr>
        <p:xfrm>
          <a:off x="410009" y="1818967"/>
          <a:ext cx="5063865" cy="3467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158523"/>
              </p:ext>
            </p:extLst>
          </p:nvPr>
        </p:nvGraphicFramePr>
        <p:xfrm>
          <a:off x="5862181" y="1818967"/>
          <a:ext cx="4997885" cy="3467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83885" y="5872965"/>
            <a:ext cx="978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i="1" dirty="0"/>
              <a:t>Notă: În p</a:t>
            </a:r>
            <a:r>
              <a:rPr lang="en-US" b="1" i="1" dirty="0" err="1"/>
              <a:t>erioada</a:t>
            </a:r>
            <a:r>
              <a:rPr lang="en-US" b="1" i="1" dirty="0"/>
              <a:t> 2018 </a:t>
            </a:r>
            <a:r>
              <a:rPr lang="ro-RO" b="1" i="1" dirty="0"/>
              <a:t>– 2020 nu au fost îndeplinit criteriul de calitate a datelor referitor la captură.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179903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63626" y="4375802"/>
            <a:ext cx="7161323" cy="1387401"/>
            <a:chOff x="465939" y="2814552"/>
            <a:chExt cx="11260121" cy="15894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939" y="2814552"/>
              <a:ext cx="11260121" cy="12288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518" y="4051543"/>
              <a:ext cx="11231542" cy="35247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26" y="1283915"/>
            <a:ext cx="7161323" cy="1119804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6460959" y="4590264"/>
            <a:ext cx="1063989" cy="1277136"/>
          </a:xfrm>
          <a:prstGeom prst="frame">
            <a:avLst>
              <a:gd name="adj1" fmla="val 6205"/>
            </a:avLst>
          </a:prstGeom>
          <a:solidFill>
            <a:srgbClr val="FFCCFF"/>
          </a:solidFill>
          <a:ln>
            <a:solidFill>
              <a:srgbClr val="6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2248968" y="4590264"/>
            <a:ext cx="1119790" cy="1277136"/>
          </a:xfrm>
          <a:prstGeom prst="frame">
            <a:avLst>
              <a:gd name="adj1" fmla="val 304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3368759" y="4599789"/>
            <a:ext cx="1012133" cy="1277136"/>
          </a:xfrm>
          <a:prstGeom prst="frame">
            <a:avLst>
              <a:gd name="adj1" fmla="val 58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4367416" y="4590264"/>
            <a:ext cx="1071359" cy="1277136"/>
          </a:xfrm>
          <a:prstGeom prst="frame">
            <a:avLst>
              <a:gd name="adj1" fmla="val 587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ln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7409" y="221772"/>
            <a:ext cx="11694391" cy="112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o-RO" sz="3300" b="1" dirty="0"/>
              <a:t>3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– Dispersia emisiilor și Repartizarea surselor </a:t>
            </a:r>
            <a:r>
              <a:rPr lang="en-GB" sz="3300" b="1" dirty="0"/>
              <a:t>(P</a:t>
            </a:r>
            <a:r>
              <a:rPr lang="ro-RO" sz="3300" b="1" dirty="0"/>
              <a:t>lan de menținere a calității aerului, județul BRĂILA)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029908"/>
              </p:ext>
            </p:extLst>
          </p:nvPr>
        </p:nvGraphicFramePr>
        <p:xfrm>
          <a:off x="7721166" y="2403719"/>
          <a:ext cx="4308660" cy="26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Frame 15"/>
          <p:cNvSpPr/>
          <p:nvPr/>
        </p:nvSpPr>
        <p:spPr>
          <a:xfrm>
            <a:off x="1337911" y="4389120"/>
            <a:ext cx="911055" cy="1487805"/>
          </a:xfrm>
          <a:prstGeom prst="frame">
            <a:avLst/>
          </a:prstGeom>
          <a:solidFill>
            <a:srgbClr val="600000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626" y="2319476"/>
            <a:ext cx="6925334" cy="187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27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1396529"/>
            <a:ext cx="5737225" cy="4057650"/>
          </a:xfrm>
          <a:prstGeom prst="rect">
            <a:avLst/>
          </a:prstGeom>
          <a:ln>
            <a:solidFill>
              <a:srgbClr val="E7E6E6">
                <a:lumMod val="75000"/>
              </a:srgbClr>
            </a:solidFill>
          </a:ln>
        </p:spPr>
      </p:pic>
      <p:pic>
        <p:nvPicPr>
          <p:cNvPr id="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87" y="1396529"/>
            <a:ext cx="5737225" cy="4057650"/>
          </a:xfrm>
          <a:prstGeom prst="rect">
            <a:avLst/>
          </a:prstGeom>
          <a:ln>
            <a:solidFill>
              <a:srgbClr val="E7E6E6">
                <a:lumMod val="75000"/>
              </a:srgb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67409" y="221772"/>
            <a:ext cx="11694391" cy="112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ro-RO" sz="3300" b="1" dirty="0"/>
              <a:t>3</a:t>
            </a:r>
            <a:r>
              <a:rPr lang="ro-RO" sz="3300" b="1" dirty="0">
                <a:solidFill>
                  <a:srgbClr val="FF0000"/>
                </a:solidFill>
              </a:rPr>
              <a:t> </a:t>
            </a:r>
            <a:r>
              <a:rPr lang="ro-RO" sz="3300" b="1" dirty="0"/>
              <a:t>MODELARE</a:t>
            </a:r>
            <a:r>
              <a:rPr lang="en-GB" sz="3300" b="1" dirty="0"/>
              <a:t> </a:t>
            </a:r>
            <a:r>
              <a:rPr lang="ro-RO" sz="3300" b="1" dirty="0"/>
              <a:t>– Dispersia emisiilor </a:t>
            </a:r>
            <a:r>
              <a:rPr lang="en-GB" sz="3300" b="1" dirty="0"/>
              <a:t>(P</a:t>
            </a:r>
            <a:r>
              <a:rPr lang="ro-RO" sz="3300" b="1" dirty="0"/>
              <a:t>lan de menținere a calității aerului, județul BRĂILA)</a:t>
            </a:r>
          </a:p>
        </p:txBody>
      </p:sp>
      <p:sp>
        <p:nvSpPr>
          <p:cNvPr id="5" name="Frame 4"/>
          <p:cNvSpPr/>
          <p:nvPr/>
        </p:nvSpPr>
        <p:spPr>
          <a:xfrm>
            <a:off x="5031664" y="4587402"/>
            <a:ext cx="611132" cy="167908"/>
          </a:xfrm>
          <a:prstGeom prst="frame">
            <a:avLst/>
          </a:prstGeom>
          <a:solidFill>
            <a:srgbClr val="600000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10985982" y="4671356"/>
            <a:ext cx="611132" cy="247267"/>
          </a:xfrm>
          <a:prstGeom prst="frame">
            <a:avLst/>
          </a:prstGeom>
          <a:solidFill>
            <a:srgbClr val="600000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435418"/>
              </p:ext>
            </p:extLst>
          </p:nvPr>
        </p:nvGraphicFramePr>
        <p:xfrm>
          <a:off x="4085619" y="5781339"/>
          <a:ext cx="3360220" cy="11277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56033">
                  <a:extLst>
                    <a:ext uri="{9D8B030D-6E8A-4147-A177-3AD203B41FA5}">
                      <a16:colId xmlns:a16="http://schemas.microsoft.com/office/drawing/2014/main" val="1753047734"/>
                    </a:ext>
                  </a:extLst>
                </a:gridCol>
                <a:gridCol w="1213168">
                  <a:extLst>
                    <a:ext uri="{9D8B030D-6E8A-4147-A177-3AD203B41FA5}">
                      <a16:colId xmlns:a16="http://schemas.microsoft.com/office/drawing/2014/main" val="37930887"/>
                    </a:ext>
                  </a:extLst>
                </a:gridCol>
                <a:gridCol w="1291019">
                  <a:extLst>
                    <a:ext uri="{9D8B030D-6E8A-4147-A177-3AD203B41FA5}">
                      <a16:colId xmlns:a16="http://schemas.microsoft.com/office/drawing/2014/main" val="3776904076"/>
                    </a:ext>
                  </a:extLst>
                </a:gridCol>
              </a:tblGrid>
              <a:tr h="249199">
                <a:tc>
                  <a:txBody>
                    <a:bodyPr/>
                    <a:lstStyle/>
                    <a:p>
                      <a:pPr algn="ctr"/>
                      <a:r>
                        <a:rPr lang="ro-RO" sz="1400" b="0" dirty="0"/>
                        <a:t>Oraș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 b="0" dirty="0"/>
                        <a:t>Medie anuală </a:t>
                      </a:r>
                      <a:r>
                        <a:rPr lang="ro-RO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µg/m</a:t>
                      </a:r>
                      <a:r>
                        <a:rPr lang="ro-RO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400" b="0" dirty="0"/>
                        <a:t>Maxima zilnică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µg/m</a:t>
                      </a:r>
                      <a:r>
                        <a:rPr lang="ro-RO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461433"/>
                  </a:ext>
                </a:extLst>
              </a:tr>
              <a:tr h="249199">
                <a:tc>
                  <a:txBody>
                    <a:bodyPr/>
                    <a:lstStyle/>
                    <a:p>
                      <a:r>
                        <a:rPr lang="ro-RO" sz="1400" b="0" dirty="0"/>
                        <a:t>Ianca</a:t>
                      </a:r>
                      <a:endParaRPr lang="en-US" sz="1400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o-RO" sz="1400" b="0" dirty="0"/>
                        <a:t>22 – 22,2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o-RO" sz="1400" b="0" dirty="0"/>
                        <a:t>22,2 – 22,8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331185"/>
                  </a:ext>
                </a:extLst>
              </a:tr>
              <a:tr h="249199">
                <a:tc>
                  <a:txBody>
                    <a:bodyPr/>
                    <a:lstStyle/>
                    <a:p>
                      <a:r>
                        <a:rPr lang="ro-RO" sz="1400" b="0" dirty="0"/>
                        <a:t>Însurăței</a:t>
                      </a:r>
                      <a:endParaRPr lang="en-US" sz="14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0" dirty="0"/>
                        <a:t>22,8 – 23,0</a:t>
                      </a:r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02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254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238" y="2492333"/>
            <a:ext cx="5824419" cy="38452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01" y="1231804"/>
            <a:ext cx="6020775" cy="4471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29309" y="82072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4. Receptori sensibili la poluare </a:t>
            </a:r>
            <a:r>
              <a:rPr lang="ro-RO" sz="3300" dirty="0"/>
              <a:t>(în vecinătatea căilor de trafic)</a:t>
            </a:r>
            <a:r>
              <a:rPr lang="ro-RO" sz="3300" b="1" dirty="0"/>
              <a:t> – identificați pe hartă. Oraș Ianca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601" y="5703622"/>
            <a:ext cx="437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Calea Brăilei nr. 13</a:t>
            </a:r>
          </a:p>
          <a:p>
            <a:pPr fontAlgn="base"/>
            <a:r>
              <a:rPr lang="en-US" dirty="0"/>
              <a:t>LICEUL TEHNOLOGIC "NICOLAE ONCESCU"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60813" y="1133392"/>
            <a:ext cx="1746744" cy="1593624"/>
            <a:chOff x="5309256" y="1626283"/>
            <a:chExt cx="2358188" cy="2271562"/>
          </a:xfrm>
        </p:grpSpPr>
        <p:sp>
          <p:nvSpPr>
            <p:cNvPr id="13" name="Left-Up Arrow 12"/>
            <p:cNvSpPr/>
            <p:nvPr/>
          </p:nvSpPr>
          <p:spPr>
            <a:xfrm rot="16200000">
              <a:off x="5352569" y="1582970"/>
              <a:ext cx="2271562" cy="2358188"/>
            </a:xfrm>
            <a:prstGeom prst="leftUpArrow">
              <a:avLst>
                <a:gd name="adj1" fmla="val 14423"/>
                <a:gd name="adj2" fmla="val 25000"/>
                <a:gd name="adj3" fmla="val 25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dirty="0"/>
                <a:t>Duminică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29212" y="1931167"/>
              <a:ext cx="979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>
                  <a:solidFill>
                    <a:schemeClr val="bg1"/>
                  </a:solidFill>
                </a:rPr>
                <a:t>Miercuri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571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30" y="1057326"/>
            <a:ext cx="5358327" cy="4843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247" y="2194168"/>
            <a:ext cx="5324803" cy="44717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309" y="82072"/>
            <a:ext cx="1198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ro-RO" sz="3300" b="1" dirty="0"/>
              <a:t>4. Receptori sensibili la poluare </a:t>
            </a:r>
            <a:r>
              <a:rPr lang="ro-RO" sz="3300" dirty="0"/>
              <a:t>(nu sunt în vecinătatea căilor de trafic)</a:t>
            </a:r>
            <a:r>
              <a:rPr lang="ro-RO" sz="3300" b="1" dirty="0"/>
              <a:t> – identificați pe hartă. Oraș Însurăței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44930" y="1057326"/>
            <a:ext cx="1746744" cy="1593624"/>
            <a:chOff x="5629682" y="1703447"/>
            <a:chExt cx="2358188" cy="2271562"/>
          </a:xfrm>
        </p:grpSpPr>
        <p:sp>
          <p:nvSpPr>
            <p:cNvPr id="8" name="Left-Up Arrow 7"/>
            <p:cNvSpPr/>
            <p:nvPr/>
          </p:nvSpPr>
          <p:spPr>
            <a:xfrm rot="16200000">
              <a:off x="5672995" y="1660134"/>
              <a:ext cx="2271562" cy="2358188"/>
            </a:xfrm>
            <a:prstGeom prst="leftUpArrow">
              <a:avLst>
                <a:gd name="adj1" fmla="val 14423"/>
                <a:gd name="adj2" fmla="val 25000"/>
                <a:gd name="adj3" fmla="val 25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o-RO" dirty="0"/>
                <a:t>Duminică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29212" y="1931167"/>
              <a:ext cx="979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>
                  <a:solidFill>
                    <a:schemeClr val="bg1"/>
                  </a:solidFill>
                </a:rPr>
                <a:t>Miercuri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9630" y="6019585"/>
            <a:ext cx="437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Strada Tineretului nr. 17 – 19</a:t>
            </a:r>
            <a:r>
              <a:rPr lang="ro-RO" b="1" dirty="0"/>
              <a:t>: </a:t>
            </a:r>
            <a:r>
              <a:rPr lang="ro-RO" dirty="0"/>
              <a:t>Liceu</a:t>
            </a:r>
          </a:p>
          <a:p>
            <a:r>
              <a:rPr lang="ro-RO" dirty="0"/>
              <a:t>Strada Lacu Rezii nr. 92: Ș</a:t>
            </a:r>
            <a:r>
              <a:rPr lang="en-US" dirty="0" err="1"/>
              <a:t>coala</a:t>
            </a:r>
            <a:r>
              <a:rPr lang="en-US" dirty="0"/>
              <a:t> </a:t>
            </a:r>
            <a:r>
              <a:rPr lang="en-US" dirty="0" err="1"/>
              <a:t>clasele</a:t>
            </a:r>
            <a:r>
              <a:rPr lang="en-US" dirty="0"/>
              <a:t> I-VIII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411649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" y="593387"/>
            <a:ext cx="3789879" cy="2431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864" y="2267451"/>
            <a:ext cx="3647850" cy="2254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099" y="593387"/>
            <a:ext cx="5744901" cy="6094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40" y="224055"/>
            <a:ext cx="493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Despre caracteristicile de tranzit ale orașului Ianca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78311" y="334752"/>
            <a:ext cx="361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Măsuri/proiecte pentru orașul Ianca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186" y="4521815"/>
            <a:ext cx="6618427" cy="233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01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2" y="436561"/>
            <a:ext cx="9389803" cy="1785939"/>
          </a:xfrm>
        </p:spPr>
        <p:txBody>
          <a:bodyPr/>
          <a:lstStyle/>
          <a:p>
            <a:pPr lvl="0"/>
            <a:r>
              <a:rPr lang="ro-RO" sz="5400" b="1" dirty="0"/>
              <a:t>Propunere amplasare stație trafic</a:t>
            </a:r>
            <a:br>
              <a:rPr lang="ro-RO" sz="5400" b="1" dirty="0"/>
            </a:br>
            <a:r>
              <a:rPr lang="ro-RO" sz="5400" b="1" dirty="0"/>
              <a:t>Zona BRĂILA</a:t>
            </a:r>
            <a:endParaRPr lang="en-US" sz="5400" b="1" dirty="0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65100" y="2324100"/>
            <a:ext cx="11925300" cy="4419600"/>
          </a:xfrm>
        </p:spPr>
        <p:txBody>
          <a:bodyPr>
            <a:noAutofit/>
          </a:bodyPr>
          <a:lstStyle/>
          <a:p>
            <a:pPr lvl="0" algn="just">
              <a:lnSpc>
                <a:spcPct val="80000"/>
              </a:lnSpc>
            </a:pPr>
            <a:r>
              <a:rPr lang="ro-RO" sz="2800" b="1" dirty="0"/>
              <a:t>Două propuneri de amplasare sunt în Oraș Ianca (propunerea 1, propunerea 2).</a:t>
            </a:r>
          </a:p>
          <a:p>
            <a:pPr lvl="0" algn="just">
              <a:lnSpc>
                <a:spcPct val="80000"/>
              </a:lnSpc>
            </a:pPr>
            <a:r>
              <a:rPr lang="ro-RO" sz="2800" b="1" dirty="0"/>
              <a:t>Două propuneri de amplasare sunt în Oraș Însurăței (propunerea 3 și rezerva).</a:t>
            </a:r>
          </a:p>
          <a:p>
            <a:pPr lvl="0" algn="just">
              <a:lnSpc>
                <a:spcPct val="80000"/>
              </a:lnSpc>
            </a:pPr>
            <a:endParaRPr lang="ro-RO" sz="2800" b="1" dirty="0"/>
          </a:p>
          <a:p>
            <a:pPr lvl="0" algn="just">
              <a:lnSpc>
                <a:spcPct val="80000"/>
              </a:lnSpc>
            </a:pPr>
            <a:r>
              <a:rPr lang="ro-RO" sz="2800" b="1" dirty="0"/>
              <a:t>Având în vedere această structură a propunerilor, indicat este să se înceapă campania la Ianca pentru primele două propuneri pentru a ști ulterior dacă în Insurăței se va apela la rezervă.</a:t>
            </a:r>
            <a:endParaRPr lang="ro-RO" sz="2800" dirty="0"/>
          </a:p>
        </p:txBody>
      </p:sp>
    </p:spTree>
    <p:extLst>
      <p:ext uri="{BB962C8B-B14F-4D97-AF65-F5344CB8AC3E}">
        <p14:creationId xmlns:p14="http://schemas.microsoft.com/office/powerpoint/2010/main" val="2233928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24411" y="185139"/>
            <a:ext cx="855250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en-US" b="1" dirty="0"/>
              <a:t>P</a:t>
            </a:r>
            <a:r>
              <a:rPr lang="ro-RO" b="1" dirty="0"/>
              <a:t>ropuneri de amplasare în Oraș Ianca ținând cont de informațiile din PMUD oraș IANCA</a:t>
            </a:r>
          </a:p>
        </p:txBody>
      </p:sp>
      <p:sp>
        <p:nvSpPr>
          <p:cNvPr id="10" name="Frame 9"/>
          <p:cNvSpPr/>
          <p:nvPr/>
        </p:nvSpPr>
        <p:spPr>
          <a:xfrm rot="21600000">
            <a:off x="1608250" y="2378303"/>
            <a:ext cx="761433" cy="240286"/>
          </a:xfrm>
          <a:prstGeom prst="fram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1621939" y="3336269"/>
            <a:ext cx="734054" cy="240286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8" y="549147"/>
            <a:ext cx="8684409" cy="50880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5667469" y="2915216"/>
            <a:ext cx="6386885" cy="3757177"/>
            <a:chOff x="868219" y="-391472"/>
            <a:chExt cx="10768826" cy="74685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219" y="-391472"/>
              <a:ext cx="10768826" cy="746851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" name="Frame 3"/>
            <p:cNvSpPr/>
            <p:nvPr/>
          </p:nvSpPr>
          <p:spPr>
            <a:xfrm rot="20800769">
              <a:off x="4664364" y="2817091"/>
              <a:ext cx="692727" cy="544945"/>
            </a:xfrm>
            <a:prstGeom prst="frame">
              <a:avLst/>
            </a:prstGeom>
            <a:solidFill>
              <a:srgbClr val="0070C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5" name="Frame 4"/>
            <p:cNvSpPr/>
            <p:nvPr/>
          </p:nvSpPr>
          <p:spPr>
            <a:xfrm rot="20912291">
              <a:off x="3121892" y="3070313"/>
              <a:ext cx="1306946" cy="544945"/>
            </a:xfrm>
            <a:prstGeom prst="frame">
              <a:avLst/>
            </a:prstGeom>
            <a:solidFill>
              <a:srgbClr val="FFC0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627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36" y="176982"/>
            <a:ext cx="10805242" cy="6495596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 rot="20800769">
            <a:off x="5241817" y="3459920"/>
            <a:ext cx="692727" cy="281470"/>
          </a:xfrm>
          <a:prstGeom prst="fram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 rot="20912291">
            <a:off x="2011297" y="3967063"/>
            <a:ext cx="1536629" cy="360675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2423" y="396359"/>
            <a:ext cx="2974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Oraș Ianca</a:t>
            </a:r>
          </a:p>
          <a:p>
            <a:r>
              <a:rPr lang="ro-RO" dirty="0">
                <a:solidFill>
                  <a:srgbClr val="00B0F0"/>
                </a:solidFill>
              </a:rPr>
              <a:t>Propunerea 1 </a:t>
            </a:r>
            <a:r>
              <a:rPr lang="ro-RO" dirty="0">
                <a:solidFill>
                  <a:schemeClr val="bg1"/>
                </a:solidFill>
              </a:rPr>
              <a:t>și </a:t>
            </a:r>
            <a:r>
              <a:rPr lang="ro-RO" dirty="0">
                <a:solidFill>
                  <a:srgbClr val="FFC000"/>
                </a:solidFill>
              </a:rPr>
              <a:t>Propunerea 2</a:t>
            </a:r>
          </a:p>
        </p:txBody>
      </p:sp>
    </p:spTree>
    <p:extLst>
      <p:ext uri="{BB962C8B-B14F-4D97-AF65-F5344CB8AC3E}">
        <p14:creationId xmlns:p14="http://schemas.microsoft.com/office/powerpoint/2010/main" val="171884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3" name="Content Placeholder 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80000"/>
              </a:lnSpc>
            </a:pPr>
            <a:r>
              <a:rPr lang="ro-RO" sz="2600" b="1" dirty="0"/>
              <a:t>Legea 104/2011</a:t>
            </a:r>
            <a:r>
              <a:rPr lang="it-IT" sz="2600" b="1" dirty="0"/>
              <a:t> </a:t>
            </a:r>
            <a:r>
              <a:rPr lang="it-IT" sz="2600" dirty="0"/>
              <a:t>- sondele de prelevare din staţiile de trafic rutier se amplasează la </a:t>
            </a:r>
            <a:r>
              <a:rPr lang="it-IT" sz="2600" b="1" u="sng" dirty="0"/>
              <a:t>cel puţin 25 m de extremitatea intersecţiilor mari </a:t>
            </a:r>
            <a:r>
              <a:rPr lang="it-IT" sz="2600" dirty="0"/>
              <a:t>şi la </a:t>
            </a:r>
            <a:r>
              <a:rPr lang="it-IT" sz="2600" b="1" u="sng" dirty="0"/>
              <a:t>cel mult 10 m de bordura trotuarului</a:t>
            </a:r>
            <a:r>
              <a:rPr lang="it-IT" sz="2600" dirty="0"/>
              <a:t>; pentru măsurarea concentraţiilor de arsen, cadmiu, nichel şi benzo(a)piren din aerul înconjurător sondele de prelevare din staţiile de trafic rutier se amplasează la cel puţin 25 m de extremitatea intersecţiilor mari şi cel puţin 4 m de axul celei mai apropiate benzi de circulaţie;</a:t>
            </a:r>
            <a:endParaRPr lang="ro-RO" sz="2600" dirty="0"/>
          </a:p>
          <a:p>
            <a:pPr lvl="0" algn="just">
              <a:lnSpc>
                <a:spcPct val="80000"/>
              </a:lnSpc>
            </a:pPr>
            <a:r>
              <a:rPr lang="ro-RO" sz="2600" b="1" dirty="0"/>
              <a:t>OM 806/2016 -</a:t>
            </a:r>
            <a:r>
              <a:rPr lang="en-US" sz="2600" b="1" dirty="0"/>
              <a:t> </a:t>
            </a:r>
            <a:r>
              <a:rPr lang="en-US" sz="2600" dirty="0" err="1"/>
              <a:t>pentru</a:t>
            </a:r>
            <a:r>
              <a:rPr lang="en-US" sz="2600" dirty="0"/>
              <a:t> </a:t>
            </a:r>
            <a:r>
              <a:rPr lang="en-US" sz="2600" dirty="0" err="1"/>
              <a:t>toţi</a:t>
            </a:r>
            <a:r>
              <a:rPr lang="en-US" sz="2600" dirty="0"/>
              <a:t> </a:t>
            </a:r>
            <a:r>
              <a:rPr lang="en-US" sz="2600" dirty="0" err="1"/>
              <a:t>poluanţii</a:t>
            </a:r>
            <a:r>
              <a:rPr lang="en-US" sz="2600" dirty="0"/>
              <a:t>, </a:t>
            </a:r>
            <a:r>
              <a:rPr lang="en-US" sz="2600" dirty="0" err="1"/>
              <a:t>sondele</a:t>
            </a:r>
            <a:r>
              <a:rPr lang="en-US" sz="2600" dirty="0"/>
              <a:t> de </a:t>
            </a:r>
            <a:r>
              <a:rPr lang="en-US" sz="2600" dirty="0" err="1"/>
              <a:t>prelevare</a:t>
            </a:r>
            <a:r>
              <a:rPr lang="en-US" sz="2600" dirty="0"/>
              <a:t> a </a:t>
            </a:r>
            <a:r>
              <a:rPr lang="en-US" sz="2600" dirty="0" err="1"/>
              <a:t>aerului</a:t>
            </a:r>
            <a:r>
              <a:rPr lang="en-US" sz="2600" dirty="0"/>
              <a:t> din </a:t>
            </a:r>
            <a:r>
              <a:rPr lang="en-US" sz="2600" dirty="0" err="1"/>
              <a:t>staţiile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rutier</a:t>
            </a:r>
            <a:r>
              <a:rPr lang="en-US" sz="2600" dirty="0"/>
              <a:t> se </a:t>
            </a:r>
            <a:r>
              <a:rPr lang="en-US" sz="2600" dirty="0" err="1"/>
              <a:t>amplasează</a:t>
            </a:r>
            <a:r>
              <a:rPr lang="en-US" sz="2600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puţin</a:t>
            </a:r>
            <a:r>
              <a:rPr lang="en-US" sz="2600" b="1" u="sng" dirty="0"/>
              <a:t> 25 m de </a:t>
            </a:r>
            <a:r>
              <a:rPr lang="en-US" sz="2600" b="1" u="sng" dirty="0" err="1"/>
              <a:t>extremitatea</a:t>
            </a:r>
            <a:r>
              <a:rPr lang="en-US" sz="2600" b="1" u="sng" dirty="0"/>
              <a:t> </a:t>
            </a:r>
            <a:r>
              <a:rPr lang="en-US" sz="2600" b="1" u="sng" dirty="0" err="1"/>
              <a:t>intersecţiilor</a:t>
            </a:r>
            <a:r>
              <a:rPr lang="en-US" sz="2600" b="1" u="sng" dirty="0"/>
              <a:t> </a:t>
            </a:r>
            <a:r>
              <a:rPr lang="en-US" sz="2600" b="1" u="sng" dirty="0" err="1"/>
              <a:t>mari</a:t>
            </a:r>
            <a:r>
              <a:rPr lang="en-US" sz="2600" b="1" u="sng" dirty="0"/>
              <a:t> </a:t>
            </a:r>
            <a:r>
              <a:rPr lang="en-US" sz="2600" b="1" u="sng" dirty="0" err="1"/>
              <a:t>şi</a:t>
            </a:r>
            <a:r>
              <a:rPr lang="en-US" sz="2600" b="1" u="sng" dirty="0"/>
              <a:t> la </a:t>
            </a:r>
            <a:r>
              <a:rPr lang="en-US" sz="2600" b="1" u="sng" dirty="0" err="1"/>
              <a:t>cel</a:t>
            </a:r>
            <a:r>
              <a:rPr lang="en-US" sz="2600" b="1" u="sng" dirty="0"/>
              <a:t> </a:t>
            </a:r>
            <a:r>
              <a:rPr lang="en-US" sz="2600" b="1" u="sng" dirty="0" err="1"/>
              <a:t>mult</a:t>
            </a:r>
            <a:r>
              <a:rPr lang="en-US" sz="2600" b="1" u="sng" dirty="0"/>
              <a:t> 10 m de </a:t>
            </a:r>
            <a:r>
              <a:rPr lang="en-US" sz="2600" b="1" u="sng" dirty="0" err="1"/>
              <a:t>bordura</a:t>
            </a:r>
            <a:r>
              <a:rPr lang="en-US" sz="2600" b="1" u="sng" dirty="0"/>
              <a:t> </a:t>
            </a:r>
            <a:r>
              <a:rPr lang="en-US" sz="2600" b="1" u="sng" dirty="0" err="1"/>
              <a:t>trotuarului</a:t>
            </a:r>
            <a:r>
              <a:rPr lang="en-US" sz="2600" dirty="0"/>
              <a:t>. </a:t>
            </a:r>
            <a:r>
              <a:rPr lang="en-US" sz="2600" dirty="0" err="1"/>
              <a:t>Prin</a:t>
            </a:r>
            <a:r>
              <a:rPr lang="en-US" sz="2600" dirty="0"/>
              <a:t> </a:t>
            </a:r>
            <a:r>
              <a:rPr lang="en-US" sz="2600" b="1" dirty="0"/>
              <a:t>«</a:t>
            </a:r>
            <a:r>
              <a:rPr lang="en-US" sz="2600" b="1" dirty="0" err="1"/>
              <a:t>intersecţie</a:t>
            </a:r>
            <a:r>
              <a:rPr lang="en-US" sz="2600" b="1" dirty="0"/>
              <a:t> mare»</a:t>
            </a:r>
            <a:r>
              <a:rPr lang="en-US" sz="2600" dirty="0"/>
              <a:t> se </a:t>
            </a:r>
            <a:r>
              <a:rPr lang="en-US" sz="2600" dirty="0" err="1"/>
              <a:t>înţelege</a:t>
            </a:r>
            <a:r>
              <a:rPr lang="en-US" sz="2600" dirty="0"/>
              <a:t> o </a:t>
            </a:r>
            <a:r>
              <a:rPr lang="en-US" sz="2600" dirty="0" err="1"/>
              <a:t>intersecţie</a:t>
            </a:r>
            <a:r>
              <a:rPr lang="en-US" sz="2600" dirty="0"/>
              <a:t> care </a:t>
            </a:r>
            <a:r>
              <a:rPr lang="en-US" sz="2600" dirty="0" err="1"/>
              <a:t>întrerupe</a:t>
            </a:r>
            <a:r>
              <a:rPr lang="en-US" sz="2600" dirty="0"/>
              <a:t> </a:t>
            </a:r>
            <a:r>
              <a:rPr lang="en-US" sz="2600" dirty="0" err="1"/>
              <a:t>fluxul</a:t>
            </a:r>
            <a:r>
              <a:rPr lang="en-US" sz="2600" dirty="0"/>
              <a:t> de </a:t>
            </a:r>
            <a:r>
              <a:rPr lang="en-US" sz="2600" dirty="0" err="1"/>
              <a:t>trafic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care </a:t>
            </a:r>
            <a:r>
              <a:rPr lang="en-US" sz="2600" dirty="0" err="1"/>
              <a:t>cauzează</a:t>
            </a:r>
            <a:r>
              <a:rPr lang="en-US" sz="2600" dirty="0"/>
              <a:t> </a:t>
            </a:r>
            <a:r>
              <a:rPr lang="en-US" sz="2600" dirty="0" err="1"/>
              <a:t>emisii</a:t>
            </a:r>
            <a:r>
              <a:rPr lang="en-US" sz="2600" dirty="0"/>
              <a:t> </a:t>
            </a:r>
            <a:r>
              <a:rPr lang="en-US" sz="2600" dirty="0" err="1"/>
              <a:t>diferite</a:t>
            </a:r>
            <a:r>
              <a:rPr lang="en-US" sz="2600" dirty="0"/>
              <a:t> (</a:t>
            </a:r>
            <a:r>
              <a:rPr lang="en-US" sz="2600" dirty="0" err="1"/>
              <a:t>emisii</a:t>
            </a:r>
            <a:r>
              <a:rPr lang="en-US" sz="2600" dirty="0"/>
              <a:t> de </a:t>
            </a:r>
            <a:r>
              <a:rPr lang="en-US" sz="2600" dirty="0" err="1"/>
              <a:t>oprire</a:t>
            </a:r>
            <a:r>
              <a:rPr lang="en-US" sz="2600" dirty="0"/>
              <a:t> </a:t>
            </a:r>
            <a:r>
              <a:rPr lang="en-US" sz="2600" dirty="0" err="1"/>
              <a:t>şi</a:t>
            </a:r>
            <a:r>
              <a:rPr lang="en-US" sz="2600" dirty="0"/>
              <a:t> </a:t>
            </a:r>
            <a:r>
              <a:rPr lang="en-US" sz="2600" dirty="0" err="1"/>
              <a:t>pornire</a:t>
            </a:r>
            <a:r>
              <a:rPr lang="en-US" sz="2600" dirty="0"/>
              <a:t>) </a:t>
            </a:r>
            <a:r>
              <a:rPr lang="en-US" sz="2600" dirty="0" err="1"/>
              <a:t>faţă</a:t>
            </a:r>
            <a:r>
              <a:rPr lang="en-US" sz="2600" dirty="0"/>
              <a:t> de </a:t>
            </a:r>
            <a:r>
              <a:rPr lang="en-US" sz="2600" dirty="0" err="1"/>
              <a:t>restul</a:t>
            </a:r>
            <a:r>
              <a:rPr lang="en-US" sz="2600" dirty="0"/>
              <a:t> </a:t>
            </a:r>
            <a:r>
              <a:rPr lang="en-US" sz="2600" dirty="0" err="1"/>
              <a:t>drumului</a:t>
            </a:r>
            <a:r>
              <a:rPr lang="en-US" sz="26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07914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41112" y="34381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>
                <a:solidFill>
                  <a:srgbClr val="000000"/>
                </a:solidFill>
                <a:latin typeface="Roboto"/>
              </a:rPr>
              <a:t>45.135196, 27.481331</a:t>
            </a:r>
            <a:endParaRPr lang="en-US" b="1" i="0" dirty="0">
              <a:solidFill>
                <a:srgbClr val="000000"/>
              </a:solidFill>
              <a:effectLst/>
              <a:latin typeface="Robot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57182" y="393674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>
                <a:solidFill>
                  <a:srgbClr val="000000"/>
                </a:solidFill>
                <a:latin typeface="Roboto"/>
              </a:rPr>
              <a:t>45.135461, 27.485365</a:t>
            </a:r>
            <a:endParaRPr lang="en-US" b="1" i="0" dirty="0">
              <a:solidFill>
                <a:srgbClr val="000000"/>
              </a:solidFill>
              <a:effectLst/>
              <a:latin typeface="Roboto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52703" y="713142"/>
            <a:ext cx="10933019" cy="6067445"/>
            <a:chOff x="0" y="790555"/>
            <a:chExt cx="10696331" cy="60674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21421"/>
              <a:ext cx="10696331" cy="5736579"/>
            </a:xfrm>
            <a:prstGeom prst="rect">
              <a:avLst/>
            </a:prstGeom>
          </p:spPr>
        </p:pic>
        <p:sp>
          <p:nvSpPr>
            <p:cNvPr id="3" name="Frame 2"/>
            <p:cNvSpPr/>
            <p:nvPr/>
          </p:nvSpPr>
          <p:spPr>
            <a:xfrm rot="21243067">
              <a:off x="4824361" y="3046628"/>
              <a:ext cx="3404406" cy="544945"/>
            </a:xfrm>
            <a:prstGeom prst="fram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5" idx="2"/>
              <a:endCxn id="3" idx="1"/>
            </p:cNvCxnSpPr>
            <p:nvPr/>
          </p:nvCxnSpPr>
          <p:spPr>
            <a:xfrm>
              <a:off x="2587180" y="790555"/>
              <a:ext cx="2246348" cy="270886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2"/>
              <a:endCxn id="3" idx="3"/>
            </p:cNvCxnSpPr>
            <p:nvPr/>
          </p:nvCxnSpPr>
          <p:spPr>
            <a:xfrm>
              <a:off x="7201152" y="840419"/>
              <a:ext cx="1018448" cy="229836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17" name="7-Point Star 16"/>
          <p:cNvSpPr/>
          <p:nvPr/>
        </p:nvSpPr>
        <p:spPr>
          <a:xfrm>
            <a:off x="8964861" y="100833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9" name="TextBox 18"/>
          <p:cNvSpPr txBox="1"/>
          <p:nvPr/>
        </p:nvSpPr>
        <p:spPr>
          <a:xfrm>
            <a:off x="247650" y="5934670"/>
            <a:ext cx="11811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Calea Brăilei, </a:t>
            </a:r>
          </a:p>
          <a:p>
            <a:r>
              <a:rPr lang="ro-RO" b="1" dirty="0"/>
              <a:t>În zona intersecției dintre Calea Brăilei și DN 221/Strada Sărățeni, către est, până aproape în dreptul intersecției cu strada Școlii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234102" y="3679221"/>
            <a:ext cx="766523" cy="27977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8992672" y="3336478"/>
            <a:ext cx="1477509" cy="31209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7-Point Star 27"/>
          <p:cNvSpPr/>
          <p:nvPr/>
        </p:nvSpPr>
        <p:spPr>
          <a:xfrm>
            <a:off x="5330109" y="3187349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5" name="Rectangle 14"/>
          <p:cNvSpPr/>
          <p:nvPr/>
        </p:nvSpPr>
        <p:spPr>
          <a:xfrm>
            <a:off x="4083614" y="635562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o-RO" dirty="0">
                <a:solidFill>
                  <a:srgbClr val="000000"/>
                </a:solidFill>
                <a:latin typeface="Roboto"/>
              </a:rPr>
              <a:t>R – circa 400 m</a:t>
            </a:r>
            <a:endParaRPr lang="en-US" i="0" dirty="0">
              <a:solidFill>
                <a:srgbClr val="0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68972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335494"/>
            <a:ext cx="11075654" cy="62481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6172010"/>
            <a:ext cx="1215009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Calea Brăilei, În zona intersecției dintre Calea Brăilei și DN 221/Strada Sărățeni, către est, până aproape în dreptul intersecției cu strada Școlii</a:t>
            </a:r>
          </a:p>
        </p:txBody>
      </p:sp>
    </p:spTree>
    <p:extLst>
      <p:ext uri="{BB962C8B-B14F-4D97-AF65-F5344CB8AC3E}">
        <p14:creationId xmlns:p14="http://schemas.microsoft.com/office/powerpoint/2010/main" val="1193000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73" y="573422"/>
            <a:ext cx="11778802" cy="6085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8964861" y="100833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7-Point Star 5"/>
          <p:cNvSpPr/>
          <p:nvPr/>
        </p:nvSpPr>
        <p:spPr>
          <a:xfrm>
            <a:off x="6013618" y="1915881"/>
            <a:ext cx="983481" cy="754293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Up Arrow 6"/>
          <p:cNvSpPr/>
          <p:nvPr/>
        </p:nvSpPr>
        <p:spPr>
          <a:xfrm rot="20955960">
            <a:off x="6251089" y="2725717"/>
            <a:ext cx="253294" cy="25738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8" name="TextBox 7"/>
          <p:cNvSpPr txBox="1"/>
          <p:nvPr/>
        </p:nvSpPr>
        <p:spPr>
          <a:xfrm>
            <a:off x="4443658" y="176854"/>
            <a:ext cx="16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R = circa 318 m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3158" y="150828"/>
            <a:ext cx="191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Calea Brăilei nr. 23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949149" y="6195763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93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719" y="3612748"/>
            <a:ext cx="6247087" cy="3230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896" y="570156"/>
            <a:ext cx="5283154" cy="2845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08650" y="6370936"/>
            <a:ext cx="78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Sud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2896" y="1532204"/>
            <a:ext cx="172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Nord Nord 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11" name="7-Point Star 10"/>
          <p:cNvSpPr/>
          <p:nvPr/>
        </p:nvSpPr>
        <p:spPr>
          <a:xfrm>
            <a:off x="8964861" y="100833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612748"/>
            <a:ext cx="5124103" cy="3245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1491" y="6068279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Est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73" y="570155"/>
            <a:ext cx="5564746" cy="28458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8973" y="2775371"/>
            <a:ext cx="58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Vest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32003" y="6531232"/>
            <a:ext cx="5083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o-RO" dirty="0">
                <a:solidFill>
                  <a:srgbClr val="000000"/>
                </a:solidFill>
                <a:latin typeface="Roboto"/>
              </a:rPr>
              <a:t>Coordonate orientative </a:t>
            </a:r>
            <a:r>
              <a:rPr lang="en-US" dirty="0">
                <a:solidFill>
                  <a:srgbClr val="000000"/>
                </a:solidFill>
                <a:latin typeface="Roboto"/>
              </a:rPr>
              <a:t>45.135196, 27.481331</a:t>
            </a:r>
            <a:endParaRPr lang="en-US" i="0" dirty="0">
              <a:solidFill>
                <a:srgbClr val="0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03314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28" y="862074"/>
            <a:ext cx="8597469" cy="5711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3462" y="343810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/>
              <a:t>45.131230, 27.454297</a:t>
            </a:r>
          </a:p>
        </p:txBody>
      </p:sp>
      <p:sp>
        <p:nvSpPr>
          <p:cNvPr id="8" name="Rectangle 7"/>
          <p:cNvSpPr/>
          <p:nvPr/>
        </p:nvSpPr>
        <p:spPr>
          <a:xfrm>
            <a:off x="6260851" y="385489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/>
              <a:t>45.132918, 27.465712</a:t>
            </a:r>
          </a:p>
        </p:txBody>
      </p:sp>
      <p:sp>
        <p:nvSpPr>
          <p:cNvPr id="3" name="Frame 2"/>
          <p:cNvSpPr/>
          <p:nvPr/>
        </p:nvSpPr>
        <p:spPr>
          <a:xfrm rot="20920115">
            <a:off x="4119727" y="3981685"/>
            <a:ext cx="3923184" cy="544945"/>
          </a:xfrm>
          <a:prstGeom prst="fram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5" idx="2"/>
            <a:endCxn id="3" idx="1"/>
          </p:cNvCxnSpPr>
          <p:nvPr/>
        </p:nvCxnSpPr>
        <p:spPr>
          <a:xfrm>
            <a:off x="2638968" y="713142"/>
            <a:ext cx="1518996" cy="39264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>
          <a:xfrm>
            <a:off x="7406357" y="754821"/>
            <a:ext cx="503087" cy="31825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17" name="7-Point Star 16"/>
          <p:cNvSpPr/>
          <p:nvPr/>
        </p:nvSpPr>
        <p:spPr>
          <a:xfrm>
            <a:off x="8964861" y="100833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9" name="TextBox 18"/>
          <p:cNvSpPr txBox="1"/>
          <p:nvPr/>
        </p:nvSpPr>
        <p:spPr>
          <a:xfrm>
            <a:off x="1352828" y="6153438"/>
            <a:ext cx="827694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Calea Brăilei, </a:t>
            </a:r>
          </a:p>
          <a:p>
            <a:r>
              <a:rPr lang="ro-RO" b="1" dirty="0"/>
              <a:t>În zona/tronsonul dintre intersecția cu strada Aviatorilor și intersecța cu strada Viilor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295775" y="5005808"/>
            <a:ext cx="882138" cy="14869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858125" y="4171950"/>
            <a:ext cx="844397" cy="2320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7-Point Star 21"/>
          <p:cNvSpPr/>
          <p:nvPr/>
        </p:nvSpPr>
        <p:spPr>
          <a:xfrm>
            <a:off x="6539126" y="3859690"/>
            <a:ext cx="445839" cy="459909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TextBox 13"/>
          <p:cNvSpPr txBox="1"/>
          <p:nvPr/>
        </p:nvSpPr>
        <p:spPr>
          <a:xfrm>
            <a:off x="4278126" y="195145"/>
            <a:ext cx="16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R = circa 900 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043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37" y="219925"/>
            <a:ext cx="11465531" cy="64760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2511" y="6430437"/>
            <a:ext cx="106079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/>
              <a:t>Calea Brăilei, În zona/tronsonul dintre intersecția cu strada Aviatorilor și intersecța cu strada Viilor</a:t>
            </a:r>
          </a:p>
        </p:txBody>
      </p:sp>
    </p:spTree>
    <p:extLst>
      <p:ext uri="{BB962C8B-B14F-4D97-AF65-F5344CB8AC3E}">
        <p14:creationId xmlns:p14="http://schemas.microsoft.com/office/powerpoint/2010/main" val="3991311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9" y="546186"/>
            <a:ext cx="11458575" cy="6222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7" name="Up Arrow 6"/>
          <p:cNvSpPr/>
          <p:nvPr/>
        </p:nvSpPr>
        <p:spPr>
          <a:xfrm rot="20955960">
            <a:off x="5970887" y="3053053"/>
            <a:ext cx="253294" cy="26279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TextBox 8"/>
          <p:cNvSpPr txBox="1"/>
          <p:nvPr/>
        </p:nvSpPr>
        <p:spPr>
          <a:xfrm>
            <a:off x="443158" y="150828"/>
            <a:ext cx="202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Calea Brăilei nr. 179</a:t>
            </a:r>
            <a:endParaRPr lang="en-US" dirty="0"/>
          </a:p>
        </p:txBody>
      </p:sp>
      <p:sp>
        <p:nvSpPr>
          <p:cNvPr id="11" name="7-Point Star 10"/>
          <p:cNvSpPr/>
          <p:nvPr/>
        </p:nvSpPr>
        <p:spPr>
          <a:xfrm>
            <a:off x="8964861" y="100833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" name="Rectangle 2"/>
          <p:cNvSpPr/>
          <p:nvPr/>
        </p:nvSpPr>
        <p:spPr>
          <a:xfrm>
            <a:off x="7713758" y="3787542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399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22" y="188632"/>
            <a:ext cx="6263399" cy="3104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103" y="3571279"/>
            <a:ext cx="5663516" cy="3130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89244" y="6214797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675" y="2775371"/>
            <a:ext cx="6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Nord</a:t>
            </a:r>
          </a:p>
        </p:txBody>
      </p:sp>
      <p:sp>
        <p:nvSpPr>
          <p:cNvPr id="17" name="7-Point Star 16"/>
          <p:cNvSpPr/>
          <p:nvPr/>
        </p:nvSpPr>
        <p:spPr>
          <a:xfrm>
            <a:off x="8964861" y="100833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22" y="3568609"/>
            <a:ext cx="5541593" cy="31043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598" y="6315678"/>
            <a:ext cx="656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Vest</a:t>
            </a:r>
          </a:p>
        </p:txBody>
      </p:sp>
    </p:spTree>
    <p:extLst>
      <p:ext uri="{BB962C8B-B14F-4D97-AF65-F5344CB8AC3E}">
        <p14:creationId xmlns:p14="http://schemas.microsoft.com/office/powerpoint/2010/main" val="2297761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066816"/>
            <a:ext cx="6753755" cy="5501179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 rot="19558224">
            <a:off x="5587940" y="4497248"/>
            <a:ext cx="349109" cy="281470"/>
          </a:xfrm>
          <a:prstGeom prst="frame">
            <a:avLst/>
          </a:prstGeom>
          <a:solidFill>
            <a:srgbClr val="600000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 rot="1142460">
            <a:off x="5754892" y="4109525"/>
            <a:ext cx="317775" cy="360675"/>
          </a:xfrm>
          <a:prstGeom prst="fram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030" y="487380"/>
            <a:ext cx="1674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C00000"/>
                </a:solidFill>
              </a:rPr>
              <a:t>Propunerea 3</a:t>
            </a:r>
            <a:r>
              <a:rPr lang="ro-RO" b="1" dirty="0">
                <a:solidFill>
                  <a:srgbClr val="00B0F0"/>
                </a:solidFill>
              </a:rPr>
              <a:t> </a:t>
            </a:r>
            <a:r>
              <a:rPr lang="ro-RO" b="1" dirty="0">
                <a:solidFill>
                  <a:schemeClr val="bg1"/>
                </a:solidFill>
              </a:rPr>
              <a:t>și</a:t>
            </a:r>
            <a:endParaRPr lang="ro-RO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80688" y="214942"/>
            <a:ext cx="4048125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en-US" b="1" dirty="0"/>
              <a:t>P</a:t>
            </a:r>
            <a:r>
              <a:rPr lang="ro-RO" b="1" dirty="0"/>
              <a:t>ropuneri de amplasare în Oraș Insurăței</a:t>
            </a:r>
          </a:p>
        </p:txBody>
      </p:sp>
      <p:cxnSp>
        <p:nvCxnSpPr>
          <p:cNvPr id="10" name="Straight Arrow Connector 9"/>
          <p:cNvCxnSpPr>
            <a:stCxn id="11" idx="3"/>
            <a:endCxn id="3" idx="1"/>
          </p:cNvCxnSpPr>
          <p:nvPr/>
        </p:nvCxnSpPr>
        <p:spPr>
          <a:xfrm flipV="1">
            <a:off x="2316999" y="4735667"/>
            <a:ext cx="3300834" cy="11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6465" y="4423664"/>
            <a:ext cx="186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Intersecția cu strada Lacul Rezii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6" idx="2"/>
          </p:cNvCxnSpPr>
          <p:nvPr/>
        </p:nvCxnSpPr>
        <p:spPr>
          <a:xfrm>
            <a:off x="1475612" y="2889595"/>
            <a:ext cx="4706084" cy="1444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0923" y="2256696"/>
            <a:ext cx="184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Intersecția cu strada Tineretului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9" idx="2"/>
          </p:cNvCxnSpPr>
          <p:nvPr/>
        </p:nvCxnSpPr>
        <p:spPr>
          <a:xfrm flipH="1">
            <a:off x="5946211" y="1860365"/>
            <a:ext cx="4301566" cy="2387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323088" y="1491033"/>
            <a:ext cx="184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Strada Tineretului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46404" y="1416491"/>
            <a:ext cx="184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Șoseaua Brăilei/E584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9553264" y="724927"/>
            <a:ext cx="929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chemeClr val="bg1">
                    <a:lumMod val="65000"/>
                  </a:schemeClr>
                </a:solidFill>
              </a:rPr>
              <a:t>Rezerva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7118" y="3496673"/>
            <a:ext cx="165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R = circa 240 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42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89" y="618737"/>
            <a:ext cx="10713691" cy="6066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8145" y="5551424"/>
            <a:ext cx="186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Intersecția cu strada Lacul Rezii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5924" y="776411"/>
            <a:ext cx="184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Șoseaua Brăilei/E584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</p:spTree>
    <p:extLst>
      <p:ext uri="{BB962C8B-B14F-4D97-AF65-F5344CB8AC3E}">
        <p14:creationId xmlns:p14="http://schemas.microsoft.com/office/powerpoint/2010/main" val="3175773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708894" y="1458960"/>
            <a:ext cx="10515600" cy="4351336"/>
          </a:xfrm>
        </p:spPr>
        <p:txBody>
          <a:bodyPr/>
          <a:lstStyle/>
          <a:p>
            <a:pPr lvl="0"/>
            <a:r>
              <a:rPr lang="en-US" dirty="0"/>
              <a:t>traffic and industrial sites represent areas where the highest concentrations occur and that background sites are representative of the exposure of the general population</a:t>
            </a:r>
            <a:endParaRPr lang="ro-RO" dirty="0"/>
          </a:p>
          <a:p>
            <a:pPr lvl="0"/>
            <a:r>
              <a:rPr lang="en-US" dirty="0"/>
              <a:t>further characterization for traffic sites in terms of local dispersion conditions (“</a:t>
            </a:r>
            <a:r>
              <a:rPr lang="en-US" b="1" dirty="0"/>
              <a:t>wide street</a:t>
            </a:r>
            <a:r>
              <a:rPr lang="en-US" dirty="0"/>
              <a:t>”, </a:t>
            </a:r>
            <a:r>
              <a:rPr lang="en-US" dirty="0">
                <a:solidFill>
                  <a:srgbClr val="BFBFBF"/>
                </a:solidFill>
              </a:rPr>
              <a:t>“narrow street”, “canyon street”, “highway” and others</a:t>
            </a:r>
            <a:r>
              <a:rPr lang="en-US" dirty="0"/>
              <a:t>) is applicable to urban areas and suburban areas. </a:t>
            </a:r>
            <a:r>
              <a:rPr lang="en-US" dirty="0">
                <a:solidFill>
                  <a:srgbClr val="BFBFBF"/>
                </a:solidFill>
              </a:rPr>
              <a:t>It is recommended to provide a better definition for the terms “wide street”, “narrow street”, “canyon street” and “highway”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o-RO" b="1" dirty="0"/>
              <a:t>Criterii de amplasare a stației de trafic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578568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imbus sans L"/>
              </a:rPr>
              <a:t>Located in close proximity to a road, in a location that should represent the highest concentrations to which the population are exposed to within the zone.</a:t>
            </a:r>
            <a:endParaRPr lang="ro-RO" dirty="0">
              <a:solidFill>
                <a:srgbClr val="666666"/>
              </a:solidFill>
              <a:latin typeface="Nimbus sans L"/>
            </a:endParaRPr>
          </a:p>
          <a:p>
            <a:r>
              <a:rPr lang="en-US" dirty="0">
                <a:solidFill>
                  <a:srgbClr val="666666"/>
                </a:solidFill>
                <a:latin typeface="Nimbus sans L"/>
              </a:rPr>
              <a:t>Located such that the pollution level for the specific pollutant is determined predominantly by the emissions from road traffic (i.e. not ship, railway, airplane, off-road) on distinct major roads.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75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18" y="635729"/>
            <a:ext cx="11955874" cy="6126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7" name="Up Arrow 6"/>
          <p:cNvSpPr/>
          <p:nvPr/>
        </p:nvSpPr>
        <p:spPr>
          <a:xfrm rot="20955960">
            <a:off x="5970887" y="3053053"/>
            <a:ext cx="253294" cy="26279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TextBox 8"/>
          <p:cNvSpPr txBox="1"/>
          <p:nvPr/>
        </p:nvSpPr>
        <p:spPr>
          <a:xfrm>
            <a:off x="443158" y="150828"/>
            <a:ext cx="237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Șoseaua Brăilei 29/ E84</a:t>
            </a:r>
            <a:endParaRPr lang="en-US" dirty="0"/>
          </a:p>
        </p:txBody>
      </p:sp>
      <p:sp>
        <p:nvSpPr>
          <p:cNvPr id="11" name="7-Point Star 10"/>
          <p:cNvSpPr/>
          <p:nvPr/>
        </p:nvSpPr>
        <p:spPr>
          <a:xfrm>
            <a:off x="8964861" y="100833"/>
            <a:ext cx="493652" cy="469322"/>
          </a:xfrm>
          <a:prstGeom prst="star7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C00000"/>
              </a:solidFill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5401874" y="2352675"/>
            <a:ext cx="808425" cy="610238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418" y="3588365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50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7" y="404591"/>
            <a:ext cx="6154406" cy="3151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818" y="3714749"/>
            <a:ext cx="5834635" cy="3062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8" y="3714749"/>
            <a:ext cx="6072843" cy="3062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89244" y="6214797"/>
            <a:ext cx="86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Sud 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8275" y="335494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Nord Est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597" y="6315678"/>
            <a:ext cx="129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Sud Vest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58513" y="35259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8964861" y="100833"/>
            <a:ext cx="493652" cy="469322"/>
          </a:xfrm>
          <a:prstGeom prst="star7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87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48" y="435581"/>
            <a:ext cx="11001321" cy="6302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58513" y="35259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</p:spTree>
    <p:extLst>
      <p:ext uri="{BB962C8B-B14F-4D97-AF65-F5344CB8AC3E}">
        <p14:creationId xmlns:p14="http://schemas.microsoft.com/office/powerpoint/2010/main" val="1576263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09" y="590551"/>
            <a:ext cx="11871991" cy="6071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58513" y="35259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7" name="Up Arrow 6"/>
          <p:cNvSpPr/>
          <p:nvPr/>
        </p:nvSpPr>
        <p:spPr>
          <a:xfrm rot="21363744">
            <a:off x="5346064" y="3244334"/>
            <a:ext cx="253294" cy="235431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9" name="TextBox 8"/>
          <p:cNvSpPr txBox="1"/>
          <p:nvPr/>
        </p:nvSpPr>
        <p:spPr>
          <a:xfrm>
            <a:off x="443158" y="150828"/>
            <a:ext cx="282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Strada Tineretului, 23 DJ203</a:t>
            </a:r>
            <a:endParaRPr lang="en-US" dirty="0"/>
          </a:p>
        </p:txBody>
      </p:sp>
      <p:sp>
        <p:nvSpPr>
          <p:cNvPr id="11" name="7-Point Star 10"/>
          <p:cNvSpPr/>
          <p:nvPr/>
        </p:nvSpPr>
        <p:spPr>
          <a:xfrm>
            <a:off x="8964861" y="100833"/>
            <a:ext cx="493652" cy="469322"/>
          </a:xfrm>
          <a:prstGeom prst="star7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C00000"/>
              </a:solidFill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5068499" y="2442218"/>
            <a:ext cx="808425" cy="610238"/>
          </a:xfrm>
          <a:prstGeom prst="star7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72711" y="3396455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76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7" y="3621660"/>
            <a:ext cx="5904672" cy="3063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7" y="349830"/>
            <a:ext cx="5904672" cy="2969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597" y="6315678"/>
            <a:ext cx="129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Vest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58513" y="35259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rezervă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8964861" y="100833"/>
            <a:ext cx="493652" cy="469322"/>
          </a:xfrm>
          <a:prstGeom prst="star7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148" y="678664"/>
            <a:ext cx="5639078" cy="28426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283564" y="3151944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/>
              <a:t>Est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20981" y="349830"/>
            <a:ext cx="129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Nord</a:t>
            </a:r>
          </a:p>
        </p:txBody>
      </p:sp>
    </p:spTree>
    <p:extLst>
      <p:ext uri="{BB962C8B-B14F-4D97-AF65-F5344CB8AC3E}">
        <p14:creationId xmlns:p14="http://schemas.microsoft.com/office/powerpoint/2010/main" val="30648381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9514475" y="2661737"/>
            <a:ext cx="24189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informative</a:t>
            </a:r>
          </a:p>
          <a:p>
            <a:r>
              <a:rPr lang="en-US" dirty="0"/>
              <a:t> 45° 7'57.00"N, 27°27'45.03"E</a:t>
            </a:r>
          </a:p>
        </p:txBody>
      </p:sp>
      <p:sp>
        <p:nvSpPr>
          <p:cNvPr id="5" name="Rectangle 4"/>
          <p:cNvSpPr/>
          <p:nvPr/>
        </p:nvSpPr>
        <p:spPr>
          <a:xfrm>
            <a:off x="713567" y="2797022"/>
            <a:ext cx="206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Calea Brăilei nr. 179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44690" y="514392"/>
            <a:ext cx="1288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Oraș IANCA</a:t>
            </a:r>
            <a:endParaRPr lang="ro-RO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21320" y="2507226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4524" y="4089821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74702" y="883724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21320" y="3611079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4527" y="1572540"/>
            <a:ext cx="199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Calea Brăilei nr. 23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35801" y="3719977"/>
            <a:ext cx="1686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Oraș INSURĂȚEI</a:t>
            </a:r>
            <a:endParaRPr lang="ro-RO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24524" y="5308587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15797" y="5326296"/>
            <a:ext cx="929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Rezervă</a:t>
            </a:r>
            <a:endParaRPr lang="ro-RO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24525" y="5670804"/>
            <a:ext cx="106267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388337" y="1294101"/>
            <a:ext cx="4574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În zona intersecției dintre Calea Brăilei și DN 221/Strada Sărățeni, către est, până apropape în dreptul intersecției cu strada Școlii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34723" y="1203208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1</a:t>
            </a:r>
          </a:p>
        </p:txBody>
      </p:sp>
      <p:sp>
        <p:nvSpPr>
          <p:cNvPr id="24" name="7-Point Star 23"/>
          <p:cNvSpPr/>
          <p:nvPr/>
        </p:nvSpPr>
        <p:spPr>
          <a:xfrm>
            <a:off x="9013172" y="1298884"/>
            <a:ext cx="493652" cy="469322"/>
          </a:xfrm>
          <a:prstGeom prst="star7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Rectangle 3"/>
          <p:cNvSpPr/>
          <p:nvPr/>
        </p:nvSpPr>
        <p:spPr>
          <a:xfrm>
            <a:off x="3388337" y="2545370"/>
            <a:ext cx="4593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FC000"/>
                </a:solidFill>
              </a:rPr>
              <a:t>În zona/tronsonul dintre intersecția cu strada Aviatorilor și intersecța cu strada Viilor</a:t>
            </a:r>
          </a:p>
        </p:txBody>
      </p:sp>
      <p:sp>
        <p:nvSpPr>
          <p:cNvPr id="25" name="7-Point Star 24"/>
          <p:cNvSpPr/>
          <p:nvPr/>
        </p:nvSpPr>
        <p:spPr>
          <a:xfrm>
            <a:off x="9014798" y="2660972"/>
            <a:ext cx="493652" cy="469322"/>
          </a:xfrm>
          <a:prstGeom prst="star7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6" name="TextBox 25"/>
          <p:cNvSpPr txBox="1"/>
          <p:nvPr/>
        </p:nvSpPr>
        <p:spPr>
          <a:xfrm>
            <a:off x="9742330" y="2464065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2</a:t>
            </a:r>
          </a:p>
        </p:txBody>
      </p:sp>
      <p:sp>
        <p:nvSpPr>
          <p:cNvPr id="6" name="Rectangle 5"/>
          <p:cNvSpPr/>
          <p:nvPr/>
        </p:nvSpPr>
        <p:spPr>
          <a:xfrm>
            <a:off x="1359497" y="6092894"/>
            <a:ext cx="3006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/>
              <a:t>Strada Tineretului 23,  </a:t>
            </a:r>
            <a:r>
              <a:rPr lang="ro-RO" b="1" dirty="0"/>
              <a:t>DJ203</a:t>
            </a:r>
            <a:endParaRPr lang="en-US" b="1" dirty="0"/>
          </a:p>
        </p:txBody>
      </p:sp>
      <p:sp>
        <p:nvSpPr>
          <p:cNvPr id="27" name="7-Point Star 26"/>
          <p:cNvSpPr/>
          <p:nvPr/>
        </p:nvSpPr>
        <p:spPr>
          <a:xfrm>
            <a:off x="9014798" y="6119685"/>
            <a:ext cx="493652" cy="469322"/>
          </a:xfrm>
          <a:prstGeom prst="star7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8" name="TextBox 27"/>
          <p:cNvSpPr txBox="1"/>
          <p:nvPr/>
        </p:nvSpPr>
        <p:spPr>
          <a:xfrm>
            <a:off x="9508451" y="5670804"/>
            <a:ext cx="2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Propunere rezervă</a:t>
            </a:r>
          </a:p>
          <a:p>
            <a:r>
              <a:rPr lang="ro-RO" dirty="0"/>
              <a:t>Coordonate informative</a:t>
            </a:r>
          </a:p>
          <a:p>
            <a:r>
              <a:rPr lang="en-US" dirty="0"/>
              <a:t> 44°54'52.43"N</a:t>
            </a:r>
            <a:endParaRPr lang="ro-RO" dirty="0"/>
          </a:p>
          <a:p>
            <a:r>
              <a:rPr lang="en-US" dirty="0"/>
              <a:t> 27°36'20.12"E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4703" y="4337560"/>
            <a:ext cx="2204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C00000"/>
                </a:solidFill>
              </a:rPr>
              <a:t>Șoseaua Brăilei nr. 29</a:t>
            </a:r>
            <a:endParaRPr lang="ro-RO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34723" y="4037796"/>
            <a:ext cx="147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Propunerea 3</a:t>
            </a:r>
          </a:p>
        </p:txBody>
      </p:sp>
      <p:sp>
        <p:nvSpPr>
          <p:cNvPr id="31" name="7-Point Star 30"/>
          <p:cNvSpPr/>
          <p:nvPr/>
        </p:nvSpPr>
        <p:spPr>
          <a:xfrm>
            <a:off x="9014798" y="4268538"/>
            <a:ext cx="493652" cy="452041"/>
          </a:xfrm>
          <a:prstGeom prst="star7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9" name="Rectangle 28"/>
          <p:cNvSpPr/>
          <p:nvPr/>
        </p:nvSpPr>
        <p:spPr>
          <a:xfrm>
            <a:off x="9506824" y="4253145"/>
            <a:ext cx="24265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Coordonate informative</a:t>
            </a:r>
          </a:p>
          <a:p>
            <a:r>
              <a:rPr lang="en-US" dirty="0"/>
              <a:t> 44°54'50.01"N</a:t>
            </a:r>
            <a:r>
              <a:rPr lang="ro-RO" dirty="0"/>
              <a:t> </a:t>
            </a:r>
          </a:p>
          <a:p>
            <a:r>
              <a:rPr lang="ro-RO" dirty="0"/>
              <a:t>27°36'16.38"E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506824" y="1537591"/>
            <a:ext cx="2509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Coordonate orientative </a:t>
            </a:r>
            <a:r>
              <a:rPr lang="en-US" dirty="0"/>
              <a:t> 45° 8'6.71"N</a:t>
            </a:r>
            <a:endParaRPr lang="ro-RO" dirty="0"/>
          </a:p>
          <a:p>
            <a:r>
              <a:rPr lang="ro-RO" dirty="0"/>
              <a:t> 27°28'52.79"E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378811" y="4295553"/>
            <a:ext cx="4593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C00000"/>
                </a:solidFill>
              </a:rPr>
              <a:t>În zona/tronsonul dintre intersecția cu strada Tineretului și intersecța cu strada Lacul Rezii</a:t>
            </a:r>
          </a:p>
        </p:txBody>
      </p:sp>
    </p:spTree>
    <p:extLst>
      <p:ext uri="{BB962C8B-B14F-4D97-AF65-F5344CB8AC3E}">
        <p14:creationId xmlns:p14="http://schemas.microsoft.com/office/powerpoint/2010/main" val="1058184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2427"/>
              </p:ext>
            </p:extLst>
          </p:nvPr>
        </p:nvGraphicFramePr>
        <p:xfrm>
          <a:off x="678824" y="151906"/>
          <a:ext cx="11216458" cy="5654847"/>
        </p:xfrm>
        <a:graphic>
          <a:graphicData uri="http://schemas.openxmlformats.org/drawingml/2006/table">
            <a:tbl>
              <a:tblPr/>
              <a:tblGrid>
                <a:gridCol w="4526030">
                  <a:extLst>
                    <a:ext uri="{9D8B030D-6E8A-4147-A177-3AD203B41FA5}">
                      <a16:colId xmlns:a16="http://schemas.microsoft.com/office/drawing/2014/main" val="1163956936"/>
                    </a:ext>
                  </a:extLst>
                </a:gridCol>
                <a:gridCol w="980479">
                  <a:extLst>
                    <a:ext uri="{9D8B030D-6E8A-4147-A177-3AD203B41FA5}">
                      <a16:colId xmlns:a16="http://schemas.microsoft.com/office/drawing/2014/main" val="77262700"/>
                    </a:ext>
                  </a:extLst>
                </a:gridCol>
                <a:gridCol w="1386881">
                  <a:extLst>
                    <a:ext uri="{9D8B030D-6E8A-4147-A177-3AD203B41FA5}">
                      <a16:colId xmlns:a16="http://schemas.microsoft.com/office/drawing/2014/main" val="3637639589"/>
                    </a:ext>
                  </a:extLst>
                </a:gridCol>
                <a:gridCol w="714323">
                  <a:extLst>
                    <a:ext uri="{9D8B030D-6E8A-4147-A177-3AD203B41FA5}">
                      <a16:colId xmlns:a16="http://schemas.microsoft.com/office/drawing/2014/main" val="1803655866"/>
                    </a:ext>
                  </a:extLst>
                </a:gridCol>
                <a:gridCol w="1562527">
                  <a:extLst>
                    <a:ext uri="{9D8B030D-6E8A-4147-A177-3AD203B41FA5}">
                      <a16:colId xmlns:a16="http://schemas.microsoft.com/office/drawing/2014/main" val="875099750"/>
                    </a:ext>
                  </a:extLst>
                </a:gridCol>
                <a:gridCol w="1011741">
                  <a:extLst>
                    <a:ext uri="{9D8B030D-6E8A-4147-A177-3AD203B41FA5}">
                      <a16:colId xmlns:a16="http://schemas.microsoft.com/office/drawing/2014/main" val="699808316"/>
                    </a:ext>
                  </a:extLst>
                </a:gridCol>
                <a:gridCol w="1034477">
                  <a:extLst>
                    <a:ext uri="{9D8B030D-6E8A-4147-A177-3AD203B41FA5}">
                      <a16:colId xmlns:a16="http://schemas.microsoft.com/office/drawing/2014/main" val="904906980"/>
                    </a:ext>
                  </a:extLst>
                </a:gridCol>
              </a:tblGrid>
              <a:tr h="236714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CRITERII DE AMPLASARE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Oraș IANCA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 sz="1200" b="1" dirty="0">
                        <a:solidFill>
                          <a:srgbClr val="FFC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b="1" dirty="0"/>
                        <a:t>Oraș INSURĂȚEI</a:t>
                      </a:r>
                      <a:endParaRPr lang="ro-RO" sz="1200" dirty="0">
                        <a:solidFill>
                          <a:srgbClr val="FF0000"/>
                        </a:solidFill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423"/>
                  </a:ext>
                </a:extLst>
              </a:tr>
              <a:tr h="964618">
                <a:tc gridSpan="2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o-RO" sz="1200" b="1" dirty="0">
                        <a:solidFill>
                          <a:srgbClr val="FFC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o-RO" sz="1200" b="1" dirty="0">
                          <a:solidFill>
                            <a:srgbClr val="002060"/>
                          </a:solidFill>
                        </a:rPr>
                        <a:t>Calea Brăilei nr. 23 </a:t>
                      </a:r>
                    </a:p>
                    <a:p>
                      <a:pPr algn="ctr"/>
                      <a:endParaRPr lang="ro-RO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o-RO" sz="1200" b="1" dirty="0">
                        <a:solidFill>
                          <a:srgbClr val="FFC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o-RO" sz="1200" b="1" dirty="0">
                          <a:solidFill>
                            <a:srgbClr val="FFC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Calea Brăilei nr. 179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ro-RO" sz="1200" b="1" dirty="0">
                          <a:solidFill>
                            <a:srgbClr val="FF0000"/>
                          </a:solidFill>
                        </a:rPr>
                        <a:t>Șoseaua Brăilei nr. 29</a:t>
                      </a:r>
                      <a:endParaRPr lang="ro-RO" sz="12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o-RO" sz="1200" dirty="0">
                        <a:solidFill>
                          <a:srgbClr val="FF0000"/>
                        </a:solidFill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200" b="1" dirty="0"/>
                        <a:t>Propunerea</a:t>
                      </a:r>
                    </a:p>
                    <a:p>
                      <a:pPr algn="ctr"/>
                      <a:r>
                        <a:rPr lang="ro-RO" sz="1200" b="1" dirty="0"/>
                        <a:t>Rezervă</a:t>
                      </a:r>
                    </a:p>
                    <a:p>
                      <a:pPr algn="ctr"/>
                      <a:r>
                        <a:rPr lang="ro-RO" sz="1200" b="1" dirty="0"/>
                        <a:t>Strada Tineretului, 23 DJ203</a:t>
                      </a:r>
                      <a:endParaRPr lang="en-US" sz="1200" b="1" dirty="0"/>
                    </a:p>
                    <a:p>
                      <a:pPr algn="ctr"/>
                      <a:endParaRPr lang="en-US" sz="1200" b="1" dirty="0"/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056213"/>
                  </a:ext>
                </a:extLst>
              </a:tr>
              <a:tr h="5230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traffic and industrial sites represent areas where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highest concentrations occur 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307625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Densitatea populației (loc/kmp)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243877"/>
                  </a:ext>
                </a:extLst>
              </a:tr>
              <a:tr h="452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Calm atmosferic /Viteza medie anuală a vântului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078432"/>
                  </a:ext>
                </a:extLst>
              </a:tr>
              <a:tr h="30291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Reprezentativitatea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pentru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segment de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stradă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cu o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lungime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mare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sau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egală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cu 100 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Circa 400 m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Circa 900 m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/>
                        <a:t>Circa 240 m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90250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.....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Reprezentativitatea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pentru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amplasamente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similare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care nu se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află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imediata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vecinătate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314145"/>
                  </a:ext>
                </a:extLst>
              </a:tr>
              <a:tr h="67264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Slide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29, 30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Infrastructura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sensibilă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poluare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vecinătatea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căilor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trafic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propunerea de amplasare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200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11669"/>
                  </a:ext>
                </a:extLst>
              </a:tr>
              <a:tr h="336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întreaga localitate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688229"/>
                  </a:ext>
                </a:extLst>
              </a:tr>
              <a:tr h="20418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Gestionare</a:t>
                      </a:r>
                      <a:r>
                        <a:rPr lang="ro-R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calității aerului (SA, evaluare,</a:t>
                      </a:r>
                      <a:r>
                        <a:rPr lang="ro-RO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monitorizare)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Există PMCA, elaborare PICA comun cu aglomerarea Ploiești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946638"/>
                  </a:ext>
                </a:extLst>
              </a:tr>
              <a:tr h="9548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 apportionment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gridSpan="4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o-R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589525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calibrare model dispersie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42795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validare model dispersie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933643"/>
                  </a:ext>
                </a:extLst>
              </a:tr>
              <a:tr h="1983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monitorizare plan</a:t>
                      </a:r>
                    </a:p>
                  </a:txBody>
                  <a:tcPr marL="8408" marR="8408" marT="84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PMCA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08" marR="8408" marT="84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23801"/>
                  </a:ext>
                </a:extLst>
              </a:tr>
              <a:tr h="16816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REZULTATE MĂSURĂRI INDICATIVE POIM</a:t>
                      </a:r>
                    </a:p>
                  </a:txBody>
                  <a:tcPr marL="8408" marR="8408" marT="84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08" marR="8408" marT="84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09557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339479" y="6245285"/>
            <a:ext cx="368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mult 10 m de bordura trotuarului</a:t>
            </a:r>
            <a:endParaRPr lang="ro-RO" dirty="0"/>
          </a:p>
        </p:txBody>
      </p:sp>
      <p:sp>
        <p:nvSpPr>
          <p:cNvPr id="2" name="Rectangle 1"/>
          <p:cNvSpPr/>
          <p:nvPr/>
        </p:nvSpPr>
        <p:spPr>
          <a:xfrm>
            <a:off x="5482821" y="6236415"/>
            <a:ext cx="4919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/>
              <a:t>cel puţin 25 m de extremitatea intersecţiilor mari 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199403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3203050" y="1216503"/>
            <a:ext cx="11474242" cy="1655758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lvl="0" indent="-2286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o-RO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911843"/>
              </p:ext>
            </p:extLst>
          </p:nvPr>
        </p:nvGraphicFramePr>
        <p:xfrm>
          <a:off x="164678" y="228335"/>
          <a:ext cx="11881955" cy="2954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809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1778026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8707120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608272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REGIUNE	</a:t>
                      </a:r>
                    </a:p>
                    <a:p>
                      <a:pPr algn="ctr"/>
                      <a:endParaRPr lang="ro-R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Județ sau Zonă </a:t>
                      </a:r>
                    </a:p>
                    <a:p>
                      <a:pPr algn="ctr"/>
                      <a:r>
                        <a:rPr lang="ro-RO" sz="1600" dirty="0"/>
                        <a:t>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/>
                        <a:t>DESCRIERE ACHIZITII	</a:t>
                      </a:r>
                    </a:p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446679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SUD-EST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GALAȚI/</a:t>
                      </a:r>
                    </a:p>
                    <a:p>
                      <a:pPr algn="l" fontAlgn="ctr"/>
                      <a:r>
                        <a:rPr lang="ro-RO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Municipiul Tecuci</a:t>
                      </a:r>
                      <a:endParaRPr lang="ro-RO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(Fond urban) </a:t>
                      </a:r>
                    </a:p>
                    <a:p>
                      <a:pPr algn="l" fontAlgn="ctr"/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</a:t>
                      </a:r>
                      <a:r>
                        <a:rPr lang="it-IT" sz="1600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2,5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o-RO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</a:t>
                      </a:r>
                      <a:r>
                        <a:rPr lang="it-IT" sz="1600" u="none" strike="noStrike" baseline="-250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it-IT" sz="1600" b="1" i="0" u="none" strike="noStrike" baseline="-25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599079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BRĂILA</a:t>
                      </a: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Amplasare staţie de monitorizare (Trafic)</a:t>
                      </a:r>
                      <a:r>
                        <a:rPr lang="ro-RO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it-IT" sz="1600" b="1" i="1" u="sng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localitatea se va stabili prin activitatea A1.1.3</a:t>
                      </a:r>
                      <a:r>
                        <a:rPr lang="it-IT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Instalare echipamente prelevare PM</a:t>
                      </a:r>
                      <a:r>
                        <a:rPr lang="it-IT" sz="1600" u="none" strike="noStrike" kern="120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o-RO" sz="1600" u="none" strike="noStrike" kern="120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it-IT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(localitatea se va stabili prin activitatea A1.1.3) </a:t>
                      </a: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532694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TULCEA/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Municipiul Tulcea</a:t>
                      </a:r>
                      <a:endParaRPr lang="ro-RO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Amplasare staţie de monitorizare (Fond urban)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PM10</a:t>
                      </a:r>
                      <a:r>
                        <a:rPr lang="ro-RO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it-IT" sz="160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Instalare echipamente prelevare PM2.5</a:t>
                      </a:r>
                      <a:endParaRPr lang="it-IT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53715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VRANCEA/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Municipiul Focşani</a:t>
                      </a:r>
                      <a:endParaRPr lang="ro-RO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Amplasare staţie de monitorizare (Fond urban)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Instalare echipamente prelevator PM2.5, Instalare echipamente prelevare PM10</a:t>
                      </a:r>
                      <a:r>
                        <a:rPr lang="ro-RO" sz="1600" u="none" strike="noStrike" kern="1200" dirty="0">
                          <a:effectLst/>
                        </a:rPr>
                        <a:t>, </a:t>
                      </a:r>
                      <a:r>
                        <a:rPr lang="it-IT" sz="1600" u="none" strike="noStrike" kern="1200" dirty="0">
                          <a:effectLst/>
                        </a:rPr>
                        <a:t>Instalare prelevator HAP</a:t>
                      </a:r>
                      <a:endParaRPr lang="it-IT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802933"/>
              </p:ext>
            </p:extLst>
          </p:nvPr>
        </p:nvGraphicFramePr>
        <p:xfrm>
          <a:off x="164678" y="3254326"/>
          <a:ext cx="8437715" cy="2141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809">
                  <a:extLst>
                    <a:ext uri="{9D8B030D-6E8A-4147-A177-3AD203B41FA5}">
                      <a16:colId xmlns:a16="http://schemas.microsoft.com/office/drawing/2014/main" val="913732662"/>
                    </a:ext>
                  </a:extLst>
                </a:gridCol>
                <a:gridCol w="2808120">
                  <a:extLst>
                    <a:ext uri="{9D8B030D-6E8A-4147-A177-3AD203B41FA5}">
                      <a16:colId xmlns:a16="http://schemas.microsoft.com/office/drawing/2014/main" val="2044489899"/>
                    </a:ext>
                  </a:extLst>
                </a:gridCol>
                <a:gridCol w="4232786">
                  <a:extLst>
                    <a:ext uri="{9D8B030D-6E8A-4147-A177-3AD203B41FA5}">
                      <a16:colId xmlns:a16="http://schemas.microsoft.com/office/drawing/2014/main" val="2848907714"/>
                    </a:ext>
                  </a:extLst>
                </a:gridCol>
              </a:tblGrid>
              <a:tr h="502712"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REGIUNE	</a:t>
                      </a:r>
                    </a:p>
                    <a:p>
                      <a:pPr algn="ctr"/>
                      <a:endParaRPr lang="ro-R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dirty="0"/>
                        <a:t>Județ sau Zonă/Municipiu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dirty="0"/>
                        <a:t>DESCRIERE ACHIZITII	</a:t>
                      </a:r>
                    </a:p>
                    <a:p>
                      <a:pPr algn="ctr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015302"/>
                  </a:ext>
                </a:extLst>
              </a:tr>
              <a:tr h="524522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NORD-EST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600" u="none" strike="noStrike" dirty="0">
                          <a:effectLst/>
                        </a:rPr>
                        <a:t>BACAU/</a:t>
                      </a:r>
                    </a:p>
                    <a:p>
                      <a:pPr algn="l" fontAlgn="ctr"/>
                      <a:r>
                        <a:rPr lang="ro-RO" sz="1600" u="none" strike="noStrike" dirty="0">
                          <a:effectLst/>
                        </a:rPr>
                        <a:t>Municipiul Oneşti</a:t>
                      </a:r>
                      <a:endParaRPr lang="ro-RO" sz="16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Amplasare staţie de monitorizare (Trafic) </a:t>
                      </a:r>
                      <a:br>
                        <a:rPr lang="it-IT" sz="1600" u="none" strike="noStrike" dirty="0">
                          <a:effectLst/>
                        </a:rPr>
                      </a:br>
                      <a:r>
                        <a:rPr lang="it-IT" sz="1600" u="none" strike="noStrike" dirty="0">
                          <a:effectLst/>
                        </a:rPr>
                        <a:t>Instalare echipamente prelevare PM10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9296378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BOTOSANI/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Municipiul Botoşani</a:t>
                      </a:r>
                      <a:endParaRPr lang="ro-RO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Amplasare staţie de monitorizare (Trafic) </a:t>
                      </a:r>
                      <a:endParaRPr lang="ro-RO" sz="1600" u="none" strike="noStrike" kern="1200" dirty="0"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Instalare echipamente prelevare PM10</a:t>
                      </a:r>
                      <a:endParaRPr lang="it-IT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3900910"/>
                  </a:ext>
                </a:extLst>
              </a:tr>
              <a:tr h="519022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VASLUI/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>
                          <a:effectLst/>
                        </a:rPr>
                        <a:t>Drânceni (Localitatea Albiţa)</a:t>
                      </a:r>
                      <a:endParaRPr lang="ro-RO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Amplasare staţie de monitorizare (Trafic) </a:t>
                      </a:r>
                      <a:endParaRPr lang="ro-RO" sz="1600" u="none" strike="noStrike" kern="1200" dirty="0">
                        <a:effectLst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it-IT" sz="1600" u="none" strike="noStrike" kern="1200" dirty="0">
                          <a:effectLst/>
                        </a:rPr>
                        <a:t>Instalare echipamente prelevare PM10</a:t>
                      </a:r>
                      <a:endParaRPr lang="it-IT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59204314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393" y="2281457"/>
            <a:ext cx="3333921" cy="3219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Right Arrow 12"/>
          <p:cNvSpPr/>
          <p:nvPr/>
        </p:nvSpPr>
        <p:spPr>
          <a:xfrm rot="1781585">
            <a:off x="7805545" y="3209463"/>
            <a:ext cx="2056217" cy="184647"/>
          </a:xfrm>
          <a:prstGeom prst="rightArrow">
            <a:avLst>
              <a:gd name="adj1" fmla="val 50000"/>
              <a:gd name="adj2" fmla="val 46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Donut 11"/>
          <p:cNvSpPr/>
          <p:nvPr/>
        </p:nvSpPr>
        <p:spPr>
          <a:xfrm>
            <a:off x="9600350" y="4228290"/>
            <a:ext cx="690880" cy="475937"/>
          </a:xfrm>
          <a:prstGeom prst="donut">
            <a:avLst>
              <a:gd name="adj" fmla="val 13206"/>
            </a:avLst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443790">
            <a:off x="7761309" y="4098449"/>
            <a:ext cx="1928442" cy="156350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Right Arrow 15"/>
          <p:cNvSpPr/>
          <p:nvPr/>
        </p:nvSpPr>
        <p:spPr>
          <a:xfrm rot="21287675">
            <a:off x="7693719" y="4536067"/>
            <a:ext cx="1918890" cy="182989"/>
          </a:xfrm>
          <a:prstGeom prst="rightArrow">
            <a:avLst/>
          </a:prstGeom>
          <a:solidFill>
            <a:srgbClr val="99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Right Arrow 16"/>
          <p:cNvSpPr/>
          <p:nvPr/>
        </p:nvSpPr>
        <p:spPr>
          <a:xfrm rot="19933728">
            <a:off x="7646733" y="4529814"/>
            <a:ext cx="2207344" cy="195495"/>
          </a:xfrm>
          <a:prstGeom prst="rightArrow">
            <a:avLst>
              <a:gd name="adj1" fmla="val 50000"/>
              <a:gd name="adj2" fmla="val 46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8" name="Rectangle 17"/>
          <p:cNvSpPr/>
          <p:nvPr/>
        </p:nvSpPr>
        <p:spPr>
          <a:xfrm>
            <a:off x="1649799" y="5447867"/>
            <a:ext cx="984128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o-R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ine 3">
            <a:extLst>
              <a:ext uri="{FF2B5EF4-FFF2-40B4-BE49-F238E27FC236}">
                <a16:creationId xmlns:a16="http://schemas.microsoft.com/office/drawing/2014/main" id="{0CE99A7C-9A4A-42A7-8EEB-C098E841986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66" y="5870062"/>
            <a:ext cx="7504430" cy="374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B9005D-2395-4BC0-9313-CEBD38F7ADD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6152826"/>
            <a:ext cx="2495550" cy="69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51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38596" y="720969"/>
            <a:ext cx="11570677" cy="266176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o-RO" dirty="0"/>
              <a:t>Posibilitatea de respectare a criteriilor de amplasare la macroscară a punctelor de prelevare </a:t>
            </a:r>
            <a:r>
              <a:rPr lang="ro-RO" b="1" dirty="0"/>
              <a:t>referitor la reprezentativitate</a:t>
            </a:r>
            <a:r>
              <a:rPr lang="ro-RO" dirty="0"/>
              <a:t>:</a:t>
            </a:r>
          </a:p>
          <a:p>
            <a:pPr lvl="0"/>
            <a:endParaRPr lang="ro-RO" dirty="0"/>
          </a:p>
          <a:p>
            <a:pPr lvl="2"/>
            <a:r>
              <a:rPr lang="ro-RO" u="sng" dirty="0">
                <a:solidFill>
                  <a:srgbClr val="FFC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C000"/>
                </a:solidFill>
              </a:rPr>
              <a:t>un segment de stradă cu o lungime mai mare sau egală cu 100 m</a:t>
            </a:r>
          </a:p>
          <a:p>
            <a:pPr lvl="2"/>
            <a:r>
              <a:rPr lang="ro-RO" u="sng" dirty="0">
                <a:solidFill>
                  <a:srgbClr val="FF0000"/>
                </a:solidFill>
              </a:rPr>
              <a:t>Reprezentativitatea pentru </a:t>
            </a:r>
            <a:r>
              <a:rPr lang="ro-RO" sz="3000" u="sng" dirty="0">
                <a:solidFill>
                  <a:srgbClr val="FF0000"/>
                </a:solidFill>
              </a:rPr>
              <a:t>amplasamente similare</a:t>
            </a:r>
            <a:r>
              <a:rPr lang="ro-RO" u="sng" dirty="0">
                <a:solidFill>
                  <a:srgbClr val="FF0000"/>
                </a:solidFill>
              </a:rPr>
              <a:t> care nu se află în imediata vecinătate</a:t>
            </a:r>
          </a:p>
          <a:p>
            <a:pPr marL="0" lvl="0" indent="0">
              <a:buNone/>
            </a:pPr>
            <a:endParaRPr lang="ro-RO" dirty="0"/>
          </a:p>
          <a:p>
            <a:r>
              <a:rPr lang="ro-RO" dirty="0"/>
              <a:t>Infrastructura sensibilă la poluare din vecinătatea căilor de trafic</a:t>
            </a:r>
          </a:p>
          <a:p>
            <a:pPr marL="0" lv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307729" y="86830"/>
            <a:ext cx="8880233" cy="63413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ro-RO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 amplasare se iau în considerare: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728" y="3538318"/>
            <a:ext cx="1096400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 pitchFamily="34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De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asemenea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, pot fi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luaţi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în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considerare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următorii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factori</a:t>
            </a:r>
            <a:r>
              <a:rPr lang="ro-RO" sz="2800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o-RO" sz="2800" dirty="0"/>
              <a:t>amplasare la microscară a punctelor de prelevare)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: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  <a:p>
            <a:pPr marL="800100" lvl="1" indent="-342900">
              <a:buAutoNum type="alphaLcParenR"/>
            </a:pPr>
            <a:r>
              <a:rPr lang="en-US" u="sng" dirty="0" err="1"/>
              <a:t>sursele</a:t>
            </a:r>
            <a:r>
              <a:rPr lang="en-US" u="sng" dirty="0"/>
              <a:t> de </a:t>
            </a:r>
            <a:r>
              <a:rPr lang="en-US" u="sng" dirty="0" err="1"/>
              <a:t>interferenţă</a:t>
            </a:r>
            <a:r>
              <a:rPr lang="en-US" u="sng" dirty="0"/>
              <a:t>;</a:t>
            </a:r>
            <a:endParaRPr lang="ro-RO" u="sng" dirty="0"/>
          </a:p>
          <a:p>
            <a:pPr marL="800100" lvl="1" indent="-342900">
              <a:buAutoNum type="alphaLcParenR"/>
            </a:pPr>
            <a:r>
              <a:rPr lang="en-US" dirty="0" err="1"/>
              <a:t>securitatea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accesul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disponibilitatea</a:t>
            </a:r>
            <a:r>
              <a:rPr lang="en-US" dirty="0"/>
              <a:t> </a:t>
            </a:r>
            <a:r>
              <a:rPr lang="en-US" dirty="0" err="1"/>
              <a:t>energiei</a:t>
            </a:r>
            <a:r>
              <a:rPr lang="en-US" dirty="0"/>
              <a:t> </a:t>
            </a:r>
            <a:r>
              <a:rPr lang="en-US" dirty="0" err="1"/>
              <a:t>electrice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comunicaţiilor</a:t>
            </a:r>
            <a:r>
              <a:rPr lang="en-US" dirty="0"/>
              <a:t> </a:t>
            </a:r>
            <a:r>
              <a:rPr lang="en-US" dirty="0" err="1"/>
              <a:t>telefonice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vizibilitatea</a:t>
            </a:r>
            <a:r>
              <a:rPr lang="en-US" dirty="0"/>
              <a:t> </a:t>
            </a:r>
            <a:r>
              <a:rPr lang="en-US" dirty="0" err="1"/>
              <a:t>amplasamentului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raport</a:t>
            </a:r>
            <a:r>
              <a:rPr lang="en-US" dirty="0"/>
              <a:t> cu </a:t>
            </a:r>
            <a:r>
              <a:rPr lang="en-US" dirty="0" err="1"/>
              <a:t>împrejurimile</a:t>
            </a:r>
            <a:r>
              <a:rPr lang="en-US" dirty="0"/>
              <a:t> sale;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siguranţa</a:t>
            </a:r>
            <a:r>
              <a:rPr lang="en-US" dirty="0"/>
              <a:t> </a:t>
            </a:r>
            <a:r>
              <a:rPr lang="en-US" dirty="0" err="1"/>
              <a:t>publicului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a </a:t>
            </a:r>
            <a:r>
              <a:rPr lang="en-US" dirty="0" err="1"/>
              <a:t>operatorilor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oportunitatea</a:t>
            </a:r>
            <a:r>
              <a:rPr lang="en-US" dirty="0"/>
              <a:t> </a:t>
            </a:r>
            <a:r>
              <a:rPr lang="en-US" dirty="0" err="1"/>
              <a:t>amplasării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multor</a:t>
            </a:r>
            <a:r>
              <a:rPr lang="en-US" dirty="0"/>
              <a:t> </a:t>
            </a:r>
            <a:r>
              <a:rPr lang="en-US" dirty="0" err="1"/>
              <a:t>puncte</a:t>
            </a:r>
            <a:r>
              <a:rPr lang="en-US" dirty="0"/>
              <a:t> de </a:t>
            </a:r>
            <a:r>
              <a:rPr lang="en-US" dirty="0" err="1"/>
              <a:t>prelevare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mulţi</a:t>
            </a:r>
            <a:r>
              <a:rPr lang="en-US" dirty="0"/>
              <a:t> </a:t>
            </a:r>
            <a:r>
              <a:rPr lang="en-US" dirty="0" err="1"/>
              <a:t>poluanţi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acelaşi</a:t>
            </a:r>
            <a:r>
              <a:rPr lang="en-US" dirty="0"/>
              <a:t> </a:t>
            </a:r>
            <a:r>
              <a:rPr lang="en-US" dirty="0" err="1"/>
              <a:t>loc</a:t>
            </a:r>
            <a:r>
              <a:rPr lang="en-US" dirty="0"/>
              <a:t>;</a:t>
            </a:r>
            <a:endParaRPr lang="ro-RO" dirty="0"/>
          </a:p>
          <a:p>
            <a:pPr marL="800100" lvl="1" indent="-342900">
              <a:buAutoNum type="alphaLcParenR"/>
            </a:pPr>
            <a:r>
              <a:rPr lang="en-US" dirty="0" err="1"/>
              <a:t>planurile</a:t>
            </a:r>
            <a:r>
              <a:rPr lang="en-US" dirty="0"/>
              <a:t> de urbanism.</a:t>
            </a:r>
          </a:p>
        </p:txBody>
      </p:sp>
    </p:spTree>
    <p:extLst>
      <p:ext uri="{BB962C8B-B14F-4D97-AF65-F5344CB8AC3E}">
        <p14:creationId xmlns:p14="http://schemas.microsoft.com/office/powerpoint/2010/main" val="24834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650554" y="0"/>
            <a:ext cx="4274574" cy="736088"/>
          </a:xfrm>
        </p:spPr>
        <p:txBody>
          <a:bodyPr>
            <a:normAutofit/>
          </a:bodyPr>
          <a:lstStyle/>
          <a:p>
            <a:r>
              <a:rPr lang="ro-RO" sz="2800" b="1" dirty="0"/>
              <a:t>SURSE DATE ȘI INFORMAȚII</a:t>
            </a:r>
            <a:endParaRPr lang="en-US" sz="2800" b="1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0" y="1198077"/>
            <a:ext cx="12192000" cy="398352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o-RO" sz="1600" b="1" dirty="0"/>
              <a:t>Google maps, OpenStreetMap</a:t>
            </a:r>
            <a:r>
              <a:rPr lang="ro-RO" sz="1600" dirty="0"/>
              <a:t>:	- hărți și imagini satelitare</a:t>
            </a:r>
          </a:p>
          <a:p>
            <a:pPr marL="0" lvl="0" indent="0">
              <a:buNone/>
            </a:pPr>
            <a:r>
              <a:rPr lang="ro-RO" sz="1600" b="1" dirty="0"/>
              <a:t>Eionet, Fairmode</a:t>
            </a:r>
            <a:r>
              <a:rPr lang="ro-RO" sz="1600" dirty="0"/>
              <a:t>		- documentații referitoare la SR</a:t>
            </a:r>
          </a:p>
          <a:p>
            <a:pPr marL="0" lvl="0" indent="0">
              <a:buNone/>
            </a:pPr>
            <a:r>
              <a:rPr lang="ro-RO" sz="1600" b="1" dirty="0"/>
              <a:t>Baza de date a RNMCA</a:t>
            </a:r>
            <a:r>
              <a:rPr lang="ro-RO" sz="1600" dirty="0"/>
              <a:t>:	- amplasarea stațiilor existente, datele certificate de calitate a aerului obținute la stațiile RNMCA din zona Brăila</a:t>
            </a:r>
          </a:p>
          <a:p>
            <a:pPr marL="0" lvl="0" indent="0">
              <a:buNone/>
            </a:pPr>
            <a:r>
              <a:rPr lang="ro-RO" sz="1600" dirty="0"/>
              <a:t>			- date meteo obținute la stațiile RNMCA din zona Brăila</a:t>
            </a:r>
          </a:p>
          <a:p>
            <a:pPr marL="0" lvl="0" indent="0">
              <a:buNone/>
            </a:pPr>
            <a:r>
              <a:rPr lang="ro-RO" sz="1600" b="1" dirty="0"/>
              <a:t>Inventare de emisii ANPM</a:t>
            </a:r>
          </a:p>
          <a:p>
            <a:pPr marL="0" lvl="0" indent="0">
              <a:buNone/>
            </a:pPr>
            <a:r>
              <a:rPr lang="ro-RO" sz="1600" b="1" dirty="0"/>
              <a:t>Plan de menținere a calității aerului în județul Brăila - </a:t>
            </a:r>
            <a:r>
              <a:rPr lang="ro-RO" sz="1600" b="1" dirty="0">
                <a:solidFill>
                  <a:srgbClr val="FF0000"/>
                </a:solidFill>
                <a:hlinkClick r:id="rId3"/>
              </a:rPr>
              <a:t>http://www.anpm.ro/web/apm-braila/calitatea-aerului-inconjurator</a:t>
            </a:r>
            <a:endParaRPr lang="ro-RO" sz="1600" b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ro-RO" sz="1600" b="1" dirty="0">
                <a:solidFill>
                  <a:srgbClr val="FF0000"/>
                </a:solidFill>
              </a:rPr>
              <a:t> </a:t>
            </a:r>
            <a:r>
              <a:rPr lang="ro-RO" sz="1600" b="1" dirty="0"/>
              <a:t>Strategia de dezvoltare a orașului Ianca - </a:t>
            </a:r>
            <a:r>
              <a:rPr lang="ro-RO" sz="1600" b="1" dirty="0">
                <a:solidFill>
                  <a:srgbClr val="FF0000"/>
                </a:solidFill>
                <a:hlinkClick r:id="rId4"/>
              </a:rPr>
              <a:t>http://primaria-ianca.ro/documente/2016-2026.pdf</a:t>
            </a:r>
            <a:endParaRPr lang="ro-RO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o-RO" sz="1600" b="1" dirty="0"/>
              <a:t>Strategia de dezvoltare durabila a judetului Braila 2014-2020</a:t>
            </a:r>
            <a:r>
              <a:rPr lang="en-GB" sz="1600" b="1" dirty="0"/>
              <a:t> </a:t>
            </a:r>
            <a:r>
              <a:rPr lang="ro-RO" sz="1600" i="1" dirty="0">
                <a:hlinkClick r:id="rId5"/>
              </a:rPr>
              <a:t>CONSILIUL JUDETEAN BRAILA (cjbraila.ro)</a:t>
            </a:r>
            <a:endParaRPr lang="ro-RO" sz="1600" i="1" dirty="0">
              <a:solidFill>
                <a:srgbClr val="000000"/>
              </a:solidFill>
              <a:latin typeface="BebasNeueRegular"/>
            </a:endParaRPr>
          </a:p>
          <a:p>
            <a:pPr marL="0" indent="0">
              <a:buNone/>
            </a:pPr>
            <a:r>
              <a:rPr lang="ro-RO" sz="1600" dirty="0">
                <a:solidFill>
                  <a:srgbClr val="FF0000"/>
                </a:solidFill>
              </a:rPr>
              <a:t>Alte surse </a:t>
            </a:r>
            <a:r>
              <a:rPr lang="ro-RO" sz="1600" i="1" dirty="0"/>
              <a:t>POPULAŢIA DUPĂ DOMICILIU DIN JUDEŢUL BRĂILA, Date provizorii 2019 - </a:t>
            </a:r>
            <a:r>
              <a:rPr lang="ro-RO" sz="1600" i="1" dirty="0">
                <a:hlinkClick r:id="rId6"/>
              </a:rPr>
              <a:t>https://braila.insse.ro/wp-content/uploads/2020/03/Popula%C5%A3ia-dup%C4%83-domiciliu2019l.pdf</a:t>
            </a:r>
            <a:endParaRPr lang="ro-RO" sz="1600" i="1" dirty="0"/>
          </a:p>
          <a:p>
            <a:pPr marL="0" indent="0">
              <a:buNone/>
            </a:pPr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43550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842542"/>
              </p:ext>
            </p:extLst>
          </p:nvPr>
        </p:nvGraphicFramePr>
        <p:xfrm>
          <a:off x="552261" y="1117120"/>
          <a:ext cx="7582836" cy="559594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46255">
                  <a:extLst>
                    <a:ext uri="{9D8B030D-6E8A-4147-A177-3AD203B41FA5}">
                      <a16:colId xmlns:a16="http://schemas.microsoft.com/office/drawing/2014/main" val="2178328502"/>
                    </a:ext>
                  </a:extLst>
                </a:gridCol>
                <a:gridCol w="559293">
                  <a:extLst>
                    <a:ext uri="{9D8B030D-6E8A-4147-A177-3AD203B41FA5}">
                      <a16:colId xmlns:a16="http://schemas.microsoft.com/office/drawing/2014/main" val="3360537526"/>
                    </a:ext>
                  </a:extLst>
                </a:gridCol>
                <a:gridCol w="1496941">
                  <a:extLst>
                    <a:ext uri="{9D8B030D-6E8A-4147-A177-3AD203B41FA5}">
                      <a16:colId xmlns:a16="http://schemas.microsoft.com/office/drawing/2014/main" val="501231879"/>
                    </a:ext>
                  </a:extLst>
                </a:gridCol>
                <a:gridCol w="594803">
                  <a:extLst>
                    <a:ext uri="{9D8B030D-6E8A-4147-A177-3AD203B41FA5}">
                      <a16:colId xmlns:a16="http://schemas.microsoft.com/office/drawing/2014/main" val="2771067980"/>
                    </a:ext>
                  </a:extLst>
                </a:gridCol>
                <a:gridCol w="680304">
                  <a:extLst>
                    <a:ext uri="{9D8B030D-6E8A-4147-A177-3AD203B41FA5}">
                      <a16:colId xmlns:a16="http://schemas.microsoft.com/office/drawing/2014/main" val="2386587598"/>
                    </a:ext>
                  </a:extLst>
                </a:gridCol>
                <a:gridCol w="544780">
                  <a:extLst>
                    <a:ext uri="{9D8B030D-6E8A-4147-A177-3AD203B41FA5}">
                      <a16:colId xmlns:a16="http://schemas.microsoft.com/office/drawing/2014/main" val="3693244773"/>
                    </a:ext>
                  </a:extLst>
                </a:gridCol>
                <a:gridCol w="582982">
                  <a:extLst>
                    <a:ext uri="{9D8B030D-6E8A-4147-A177-3AD203B41FA5}">
                      <a16:colId xmlns:a16="http://schemas.microsoft.com/office/drawing/2014/main" val="4028999695"/>
                    </a:ext>
                  </a:extLst>
                </a:gridCol>
                <a:gridCol w="582982">
                  <a:extLst>
                    <a:ext uri="{9D8B030D-6E8A-4147-A177-3AD203B41FA5}">
                      <a16:colId xmlns:a16="http://schemas.microsoft.com/office/drawing/2014/main" val="3782844478"/>
                    </a:ext>
                  </a:extLst>
                </a:gridCol>
                <a:gridCol w="548686">
                  <a:extLst>
                    <a:ext uri="{9D8B030D-6E8A-4147-A177-3AD203B41FA5}">
                      <a16:colId xmlns:a16="http://schemas.microsoft.com/office/drawing/2014/main" val="4029664769"/>
                    </a:ext>
                  </a:extLst>
                </a:gridCol>
                <a:gridCol w="445810">
                  <a:extLst>
                    <a:ext uri="{9D8B030D-6E8A-4147-A177-3AD203B41FA5}">
                      <a16:colId xmlns:a16="http://schemas.microsoft.com/office/drawing/2014/main" val="2984855161"/>
                    </a:ext>
                  </a:extLst>
                </a:gridCol>
              </a:tblGrid>
              <a:tr h="840526"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effectLst/>
                        </a:rPr>
                        <a:t>Regim evaluare</a:t>
                      </a:r>
                      <a:r>
                        <a:rPr lang="en-GB" sz="2800" u="none" strike="noStrike" dirty="0">
                          <a:effectLst/>
                        </a:rPr>
                        <a:t> actual</a:t>
                      </a: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SO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endParaRPr lang="ro-RO" sz="2400" b="1" u="none" strike="noStrike" kern="1200" baseline="-25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NO</a:t>
                      </a:r>
                      <a:r>
                        <a:rPr lang="ro-RO" sz="2400" b="1" u="none" strike="noStrike" kern="1200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ro-RO" sz="24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/NOx</a:t>
                      </a:r>
                      <a:endParaRPr lang="ro-RO" sz="2400" b="1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PM</a:t>
                      </a:r>
                      <a:endParaRPr lang="ro-RO" sz="2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u="none" strike="noStrike" kern="1200" dirty="0">
                          <a:solidFill>
                            <a:srgbClr val="FFFF00"/>
                          </a:solidFill>
                          <a:effectLst/>
                        </a:rPr>
                        <a:t>C</a:t>
                      </a:r>
                      <a:r>
                        <a:rPr lang="ro-RO" sz="2400" u="none" strike="noStrike" kern="1200" baseline="-25000" dirty="0">
                          <a:solidFill>
                            <a:srgbClr val="FFFF00"/>
                          </a:solidFill>
                          <a:effectLst/>
                        </a:rPr>
                        <a:t>6</a:t>
                      </a:r>
                      <a:r>
                        <a:rPr lang="ro-RO" sz="2400" u="none" strike="noStrike" kern="1200" dirty="0">
                          <a:solidFill>
                            <a:srgbClr val="FFFF00"/>
                          </a:solidFill>
                          <a:effectLst/>
                        </a:rPr>
                        <a:t>H</a:t>
                      </a:r>
                      <a:r>
                        <a:rPr lang="ro-RO" sz="2400" u="none" strike="noStrike" kern="1200" baseline="-25000" dirty="0">
                          <a:solidFill>
                            <a:srgbClr val="FFFF00"/>
                          </a:solidFill>
                          <a:effectLst/>
                        </a:rPr>
                        <a:t>6</a:t>
                      </a:r>
                      <a:endParaRPr lang="ro-RO" sz="2400" u="none" strike="noStrike" kern="1200" baseline="-250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Pb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Cd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As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4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Ni</a:t>
                      </a:r>
                      <a:endParaRPr lang="ro-RO" sz="24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345205"/>
                  </a:ext>
                </a:extLst>
              </a:tr>
              <a:tr h="994782">
                <a:tc vMerge="1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b="1" u="none" strike="noStrike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b="1" u="none" strike="noStrike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u="none" strike="noStrike" kern="1200" dirty="0">
                        <a:solidFill>
                          <a:srgbClr val="92D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ro-RO" sz="2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u="none" strike="noStrike" kern="1200" dirty="0">
                          <a:solidFill>
                            <a:srgbClr val="FFFF00"/>
                          </a:solidFill>
                          <a:effectLst/>
                        </a:rPr>
                        <a:t>B</a:t>
                      </a:r>
                      <a:endParaRPr lang="ro-RO" sz="2800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2800" b="1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</a:t>
                      </a:r>
                      <a:endParaRPr lang="ro-RO" sz="2800" b="1" i="0" u="none" strike="noStrike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o-RO" sz="2800" b="0" i="0" u="none" strike="noStrike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31579396"/>
                  </a:ext>
                </a:extLst>
              </a:tr>
              <a:tr h="376064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Regim gestionare II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Plan de menținere aprobat prin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800" u="none" strike="noStrike" dirty="0">
                          <a:effectLst/>
                        </a:rPr>
                        <a:t>HCJ Brăila</a:t>
                      </a:r>
                      <a:r>
                        <a:rPr lang="ro-RO" sz="2800" u="none" strike="noStrike" baseline="0" dirty="0">
                          <a:effectLst/>
                        </a:rPr>
                        <a:t> nr. 212 din 29.11.2018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effectLst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2800" u="none" strike="noStrike" baseline="0" dirty="0">
                        <a:effectLst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175569"/>
                  </a:ext>
                </a:extLst>
              </a:tr>
            </a:tbl>
          </a:graphicData>
        </a:graphic>
      </p:graphicFrame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0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BRĂILA</a:t>
            </a:r>
            <a:br>
              <a:rPr lang="ro-RO" sz="4000" b="1" dirty="0"/>
            </a:br>
            <a:r>
              <a:rPr lang="ro-RO" sz="4000" b="1" dirty="0"/>
              <a:t>SITUAȚIE EXISTENTĂ - INFORMAȚII GENERALE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097" y="1055582"/>
            <a:ext cx="3921760" cy="56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73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917" y="2521515"/>
            <a:ext cx="3536313" cy="4232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693" y="1177578"/>
            <a:ext cx="6053201" cy="5680422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80" y="121114"/>
            <a:ext cx="11286667" cy="443486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ZONA BRĂILA</a:t>
            </a:r>
            <a:r>
              <a:rPr lang="en-GB" sz="4000" b="1" dirty="0"/>
              <a:t> </a:t>
            </a:r>
            <a:br>
              <a:rPr lang="ro-RO" sz="4000" b="1" dirty="0"/>
            </a:br>
            <a:r>
              <a:rPr lang="en-GB" sz="4000" b="1" dirty="0" err="1"/>
              <a:t>jude</a:t>
            </a:r>
            <a:r>
              <a:rPr lang="ro-RO" sz="4000" b="1" dirty="0"/>
              <a:t>țul Brăila cu excepția Municipiului Brăila</a:t>
            </a:r>
            <a:br>
              <a:rPr lang="ro-RO" sz="4000" b="1" dirty="0"/>
            </a:br>
            <a:r>
              <a:rPr lang="ro-RO" sz="4000" b="1" dirty="0"/>
              <a:t>SITUAȚIE EXISTENTĂ</a:t>
            </a:r>
            <a:endParaRPr lang="en-US" sz="40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639686"/>
              </p:ext>
            </p:extLst>
          </p:nvPr>
        </p:nvGraphicFramePr>
        <p:xfrm>
          <a:off x="105280" y="1261675"/>
          <a:ext cx="7494400" cy="162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503">
                  <a:extLst>
                    <a:ext uri="{9D8B030D-6E8A-4147-A177-3AD203B41FA5}">
                      <a16:colId xmlns:a16="http://schemas.microsoft.com/office/drawing/2014/main" val="3297799059"/>
                    </a:ext>
                  </a:extLst>
                </a:gridCol>
                <a:gridCol w="888236">
                  <a:extLst>
                    <a:ext uri="{9D8B030D-6E8A-4147-A177-3AD203B41FA5}">
                      <a16:colId xmlns:a16="http://schemas.microsoft.com/office/drawing/2014/main" val="1917332404"/>
                    </a:ext>
                  </a:extLst>
                </a:gridCol>
                <a:gridCol w="946061">
                  <a:extLst>
                    <a:ext uri="{9D8B030D-6E8A-4147-A177-3AD203B41FA5}">
                      <a16:colId xmlns:a16="http://schemas.microsoft.com/office/drawing/2014/main" val="1838448772"/>
                    </a:ext>
                  </a:extLst>
                </a:gridCol>
                <a:gridCol w="4165600">
                  <a:extLst>
                    <a:ext uri="{9D8B030D-6E8A-4147-A177-3AD203B41FA5}">
                      <a16:colId xmlns:a16="http://schemas.microsoft.com/office/drawing/2014/main" val="1671061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STAȚIE DE  MONITORIZARE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Tip stație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Tip arie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Localitate și adresa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139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Sat Cazasu, strada Narciselor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337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Industrial</a:t>
                      </a:r>
                    </a:p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o-RO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Comuna Chiscani, </a:t>
                      </a:r>
                    </a:p>
                    <a:p>
                      <a:r>
                        <a:rPr lang="ro-RO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Oraș Ianca, strada Stadionului nr. 6A, în incinta complexului sportiv Ștefan</a:t>
                      </a:r>
                      <a:r>
                        <a:rPr lang="ro-RO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Vrăbioru</a:t>
                      </a:r>
                      <a:endParaRPr lang="ro-RO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24124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404314" y="6488668"/>
            <a:ext cx="278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i="1" dirty="0"/>
              <a:t>Sursa: baza de date RNMCA</a:t>
            </a:r>
          </a:p>
        </p:txBody>
      </p:sp>
      <p:sp>
        <p:nvSpPr>
          <p:cNvPr id="14" name="Striped Right Arrow 13"/>
          <p:cNvSpPr/>
          <p:nvPr/>
        </p:nvSpPr>
        <p:spPr>
          <a:xfrm rot="3951853">
            <a:off x="-592120" y="4335445"/>
            <a:ext cx="4191493" cy="141787"/>
          </a:xfrm>
          <a:prstGeom prst="stripedRightArrow">
            <a:avLst>
              <a:gd name="adj1" fmla="val 3744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Striped Right Arrow 15"/>
          <p:cNvSpPr/>
          <p:nvPr/>
        </p:nvSpPr>
        <p:spPr>
          <a:xfrm rot="3835947">
            <a:off x="155368" y="2816927"/>
            <a:ext cx="2139776" cy="144000"/>
          </a:xfrm>
          <a:prstGeom prst="stripedRightArrow">
            <a:avLst>
              <a:gd name="adj1" fmla="val 3744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7" name="Snip and Round Single Corner Rectangle 16"/>
          <p:cNvSpPr/>
          <p:nvPr/>
        </p:nvSpPr>
        <p:spPr>
          <a:xfrm>
            <a:off x="3645595" y="6044217"/>
            <a:ext cx="2147777" cy="318976"/>
          </a:xfrm>
          <a:prstGeom prst="snip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Aglomerarea Brăila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601190" y="5110480"/>
            <a:ext cx="1044405" cy="1252713"/>
          </a:xfrm>
          <a:prstGeom prst="line">
            <a:avLst/>
          </a:prstGeom>
          <a:ln w="19050">
            <a:solidFill>
              <a:srgbClr val="0066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88968" y="3302000"/>
            <a:ext cx="2029642" cy="2720488"/>
          </a:xfrm>
          <a:prstGeom prst="line">
            <a:avLst/>
          </a:prstGeom>
          <a:ln w="19050">
            <a:solidFill>
              <a:srgbClr val="0066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743296" y="2773680"/>
            <a:ext cx="4630064" cy="3265318"/>
          </a:xfrm>
          <a:prstGeom prst="line">
            <a:avLst/>
          </a:prstGeom>
          <a:ln w="19050">
            <a:solidFill>
              <a:srgbClr val="0066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818058" y="3169920"/>
            <a:ext cx="4926584" cy="3193273"/>
          </a:xfrm>
          <a:prstGeom prst="line">
            <a:avLst/>
          </a:prstGeom>
          <a:ln w="19050">
            <a:solidFill>
              <a:srgbClr val="0066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18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8" y="701040"/>
            <a:ext cx="12090507" cy="6156960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-1" y="5706032"/>
            <a:ext cx="3906981" cy="1151968"/>
          </a:xfrm>
        </p:spPr>
        <p:txBody>
          <a:bodyPr anchor="t">
            <a:noAutofit/>
          </a:bodyPr>
          <a:lstStyle/>
          <a:p>
            <a:pPr lvl="0"/>
            <a:r>
              <a:rPr lang="ro-RO" sz="4000" b="1" dirty="0"/>
              <a:t>STAȚIA BR-3</a:t>
            </a:r>
            <a:br>
              <a:rPr lang="ro-RO" sz="4000" b="1" dirty="0"/>
            </a:br>
            <a:r>
              <a:rPr lang="ro-RO" sz="4000" b="1" dirty="0"/>
              <a:t>Sat CAZASU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9" y="68824"/>
            <a:ext cx="4855430" cy="2572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465" y="68824"/>
            <a:ext cx="4701535" cy="25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09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6937</TotalTime>
  <Words>2783</Words>
  <Application>Microsoft Office PowerPoint</Application>
  <PresentationFormat>Widescreen</PresentationFormat>
  <Paragraphs>420</Paragraphs>
  <Slides>47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BebasNeueRegular</vt:lpstr>
      <vt:lpstr>Calibri</vt:lpstr>
      <vt:lpstr>Calibri Light</vt:lpstr>
      <vt:lpstr>Cambria</vt:lpstr>
      <vt:lpstr>Nimbus sans L</vt:lpstr>
      <vt:lpstr>Roboto</vt:lpstr>
      <vt:lpstr>Times New Roman</vt:lpstr>
      <vt:lpstr>Trebuchet MS</vt:lpstr>
      <vt:lpstr>Office Theme</vt:lpstr>
      <vt:lpstr>PowerPoint Presentation</vt:lpstr>
      <vt:lpstr>PowerPoint Presentation</vt:lpstr>
      <vt:lpstr>Criterii de amplasare a stației de trafic</vt:lpstr>
      <vt:lpstr>Criterii de amplasare a stației de trafic</vt:lpstr>
      <vt:lpstr>La amplasare se iau în considerare:</vt:lpstr>
      <vt:lpstr>SURSE DATE ȘI INFORMAȚII</vt:lpstr>
      <vt:lpstr>ZONA BRĂILA SITUAȚIE EXISTENTĂ - INFORMAȚII GENERALE</vt:lpstr>
      <vt:lpstr>ZONA BRĂILA  județul Brăila cu excepția Municipiului Brăila SITUAȚIE EXISTENTĂ</vt:lpstr>
      <vt:lpstr>STAȚIA BR-3 Sat CAZASU</vt:lpstr>
      <vt:lpstr>STAȚIA BR-5 Sat CHISCANI se va reloca și redefini</vt:lpstr>
      <vt:lpstr>PowerPoint Presentation</vt:lpstr>
      <vt:lpstr>Analiza aspectelor relevante pentru criteriile urmărite</vt:lpstr>
      <vt:lpstr>PowerPoint Presentation</vt:lpstr>
      <vt:lpstr>Analiza aspectelor relevante pentru criteriile urmărite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Propunere amplasare stație trafic Zona BRĂILA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carmen.popescu@anpm.ro</dc:creator>
  <cp:lastModifiedBy>Simona Marcusohn</cp:lastModifiedBy>
  <cp:revision>491</cp:revision>
  <dcterms:created xsi:type="dcterms:W3CDTF">2021-02-20T07:54:09Z</dcterms:created>
  <dcterms:modified xsi:type="dcterms:W3CDTF">2021-07-28T17:07:32Z</dcterms:modified>
</cp:coreProperties>
</file>