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408" r:id="rId2"/>
    <p:sldId id="275" r:id="rId3"/>
    <p:sldId id="276" r:id="rId4"/>
    <p:sldId id="277" r:id="rId5"/>
    <p:sldId id="278" r:id="rId6"/>
    <p:sldId id="281" r:id="rId7"/>
    <p:sldId id="284" r:id="rId8"/>
    <p:sldId id="285" r:id="rId9"/>
    <p:sldId id="286" r:id="rId10"/>
    <p:sldId id="287" r:id="rId11"/>
    <p:sldId id="288" r:id="rId12"/>
    <p:sldId id="397" r:id="rId13"/>
    <p:sldId id="401" r:id="rId14"/>
    <p:sldId id="291" r:id="rId15"/>
    <p:sldId id="390" r:id="rId16"/>
    <p:sldId id="392" r:id="rId17"/>
    <p:sldId id="389" r:id="rId18"/>
    <p:sldId id="404" r:id="rId19"/>
    <p:sldId id="298" r:id="rId20"/>
    <p:sldId id="403" r:id="rId21"/>
    <p:sldId id="302" r:id="rId22"/>
    <p:sldId id="402" r:id="rId23"/>
    <p:sldId id="388" r:id="rId24"/>
    <p:sldId id="375" r:id="rId25"/>
    <p:sldId id="376" r:id="rId26"/>
    <p:sldId id="377" r:id="rId27"/>
    <p:sldId id="406" r:id="rId28"/>
    <p:sldId id="378" r:id="rId29"/>
    <p:sldId id="331" r:id="rId30"/>
    <p:sldId id="359" r:id="rId31"/>
    <p:sldId id="360" r:id="rId32"/>
    <p:sldId id="379" r:id="rId33"/>
    <p:sldId id="380" r:id="rId34"/>
    <p:sldId id="407" r:id="rId35"/>
    <p:sldId id="381" r:id="rId36"/>
    <p:sldId id="383" r:id="rId37"/>
    <p:sldId id="384" r:id="rId38"/>
    <p:sldId id="385" r:id="rId39"/>
    <p:sldId id="405" r:id="rId40"/>
    <p:sldId id="319" r:id="rId41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FF66CC"/>
    <a:srgbClr val="FFFFCC"/>
    <a:srgbClr val="CCFF99"/>
    <a:srgbClr val="D2DEE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3979" autoAdjust="0"/>
  </p:normalViewPr>
  <p:slideViewPr>
    <p:cSldViewPr snapToGrid="0">
      <p:cViewPr varScale="1">
        <p:scale>
          <a:sx n="108" d="100"/>
          <a:sy n="108" d="100"/>
        </p:scale>
        <p:origin x="714" y="96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OIM\Bacau\PM10%20profil%20lunar%20saptamanal%20%20zilnic_BC-3%20modificat%20doar%20partial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400" dirty="0"/>
              <a:t>Evoluția emisiilor (t/an) de </a:t>
            </a:r>
            <a:r>
              <a:rPr lang="ro-RO" sz="1400" b="1" i="0" dirty="0"/>
              <a:t>PM</a:t>
            </a:r>
            <a:r>
              <a:rPr lang="ro-RO" sz="1400" b="1" i="0" baseline="-25000" dirty="0"/>
              <a:t>10</a:t>
            </a:r>
            <a:r>
              <a:rPr lang="ro-RO" sz="1400" dirty="0"/>
              <a:t> pentru județul Bacău (zona Bacău + aglomerarea</a:t>
            </a:r>
            <a:r>
              <a:rPr lang="ro-RO" sz="1400" baseline="0" dirty="0"/>
              <a:t> Bacău</a:t>
            </a:r>
            <a:r>
              <a:rPr lang="ro-RO" sz="1400" dirty="0"/>
              <a:t>),</a:t>
            </a:r>
          </a:p>
          <a:p>
            <a:pPr>
              <a:defRPr sz="1400"/>
            </a:pPr>
            <a:r>
              <a:rPr lang="ro-RO" sz="1400" dirty="0"/>
              <a:t>perioada 2015 - 2019, </a:t>
            </a:r>
            <a:r>
              <a:rPr lang="ro-RO" sz="1400" b="1" dirty="0"/>
              <a:t>din trafic rutier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Sheet1!$A$4:$A$8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Sheet1!$B$4:$B$8</c:f>
              <c:numCache>
                <c:formatCode>General</c:formatCode>
                <c:ptCount val="5"/>
                <c:pt idx="0">
                  <c:v>109.84136129997339</c:v>
                </c:pt>
                <c:pt idx="1">
                  <c:v>111.52766700452743</c:v>
                </c:pt>
                <c:pt idx="2">
                  <c:v>115.15990655186435</c:v>
                </c:pt>
                <c:pt idx="3">
                  <c:v>124.3535003331498</c:v>
                </c:pt>
                <c:pt idx="4">
                  <c:v>101.55656865412925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9A-4C38-B1F8-7DFEF4C6C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4177488"/>
        <c:axId val="1034177072"/>
      </c:barChart>
      <c:catAx>
        <c:axId val="103417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4177072"/>
        <c:crosses val="autoZero"/>
        <c:auto val="1"/>
        <c:lblAlgn val="ctr"/>
        <c:lblOffset val="100"/>
        <c:noMultiLvlLbl val="0"/>
      </c:catAx>
      <c:valAx>
        <c:axId val="103417707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4177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 dirty="0"/>
              <a:t>Evoluția emisiilor (t/an) de PM</a:t>
            </a:r>
            <a:r>
              <a:rPr lang="ro-RO" baseline="-25000" dirty="0"/>
              <a:t>10</a:t>
            </a:r>
            <a:r>
              <a:rPr lang="ro-RO" dirty="0"/>
              <a:t> pentru județul Bacău (zona Bacău+ aglomerarea Bacău),</a:t>
            </a:r>
          </a:p>
          <a:p>
            <a:pPr>
              <a:defRPr/>
            </a:pPr>
            <a:r>
              <a:rPr lang="ro-RO" dirty="0"/>
              <a:t>perioada 2015 - 2019, din trafic rutier, pe categorii de vehicule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1.A.3.b.i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Sheet1!$B$1:$F$1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Sheet1!$B$2:$F$2</c:f>
              <c:numCache>
                <c:formatCode>General</c:formatCode>
                <c:ptCount val="5"/>
                <c:pt idx="0">
                  <c:v>43.128470532823066</c:v>
                </c:pt>
                <c:pt idx="1">
                  <c:v>39.538823761618843</c:v>
                </c:pt>
                <c:pt idx="2">
                  <c:v>41.707228588025849</c:v>
                </c:pt>
                <c:pt idx="3">
                  <c:v>47.996578227752678</c:v>
                </c:pt>
                <c:pt idx="4">
                  <c:v>41.512055548991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20-49C6-8797-9DDA0DE0811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1.A.3.b.ii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Sheet1!$B$1:$F$1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Sheet1!$B$3:$F$3</c:f>
              <c:numCache>
                <c:formatCode>General</c:formatCode>
                <c:ptCount val="5"/>
                <c:pt idx="0">
                  <c:v>23.923735281763754</c:v>
                </c:pt>
                <c:pt idx="1">
                  <c:v>21.569332373618558</c:v>
                </c:pt>
                <c:pt idx="2">
                  <c:v>22.1504969476192</c:v>
                </c:pt>
                <c:pt idx="3">
                  <c:v>24.247944887953214</c:v>
                </c:pt>
                <c:pt idx="4">
                  <c:v>21.8273816895585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20-49C6-8797-9DDA0DE0811D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1.A.3.b.iii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Sheet1!$B$1:$F$1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Sheet1!$B$4:$F$4</c:f>
              <c:numCache>
                <c:formatCode>General</c:formatCode>
                <c:ptCount val="5"/>
                <c:pt idx="0">
                  <c:v>42.684657218245363</c:v>
                </c:pt>
                <c:pt idx="1">
                  <c:v>50.298397537617397</c:v>
                </c:pt>
                <c:pt idx="2">
                  <c:v>51.175270741256867</c:v>
                </c:pt>
                <c:pt idx="3">
                  <c:v>51.933579918181692</c:v>
                </c:pt>
                <c:pt idx="4">
                  <c:v>38.0955292624921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20-49C6-8797-9DDA0DE0811D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1.A.3.b.iv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Sheet1!$B$1:$F$1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Sheet1!$B$5:$F$5</c:f>
              <c:numCache>
                <c:formatCode>General</c:formatCode>
                <c:ptCount val="5"/>
                <c:pt idx="0">
                  <c:v>0.10449826714121556</c:v>
                </c:pt>
                <c:pt idx="1">
                  <c:v>0.12111333167262719</c:v>
                </c:pt>
                <c:pt idx="2">
                  <c:v>0.12691027496244514</c:v>
                </c:pt>
                <c:pt idx="3">
                  <c:v>0.17539729926220909</c:v>
                </c:pt>
                <c:pt idx="4">
                  <c:v>0.121602153087652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20-49C6-8797-9DDA0DE081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5891247"/>
        <c:axId val="575891663"/>
      </c:barChart>
      <c:catAx>
        <c:axId val="575891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5891663"/>
        <c:crosses val="autoZero"/>
        <c:auto val="1"/>
        <c:lblAlgn val="ctr"/>
        <c:lblOffset val="100"/>
        <c:noMultiLvlLbl val="0"/>
      </c:catAx>
      <c:valAx>
        <c:axId val="575891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58912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12700"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o-RO" sz="1600" dirty="0">
                <a:solidFill>
                  <a:schemeClr val="tx1"/>
                </a:solidFill>
                <a:latin typeface="+mn-lt"/>
              </a:rPr>
              <a:t>BC-3</a:t>
            </a:r>
          </a:p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err="1">
                <a:solidFill>
                  <a:schemeClr val="tx1"/>
                </a:solidFill>
                <a:latin typeface="+mn-lt"/>
              </a:rPr>
              <a:t>Evoluția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PM</a:t>
            </a:r>
            <a:r>
              <a:rPr lang="en-US" sz="1600" baseline="-25000" dirty="0">
                <a:solidFill>
                  <a:schemeClr val="tx1"/>
                </a:solidFill>
                <a:latin typeface="+mn-lt"/>
              </a:rPr>
              <a:t>10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anual</a:t>
            </a:r>
            <a:r>
              <a:rPr lang="ro-RO" sz="1600" dirty="0">
                <a:solidFill>
                  <a:schemeClr val="tx1"/>
                </a:solidFill>
                <a:latin typeface="+mn-lt"/>
              </a:rPr>
              <a:t> (</a:t>
            </a:r>
            <a:r>
              <a:rPr lang="ro-RO" sz="16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µg/m</a:t>
            </a:r>
            <a:r>
              <a:rPr lang="ro-RO" sz="1600" baseline="30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3</a:t>
            </a:r>
            <a:r>
              <a:rPr lang="ro-RO" sz="16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) și număr de zile cu concentrația mai mare de 50µg/m</a:t>
            </a:r>
            <a:r>
              <a:rPr lang="ro-RO" sz="1600" baseline="30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3</a:t>
            </a:r>
          </a:p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o-RO" sz="1600" dirty="0">
                <a:solidFill>
                  <a:schemeClr val="tx1"/>
                </a:solidFill>
                <a:latin typeface="+mn-lt"/>
              </a:rPr>
              <a:t>(automat)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3.0555555555555555E-2"/>
          <c:y val="0.27463964972291671"/>
          <c:w val="0.86921150481189846"/>
          <c:h val="0.521446761756173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'PM10 DATE ZILNICE medii anuale'!$C$7:$D$7</c:f>
              <c:strCache>
                <c:ptCount val="1"/>
                <c:pt idx="0">
                  <c:v>media anuala nr. zile &gt;50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'PM10 DATE ZILNICE medii anuale'!$B$8:$B$12</c:f>
              <c:numCache>
                <c:formatCode>General</c:formatCode>
                <c:ptCount val="5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</c:numCache>
            </c:numRef>
          </c:cat>
          <c:val>
            <c:numRef>
              <c:f>'PM10 DATE ZILNICE medii anuale'!$C$8:$C$12</c:f>
              <c:numCache>
                <c:formatCode>General</c:formatCode>
                <c:ptCount val="5"/>
                <c:pt idx="0" formatCode="#,##0.00">
                  <c:v>17.79</c:v>
                </c:pt>
                <c:pt idx="2" formatCode="#,##0.00">
                  <c:v>23.71</c:v>
                </c:pt>
                <c:pt idx="3" formatCode="#,##0.00">
                  <c:v>18.38</c:v>
                </c:pt>
                <c:pt idx="4" formatCode="#,##0.00">
                  <c:v>25.69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6A-4CF2-A258-4ED5786D4E16}"/>
            </c:ext>
          </c:extLst>
        </c:ser>
        <c:ser>
          <c:idx val="1"/>
          <c:order val="1"/>
          <c:tx>
            <c:strRef>
              <c:f>'PM10 DATE ZILNICE medii anuale'!$D$7</c:f>
              <c:strCache>
                <c:ptCount val="1"/>
                <c:pt idx="0">
                  <c:v>nr. zile &gt;50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'PM10 DATE ZILNICE medii anuale'!$D$8:$D$12</c:f>
              <c:numCache>
                <c:formatCode>General</c:formatCode>
                <c:ptCount val="5"/>
                <c:pt idx="0">
                  <c:v>8</c:v>
                </c:pt>
                <c:pt idx="2">
                  <c:v>18</c:v>
                </c:pt>
                <c:pt idx="3">
                  <c:v>12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6A-4CF2-A258-4ED5786D4E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52453039"/>
        <c:axId val="1"/>
      </c:barChart>
      <c:catAx>
        <c:axId val="1352453039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2453039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17309492563429574"/>
          <c:y val="0.90509803921568632"/>
          <c:w val="0.55936548556430443"/>
          <c:h val="8.3427512737378418E-2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FD580-2001-48F6-8A45-52BA83FF99DD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58CC1-783B-45C2-B9B9-14338034B1C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90102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3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80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5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92886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17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343964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18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48641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26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72487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28938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688932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90061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13680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55623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10034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68945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79488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95523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84491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3521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9" y="0"/>
            <a:ext cx="12127291" cy="17416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7320" y="2071960"/>
            <a:ext cx="11887199" cy="294183"/>
          </a:xfrm>
          <a:prstGeom prst="rect">
            <a:avLst/>
          </a:prstGeom>
          <a:solidFill>
            <a:srgbClr val="C5E2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Proiectul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Îmbunătățirea Sistemului de Evaluare și Monitorizare a Calității Aerului la nivel național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”</a:t>
            </a: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 Cod My SMIS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2014+:</a:t>
            </a: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 139703</a:t>
            </a:r>
            <a:endParaRPr lang="ro-RO" sz="1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427699"/>
              </p:ext>
            </p:extLst>
          </p:nvPr>
        </p:nvGraphicFramePr>
        <p:xfrm>
          <a:off x="90774" y="3675274"/>
          <a:ext cx="12014200" cy="2141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8873">
                  <a:extLst>
                    <a:ext uri="{9D8B030D-6E8A-4147-A177-3AD203B41FA5}">
                      <a16:colId xmlns:a16="http://schemas.microsoft.com/office/drawing/2014/main" val="913732662"/>
                    </a:ext>
                  </a:extLst>
                </a:gridCol>
                <a:gridCol w="3998395">
                  <a:extLst>
                    <a:ext uri="{9D8B030D-6E8A-4147-A177-3AD203B41FA5}">
                      <a16:colId xmlns:a16="http://schemas.microsoft.com/office/drawing/2014/main" val="2044489899"/>
                    </a:ext>
                  </a:extLst>
                </a:gridCol>
                <a:gridCol w="6026932">
                  <a:extLst>
                    <a:ext uri="{9D8B030D-6E8A-4147-A177-3AD203B41FA5}">
                      <a16:colId xmlns:a16="http://schemas.microsoft.com/office/drawing/2014/main" val="2848907714"/>
                    </a:ext>
                  </a:extLst>
                </a:gridCol>
              </a:tblGrid>
              <a:tr h="502712">
                <a:tc>
                  <a:txBody>
                    <a:bodyPr/>
                    <a:lstStyle/>
                    <a:p>
                      <a:pPr algn="ctr"/>
                      <a:r>
                        <a:rPr lang="ro-RO" sz="1600" dirty="0"/>
                        <a:t>REGIUNE	</a:t>
                      </a:r>
                    </a:p>
                    <a:p>
                      <a:pPr algn="ctr"/>
                      <a:endParaRPr lang="ro-R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dirty="0"/>
                        <a:t>Județ sau Zonă/Municipiu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dirty="0"/>
                        <a:t>DESCRIERE ACHIZIȚII	</a:t>
                      </a:r>
                    </a:p>
                    <a:p>
                      <a:pPr algn="ctr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2015302"/>
                  </a:ext>
                </a:extLst>
              </a:tr>
              <a:tr h="524522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b="1" u="none" strike="noStrike" dirty="0">
                          <a:effectLst/>
                        </a:rPr>
                        <a:t>REGIUNEA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b="1" u="none" strike="noStrike" dirty="0">
                          <a:effectLst/>
                        </a:rPr>
                        <a:t>NORD-EST</a:t>
                      </a:r>
                      <a:endParaRPr lang="ro-R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BACAU/</a:t>
                      </a:r>
                    </a:p>
                    <a:p>
                      <a:pPr algn="l" fontAlgn="ctr"/>
                      <a:r>
                        <a:rPr lang="ro-RO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Municipiul Oneşti</a:t>
                      </a:r>
                      <a:endParaRPr lang="ro-RO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Amplasare staţie de monitorizare (Trafic) </a:t>
                      </a:r>
                      <a:br>
                        <a:rPr lang="it-IT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it-IT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Instalare echipamente prelevare PM</a:t>
                      </a:r>
                      <a:r>
                        <a:rPr lang="it-IT" sz="1600" b="1" u="none" strike="noStrike" baseline="-25000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it-IT" sz="1600" b="1" i="0" u="none" strike="noStrike" baseline="-25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296378"/>
                  </a:ext>
                </a:extLst>
              </a:tr>
              <a:tr h="519022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600" u="none" strike="noStrike" kern="1200" dirty="0">
                          <a:effectLst/>
                        </a:rPr>
                        <a:t>BOTOSANI/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ro-RO" sz="1600" u="none" strike="noStrike" kern="1200" dirty="0">
                          <a:effectLst/>
                        </a:rPr>
                        <a:t>Municipiul Botoşani</a:t>
                      </a:r>
                      <a:endParaRPr lang="ro-RO" sz="16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600" u="none" strike="noStrike" kern="1200" dirty="0">
                          <a:effectLst/>
                        </a:rPr>
                        <a:t>Amplasare staţie de monitorizare (Trafic) </a:t>
                      </a:r>
                      <a:endParaRPr lang="ro-RO" sz="1600" u="none" strike="noStrike" kern="1200" dirty="0">
                        <a:effectLst/>
                      </a:endParaRPr>
                    </a:p>
                    <a:p>
                      <a:pPr marL="0" algn="l" defTabSz="914400" rtl="0" eaLnBrk="1" fontAlgn="ctr" latinLnBrk="0" hangingPunct="1"/>
                      <a:r>
                        <a:rPr lang="it-IT" sz="1600" u="none" strike="noStrike" kern="1200" dirty="0">
                          <a:effectLst/>
                        </a:rPr>
                        <a:t>Instalare echipamente prelevare PM10</a:t>
                      </a:r>
                      <a:endParaRPr lang="it-IT" sz="16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900910"/>
                  </a:ext>
                </a:extLst>
              </a:tr>
              <a:tr h="519022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6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VASLUI/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ro-RO" sz="16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Drânceni (Localitatea Albiţa)</a:t>
                      </a:r>
                      <a:endParaRPr lang="ro-RO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6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Amplasare staţie de monitorizare (Trafic) </a:t>
                      </a:r>
                      <a:endParaRPr lang="ro-RO" sz="1600" u="none" strike="noStrike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algn="l" defTabSz="914400" rtl="0" eaLnBrk="1" fontAlgn="ctr" latinLnBrk="0" hangingPunct="1"/>
                      <a:r>
                        <a:rPr lang="it-IT" sz="160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Instalare echipamente prelevare PM10</a:t>
                      </a:r>
                      <a:endParaRPr lang="it-IT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2043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4868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138596" y="720969"/>
            <a:ext cx="11570677" cy="2661761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o-RO" dirty="0"/>
              <a:t>Posibilitatea de respectare a criteriilor de amplasare la macroscară a punctelor de prelevare </a:t>
            </a:r>
            <a:r>
              <a:rPr lang="ro-RO" b="1" dirty="0"/>
              <a:t>referitor la reprezentativitate</a:t>
            </a:r>
            <a:r>
              <a:rPr lang="ro-RO" dirty="0"/>
              <a:t>:</a:t>
            </a:r>
          </a:p>
          <a:p>
            <a:pPr lvl="0"/>
            <a:endParaRPr lang="ro-RO" dirty="0"/>
          </a:p>
          <a:p>
            <a:pPr lvl="2"/>
            <a:r>
              <a:rPr lang="ro-RO" u="sng" dirty="0">
                <a:solidFill>
                  <a:srgbClr val="FFC000"/>
                </a:solidFill>
              </a:rPr>
              <a:t>Reprezentativitatea pentru </a:t>
            </a:r>
            <a:r>
              <a:rPr lang="ro-RO" sz="3000" u="sng" dirty="0">
                <a:solidFill>
                  <a:srgbClr val="FFC000"/>
                </a:solidFill>
              </a:rPr>
              <a:t>un segment de stradă cu o lungime mai mare sau egală cu 100 m</a:t>
            </a:r>
          </a:p>
          <a:p>
            <a:pPr lvl="2"/>
            <a:r>
              <a:rPr lang="ro-RO" u="sng" dirty="0">
                <a:solidFill>
                  <a:srgbClr val="FF0000"/>
                </a:solidFill>
              </a:rPr>
              <a:t>Reprezentativitatea pentru </a:t>
            </a:r>
            <a:r>
              <a:rPr lang="ro-RO" sz="3000" u="sng" dirty="0">
                <a:solidFill>
                  <a:srgbClr val="FF0000"/>
                </a:solidFill>
              </a:rPr>
              <a:t>amplasamente similare</a:t>
            </a:r>
            <a:r>
              <a:rPr lang="ro-RO" u="sng" dirty="0">
                <a:solidFill>
                  <a:srgbClr val="FF0000"/>
                </a:solidFill>
              </a:rPr>
              <a:t> care nu se află în imediata vecinătate</a:t>
            </a:r>
          </a:p>
          <a:p>
            <a:pPr marL="0" lvl="0" indent="0">
              <a:buNone/>
            </a:pPr>
            <a:endParaRPr lang="ro-RO" dirty="0"/>
          </a:p>
          <a:p>
            <a:r>
              <a:rPr lang="ro-RO" dirty="0"/>
              <a:t>Infrastructura sensibilă la poluare din vecinătatea căilor de trafic</a:t>
            </a:r>
          </a:p>
          <a:p>
            <a:pPr marL="0" lv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itle 1"/>
          <p:cNvSpPr txBox="1">
            <a:spLocks noGrp="1"/>
          </p:cNvSpPr>
          <p:nvPr>
            <p:ph type="title"/>
          </p:nvPr>
        </p:nvSpPr>
        <p:spPr>
          <a:xfrm>
            <a:off x="307729" y="86830"/>
            <a:ext cx="8880233" cy="634139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ro-RO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 amplasare se iau în considerare: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7728" y="3538318"/>
            <a:ext cx="10964009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 pitchFamily="34"/>
              <a:buChar char="•"/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De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asemenea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, pot fi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luaţi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în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considerare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următorii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factori</a:t>
            </a:r>
            <a:r>
              <a:rPr lang="ro-RO" sz="2800" dirty="0">
                <a:solidFill>
                  <a:srgbClr val="000000"/>
                </a:solidFill>
                <a:latin typeface="Calibri"/>
              </a:rPr>
              <a:t> (</a:t>
            </a:r>
            <a:r>
              <a:rPr lang="ro-RO" sz="2800" dirty="0"/>
              <a:t>amplasare la microscară a punctelor de prelevare)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:</a:t>
            </a:r>
            <a:endParaRPr lang="ro-RO" sz="2800" dirty="0">
              <a:solidFill>
                <a:srgbClr val="000000"/>
              </a:solidFill>
              <a:latin typeface="Calibri"/>
            </a:endParaRPr>
          </a:p>
          <a:p>
            <a:pPr marL="800100" lvl="1" indent="-342900">
              <a:buAutoNum type="alphaLcParenR"/>
            </a:pPr>
            <a:r>
              <a:rPr lang="en-US" u="sng" dirty="0" err="1"/>
              <a:t>sursele</a:t>
            </a:r>
            <a:r>
              <a:rPr lang="en-US" u="sng" dirty="0"/>
              <a:t> de </a:t>
            </a:r>
            <a:r>
              <a:rPr lang="en-US" u="sng" dirty="0" err="1"/>
              <a:t>interferenţă</a:t>
            </a:r>
            <a:r>
              <a:rPr lang="en-US" u="sng" dirty="0"/>
              <a:t>;</a:t>
            </a:r>
            <a:endParaRPr lang="ro-RO" u="sng" dirty="0"/>
          </a:p>
          <a:p>
            <a:pPr marL="800100" lvl="1" indent="-342900">
              <a:buAutoNum type="alphaLcParenR"/>
            </a:pPr>
            <a:r>
              <a:rPr lang="en-US" dirty="0" err="1"/>
              <a:t>securitatea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accesul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disponibilitatea</a:t>
            </a:r>
            <a:r>
              <a:rPr lang="en-US" dirty="0"/>
              <a:t> </a:t>
            </a:r>
            <a:r>
              <a:rPr lang="en-US" dirty="0" err="1"/>
              <a:t>energiei</a:t>
            </a:r>
            <a:r>
              <a:rPr lang="en-US" dirty="0"/>
              <a:t> </a:t>
            </a:r>
            <a:r>
              <a:rPr lang="en-US" dirty="0" err="1"/>
              <a:t>electrice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a </a:t>
            </a:r>
            <a:r>
              <a:rPr lang="en-US" dirty="0" err="1"/>
              <a:t>comunicaţiilor</a:t>
            </a:r>
            <a:r>
              <a:rPr lang="en-US" dirty="0"/>
              <a:t> </a:t>
            </a:r>
            <a:r>
              <a:rPr lang="en-US" dirty="0" err="1"/>
              <a:t>telefonice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vizibilitatea</a:t>
            </a:r>
            <a:r>
              <a:rPr lang="en-US" dirty="0"/>
              <a:t> </a:t>
            </a:r>
            <a:r>
              <a:rPr lang="en-US" dirty="0" err="1"/>
              <a:t>amplasamentului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raport</a:t>
            </a:r>
            <a:r>
              <a:rPr lang="en-US" dirty="0"/>
              <a:t> cu </a:t>
            </a:r>
            <a:r>
              <a:rPr lang="en-US" dirty="0" err="1"/>
              <a:t>împrejurimile</a:t>
            </a:r>
            <a:r>
              <a:rPr lang="en-US" dirty="0"/>
              <a:t> sale;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siguranţa</a:t>
            </a:r>
            <a:r>
              <a:rPr lang="en-US" dirty="0"/>
              <a:t> </a:t>
            </a:r>
            <a:r>
              <a:rPr lang="en-US" dirty="0" err="1"/>
              <a:t>publicului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a </a:t>
            </a:r>
            <a:r>
              <a:rPr lang="en-US" dirty="0" err="1"/>
              <a:t>operatorilor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oportunitatea</a:t>
            </a:r>
            <a:r>
              <a:rPr lang="en-US" dirty="0"/>
              <a:t> </a:t>
            </a:r>
            <a:r>
              <a:rPr lang="en-US" dirty="0" err="1"/>
              <a:t>amplasării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multor</a:t>
            </a:r>
            <a:r>
              <a:rPr lang="en-US" dirty="0"/>
              <a:t> </a:t>
            </a:r>
            <a:r>
              <a:rPr lang="en-US" dirty="0" err="1"/>
              <a:t>puncte</a:t>
            </a:r>
            <a:r>
              <a:rPr lang="en-US" dirty="0"/>
              <a:t> de </a:t>
            </a:r>
            <a:r>
              <a:rPr lang="en-US" dirty="0" err="1"/>
              <a:t>prelevare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mulţi</a:t>
            </a:r>
            <a:r>
              <a:rPr lang="en-US" dirty="0"/>
              <a:t> </a:t>
            </a:r>
            <a:r>
              <a:rPr lang="en-US" dirty="0" err="1"/>
              <a:t>poluanţi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acelaşi</a:t>
            </a:r>
            <a:r>
              <a:rPr lang="en-US" dirty="0"/>
              <a:t> </a:t>
            </a:r>
            <a:r>
              <a:rPr lang="en-US" dirty="0" err="1"/>
              <a:t>loc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planurile</a:t>
            </a:r>
            <a:r>
              <a:rPr lang="en-US" dirty="0"/>
              <a:t> de urbanism.</a:t>
            </a:r>
          </a:p>
        </p:txBody>
      </p:sp>
    </p:spTree>
    <p:extLst>
      <p:ext uri="{BB962C8B-B14F-4D97-AF65-F5344CB8AC3E}">
        <p14:creationId xmlns:p14="http://schemas.microsoft.com/office/powerpoint/2010/main" val="3797719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029" y="188384"/>
            <a:ext cx="11936135" cy="576853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o-RO" dirty="0"/>
              <a:t>	Pentru a respecta criteriul de amplasare la macroscară referitor la furnizarea datelor despre </a:t>
            </a:r>
            <a:r>
              <a:rPr lang="en-US" dirty="0" err="1"/>
              <a:t>ariile</a:t>
            </a:r>
            <a:r>
              <a:rPr lang="en-US" dirty="0"/>
              <a:t> din </a:t>
            </a:r>
            <a:r>
              <a:rPr lang="en-US" dirty="0" err="1"/>
              <a:t>interiorul</a:t>
            </a:r>
            <a:r>
              <a:rPr lang="en-US" dirty="0"/>
              <a:t> </a:t>
            </a:r>
            <a:r>
              <a:rPr lang="en-US" dirty="0" err="1"/>
              <a:t>zon</a:t>
            </a:r>
            <a:r>
              <a:rPr lang="ro-RO" dirty="0"/>
              <a:t>ei Bacău/Municipiului Onești, </a:t>
            </a:r>
            <a:r>
              <a:rPr lang="en-US" dirty="0" err="1"/>
              <a:t>în</a:t>
            </a:r>
            <a:r>
              <a:rPr lang="en-US" dirty="0"/>
              <a:t> care </a:t>
            </a:r>
            <a:r>
              <a:rPr lang="en-US" u="sng" dirty="0"/>
              <a:t>apar </a:t>
            </a:r>
            <a:r>
              <a:rPr lang="en-US" b="1" u="sng" dirty="0" err="1"/>
              <a:t>cele</a:t>
            </a:r>
            <a:r>
              <a:rPr lang="en-US" b="1" u="sng" dirty="0"/>
              <a:t> </a:t>
            </a:r>
            <a:r>
              <a:rPr lang="en-US" b="1" u="sng" dirty="0" err="1"/>
              <a:t>mai</a:t>
            </a:r>
            <a:r>
              <a:rPr lang="en-US" b="1" u="sng" dirty="0"/>
              <a:t> </a:t>
            </a:r>
            <a:r>
              <a:rPr lang="en-US" b="1" u="sng" dirty="0" err="1"/>
              <a:t>mari</a:t>
            </a:r>
            <a:r>
              <a:rPr lang="en-US" b="1" u="sng" dirty="0"/>
              <a:t> </a:t>
            </a:r>
            <a:r>
              <a:rPr lang="en-US" b="1" u="sng" dirty="0" err="1"/>
              <a:t>concentraţii</a:t>
            </a:r>
            <a:r>
              <a:rPr lang="en-US" b="1" u="sng" dirty="0"/>
              <a:t> </a:t>
            </a:r>
            <a:r>
              <a:rPr lang="en-US" u="sng" dirty="0"/>
              <a:t>la care </a:t>
            </a:r>
            <a:r>
              <a:rPr lang="en-US" b="1" u="sng" dirty="0" err="1"/>
              <a:t>populaţia</a:t>
            </a:r>
            <a:r>
              <a:rPr lang="en-US" b="1" u="sng" dirty="0"/>
              <a:t> </a:t>
            </a:r>
            <a:r>
              <a:rPr lang="en-US" b="1" u="sng" dirty="0" err="1"/>
              <a:t>este</a:t>
            </a:r>
            <a:r>
              <a:rPr lang="en-US" b="1" u="sng" dirty="0"/>
              <a:t> </a:t>
            </a:r>
            <a:r>
              <a:rPr lang="en-US" b="1" u="sng" dirty="0" err="1"/>
              <a:t>susceptibilă</a:t>
            </a:r>
            <a:r>
              <a:rPr lang="en-US" b="1" u="sng" dirty="0"/>
              <a:t> a fi </a:t>
            </a:r>
            <a:r>
              <a:rPr lang="en-US" b="1" u="sng" dirty="0" err="1"/>
              <a:t>expusă</a:t>
            </a:r>
            <a:r>
              <a:rPr lang="ro-RO" b="1" u="sng" dirty="0"/>
              <a:t>,</a:t>
            </a:r>
            <a:r>
              <a:rPr lang="en-US" b="1" u="sng" dirty="0"/>
              <a:t> </a:t>
            </a:r>
            <a:r>
              <a:rPr lang="en-US" u="sng" dirty="0" err="1"/>
              <a:t>în</a:t>
            </a:r>
            <a:r>
              <a:rPr lang="en-US" u="sng" dirty="0"/>
              <a:t> mod direct </a:t>
            </a:r>
            <a:r>
              <a:rPr lang="en-US" u="sng" dirty="0" err="1"/>
              <a:t>sau</a:t>
            </a:r>
            <a:r>
              <a:rPr lang="en-US" u="sng" dirty="0"/>
              <a:t> indirect</a:t>
            </a:r>
            <a:r>
              <a:rPr lang="ro-RO" u="sng" dirty="0"/>
              <a:t>,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o </a:t>
            </a:r>
            <a:r>
              <a:rPr lang="en-US" dirty="0" err="1"/>
              <a:t>perioadă</a:t>
            </a:r>
            <a:r>
              <a:rPr lang="en-US" dirty="0"/>
              <a:t> de </a:t>
            </a:r>
            <a:r>
              <a:rPr lang="en-US" dirty="0" err="1"/>
              <a:t>timp</a:t>
            </a:r>
            <a:r>
              <a:rPr lang="en-US" dirty="0"/>
              <a:t> </a:t>
            </a:r>
            <a:r>
              <a:rPr lang="en-US" dirty="0" err="1"/>
              <a:t>semnificativă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raport</a:t>
            </a:r>
            <a:r>
              <a:rPr lang="en-US" dirty="0"/>
              <a:t> cu </a:t>
            </a:r>
            <a:r>
              <a:rPr lang="en-US" dirty="0" err="1"/>
              <a:t>perioadele</a:t>
            </a:r>
            <a:r>
              <a:rPr lang="en-US" dirty="0"/>
              <a:t> de </a:t>
            </a:r>
            <a:r>
              <a:rPr lang="en-US" dirty="0" err="1"/>
              <a:t>mediere</a:t>
            </a:r>
            <a:r>
              <a:rPr lang="en-US" dirty="0"/>
              <a:t> ale </a:t>
            </a:r>
            <a:r>
              <a:rPr lang="en-US" dirty="0" err="1"/>
              <a:t>valorilor-limtă</a:t>
            </a:r>
            <a:r>
              <a:rPr lang="ro-RO" dirty="0"/>
              <a:t> (zi, an calendaristic), au fost analizate următoarele aspecte:</a:t>
            </a:r>
          </a:p>
          <a:p>
            <a:pPr marL="0" indent="0">
              <a:buNone/>
            </a:pPr>
            <a:endParaRPr lang="ro-RO" dirty="0"/>
          </a:p>
          <a:p>
            <a:pPr marL="137160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  <a:p>
            <a:pPr marL="1428750" lvl="2" indent="-514350">
              <a:buFont typeface="+mj-lt"/>
              <a:buAutoNum type="arabicPeriod"/>
            </a:pPr>
            <a:r>
              <a:rPr lang="ro-RO" sz="3300" b="1" dirty="0"/>
              <a:t>Niveluri evaluate în zona de evaluare a calității aerului BACĂU </a:t>
            </a:r>
          </a:p>
          <a:p>
            <a:pPr marL="1828800" lvl="4" indent="0">
              <a:buNone/>
            </a:pPr>
            <a:r>
              <a:rPr lang="ro-RO" sz="3100" b="1" dirty="0"/>
              <a:t>2.1 Măsurare - Rezultate RNMCA*</a:t>
            </a:r>
          </a:p>
          <a:p>
            <a:pPr marL="1828800" lvl="4" indent="0">
              <a:buNone/>
            </a:pPr>
            <a:r>
              <a:rPr lang="ro-RO" sz="3100" b="1" dirty="0"/>
              <a:t>2.2 Modelare - Dispersia emisiilor/Contribuția surselor (SA)</a:t>
            </a:r>
            <a:endParaRPr lang="ro-RO" sz="3100" i="1" dirty="0">
              <a:solidFill>
                <a:schemeClr val="bg2">
                  <a:lumMod val="75000"/>
                </a:schemeClr>
              </a:solidFill>
            </a:endParaRPr>
          </a:p>
          <a:p>
            <a:pPr marL="1428750" lvl="2" indent="-514350">
              <a:buFont typeface="+mj-lt"/>
              <a:buAutoNum type="arabicPeriod"/>
            </a:pPr>
            <a:r>
              <a:rPr lang="ro-RO" sz="3300" b="1" dirty="0"/>
              <a:t>Receptori – identificați pe hartă</a:t>
            </a:r>
          </a:p>
        </p:txBody>
      </p:sp>
      <p:sp>
        <p:nvSpPr>
          <p:cNvPr id="2" name="Rectangle 1"/>
          <p:cNvSpPr/>
          <p:nvPr/>
        </p:nvSpPr>
        <p:spPr>
          <a:xfrm>
            <a:off x="888556" y="6209476"/>
            <a:ext cx="10590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4"/>
            <a:r>
              <a:rPr lang="ro-RO" i="1" dirty="0"/>
              <a:t>(*) Am utilizat cu scop informativ rezultatele măsurărilor automate; la BC-3 nu s-a determint PM</a:t>
            </a:r>
            <a:r>
              <a:rPr lang="ro-RO" i="1" baseline="-25000" dirty="0"/>
              <a:t>10</a:t>
            </a:r>
            <a:r>
              <a:rPr lang="ro-RO" i="1" dirty="0"/>
              <a:t> gravimetric   </a:t>
            </a:r>
          </a:p>
        </p:txBody>
      </p:sp>
    </p:spTree>
    <p:extLst>
      <p:ext uri="{BB962C8B-B14F-4D97-AF65-F5344CB8AC3E}">
        <p14:creationId xmlns:p14="http://schemas.microsoft.com/office/powerpoint/2010/main" val="1173860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117" y="0"/>
            <a:ext cx="9705883" cy="6682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490" y="2577016"/>
            <a:ext cx="3831727" cy="3404732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8" name="Straight Arrow Connector 7"/>
          <p:cNvCxnSpPr/>
          <p:nvPr/>
        </p:nvCxnSpPr>
        <p:spPr>
          <a:xfrm flipV="1">
            <a:off x="3990109" y="3177310"/>
            <a:ext cx="4211782" cy="25769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632364" y="2361862"/>
            <a:ext cx="5569527" cy="215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29710" y="130482"/>
            <a:ext cx="180641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7955280" y="365760"/>
            <a:ext cx="2277687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" name="Donut 5"/>
          <p:cNvSpPr/>
          <p:nvPr/>
        </p:nvSpPr>
        <p:spPr>
          <a:xfrm rot="16200000">
            <a:off x="2496160" y="4073879"/>
            <a:ext cx="639802" cy="659888"/>
          </a:xfrm>
          <a:prstGeom prst="donut">
            <a:avLst>
              <a:gd name="adj" fmla="val 12066"/>
            </a:avLst>
          </a:prstGeom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543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208" y="1"/>
            <a:ext cx="9926792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04" y="2312868"/>
            <a:ext cx="4513652" cy="3811528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8" name="Straight Arrow Connector 7"/>
          <p:cNvCxnSpPr>
            <a:stCxn id="7" idx="5"/>
          </p:cNvCxnSpPr>
          <p:nvPr/>
        </p:nvCxnSpPr>
        <p:spPr>
          <a:xfrm flipV="1">
            <a:off x="4320547" y="3341435"/>
            <a:ext cx="4121489" cy="22247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724730" y="2312868"/>
            <a:ext cx="5504556" cy="139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29710" y="130482"/>
            <a:ext cx="180641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7955280" y="365760"/>
            <a:ext cx="2277687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" name="Donut 5"/>
          <p:cNvSpPr/>
          <p:nvPr/>
        </p:nvSpPr>
        <p:spPr>
          <a:xfrm rot="16200000">
            <a:off x="2074885" y="3535671"/>
            <a:ext cx="639802" cy="659888"/>
          </a:xfrm>
          <a:prstGeom prst="donut">
            <a:avLst>
              <a:gd name="adj" fmla="val 12066"/>
            </a:avLst>
          </a:prstGeom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4" name="Frame 13"/>
          <p:cNvSpPr/>
          <p:nvPr/>
        </p:nvSpPr>
        <p:spPr>
          <a:xfrm>
            <a:off x="10589738" y="1985823"/>
            <a:ext cx="1031171" cy="554177"/>
          </a:xfrm>
          <a:prstGeom prst="frame">
            <a:avLst>
              <a:gd name="adj1" fmla="val 264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2905" y="394060"/>
            <a:ext cx="4513418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o-RO" sz="2000" b="1" dirty="0"/>
              <a:t>Similar cu emisiile pentru PM</a:t>
            </a:r>
            <a:r>
              <a:rPr lang="ro-RO" sz="2000" b="1" baseline="-25000" dirty="0"/>
              <a:t>2,5</a:t>
            </a:r>
            <a:r>
              <a:rPr lang="ro-RO" sz="2000" b="1" dirty="0"/>
              <a:t> și NOx</a:t>
            </a:r>
          </a:p>
        </p:txBody>
      </p:sp>
    </p:spTree>
    <p:extLst>
      <p:ext uri="{BB962C8B-B14F-4D97-AF65-F5344CB8AC3E}">
        <p14:creationId xmlns:p14="http://schemas.microsoft.com/office/powerpoint/2010/main" val="1566451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161" y="1163176"/>
            <a:ext cx="7438191" cy="547830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5464" y="151059"/>
            <a:ext cx="823962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  <a:p>
            <a:pPr marL="0" lvl="2"/>
            <a:r>
              <a:rPr lang="ro-RO" sz="3300" b="1" dirty="0"/>
              <a:t>Surse liniare de emisii – reprezentare pe hartă</a:t>
            </a:r>
          </a:p>
        </p:txBody>
      </p:sp>
      <p:sp>
        <p:nvSpPr>
          <p:cNvPr id="8" name="Left Arrow 7"/>
          <p:cNvSpPr/>
          <p:nvPr/>
        </p:nvSpPr>
        <p:spPr>
          <a:xfrm rot="237268" flipH="1">
            <a:off x="2680980" y="3533730"/>
            <a:ext cx="2319844" cy="288952"/>
          </a:xfrm>
          <a:prstGeom prst="leftArrow">
            <a:avLst>
              <a:gd name="adj1" fmla="val 50000"/>
              <a:gd name="adj2" fmla="val 686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bg1"/>
                </a:solidFill>
              </a:rPr>
              <a:t>Bulevardul Oituz</a:t>
            </a:r>
          </a:p>
        </p:txBody>
      </p:sp>
      <p:sp>
        <p:nvSpPr>
          <p:cNvPr id="9" name="Left Arrow 8"/>
          <p:cNvSpPr/>
          <p:nvPr/>
        </p:nvSpPr>
        <p:spPr>
          <a:xfrm rot="237268">
            <a:off x="6103946" y="4394297"/>
            <a:ext cx="2577117" cy="342925"/>
          </a:xfrm>
          <a:prstGeom prst="leftArrow">
            <a:avLst>
              <a:gd name="adj1" fmla="val 50000"/>
              <a:gd name="adj2" fmla="val 686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bg1"/>
                </a:solidFill>
              </a:rPr>
              <a:t>Strada Mihai Bravu</a:t>
            </a:r>
          </a:p>
        </p:txBody>
      </p:sp>
      <p:sp>
        <p:nvSpPr>
          <p:cNvPr id="10" name="Left Arrow 9"/>
          <p:cNvSpPr/>
          <p:nvPr/>
        </p:nvSpPr>
        <p:spPr>
          <a:xfrm rot="237268" flipH="1">
            <a:off x="2577230" y="4919346"/>
            <a:ext cx="2727761" cy="328184"/>
          </a:xfrm>
          <a:prstGeom prst="leftArrow">
            <a:avLst>
              <a:gd name="adj1" fmla="val 50000"/>
              <a:gd name="adj2" fmla="val 686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bg1"/>
                </a:solidFill>
              </a:rPr>
              <a:t>Bulevardul Belvedere</a:t>
            </a:r>
          </a:p>
        </p:txBody>
      </p:sp>
      <p:sp>
        <p:nvSpPr>
          <p:cNvPr id="11" name="Left Arrow 10"/>
          <p:cNvSpPr/>
          <p:nvPr/>
        </p:nvSpPr>
        <p:spPr>
          <a:xfrm rot="237268">
            <a:off x="7628223" y="3849659"/>
            <a:ext cx="2123192" cy="333130"/>
          </a:xfrm>
          <a:prstGeom prst="leftArrow">
            <a:avLst>
              <a:gd name="adj1" fmla="val 43406"/>
              <a:gd name="adj2" fmla="val 686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bg1"/>
                </a:solidFill>
              </a:rPr>
              <a:t>Strada Al.I. Cuza</a:t>
            </a:r>
          </a:p>
        </p:txBody>
      </p:sp>
      <p:sp>
        <p:nvSpPr>
          <p:cNvPr id="13" name="Left Arrow 12"/>
          <p:cNvSpPr/>
          <p:nvPr/>
        </p:nvSpPr>
        <p:spPr>
          <a:xfrm rot="237268" flipH="1">
            <a:off x="3238930" y="2954096"/>
            <a:ext cx="2835835" cy="334226"/>
          </a:xfrm>
          <a:prstGeom prst="leftArrow">
            <a:avLst>
              <a:gd name="adj1" fmla="val 50000"/>
              <a:gd name="adj2" fmla="val 686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bg1"/>
                </a:solidFill>
              </a:rPr>
              <a:t>Bulebardul Republicii</a:t>
            </a:r>
          </a:p>
        </p:txBody>
      </p:sp>
      <p:sp>
        <p:nvSpPr>
          <p:cNvPr id="14" name="Left Arrow 13"/>
          <p:cNvSpPr/>
          <p:nvPr/>
        </p:nvSpPr>
        <p:spPr>
          <a:xfrm rot="237268" flipH="1">
            <a:off x="3462483" y="2270069"/>
            <a:ext cx="2539069" cy="342925"/>
          </a:xfrm>
          <a:prstGeom prst="leftArrow">
            <a:avLst>
              <a:gd name="adj1" fmla="val 50000"/>
              <a:gd name="adj2" fmla="val 686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bg1"/>
                </a:solidFill>
              </a:rPr>
              <a:t>Calea Mărășești</a:t>
            </a:r>
          </a:p>
        </p:txBody>
      </p:sp>
    </p:spTree>
    <p:extLst>
      <p:ext uri="{BB962C8B-B14F-4D97-AF65-F5344CB8AC3E}">
        <p14:creationId xmlns:p14="http://schemas.microsoft.com/office/powerpoint/2010/main" val="4089010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74" y="1848464"/>
            <a:ext cx="5488887" cy="42118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95464" y="151059"/>
            <a:ext cx="823962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  <a:p>
            <a:pPr marL="0" lvl="2"/>
            <a:r>
              <a:rPr lang="ro-RO" sz="3300" b="1" dirty="0"/>
              <a:t>Surse liniare de emisii – reprezentare pe hartă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484" y="1848464"/>
            <a:ext cx="5383673" cy="42118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88518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466" y="736985"/>
            <a:ext cx="7415814" cy="59225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5464" y="151059"/>
            <a:ext cx="4753930" cy="1615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  <a:p>
            <a:pPr marL="0" lvl="2"/>
            <a:r>
              <a:rPr lang="ro-RO" sz="3300" b="1" dirty="0"/>
              <a:t>Surse liniare de emisii</a:t>
            </a:r>
          </a:p>
          <a:p>
            <a:pPr marL="0" lvl="2"/>
            <a:r>
              <a:rPr lang="ro-RO" sz="3300" b="1" dirty="0"/>
              <a:t>Puncte monitorizare trafic</a:t>
            </a:r>
          </a:p>
        </p:txBody>
      </p:sp>
    </p:spTree>
    <p:extLst>
      <p:ext uri="{BB962C8B-B14F-4D97-AF65-F5344CB8AC3E}">
        <p14:creationId xmlns:p14="http://schemas.microsoft.com/office/powerpoint/2010/main" val="1497952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29709" y="130482"/>
            <a:ext cx="272737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 PM</a:t>
            </a:r>
            <a:r>
              <a:rPr lang="ro-RO" sz="3300" b="1" baseline="-25000" dirty="0"/>
              <a:t>10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6542" y="6396334"/>
            <a:ext cx="28706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400" b="1" i="1" dirty="0"/>
              <a:t>Inventare de emisii - ANPM</a:t>
            </a:r>
            <a:endParaRPr lang="ro-RO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791808315"/>
              </p:ext>
            </p:extLst>
          </p:nvPr>
        </p:nvGraphicFramePr>
        <p:xfrm>
          <a:off x="161856" y="730645"/>
          <a:ext cx="5691919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6849198"/>
              </p:ext>
            </p:extLst>
          </p:nvPr>
        </p:nvGraphicFramePr>
        <p:xfrm>
          <a:off x="161855" y="3640434"/>
          <a:ext cx="5691919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Rectangle 12"/>
          <p:cNvSpPr/>
          <p:nvPr/>
        </p:nvSpPr>
        <p:spPr>
          <a:xfrm>
            <a:off x="5996538" y="-14129"/>
            <a:ext cx="6208025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o-RO" sz="3300" b="1" dirty="0"/>
              <a:t>2. Niveluri evaluate în zona de evaluare a calității aerului BACĂU </a:t>
            </a:r>
          </a:p>
          <a:p>
            <a:pPr marL="0" lvl="4"/>
            <a:r>
              <a:rPr lang="ro-RO" sz="3100" b="1" dirty="0"/>
              <a:t>2.1 Măsurare - Rezultate RNMCA</a:t>
            </a: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9210238"/>
              </p:ext>
            </p:extLst>
          </p:nvPr>
        </p:nvGraphicFramePr>
        <p:xfrm>
          <a:off x="6118603" y="2605677"/>
          <a:ext cx="5938788" cy="3599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Rectangle 14"/>
          <p:cNvSpPr/>
          <p:nvPr/>
        </p:nvSpPr>
        <p:spPr>
          <a:xfrm>
            <a:off x="6118603" y="2005513"/>
            <a:ext cx="569465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o-RO" sz="3300" b="1" dirty="0"/>
              <a:t>BC-3 Măsurări automate* PM</a:t>
            </a:r>
            <a:r>
              <a:rPr lang="ro-RO" sz="3300" b="1" baseline="-25000" dirty="0"/>
              <a:t>10</a:t>
            </a:r>
            <a:endParaRPr lang="ro-RO" sz="3100" b="1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6118603" y="6229884"/>
            <a:ext cx="59387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/>
            <a:r>
              <a:rPr lang="ro-RO" i="1" dirty="0"/>
              <a:t>(*) Deoarece am utilizat rezultatele măsurărilor automate, nu am prezentat comparația cu VL, PIE, PSE</a:t>
            </a:r>
          </a:p>
        </p:txBody>
      </p:sp>
    </p:spTree>
    <p:extLst>
      <p:ext uri="{BB962C8B-B14F-4D97-AF65-F5344CB8AC3E}">
        <p14:creationId xmlns:p14="http://schemas.microsoft.com/office/powerpoint/2010/main" val="390501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79" y="-38348"/>
            <a:ext cx="6527921" cy="44496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5" y="305507"/>
            <a:ext cx="6505095" cy="419200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5400000">
            <a:off x="3500356" y="1774983"/>
            <a:ext cx="723683" cy="888933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cxnSp>
        <p:nvCxnSpPr>
          <p:cNvPr id="9" name="Straight Connector 8"/>
          <p:cNvCxnSpPr/>
          <p:nvPr/>
        </p:nvCxnSpPr>
        <p:spPr>
          <a:xfrm>
            <a:off x="4323872" y="2186463"/>
            <a:ext cx="393005" cy="316866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14" idx="1"/>
          </p:cNvCxnSpPr>
          <p:nvPr/>
        </p:nvCxnSpPr>
        <p:spPr>
          <a:xfrm flipH="1">
            <a:off x="1298133" y="1963589"/>
            <a:ext cx="2215079" cy="248391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 rot="5400000">
            <a:off x="8959900" y="1448799"/>
            <a:ext cx="723683" cy="888933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7049734" y="1664641"/>
            <a:ext cx="1999273" cy="262513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27" idx="6"/>
          </p:cNvCxnSpPr>
          <p:nvPr/>
        </p:nvCxnSpPr>
        <p:spPr>
          <a:xfrm>
            <a:off x="9766209" y="1963589"/>
            <a:ext cx="725186" cy="334947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188" y="4055469"/>
            <a:ext cx="4007908" cy="2676966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3" name="Donut 32"/>
          <p:cNvSpPr/>
          <p:nvPr/>
        </p:nvSpPr>
        <p:spPr>
          <a:xfrm rot="5400000">
            <a:off x="2696124" y="5084884"/>
            <a:ext cx="596932" cy="796914"/>
          </a:xfrm>
          <a:prstGeom prst="donut">
            <a:avLst>
              <a:gd name="adj" fmla="val 1956"/>
            </a:avLst>
          </a:prstGeom>
          <a:solidFill>
            <a:schemeClr val="bg1"/>
          </a:solidFill>
          <a:ln w="952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40" name="Left-Up Arrow 39"/>
          <p:cNvSpPr/>
          <p:nvPr/>
        </p:nvSpPr>
        <p:spPr>
          <a:xfrm>
            <a:off x="3249349" y="3603757"/>
            <a:ext cx="3142873" cy="2281695"/>
          </a:xfrm>
          <a:prstGeom prst="leftUpArrow">
            <a:avLst>
              <a:gd name="adj1" fmla="val 7850"/>
              <a:gd name="adj2" fmla="val 10086"/>
              <a:gd name="adj3" fmla="val 13659"/>
            </a:avLst>
          </a:prstGeom>
          <a:solidFill>
            <a:srgbClr val="E5FE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tx1"/>
                </a:solidFill>
              </a:rPr>
              <a:t>Onești  a 36 valoare* 28,0 – 31,0 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µg/m</a:t>
            </a:r>
            <a:r>
              <a:rPr lang="ro-RO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o-RO" baseline="30000" dirty="0">
              <a:solidFill>
                <a:schemeClr val="tx1"/>
              </a:solidFill>
            </a:endParaRPr>
          </a:p>
          <a:p>
            <a:pPr algn="ctr"/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31" name="Donut 30"/>
          <p:cNvSpPr/>
          <p:nvPr/>
        </p:nvSpPr>
        <p:spPr>
          <a:xfrm rot="5400000">
            <a:off x="5729103" y="2283455"/>
            <a:ext cx="201237" cy="796914"/>
          </a:xfrm>
          <a:prstGeom prst="donut">
            <a:avLst>
              <a:gd name="adj" fmla="val 1956"/>
            </a:avLst>
          </a:prstGeom>
          <a:solidFill>
            <a:schemeClr val="bg1"/>
          </a:solidFill>
          <a:ln w="952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4595" y="3893684"/>
            <a:ext cx="4006800" cy="2838751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3" name="Left-Up Arrow 42"/>
          <p:cNvSpPr/>
          <p:nvPr/>
        </p:nvSpPr>
        <p:spPr>
          <a:xfrm>
            <a:off x="8991442" y="3254011"/>
            <a:ext cx="2797144" cy="1140173"/>
          </a:xfrm>
          <a:prstGeom prst="leftUpArrow">
            <a:avLst>
              <a:gd name="adj1" fmla="val 7781"/>
              <a:gd name="adj2" fmla="val 18101"/>
              <a:gd name="adj3" fmla="val 19565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tx1"/>
                </a:solidFill>
              </a:rPr>
              <a:t>Onești  23,5 – 25,5 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µg/m</a:t>
            </a:r>
            <a:r>
              <a:rPr lang="ro-RO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o-RO" baseline="30000" dirty="0">
              <a:solidFill>
                <a:schemeClr val="tx1"/>
              </a:solidFill>
            </a:endParaRPr>
          </a:p>
          <a:p>
            <a:pPr algn="ctr"/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38" name="Donut 37"/>
          <p:cNvSpPr/>
          <p:nvPr/>
        </p:nvSpPr>
        <p:spPr>
          <a:xfrm rot="5400000">
            <a:off x="11197335" y="1888625"/>
            <a:ext cx="201237" cy="796914"/>
          </a:xfrm>
          <a:prstGeom prst="donut">
            <a:avLst>
              <a:gd name="adj" fmla="val 1956"/>
            </a:avLst>
          </a:prstGeom>
          <a:solidFill>
            <a:schemeClr val="bg1"/>
          </a:solidFill>
          <a:ln w="952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157722" y="5685399"/>
            <a:ext cx="41739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n-US" sz="3300" b="1" dirty="0"/>
              <a:t>2.2</a:t>
            </a:r>
            <a:r>
              <a:rPr lang="ro-RO" sz="3300" b="1" dirty="0"/>
              <a:t> MODELARE</a:t>
            </a:r>
            <a:r>
              <a:rPr lang="en-GB" sz="3300" b="1" dirty="0"/>
              <a:t> </a:t>
            </a:r>
            <a:r>
              <a:rPr lang="ro-RO" sz="3300" b="1" dirty="0"/>
              <a:t>PM</a:t>
            </a:r>
            <a:r>
              <a:rPr lang="ro-RO" sz="3300" b="1" baseline="-25000" dirty="0"/>
              <a:t>10</a:t>
            </a:r>
            <a:r>
              <a:rPr lang="ro-RO" sz="3300" b="1" dirty="0"/>
              <a:t> – Dispersia emisiilor</a:t>
            </a:r>
          </a:p>
        </p:txBody>
      </p:sp>
    </p:spTree>
    <p:extLst>
      <p:ext uri="{BB962C8B-B14F-4D97-AF65-F5344CB8AC3E}">
        <p14:creationId xmlns:p14="http://schemas.microsoft.com/office/powerpoint/2010/main" val="947696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571" y="1108587"/>
            <a:ext cx="8258174" cy="54607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9309" y="82072"/>
            <a:ext cx="11988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3300" b="1" dirty="0"/>
              <a:t>3</a:t>
            </a:r>
            <a:r>
              <a:rPr lang="ro-RO" sz="3300" b="1" dirty="0"/>
              <a:t>. Receptori sensibili la poluare </a:t>
            </a:r>
            <a:r>
              <a:rPr lang="ro-RO" sz="3300" dirty="0"/>
              <a:t>(în vecinătatea căilor de trafic)</a:t>
            </a:r>
            <a:r>
              <a:rPr lang="ro-RO" sz="3300" b="1" dirty="0"/>
              <a:t> – identificați pe hartă. Municipiul ONEȘTI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309" y="1129914"/>
            <a:ext cx="2897109" cy="203132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o-RO" b="1" dirty="0"/>
              <a:t>Bulevardul Oituz:</a:t>
            </a:r>
          </a:p>
          <a:p>
            <a:endParaRPr lang="ro-RO" b="1" dirty="0"/>
          </a:p>
          <a:p>
            <a:pPr fontAlgn="base"/>
            <a:r>
              <a:rPr lang="ro-RO" dirty="0"/>
              <a:t>Ș</a:t>
            </a:r>
            <a:r>
              <a:rPr lang="it-IT" dirty="0"/>
              <a:t>coala Gimnazial</a:t>
            </a:r>
            <a:r>
              <a:rPr lang="ro-RO" dirty="0"/>
              <a:t>ă</a:t>
            </a:r>
            <a:r>
              <a:rPr lang="it-IT" dirty="0"/>
              <a:t> "Sf</a:t>
            </a:r>
            <a:r>
              <a:rPr lang="ro-RO" dirty="0"/>
              <a:t>â</a:t>
            </a:r>
            <a:r>
              <a:rPr lang="it-IT" dirty="0"/>
              <a:t>ntul Voievod </a:t>
            </a:r>
            <a:r>
              <a:rPr lang="ro-RO" dirty="0"/>
              <a:t>Ș</a:t>
            </a:r>
            <a:r>
              <a:rPr lang="it-IT" dirty="0"/>
              <a:t>tefan cel Mare"</a:t>
            </a:r>
          </a:p>
          <a:p>
            <a:pPr fontAlgn="base"/>
            <a:endParaRPr lang="ro-RO" dirty="0"/>
          </a:p>
          <a:p>
            <a:pPr fontAlgn="base"/>
            <a:r>
              <a:rPr lang="en-US" dirty="0" err="1"/>
              <a:t>Grădini</a:t>
            </a:r>
            <a:r>
              <a:rPr lang="ro-RO" dirty="0"/>
              <a:t>ț</a:t>
            </a:r>
            <a:r>
              <a:rPr lang="en-US" dirty="0"/>
              <a:t>a </a:t>
            </a:r>
            <a:r>
              <a:rPr lang="en-US" dirty="0" err="1"/>
              <a:t>nr</a:t>
            </a:r>
            <a:r>
              <a:rPr lang="en-US" dirty="0"/>
              <a:t>. 3 One</a:t>
            </a:r>
            <a:r>
              <a:rPr lang="ro-RO" dirty="0"/>
              <a:t>ș</a:t>
            </a:r>
            <a:r>
              <a:rPr lang="en-US" dirty="0" err="1"/>
              <a:t>ti</a:t>
            </a:r>
            <a:endParaRPr lang="ro-RO" dirty="0"/>
          </a:p>
          <a:p>
            <a:pPr fontAlgn="base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9216427" y="4644964"/>
            <a:ext cx="2829254" cy="203132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err="1"/>
              <a:t>Strada</a:t>
            </a:r>
            <a:r>
              <a:rPr lang="en-US" b="1" dirty="0"/>
              <a:t> Doctor Victor </a:t>
            </a:r>
            <a:r>
              <a:rPr lang="en-US" b="1" dirty="0" err="1"/>
              <a:t>Babeș</a:t>
            </a:r>
            <a:r>
              <a:rPr lang="ro-RO" dirty="0"/>
              <a:t>:</a:t>
            </a:r>
          </a:p>
          <a:p>
            <a:pPr fontAlgn="base"/>
            <a:endParaRPr lang="ro-RO" dirty="0"/>
          </a:p>
          <a:p>
            <a:pPr fontAlgn="base"/>
            <a:r>
              <a:rPr lang="en-US" dirty="0" err="1"/>
              <a:t>Grădinița</a:t>
            </a:r>
            <a:r>
              <a:rPr lang="en-US" dirty="0"/>
              <a:t> </a:t>
            </a:r>
            <a:r>
              <a:rPr lang="en-US" dirty="0" err="1"/>
              <a:t>nr</a:t>
            </a:r>
            <a:r>
              <a:rPr lang="en-US" dirty="0"/>
              <a:t>. 11 </a:t>
            </a:r>
            <a:r>
              <a:rPr lang="en-US" dirty="0" err="1"/>
              <a:t>Onești</a:t>
            </a:r>
            <a:endParaRPr lang="ro-RO" dirty="0"/>
          </a:p>
          <a:p>
            <a:pPr fontAlgn="base"/>
            <a:endParaRPr lang="ro-RO" dirty="0"/>
          </a:p>
          <a:p>
            <a:pPr fontAlgn="base"/>
            <a:r>
              <a:rPr lang="it-IT" dirty="0"/>
              <a:t>Colegiul National "Dimitrie Cantemir" Onesti</a:t>
            </a:r>
          </a:p>
          <a:p>
            <a:pPr fontAlgn="base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29308" y="3922706"/>
            <a:ext cx="2897109" cy="1200329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o-RO" b="1" dirty="0"/>
              <a:t>Bulevardul Republicii:</a:t>
            </a:r>
          </a:p>
          <a:p>
            <a:endParaRPr lang="ro-RO" b="1" dirty="0"/>
          </a:p>
          <a:p>
            <a:pPr fontAlgn="base"/>
            <a:r>
              <a:rPr lang="en-US" dirty="0" err="1"/>
              <a:t>Colegiul</a:t>
            </a:r>
            <a:r>
              <a:rPr lang="en-US" dirty="0"/>
              <a:t> </a:t>
            </a:r>
            <a:r>
              <a:rPr lang="en-US" dirty="0" err="1"/>
              <a:t>Tehnic</a:t>
            </a:r>
            <a:r>
              <a:rPr lang="en-US" dirty="0"/>
              <a:t> "</a:t>
            </a:r>
            <a:r>
              <a:rPr lang="en-US" dirty="0" err="1"/>
              <a:t>Petru</a:t>
            </a:r>
            <a:r>
              <a:rPr lang="en-US" dirty="0"/>
              <a:t> </a:t>
            </a:r>
            <a:r>
              <a:rPr lang="en-US" dirty="0" err="1"/>
              <a:t>Poni</a:t>
            </a:r>
            <a:r>
              <a:rPr lang="en-US" dirty="0"/>
              <a:t>"</a:t>
            </a:r>
          </a:p>
          <a:p>
            <a:pPr fontAlgn="base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571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5282" y="429670"/>
            <a:ext cx="10931772" cy="597801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o-RO" sz="4000" dirty="0"/>
              <a:t>Activitatea A1.1 - Analiza privind situaţia actuală a monitorizării calităţii aerului la nivel naţional şi </a:t>
            </a:r>
            <a:r>
              <a:rPr lang="ro-RO" sz="4000" b="1" dirty="0"/>
              <a:t>identificarea amplasamentelor unor puncte suplimentare de prelevare pentru măsurări fixe </a:t>
            </a:r>
            <a:r>
              <a:rPr lang="ro-RO" sz="4000" dirty="0"/>
              <a:t>(noi staţii de monitorizare/ staţii existente în RNMCA)</a:t>
            </a:r>
            <a:endParaRPr lang="en-US" sz="4000" dirty="0"/>
          </a:p>
          <a:p>
            <a:pPr lvl="1" algn="just"/>
            <a:r>
              <a:rPr lang="ro-RO" i="1" dirty="0"/>
              <a:t>A1.1.3.</a:t>
            </a:r>
            <a:r>
              <a:rPr lang="ro-RO" sz="3600" dirty="0"/>
              <a:t> </a:t>
            </a:r>
            <a:r>
              <a:rPr lang="ro-RO" i="1" dirty="0"/>
              <a:t>Efectuarea de măsurători indicative în fiecare areal identificat și analiza datelor pentru stabilirea cu precizie a amplasamentelor  noilor  stații.</a:t>
            </a:r>
            <a:r>
              <a:rPr lang="ro-RO" sz="3600" dirty="0"/>
              <a:t> </a:t>
            </a:r>
          </a:p>
          <a:p>
            <a:pPr lvl="2" algn="just"/>
            <a:r>
              <a:rPr lang="ro-RO" dirty="0"/>
              <a:t>Efectuarea de campanii de măsurări ale poluanților </a:t>
            </a:r>
            <a:r>
              <a:rPr lang="ro-RO" u="sng" dirty="0"/>
              <a:t>cu respectarea procedurilor și programului stabilit de MMAP,</a:t>
            </a:r>
            <a:endParaRPr lang="ro-RO" dirty="0"/>
          </a:p>
          <a:p>
            <a:pPr lvl="2" algn="just"/>
            <a:r>
              <a:rPr lang="ro-RO" b="1" u="sng" dirty="0"/>
              <a:t>Evaluarea datelor si furnizarea unor propuneri de amplasament pentru noile locații, </a:t>
            </a:r>
          </a:p>
          <a:p>
            <a:pPr lvl="2" algn="just"/>
            <a:r>
              <a:rPr lang="ro-RO" dirty="0"/>
              <a:t>Rezultatele campaniilor vor fi verificate de ANPM.</a:t>
            </a:r>
          </a:p>
          <a:p>
            <a:pPr marL="914400" lvl="2" indent="0" algn="just">
              <a:buNone/>
            </a:pPr>
            <a:endParaRPr lang="ro-RO" sz="3200" dirty="0"/>
          </a:p>
          <a:p>
            <a:pPr marL="914400" lvl="2" indent="0" algn="just">
              <a:buNone/>
            </a:pPr>
            <a:r>
              <a:rPr lang="ro-RO" sz="3200" b="1" dirty="0"/>
              <a:t>Rezultat</a:t>
            </a:r>
            <a:r>
              <a:rPr lang="ro-RO" sz="3200" dirty="0"/>
              <a:t>: Identificarea, pentru fiecare areal, a amplasamentului cu cea mai bună reprezentativitate pentru tipul de stație stabilit.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20748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309" y="82072"/>
            <a:ext cx="11988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3200" b="1" dirty="0"/>
              <a:t>3</a:t>
            </a:r>
            <a:r>
              <a:rPr lang="ro-RO" sz="3200" b="1" dirty="0"/>
              <a:t>. Receptori sensibili la poluare </a:t>
            </a:r>
            <a:r>
              <a:rPr lang="ro-RO" sz="3200" dirty="0"/>
              <a:t>(în vecinătatea căilor de trafic)</a:t>
            </a:r>
            <a:r>
              <a:rPr lang="ro-RO" sz="3200" b="1" dirty="0"/>
              <a:t> – PMUD Municipiul ONEȘTI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68" y="1104200"/>
            <a:ext cx="3715338" cy="54242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674" y="1250493"/>
            <a:ext cx="3628043" cy="53256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053" y="1250493"/>
            <a:ext cx="3622025" cy="536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63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524002" y="1122361"/>
            <a:ext cx="9389803" cy="3165554"/>
          </a:xfrm>
        </p:spPr>
        <p:txBody>
          <a:bodyPr>
            <a:normAutofit/>
          </a:bodyPr>
          <a:lstStyle/>
          <a:p>
            <a:pPr lvl="0"/>
            <a:r>
              <a:rPr lang="ro-RO" sz="5400" b="1" dirty="0"/>
              <a:t>Propunere A.N.P.M.pentru amplasare stație trafic</a:t>
            </a:r>
            <a:br>
              <a:rPr lang="ro-RO" sz="5400" b="1" dirty="0"/>
            </a:br>
            <a:r>
              <a:rPr lang="ro-RO" sz="5400" b="1" dirty="0"/>
              <a:t>Municipiul ONEȘTI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798194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04897" y="3117638"/>
            <a:ext cx="5393864" cy="2847756"/>
            <a:chOff x="203199" y="406400"/>
            <a:chExt cx="11659933" cy="615141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199" y="406400"/>
              <a:ext cx="11659933" cy="6151418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 rot="20650416">
              <a:off x="2642929" y="2367314"/>
              <a:ext cx="3382351" cy="2537510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875" y="850126"/>
            <a:ext cx="5877060" cy="59684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2594" y="676110"/>
            <a:ext cx="3166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solidFill>
                  <a:srgbClr val="008000"/>
                </a:solidFill>
              </a:rPr>
              <a:t>Zona BACĂU/Municipiul Onești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80940" y="480794"/>
            <a:ext cx="6830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solidFill>
                  <a:srgbClr val="008000"/>
                </a:solidFill>
              </a:rPr>
              <a:t>Zona Bacău/Municipiul Onești</a:t>
            </a:r>
            <a:r>
              <a:rPr lang="en-US" b="1" dirty="0">
                <a:solidFill>
                  <a:srgbClr val="008000"/>
                </a:solidFill>
              </a:rPr>
              <a:t>/Aria</a:t>
            </a:r>
            <a:r>
              <a:rPr lang="ro-RO" b="1" dirty="0">
                <a:solidFill>
                  <a:srgbClr val="008000"/>
                </a:solidFill>
              </a:rPr>
              <a:t> (rețea de trafic)</a:t>
            </a:r>
            <a:r>
              <a:rPr lang="en-US" b="1" dirty="0">
                <a:solidFill>
                  <a:srgbClr val="008000"/>
                </a:solidFill>
              </a:rPr>
              <a:t> </a:t>
            </a:r>
            <a:r>
              <a:rPr lang="en-US" b="1" dirty="0" err="1">
                <a:solidFill>
                  <a:srgbClr val="008000"/>
                </a:solidFill>
              </a:rPr>
              <a:t>analizat</a:t>
            </a:r>
            <a:r>
              <a:rPr lang="ro-RO" b="1" dirty="0">
                <a:solidFill>
                  <a:srgbClr val="008000"/>
                </a:solidFill>
              </a:rPr>
              <a:t>ă etapa 1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386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46" y="518683"/>
            <a:ext cx="11092288" cy="62655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1727" y="149351"/>
            <a:ext cx="7942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solidFill>
                  <a:srgbClr val="008000"/>
                </a:solidFill>
              </a:rPr>
              <a:t>Zona Bacău/Municipiul Onești</a:t>
            </a:r>
            <a:r>
              <a:rPr lang="en-US" b="1" dirty="0">
                <a:solidFill>
                  <a:srgbClr val="008000"/>
                </a:solidFill>
              </a:rPr>
              <a:t>/Aria</a:t>
            </a:r>
            <a:r>
              <a:rPr lang="ro-RO" b="1" dirty="0">
                <a:solidFill>
                  <a:srgbClr val="008000"/>
                </a:solidFill>
              </a:rPr>
              <a:t> (rețea de trafic)</a:t>
            </a:r>
            <a:r>
              <a:rPr lang="en-US" b="1" dirty="0">
                <a:solidFill>
                  <a:srgbClr val="008000"/>
                </a:solidFill>
              </a:rPr>
              <a:t> </a:t>
            </a:r>
            <a:r>
              <a:rPr lang="en-US" b="1" dirty="0" err="1">
                <a:solidFill>
                  <a:srgbClr val="008000"/>
                </a:solidFill>
              </a:rPr>
              <a:t>analizat</a:t>
            </a:r>
            <a:r>
              <a:rPr lang="ro-RO" b="1" dirty="0">
                <a:solidFill>
                  <a:srgbClr val="008000"/>
                </a:solidFill>
              </a:rPr>
              <a:t>ă etapa 2 - Propuneri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30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923" y="746874"/>
            <a:ext cx="8258174" cy="5460797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 rot="237268" flipH="1">
            <a:off x="918239" y="4257412"/>
            <a:ext cx="3212983" cy="342925"/>
          </a:xfrm>
          <a:prstGeom prst="leftArrow">
            <a:avLst>
              <a:gd name="adj1" fmla="val 50000"/>
              <a:gd name="adj2" fmla="val 686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bg1"/>
                </a:solidFill>
              </a:rPr>
              <a:t>Bulevardul Oiutuz</a:t>
            </a:r>
          </a:p>
        </p:txBody>
      </p:sp>
      <p:sp>
        <p:nvSpPr>
          <p:cNvPr id="9" name="Left Arrow 8"/>
          <p:cNvSpPr/>
          <p:nvPr/>
        </p:nvSpPr>
        <p:spPr>
          <a:xfrm rot="237268">
            <a:off x="7454222" y="3784407"/>
            <a:ext cx="2577117" cy="342925"/>
          </a:xfrm>
          <a:prstGeom prst="leftArrow">
            <a:avLst>
              <a:gd name="adj1" fmla="val 50000"/>
              <a:gd name="adj2" fmla="val 686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bg1"/>
                </a:solidFill>
              </a:rPr>
              <a:t>Strada Mihai Bravu</a:t>
            </a:r>
          </a:p>
        </p:txBody>
      </p:sp>
      <p:sp>
        <p:nvSpPr>
          <p:cNvPr id="15" name="7-Point Star 14"/>
          <p:cNvSpPr/>
          <p:nvPr/>
        </p:nvSpPr>
        <p:spPr>
          <a:xfrm>
            <a:off x="9202745" y="5436594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6" name="TextBox 15"/>
          <p:cNvSpPr txBox="1"/>
          <p:nvPr/>
        </p:nvSpPr>
        <p:spPr>
          <a:xfrm>
            <a:off x="9037274" y="5010398"/>
            <a:ext cx="145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Propunerea 1</a:t>
            </a:r>
          </a:p>
        </p:txBody>
      </p:sp>
      <p:sp>
        <p:nvSpPr>
          <p:cNvPr id="17" name="7-Point Star 16"/>
          <p:cNvSpPr/>
          <p:nvPr/>
        </p:nvSpPr>
        <p:spPr>
          <a:xfrm>
            <a:off x="9756892" y="5698333"/>
            <a:ext cx="493652" cy="469322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8" name="7-Point Star 17"/>
          <p:cNvSpPr/>
          <p:nvPr/>
        </p:nvSpPr>
        <p:spPr>
          <a:xfrm>
            <a:off x="8543622" y="5075972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9" name="TextBox 18"/>
          <p:cNvSpPr txBox="1"/>
          <p:nvPr/>
        </p:nvSpPr>
        <p:spPr>
          <a:xfrm>
            <a:off x="9765037" y="5316474"/>
            <a:ext cx="145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Propunerea 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296255" y="5785796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</a:t>
            </a:r>
            <a:r>
              <a:rPr lang="ro-RO" dirty="0"/>
              <a:t> 3</a:t>
            </a:r>
          </a:p>
        </p:txBody>
      </p:sp>
      <p:sp>
        <p:nvSpPr>
          <p:cNvPr id="21" name="7-Point Star 20"/>
          <p:cNvSpPr/>
          <p:nvPr/>
        </p:nvSpPr>
        <p:spPr>
          <a:xfrm>
            <a:off x="3756369" y="4532609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3" name="7-Point Star 22"/>
          <p:cNvSpPr/>
          <p:nvPr/>
        </p:nvSpPr>
        <p:spPr>
          <a:xfrm>
            <a:off x="5549336" y="2641045"/>
            <a:ext cx="493652" cy="469322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4" name="7-Point Star 23"/>
          <p:cNvSpPr/>
          <p:nvPr/>
        </p:nvSpPr>
        <p:spPr>
          <a:xfrm>
            <a:off x="6842833" y="3691594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5" name="7-Point Star 24"/>
          <p:cNvSpPr/>
          <p:nvPr/>
        </p:nvSpPr>
        <p:spPr>
          <a:xfrm>
            <a:off x="10262157" y="6207671"/>
            <a:ext cx="493652" cy="469322"/>
          </a:xfrm>
          <a:prstGeom prst="star7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6" name="TextBox 25"/>
          <p:cNvSpPr txBox="1"/>
          <p:nvPr/>
        </p:nvSpPr>
        <p:spPr>
          <a:xfrm>
            <a:off x="10840763" y="6354135"/>
            <a:ext cx="929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Rezervă</a:t>
            </a:r>
            <a:endParaRPr lang="ro-RO" dirty="0"/>
          </a:p>
        </p:txBody>
      </p:sp>
      <p:sp>
        <p:nvSpPr>
          <p:cNvPr id="27" name="7-Point Star 26"/>
          <p:cNvSpPr/>
          <p:nvPr/>
        </p:nvSpPr>
        <p:spPr>
          <a:xfrm>
            <a:off x="4682122" y="3335455"/>
            <a:ext cx="493652" cy="469322"/>
          </a:xfrm>
          <a:prstGeom prst="star7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8" name="Left Arrow 27"/>
          <p:cNvSpPr/>
          <p:nvPr/>
        </p:nvSpPr>
        <p:spPr>
          <a:xfrm rot="237268" flipH="1">
            <a:off x="1504962" y="3163992"/>
            <a:ext cx="3212983" cy="342925"/>
          </a:xfrm>
          <a:prstGeom prst="leftArrow">
            <a:avLst>
              <a:gd name="adj1" fmla="val 50000"/>
              <a:gd name="adj2" fmla="val 686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bg1"/>
                </a:solidFill>
              </a:rPr>
              <a:t>Bulevardul Oiutuz</a:t>
            </a:r>
          </a:p>
        </p:txBody>
      </p:sp>
      <p:sp>
        <p:nvSpPr>
          <p:cNvPr id="29" name="Left Arrow 28"/>
          <p:cNvSpPr/>
          <p:nvPr/>
        </p:nvSpPr>
        <p:spPr>
          <a:xfrm rot="237268" flipH="1">
            <a:off x="2396703" y="2451489"/>
            <a:ext cx="3212983" cy="342925"/>
          </a:xfrm>
          <a:prstGeom prst="leftArrow">
            <a:avLst>
              <a:gd name="adj1" fmla="val 50000"/>
              <a:gd name="adj2" fmla="val 686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bg1"/>
                </a:solidFill>
              </a:rPr>
              <a:t>Bulevardul Oiutuz</a:t>
            </a:r>
          </a:p>
        </p:txBody>
      </p:sp>
      <p:sp>
        <p:nvSpPr>
          <p:cNvPr id="2" name="Oval 1"/>
          <p:cNvSpPr/>
          <p:nvPr/>
        </p:nvSpPr>
        <p:spPr>
          <a:xfrm>
            <a:off x="6842833" y="1192811"/>
            <a:ext cx="360000" cy="360000"/>
          </a:xfrm>
          <a:prstGeom prst="ellipse">
            <a:avLst/>
          </a:prstGeom>
          <a:noFill/>
          <a:ln w="444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1" name="Oval 30"/>
          <p:cNvSpPr/>
          <p:nvPr/>
        </p:nvSpPr>
        <p:spPr>
          <a:xfrm>
            <a:off x="348626" y="1355998"/>
            <a:ext cx="360000" cy="360000"/>
          </a:xfrm>
          <a:prstGeom prst="ellipse">
            <a:avLst/>
          </a:prstGeom>
          <a:noFill/>
          <a:ln w="444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2" name="TextBox 31"/>
          <p:cNvSpPr txBox="1"/>
          <p:nvPr/>
        </p:nvSpPr>
        <p:spPr>
          <a:xfrm>
            <a:off x="182475" y="1715576"/>
            <a:ext cx="126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Fond urban</a:t>
            </a:r>
          </a:p>
        </p:txBody>
      </p:sp>
    </p:spTree>
    <p:extLst>
      <p:ext uri="{BB962C8B-B14F-4D97-AF65-F5344CB8AC3E}">
        <p14:creationId xmlns:p14="http://schemas.microsoft.com/office/powerpoint/2010/main" val="79296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918" y="730887"/>
            <a:ext cx="10837911" cy="5839977"/>
          </a:xfrm>
          <a:prstGeom prst="rect">
            <a:avLst/>
          </a:prstGeom>
        </p:spPr>
      </p:pic>
      <p:sp>
        <p:nvSpPr>
          <p:cNvPr id="3" name="7-Point Star 2"/>
          <p:cNvSpPr/>
          <p:nvPr/>
        </p:nvSpPr>
        <p:spPr>
          <a:xfrm>
            <a:off x="3292485" y="4161861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3637" y="85626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08027" y="120354"/>
            <a:ext cx="2496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Int. cu Strada Tineretului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921911" y="730887"/>
            <a:ext cx="786579" cy="2645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4650" y="112129"/>
            <a:ext cx="1871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Int. cu </a:t>
            </a:r>
          </a:p>
          <a:p>
            <a:r>
              <a:rPr lang="ro-RO" dirty="0"/>
              <a:t>Strada Brașovului,</a:t>
            </a:r>
          </a:p>
          <a:p>
            <a:r>
              <a:rPr lang="ro-RO" dirty="0"/>
              <a:t>Strada Libertății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50606" y="778124"/>
            <a:ext cx="2529542" cy="44034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 rot="18532708">
            <a:off x="3746508" y="3128153"/>
            <a:ext cx="14872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400" dirty="0"/>
              <a:t>R = circa 500 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517912" y="131793"/>
            <a:ext cx="1769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Bulevardul Oituz</a:t>
            </a:r>
            <a:endParaRPr lang="ro-RO" dirty="0">
              <a:solidFill>
                <a:srgbClr val="00206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802912" y="995470"/>
            <a:ext cx="1735540" cy="18173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3173331" y="3805084"/>
            <a:ext cx="808734" cy="11208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306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47328" y="961596"/>
            <a:ext cx="10145137" cy="4937759"/>
            <a:chOff x="847328" y="961596"/>
            <a:chExt cx="10612837" cy="510787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7328" y="961596"/>
              <a:ext cx="10612837" cy="510787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182445" y="3330869"/>
              <a:ext cx="36813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u="sng" dirty="0">
                  <a:solidFill>
                    <a:schemeClr val="bg1"/>
                  </a:solidFill>
                </a:rPr>
                <a:t>cel mult 10 m de bordura trotuarului</a:t>
              </a:r>
              <a:endParaRPr lang="ro-RO" dirty="0">
                <a:solidFill>
                  <a:schemeClr val="bg1"/>
                </a:solidFill>
              </a:endParaRPr>
            </a:p>
          </p:txBody>
        </p:sp>
        <p:sp>
          <p:nvSpPr>
            <p:cNvPr id="8" name="7-Point Star 7"/>
            <p:cNvSpPr/>
            <p:nvPr/>
          </p:nvSpPr>
          <p:spPr>
            <a:xfrm>
              <a:off x="5620664" y="2390355"/>
              <a:ext cx="787206" cy="694056"/>
            </a:xfrm>
            <a:prstGeom prst="star7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46186" y="1080444"/>
              <a:ext cx="6544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dirty="0"/>
                <a:t>Nord</a:t>
              </a:r>
            </a:p>
          </p:txBody>
        </p:sp>
        <p:sp>
          <p:nvSpPr>
            <p:cNvPr id="15" name="Left Arrow 14"/>
            <p:cNvSpPr/>
            <p:nvPr/>
          </p:nvSpPr>
          <p:spPr>
            <a:xfrm rot="3490885">
              <a:off x="6022324" y="3884896"/>
              <a:ext cx="1917133" cy="33491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903637" y="85626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03637" y="85626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17912" y="131793"/>
            <a:ext cx="1769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Bulevardul Oituz</a:t>
            </a:r>
            <a:endParaRPr lang="ro-RO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430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903637" y="85626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03637" y="85626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17912" y="131793"/>
            <a:ext cx="1769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Bulevardul Oituz</a:t>
            </a:r>
            <a:endParaRPr lang="ro-RO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10" y="711703"/>
            <a:ext cx="10355987" cy="592058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516426" y="4431830"/>
            <a:ext cx="2430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u="sng" dirty="0">
                <a:solidFill>
                  <a:schemeClr val="bg1"/>
                </a:solidFill>
              </a:rPr>
              <a:t>cel mult 10 m de bordura trotuarului</a:t>
            </a:r>
            <a:endParaRPr lang="ro-R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326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98" y="123871"/>
            <a:ext cx="5445259" cy="3313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475" y="3588844"/>
            <a:ext cx="5142271" cy="30134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98" y="3588844"/>
            <a:ext cx="5445259" cy="2983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8718" y="387897"/>
            <a:ext cx="5144028" cy="29651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7272" y="6041204"/>
            <a:ext cx="584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Vest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071200" y="3558233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solidFill>
                  <a:schemeClr val="bg1"/>
                </a:solidFill>
              </a:rPr>
              <a:t>Sud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769513" y="520954"/>
            <a:ext cx="461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solidFill>
                  <a:schemeClr val="bg1"/>
                </a:solidFill>
              </a:rPr>
              <a:t>Est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8072" y="263553"/>
            <a:ext cx="1769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Bulevardul Oituz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03637" y="85626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</p:spTree>
    <p:extLst>
      <p:ext uri="{BB962C8B-B14F-4D97-AF65-F5344CB8AC3E}">
        <p14:creationId xmlns:p14="http://schemas.microsoft.com/office/powerpoint/2010/main" val="1178703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355" y="584360"/>
            <a:ext cx="9649719" cy="6243075"/>
          </a:xfrm>
          <a:prstGeom prst="rect">
            <a:avLst/>
          </a:prstGeom>
        </p:spPr>
      </p:pic>
      <p:sp>
        <p:nvSpPr>
          <p:cNvPr id="3" name="7-Point Star 2"/>
          <p:cNvSpPr/>
          <p:nvPr/>
        </p:nvSpPr>
        <p:spPr>
          <a:xfrm>
            <a:off x="5836411" y="2197882"/>
            <a:ext cx="525328" cy="501737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4" name="TextBox 3"/>
          <p:cNvSpPr txBox="1"/>
          <p:nvPr/>
        </p:nvSpPr>
        <p:spPr>
          <a:xfrm>
            <a:off x="10440332" y="189519"/>
            <a:ext cx="1569120" cy="394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70813" y="186533"/>
            <a:ext cx="3386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Int. cu Strada Alexandru Ioan Cuza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345240" y="584360"/>
            <a:ext cx="1738148" cy="11798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146" y="238875"/>
            <a:ext cx="2739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Int. cu </a:t>
            </a:r>
          </a:p>
          <a:p>
            <a:r>
              <a:rPr lang="ro-RO" dirty="0"/>
              <a:t>Strada Dobrogeanu Gherea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87151" y="929846"/>
            <a:ext cx="5577063" cy="39597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139796" y="3385254"/>
            <a:ext cx="15826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400" dirty="0"/>
              <a:t>R = circa 360 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580692" y="238875"/>
            <a:ext cx="2008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Strada Mihai Bravu</a:t>
            </a:r>
            <a:endParaRPr lang="ro-RO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135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22031" y="992459"/>
            <a:ext cx="10931772" cy="5184504"/>
          </a:xfrm>
        </p:spPr>
        <p:txBody>
          <a:bodyPr>
            <a:normAutofit/>
          </a:bodyPr>
          <a:lstStyle/>
          <a:p>
            <a:pPr lvl="0"/>
            <a:r>
              <a:rPr lang="ro-RO" sz="4000" dirty="0"/>
              <a:t>REGIUNEA NORD EST</a:t>
            </a:r>
          </a:p>
          <a:p>
            <a:pPr marL="0" lvl="0" indent="0" algn="just">
              <a:buNone/>
            </a:pPr>
            <a:r>
              <a:rPr lang="en-US" sz="4000" dirty="0"/>
              <a:t>Zona de </a:t>
            </a:r>
            <a:r>
              <a:rPr lang="en-US" sz="4000" dirty="0" err="1"/>
              <a:t>evaluare</a:t>
            </a:r>
            <a:r>
              <a:rPr lang="en-US" sz="4000" dirty="0"/>
              <a:t> a </a:t>
            </a:r>
            <a:r>
              <a:rPr lang="en-US" sz="4000" dirty="0" err="1"/>
              <a:t>calit</a:t>
            </a:r>
            <a:r>
              <a:rPr lang="ro-RO" sz="4000" dirty="0"/>
              <a:t>ății aerului Județul BACĂU, cu excepția Municipiului Bacău (aglomerare)	</a:t>
            </a:r>
          </a:p>
          <a:p>
            <a:pPr marL="1371600" lvl="3" indent="0">
              <a:buNone/>
            </a:pPr>
            <a:endParaRPr lang="ro-RO" sz="4000" dirty="0"/>
          </a:p>
          <a:p>
            <a:pPr marL="1371600" lvl="3" indent="0">
              <a:buNone/>
            </a:pPr>
            <a:r>
              <a:rPr lang="en-US" sz="4000" dirty="0" err="1"/>
              <a:t>Amplasare</a:t>
            </a:r>
            <a:r>
              <a:rPr lang="en-US" sz="4000" dirty="0"/>
              <a:t> </a:t>
            </a:r>
            <a:r>
              <a:rPr lang="en-US" sz="4000" dirty="0" err="1"/>
              <a:t>staţie</a:t>
            </a:r>
            <a:r>
              <a:rPr lang="en-US" sz="4000" dirty="0"/>
              <a:t> de </a:t>
            </a:r>
            <a:r>
              <a:rPr lang="en-US" sz="4000" dirty="0" err="1"/>
              <a:t>monitorizare</a:t>
            </a:r>
            <a:r>
              <a:rPr lang="en-US" sz="4000" dirty="0"/>
              <a:t> (</a:t>
            </a:r>
            <a:r>
              <a:rPr lang="en-US" sz="4000" dirty="0" err="1"/>
              <a:t>Trafic</a:t>
            </a:r>
            <a:r>
              <a:rPr lang="en-US" sz="4000" dirty="0"/>
              <a:t>)</a:t>
            </a:r>
            <a:r>
              <a:rPr lang="ro-RO" sz="4000" dirty="0"/>
              <a:t> în Municipiul Onești</a:t>
            </a:r>
          </a:p>
          <a:p>
            <a:pPr marL="1371600" lvl="3" indent="0">
              <a:buNone/>
            </a:pPr>
            <a:r>
              <a:rPr lang="en-US" sz="4000" dirty="0" err="1"/>
              <a:t>Instalare</a:t>
            </a:r>
            <a:r>
              <a:rPr lang="en-US" sz="4000" dirty="0"/>
              <a:t> </a:t>
            </a:r>
            <a:r>
              <a:rPr lang="en-US" sz="4000" dirty="0" err="1"/>
              <a:t>echipamente</a:t>
            </a:r>
            <a:r>
              <a:rPr lang="en-US" sz="4000" dirty="0"/>
              <a:t> </a:t>
            </a:r>
            <a:r>
              <a:rPr lang="en-US" sz="4000" dirty="0" err="1"/>
              <a:t>prelevare</a:t>
            </a:r>
            <a:r>
              <a:rPr lang="en-US" sz="4000" dirty="0"/>
              <a:t> PM</a:t>
            </a:r>
            <a:r>
              <a:rPr lang="en-US" sz="4000" baseline="-25000" dirty="0"/>
              <a:t>10</a:t>
            </a:r>
            <a:r>
              <a:rPr lang="en-US" sz="4000" dirty="0"/>
              <a:t> </a:t>
            </a:r>
            <a:endParaRPr lang="ro-RO" sz="4000" dirty="0"/>
          </a:p>
        </p:txBody>
      </p:sp>
    </p:spTree>
    <p:extLst>
      <p:ext uri="{BB962C8B-B14F-4D97-AF65-F5344CB8AC3E}">
        <p14:creationId xmlns:p14="http://schemas.microsoft.com/office/powerpoint/2010/main" val="4719678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7913"/>
            <a:ext cx="12084880" cy="55391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07591" y="3515537"/>
            <a:ext cx="3681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u="sng" dirty="0">
                <a:solidFill>
                  <a:schemeClr val="bg1"/>
                </a:solidFill>
              </a:rPr>
              <a:t>cel mult 10 m de bordura trotuarului</a:t>
            </a:r>
            <a:endParaRPr lang="ro-RO" dirty="0">
              <a:solidFill>
                <a:schemeClr val="bg1"/>
              </a:solidFill>
            </a:endParaRPr>
          </a:p>
        </p:txBody>
      </p:sp>
      <p:sp>
        <p:nvSpPr>
          <p:cNvPr id="8" name="7-Point Star 7"/>
          <p:cNvSpPr/>
          <p:nvPr/>
        </p:nvSpPr>
        <p:spPr>
          <a:xfrm>
            <a:off x="5119260" y="2258193"/>
            <a:ext cx="1286230" cy="1031575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5" name="Left Arrow 14"/>
          <p:cNvSpPr/>
          <p:nvPr/>
        </p:nvSpPr>
        <p:spPr>
          <a:xfrm rot="4138842" flipV="1">
            <a:off x="4902356" y="4124094"/>
            <a:ext cx="2642943" cy="40894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2" name="Rectangle 11"/>
          <p:cNvSpPr/>
          <p:nvPr/>
        </p:nvSpPr>
        <p:spPr>
          <a:xfrm>
            <a:off x="1007591" y="407599"/>
            <a:ext cx="4586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Strada Mihai Bravu (probabil nr.4 sau vis a vis)</a:t>
            </a:r>
            <a:endParaRPr lang="ro-RO" dirty="0">
              <a:solidFill>
                <a:srgbClr val="FFC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40332" y="189519"/>
            <a:ext cx="1569120" cy="394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</p:spTree>
    <p:extLst>
      <p:ext uri="{BB962C8B-B14F-4D97-AF65-F5344CB8AC3E}">
        <p14:creationId xmlns:p14="http://schemas.microsoft.com/office/powerpoint/2010/main" val="1559059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101" y="3736314"/>
            <a:ext cx="6510351" cy="30101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101" y="584360"/>
            <a:ext cx="6510352" cy="31519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58" y="584360"/>
            <a:ext cx="4246327" cy="29347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2257" y="6377176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Sud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48607" y="686054"/>
            <a:ext cx="654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solidFill>
                  <a:schemeClr val="bg1"/>
                </a:solidFill>
              </a:rPr>
              <a:t>Nord</a:t>
            </a:r>
          </a:p>
        </p:txBody>
      </p:sp>
      <p:sp>
        <p:nvSpPr>
          <p:cNvPr id="24" name="7-Point Star 23"/>
          <p:cNvSpPr/>
          <p:nvPr/>
        </p:nvSpPr>
        <p:spPr>
          <a:xfrm>
            <a:off x="1687558" y="1315220"/>
            <a:ext cx="700003" cy="552909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5" name="TextBox 14"/>
          <p:cNvSpPr txBox="1"/>
          <p:nvPr/>
        </p:nvSpPr>
        <p:spPr>
          <a:xfrm>
            <a:off x="10440332" y="189519"/>
            <a:ext cx="1569120" cy="394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411" y="3975100"/>
            <a:ext cx="5168018" cy="240207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7410" y="5373876"/>
            <a:ext cx="637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Vest </a:t>
            </a:r>
          </a:p>
        </p:txBody>
      </p:sp>
    </p:spTree>
    <p:extLst>
      <p:ext uri="{BB962C8B-B14F-4D97-AF65-F5344CB8AC3E}">
        <p14:creationId xmlns:p14="http://schemas.microsoft.com/office/powerpoint/2010/main" val="18434803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50" y="858767"/>
            <a:ext cx="11918062" cy="5736551"/>
          </a:xfrm>
          <a:prstGeom prst="rect">
            <a:avLst/>
          </a:prstGeom>
        </p:spPr>
      </p:pic>
      <p:sp>
        <p:nvSpPr>
          <p:cNvPr id="3" name="7-Point Star 2"/>
          <p:cNvSpPr/>
          <p:nvPr/>
        </p:nvSpPr>
        <p:spPr>
          <a:xfrm>
            <a:off x="4946015" y="2506684"/>
            <a:ext cx="493652" cy="469322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4" name="TextBox 3"/>
          <p:cNvSpPr txBox="1"/>
          <p:nvPr/>
        </p:nvSpPr>
        <p:spPr>
          <a:xfrm>
            <a:off x="9903637" y="85626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5436" y="103866"/>
            <a:ext cx="2785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Int. cu Bulevardul Republicii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657656" y="529429"/>
            <a:ext cx="619444" cy="17184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4650" y="131793"/>
            <a:ext cx="1858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Int. cu </a:t>
            </a:r>
          </a:p>
          <a:p>
            <a:r>
              <a:rPr lang="ro-RO" dirty="0"/>
              <a:t>Strada Tineretului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50606" y="778124"/>
            <a:ext cx="3170494" cy="35144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 rot="19243601">
            <a:off x="4055991" y="3295143"/>
            <a:ext cx="1487211" cy="306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400" dirty="0"/>
              <a:t>R = minim 570 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517912" y="131793"/>
            <a:ext cx="1769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Bulevardul Oituz</a:t>
            </a:r>
            <a:endParaRPr lang="ro-RO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5622" y="507675"/>
            <a:ext cx="20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Int. cu Strada Poștei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525833" y="933238"/>
            <a:ext cx="262008" cy="18327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619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25" y="1172373"/>
            <a:ext cx="11575654" cy="55457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07591" y="3515537"/>
            <a:ext cx="3681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u="sng" dirty="0">
                <a:solidFill>
                  <a:schemeClr val="bg1"/>
                </a:solidFill>
              </a:rPr>
              <a:t>cel mult 10 m de bordura trotuarului</a:t>
            </a:r>
            <a:endParaRPr lang="ro-RO" dirty="0">
              <a:solidFill>
                <a:schemeClr val="bg1"/>
              </a:solidFill>
            </a:endParaRPr>
          </a:p>
        </p:txBody>
      </p:sp>
      <p:sp>
        <p:nvSpPr>
          <p:cNvPr id="8" name="7-Point Star 7"/>
          <p:cNvSpPr/>
          <p:nvPr/>
        </p:nvSpPr>
        <p:spPr>
          <a:xfrm>
            <a:off x="6852292" y="2474451"/>
            <a:ext cx="977799" cy="694056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9" name="TextBox 8"/>
          <p:cNvSpPr txBox="1"/>
          <p:nvPr/>
        </p:nvSpPr>
        <p:spPr>
          <a:xfrm>
            <a:off x="10394476" y="803041"/>
            <a:ext cx="863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Sud Est</a:t>
            </a:r>
          </a:p>
        </p:txBody>
      </p:sp>
      <p:sp>
        <p:nvSpPr>
          <p:cNvPr id="15" name="Left Arrow 14"/>
          <p:cNvSpPr/>
          <p:nvPr/>
        </p:nvSpPr>
        <p:spPr>
          <a:xfrm rot="7079922">
            <a:off x="5047375" y="4457734"/>
            <a:ext cx="1917133" cy="334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2" name="TextBox 11"/>
          <p:cNvSpPr txBox="1"/>
          <p:nvPr/>
        </p:nvSpPr>
        <p:spPr>
          <a:xfrm>
            <a:off x="9903637" y="85626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17912" y="131793"/>
            <a:ext cx="1769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Bulevardul Oituz</a:t>
            </a:r>
            <a:endParaRPr lang="ro-RO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61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603898"/>
            <a:ext cx="11051632" cy="61906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3637" y="85626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7912" y="131793"/>
            <a:ext cx="1769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Bulevardul Oituz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5138009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467" y="3891806"/>
            <a:ext cx="5623066" cy="2735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03" y="3891806"/>
            <a:ext cx="5859461" cy="28190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7272" y="6041204"/>
            <a:ext cx="98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solidFill>
                  <a:schemeClr val="bg1"/>
                </a:solidFill>
              </a:rPr>
              <a:t>Sud Vest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469133" y="6225870"/>
            <a:ext cx="863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solidFill>
                  <a:schemeClr val="bg1"/>
                </a:solidFill>
              </a:rPr>
              <a:t>Sud Est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18599" y="336288"/>
            <a:ext cx="461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solidFill>
                  <a:schemeClr val="bg1"/>
                </a:solidFill>
              </a:rPr>
              <a:t>Est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363920"/>
            <a:ext cx="98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Sud Vest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069429" y="6305644"/>
            <a:ext cx="654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Nord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316" y="601440"/>
            <a:ext cx="5558217" cy="308628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903637" y="85626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17912" y="131793"/>
            <a:ext cx="1769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Bulevardul Oituz</a:t>
            </a:r>
            <a:endParaRPr lang="ro-R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03" y="601440"/>
            <a:ext cx="5859461" cy="304047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42303" y="2538276"/>
            <a:ext cx="983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Nord Est</a:t>
            </a:r>
          </a:p>
        </p:txBody>
      </p:sp>
    </p:spTree>
    <p:extLst>
      <p:ext uri="{BB962C8B-B14F-4D97-AF65-F5344CB8AC3E}">
        <p14:creationId xmlns:p14="http://schemas.microsoft.com/office/powerpoint/2010/main" val="42771314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50" y="834355"/>
            <a:ext cx="11858822" cy="5632774"/>
          </a:xfrm>
          <a:prstGeom prst="rect">
            <a:avLst/>
          </a:prstGeom>
        </p:spPr>
      </p:pic>
      <p:sp>
        <p:nvSpPr>
          <p:cNvPr id="3" name="7-Point Star 2"/>
          <p:cNvSpPr/>
          <p:nvPr/>
        </p:nvSpPr>
        <p:spPr>
          <a:xfrm>
            <a:off x="3757189" y="3789160"/>
            <a:ext cx="493652" cy="469322"/>
          </a:xfrm>
          <a:prstGeom prst="star7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4" name="TextBox 3"/>
          <p:cNvSpPr txBox="1"/>
          <p:nvPr/>
        </p:nvSpPr>
        <p:spPr>
          <a:xfrm>
            <a:off x="9903637" y="85626"/>
            <a:ext cx="205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rezervă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5436" y="103866"/>
            <a:ext cx="20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Int. cu Strada Poștei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395647" y="529429"/>
            <a:ext cx="262008" cy="18327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4650" y="131793"/>
            <a:ext cx="1858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Int. cu </a:t>
            </a:r>
          </a:p>
          <a:p>
            <a:r>
              <a:rPr lang="ro-RO" dirty="0"/>
              <a:t>Strada Tineretului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50606" y="778124"/>
            <a:ext cx="3068894" cy="41156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 rot="19131031">
            <a:off x="4615471" y="3199790"/>
            <a:ext cx="1487211" cy="306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400" dirty="0"/>
              <a:t>R = minim 570 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517912" y="131793"/>
            <a:ext cx="1769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Bulevardul Oituz</a:t>
            </a:r>
            <a:endParaRPr lang="ro-RO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98031" y="326523"/>
            <a:ext cx="2886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Int. cu Bulevardul Republicii</a:t>
            </a:r>
          </a:p>
        </p:txBody>
      </p:sp>
      <p:cxnSp>
        <p:nvCxnSpPr>
          <p:cNvPr id="19" name="Straight Arrow Connector 18"/>
          <p:cNvCxnSpPr>
            <a:stCxn id="16" idx="2"/>
          </p:cNvCxnSpPr>
          <p:nvPr/>
        </p:nvCxnSpPr>
        <p:spPr>
          <a:xfrm>
            <a:off x="8941150" y="695855"/>
            <a:ext cx="962487" cy="7190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4008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96" y="1100060"/>
            <a:ext cx="11908152" cy="55696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07591" y="3515537"/>
            <a:ext cx="3681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u="sng" dirty="0">
                <a:solidFill>
                  <a:schemeClr val="bg1"/>
                </a:solidFill>
              </a:rPr>
              <a:t>cel mult 10 m de bordura trotuarului</a:t>
            </a:r>
            <a:endParaRPr lang="ro-RO" dirty="0">
              <a:solidFill>
                <a:schemeClr val="bg1"/>
              </a:solidFill>
            </a:endParaRPr>
          </a:p>
        </p:txBody>
      </p:sp>
      <p:sp>
        <p:nvSpPr>
          <p:cNvPr id="8" name="7-Point Star 7"/>
          <p:cNvSpPr/>
          <p:nvPr/>
        </p:nvSpPr>
        <p:spPr>
          <a:xfrm>
            <a:off x="5163285" y="2344350"/>
            <a:ext cx="787206" cy="694056"/>
          </a:xfrm>
          <a:prstGeom prst="star7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9" name="TextBox 8"/>
          <p:cNvSpPr txBox="1"/>
          <p:nvPr/>
        </p:nvSpPr>
        <p:spPr>
          <a:xfrm>
            <a:off x="2446186" y="1080444"/>
            <a:ext cx="654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Nord</a:t>
            </a:r>
          </a:p>
        </p:txBody>
      </p:sp>
      <p:sp>
        <p:nvSpPr>
          <p:cNvPr id="15" name="Left Arrow 14"/>
          <p:cNvSpPr/>
          <p:nvPr/>
        </p:nvSpPr>
        <p:spPr>
          <a:xfrm rot="4059079">
            <a:off x="5117687" y="3846510"/>
            <a:ext cx="1917133" cy="334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0" name="Rectangle 9"/>
          <p:cNvSpPr/>
          <p:nvPr/>
        </p:nvSpPr>
        <p:spPr>
          <a:xfrm>
            <a:off x="2570260" y="131793"/>
            <a:ext cx="2361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Bulevardul Oituz, nr.17</a:t>
            </a:r>
            <a:endParaRPr lang="ro-RO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55985" y="85626"/>
            <a:ext cx="205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rezervă</a:t>
            </a:r>
          </a:p>
        </p:txBody>
      </p:sp>
    </p:spTree>
    <p:extLst>
      <p:ext uri="{BB962C8B-B14F-4D97-AF65-F5344CB8AC3E}">
        <p14:creationId xmlns:p14="http://schemas.microsoft.com/office/powerpoint/2010/main" val="12754371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92" y="181922"/>
            <a:ext cx="5729748" cy="32032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547" y="3709220"/>
            <a:ext cx="5671447" cy="27936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449" y="635820"/>
            <a:ext cx="5725645" cy="27493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095" y="3709220"/>
            <a:ext cx="5533960" cy="28150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7272" y="6041204"/>
            <a:ext cx="98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solidFill>
                  <a:schemeClr val="bg1"/>
                </a:solidFill>
              </a:rPr>
              <a:t>Sud Vest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469133" y="6225870"/>
            <a:ext cx="863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solidFill>
                  <a:schemeClr val="bg1"/>
                </a:solidFill>
              </a:rPr>
              <a:t>Sud Est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18599" y="336288"/>
            <a:ext cx="461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solidFill>
                  <a:schemeClr val="bg1"/>
                </a:solidFill>
              </a:rPr>
              <a:t>Est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6903" y="6133537"/>
            <a:ext cx="98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Sud Vest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812445" y="643974"/>
            <a:ext cx="983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solidFill>
                  <a:schemeClr val="bg1"/>
                </a:solidFill>
              </a:rPr>
              <a:t>Nord Est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812444" y="3709220"/>
            <a:ext cx="461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solidFill>
                  <a:schemeClr val="bg1"/>
                </a:solidFill>
              </a:rPr>
              <a:t>Est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570260" y="131793"/>
            <a:ext cx="2361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Bulevardul Oituz, nr.17</a:t>
            </a:r>
            <a:endParaRPr lang="ro-RO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955985" y="85626"/>
            <a:ext cx="205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rezervă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04449" y="705620"/>
            <a:ext cx="35226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u="sng" dirty="0"/>
              <a:t>Propunerea este aproximativă,</a:t>
            </a:r>
          </a:p>
          <a:p>
            <a:r>
              <a:rPr lang="ro-RO" b="1" u="sng" dirty="0"/>
              <a:t>între bibliotecă și clădirea Primăriei</a:t>
            </a:r>
          </a:p>
          <a:p>
            <a:endParaRPr lang="ro-RO" b="1" u="sng" dirty="0"/>
          </a:p>
          <a:p>
            <a:r>
              <a:rPr lang="ro-RO" i="1" u="sng" dirty="0"/>
              <a:t>Măsurarea este aproximativă, există teren denivelat (ridicat</a:t>
            </a:r>
            <a:r>
              <a:rPr lang="ro-RO" b="1" u="sng" dirty="0"/>
              <a:t>)</a:t>
            </a:r>
          </a:p>
          <a:p>
            <a:endParaRPr lang="ro-RO" b="1" u="sng" dirty="0"/>
          </a:p>
        </p:txBody>
      </p:sp>
      <p:sp>
        <p:nvSpPr>
          <p:cNvPr id="11" name="Rectangle 10"/>
          <p:cNvSpPr/>
          <p:nvPr/>
        </p:nvSpPr>
        <p:spPr>
          <a:xfrm>
            <a:off x="1194872" y="3250630"/>
            <a:ext cx="38051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u="sng" dirty="0"/>
              <a:t>c</a:t>
            </a:r>
            <a:r>
              <a:rPr lang="it-IT" b="1" u="sng" dirty="0"/>
              <a:t>el mult 10 m de bordura trotuarului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6966286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1359" y="2664163"/>
            <a:ext cx="20495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Strada Mihai Bravu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44690" y="514392"/>
            <a:ext cx="1953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/>
              <a:t>Municipiul ONEȘTI</a:t>
            </a:r>
            <a:endParaRPr lang="ro-RO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38137" y="2443229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74702" y="883724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837093" y="3772697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61359" y="1420260"/>
            <a:ext cx="1846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002060"/>
                </a:solidFill>
              </a:rPr>
              <a:t>Bulevardul Oituz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574702" y="5157191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075639" y="1242901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sp>
        <p:nvSpPr>
          <p:cNvPr id="24" name="7-Point Star 23"/>
          <p:cNvSpPr/>
          <p:nvPr/>
        </p:nvSpPr>
        <p:spPr>
          <a:xfrm>
            <a:off x="4364119" y="1393120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5" name="7-Point Star 24"/>
          <p:cNvSpPr/>
          <p:nvPr/>
        </p:nvSpPr>
        <p:spPr>
          <a:xfrm>
            <a:off x="4364119" y="2766840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6" name="TextBox 25"/>
          <p:cNvSpPr txBox="1"/>
          <p:nvPr/>
        </p:nvSpPr>
        <p:spPr>
          <a:xfrm>
            <a:off x="5015347" y="2833337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sp>
        <p:nvSpPr>
          <p:cNvPr id="27" name="7-Point Star 26"/>
          <p:cNvSpPr/>
          <p:nvPr/>
        </p:nvSpPr>
        <p:spPr>
          <a:xfrm>
            <a:off x="4423884" y="5681552"/>
            <a:ext cx="493652" cy="469322"/>
          </a:xfrm>
          <a:prstGeom prst="star7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8" name="TextBox 27"/>
          <p:cNvSpPr txBox="1"/>
          <p:nvPr/>
        </p:nvSpPr>
        <p:spPr>
          <a:xfrm>
            <a:off x="5048078" y="5526522"/>
            <a:ext cx="211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Propunerea rezervă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15347" y="4380963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  <p:sp>
        <p:nvSpPr>
          <p:cNvPr id="31" name="7-Point Star 30"/>
          <p:cNvSpPr/>
          <p:nvPr/>
        </p:nvSpPr>
        <p:spPr>
          <a:xfrm>
            <a:off x="4364119" y="4364950"/>
            <a:ext cx="493652" cy="469322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" name="Rectangle 2"/>
          <p:cNvSpPr/>
          <p:nvPr/>
        </p:nvSpPr>
        <p:spPr>
          <a:xfrm>
            <a:off x="8754276" y="1211273"/>
            <a:ext cx="2523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/>
              <a:t>Coordonate orientative  46°14'42.05"N, 26°45'21.49"E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754276" y="2664702"/>
            <a:ext cx="25106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/>
              <a:t>Coordonate orientative  46°14'51.89"N, 26°46'22.16"E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754276" y="4049196"/>
            <a:ext cx="3015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/>
              <a:t>Coordonate orientative   46°15'4.65"N</a:t>
            </a:r>
          </a:p>
          <a:p>
            <a:r>
              <a:rPr lang="ro-RO" dirty="0"/>
              <a:t> 26°45'53.85"E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754276" y="5454548"/>
            <a:ext cx="3015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/>
              <a:t>Coordonate orientative  46°14'57.21"N,</a:t>
            </a:r>
          </a:p>
          <a:p>
            <a:r>
              <a:rPr lang="ro-RO" dirty="0"/>
              <a:t> 26°45'39.60"E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61359" y="4230279"/>
            <a:ext cx="176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FF0000"/>
                </a:solidFill>
              </a:rPr>
              <a:t>Bulevardul Oituz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38137" y="5799438"/>
            <a:ext cx="194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Bulevardul Oituz</a:t>
            </a:r>
          </a:p>
        </p:txBody>
      </p:sp>
    </p:spTree>
    <p:extLst>
      <p:ext uri="{BB962C8B-B14F-4D97-AF65-F5344CB8AC3E}">
        <p14:creationId xmlns:p14="http://schemas.microsoft.com/office/powerpoint/2010/main" val="1320340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b="1" dirty="0"/>
              <a:t>SURSE DATE ȘI INFORMAȚII</a:t>
            </a:r>
            <a:endParaRPr lang="en-US" b="1" dirty="0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0" y="1262743"/>
            <a:ext cx="12192000" cy="5595257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ro-RO" sz="3200" b="1" dirty="0"/>
              <a:t>Google maps</a:t>
            </a:r>
            <a:r>
              <a:rPr lang="ro-RO" sz="3200" dirty="0"/>
              <a:t>:		- hărți</a:t>
            </a:r>
          </a:p>
          <a:p>
            <a:pPr marL="0" lvl="0" indent="0">
              <a:buNone/>
            </a:pPr>
            <a:r>
              <a:rPr lang="ro-RO" sz="3200" dirty="0"/>
              <a:t>				- imagini satelitare</a:t>
            </a:r>
          </a:p>
          <a:p>
            <a:pPr marL="0" lvl="0" indent="0">
              <a:buNone/>
            </a:pPr>
            <a:r>
              <a:rPr lang="ro-RO" sz="3200" b="1" dirty="0"/>
              <a:t>Eionet, Fairmode</a:t>
            </a:r>
            <a:r>
              <a:rPr lang="ro-RO" sz="3200" dirty="0"/>
              <a:t>		- documentații referitoare la SR</a:t>
            </a:r>
          </a:p>
          <a:p>
            <a:pPr marL="0" lvl="0" indent="0">
              <a:buNone/>
            </a:pPr>
            <a:r>
              <a:rPr lang="ro-RO" sz="3200" dirty="0"/>
              <a:t>			</a:t>
            </a:r>
          </a:p>
          <a:p>
            <a:pPr marL="0" lvl="0" indent="0">
              <a:buNone/>
            </a:pPr>
            <a:r>
              <a:rPr lang="ro-RO" sz="3200" b="1" dirty="0"/>
              <a:t>Baza de date a RNMCA</a:t>
            </a:r>
            <a:r>
              <a:rPr lang="ro-RO" sz="3200" dirty="0"/>
              <a:t>:	- amplasarea stațiilor existente,</a:t>
            </a:r>
          </a:p>
          <a:p>
            <a:pPr marL="0" lvl="0" indent="0">
              <a:buNone/>
            </a:pPr>
            <a:r>
              <a:rPr lang="ro-RO" sz="3200" dirty="0"/>
              <a:t>					- datele certificate de calitate a aerului obținute la stațiile RNMCA din județul Bacău.</a:t>
            </a:r>
          </a:p>
          <a:p>
            <a:pPr marL="0" lvl="0" indent="0">
              <a:buNone/>
            </a:pPr>
            <a:r>
              <a:rPr lang="ro-RO" sz="3200" dirty="0"/>
              <a:t>					</a:t>
            </a:r>
          </a:p>
          <a:p>
            <a:pPr marL="0" lvl="0" indent="0">
              <a:buNone/>
            </a:pPr>
            <a:r>
              <a:rPr lang="ro-RO" sz="3200" b="1" dirty="0"/>
              <a:t>Inventare de emisii ANPM</a:t>
            </a:r>
            <a:endParaRPr lang="ro-RO" sz="3300" dirty="0"/>
          </a:p>
          <a:p>
            <a:pPr marL="0" indent="0">
              <a:buNone/>
            </a:pPr>
            <a:r>
              <a:rPr lang="it-IT" sz="3300" dirty="0"/>
              <a:t>P</a:t>
            </a:r>
            <a:r>
              <a:rPr lang="ro-RO" sz="3300" dirty="0"/>
              <a:t>lan de mobilitate urbană durabilă al Municipiului Onești, anexă la HCL nr. 139 din 17.09.2018</a:t>
            </a:r>
          </a:p>
          <a:p>
            <a:pPr marL="0" indent="0">
              <a:buNone/>
            </a:pPr>
            <a:r>
              <a:rPr lang="ro-RO" sz="3300" dirty="0"/>
              <a:t>http://onesti.ro/documente/anunturi/2018/Legea52/Anexa-MOB.pdf</a:t>
            </a:r>
          </a:p>
          <a:p>
            <a:pPr marL="0" indent="0">
              <a:buNone/>
            </a:pPr>
            <a:endParaRPr lang="ro-RO" sz="3300" dirty="0"/>
          </a:p>
        </p:txBody>
      </p:sp>
    </p:spTree>
    <p:extLst>
      <p:ext uri="{BB962C8B-B14F-4D97-AF65-F5344CB8AC3E}">
        <p14:creationId xmlns:p14="http://schemas.microsoft.com/office/powerpoint/2010/main" val="4355059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349359"/>
              </p:ext>
            </p:extLst>
          </p:nvPr>
        </p:nvGraphicFramePr>
        <p:xfrm>
          <a:off x="481144" y="911267"/>
          <a:ext cx="11425721" cy="2659072"/>
        </p:xfrm>
        <a:graphic>
          <a:graphicData uri="http://schemas.openxmlformats.org/drawingml/2006/table">
            <a:tbl>
              <a:tblPr/>
              <a:tblGrid>
                <a:gridCol w="2458701">
                  <a:extLst>
                    <a:ext uri="{9D8B030D-6E8A-4147-A177-3AD203B41FA5}">
                      <a16:colId xmlns:a16="http://schemas.microsoft.com/office/drawing/2014/main" val="1163956936"/>
                    </a:ext>
                  </a:extLst>
                </a:gridCol>
                <a:gridCol w="2109545">
                  <a:extLst>
                    <a:ext uri="{9D8B030D-6E8A-4147-A177-3AD203B41FA5}">
                      <a16:colId xmlns:a16="http://schemas.microsoft.com/office/drawing/2014/main" val="2791205753"/>
                    </a:ext>
                  </a:extLst>
                </a:gridCol>
                <a:gridCol w="1941345">
                  <a:extLst>
                    <a:ext uri="{9D8B030D-6E8A-4147-A177-3AD203B41FA5}">
                      <a16:colId xmlns:a16="http://schemas.microsoft.com/office/drawing/2014/main" val="3637639589"/>
                    </a:ext>
                  </a:extLst>
                </a:gridCol>
                <a:gridCol w="2104104">
                  <a:extLst>
                    <a:ext uri="{9D8B030D-6E8A-4147-A177-3AD203B41FA5}">
                      <a16:colId xmlns:a16="http://schemas.microsoft.com/office/drawing/2014/main" val="3034831033"/>
                    </a:ext>
                  </a:extLst>
                </a:gridCol>
                <a:gridCol w="1278193">
                  <a:extLst>
                    <a:ext uri="{9D8B030D-6E8A-4147-A177-3AD203B41FA5}">
                      <a16:colId xmlns:a16="http://schemas.microsoft.com/office/drawing/2014/main" val="445728271"/>
                    </a:ext>
                  </a:extLst>
                </a:gridCol>
                <a:gridCol w="1533833">
                  <a:extLst>
                    <a:ext uri="{9D8B030D-6E8A-4147-A177-3AD203B41FA5}">
                      <a16:colId xmlns:a16="http://schemas.microsoft.com/office/drawing/2014/main" val="904906980"/>
                    </a:ext>
                  </a:extLst>
                </a:gridCol>
              </a:tblGrid>
              <a:tr h="33632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CRITERII DE AMPLASARE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Propunerea 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Propunerea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o-R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Propunerea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o-R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Rezervă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40423"/>
                  </a:ext>
                </a:extLst>
              </a:tr>
              <a:tr h="168160">
                <a:tc gridSpan="2">
                  <a:txBody>
                    <a:bodyPr/>
                    <a:lstStyle/>
                    <a:p>
                      <a:pPr algn="l" fontAlgn="b"/>
                      <a:r>
                        <a:rPr lang="ro-R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raffic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and industrial sites represent areas where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highest concentrations occur 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o-RO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o-RO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0307625"/>
                  </a:ext>
                </a:extLst>
              </a:tr>
              <a:tr h="30291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Reprezentativitatea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pentru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un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segment de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stradă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cu o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lungime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mare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sau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egală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cu 100 m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200" dirty="0"/>
                        <a:t>Estimat</a:t>
                      </a:r>
                      <a:r>
                        <a:rPr lang="ro-RO" sz="1200" baseline="0" dirty="0"/>
                        <a:t>: </a:t>
                      </a:r>
                      <a:r>
                        <a:rPr lang="ro-RO" sz="1200" dirty="0"/>
                        <a:t>500 m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200" dirty="0"/>
                        <a:t>Estimat 360 m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200" dirty="0"/>
                        <a:t>Estimat</a:t>
                      </a:r>
                      <a:r>
                        <a:rPr lang="ro-RO" sz="1200" baseline="0" dirty="0"/>
                        <a:t> 570 m</a:t>
                      </a:r>
                      <a:endParaRPr lang="ro-RO" sz="120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200" dirty="0"/>
                        <a:t>Estimat</a:t>
                      </a:r>
                      <a:r>
                        <a:rPr lang="ro-RO" sz="1200" baseline="0" dirty="0"/>
                        <a:t> 570 m</a:t>
                      </a:r>
                      <a:endParaRPr lang="ro-RO" sz="1200" dirty="0"/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1090250"/>
                  </a:ext>
                </a:extLst>
              </a:tr>
              <a:tr h="16816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Reprezentativitatea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pentru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amplasamente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similare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care nu se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află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în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imediata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vecinătate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o-RO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o-RO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4314145"/>
                  </a:ext>
                </a:extLst>
              </a:tr>
              <a:tr h="67264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Infrastructura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sensibilă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la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poluare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din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vecinătatea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căilor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trafic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propunerea de amplasare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o-RO" sz="1200" b="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o-RO" sz="120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o-RO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2511669"/>
                  </a:ext>
                </a:extLst>
              </a:tr>
              <a:tr h="336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întreaga localitate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688229"/>
                  </a:ext>
                </a:extLst>
              </a:tr>
              <a:tr h="16816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REZULTATE MĂSURĂRI INDICATIVE POIM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509557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175359" y="3866942"/>
            <a:ext cx="3681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u="sng" dirty="0"/>
              <a:t>cel mult 10 m de bordura trotuarului</a:t>
            </a:r>
            <a:endParaRPr lang="ro-RO" dirty="0"/>
          </a:p>
        </p:txBody>
      </p:sp>
      <p:sp>
        <p:nvSpPr>
          <p:cNvPr id="2" name="Rectangle 1"/>
          <p:cNvSpPr/>
          <p:nvPr/>
        </p:nvSpPr>
        <p:spPr>
          <a:xfrm>
            <a:off x="5858324" y="3866942"/>
            <a:ext cx="4919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u="sng" dirty="0"/>
              <a:t>cel puţin 25 m de extremitatea intersecţiilor mari </a:t>
            </a:r>
            <a:endParaRPr lang="ro-RO" dirty="0"/>
          </a:p>
        </p:txBody>
      </p:sp>
      <p:sp>
        <p:nvSpPr>
          <p:cNvPr id="6" name="Rectangle 5"/>
          <p:cNvSpPr/>
          <p:nvPr/>
        </p:nvSpPr>
        <p:spPr>
          <a:xfrm>
            <a:off x="3644690" y="514392"/>
            <a:ext cx="2707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/>
              <a:t>Tabel centralizator în lucru</a:t>
            </a:r>
            <a:endParaRPr lang="ro-RO" dirty="0"/>
          </a:p>
        </p:txBody>
      </p:sp>
      <p:sp>
        <p:nvSpPr>
          <p:cNvPr id="7" name="Rectangle 6"/>
          <p:cNvSpPr/>
          <p:nvPr/>
        </p:nvSpPr>
        <p:spPr>
          <a:xfrm>
            <a:off x="1175359" y="5015617"/>
            <a:ext cx="984128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o-R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ro-RO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Proiect cofinanțat din Fondul European de Dezvoltare Regională prin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o-RO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Programul Operațional Infrastructură Mare 2014-2020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ine 3">
            <a:extLst>
              <a:ext uri="{FF2B5EF4-FFF2-40B4-BE49-F238E27FC236}">
                <a16:creationId xmlns:a16="http://schemas.microsoft.com/office/drawing/2014/main" id="{DD34DC0D-5057-40BA-B651-A14E0A4799E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85" y="5836587"/>
            <a:ext cx="7504430" cy="374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E08196-6287-4342-8C4C-1CAC2961834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6152826"/>
            <a:ext cx="2495550" cy="6902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9403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67219" y="121113"/>
            <a:ext cx="9044882" cy="6619048"/>
            <a:chOff x="3067219" y="121113"/>
            <a:chExt cx="9044882" cy="661904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7219" y="121113"/>
              <a:ext cx="9032453" cy="594491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324415" y="6370829"/>
              <a:ext cx="2787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i="1" dirty="0"/>
                <a:t>Sursa: baza de date RNMCA</a:t>
              </a:r>
            </a:p>
          </p:txBody>
        </p:sp>
        <p:sp>
          <p:nvSpPr>
            <p:cNvPr id="4" name="Donut 3"/>
            <p:cNvSpPr/>
            <p:nvPr/>
          </p:nvSpPr>
          <p:spPr>
            <a:xfrm>
              <a:off x="7022237" y="3499092"/>
              <a:ext cx="873844" cy="781234"/>
            </a:xfrm>
            <a:prstGeom prst="donut">
              <a:avLst>
                <a:gd name="adj" fmla="val 7976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05281" y="121113"/>
            <a:ext cx="3357010" cy="1831974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/>
              <a:t>ZONA BACĂU - </a:t>
            </a:r>
            <a:br>
              <a:rPr lang="ro-RO" sz="4000" b="1" dirty="0"/>
            </a:br>
            <a:r>
              <a:rPr lang="ro-RO" sz="4000" b="1" dirty="0"/>
              <a:t>SITUAȚIE </a:t>
            </a:r>
            <a:br>
              <a:rPr lang="ro-RO" sz="4000" b="1" dirty="0"/>
            </a:br>
            <a:r>
              <a:rPr lang="ro-RO" sz="4000" b="1" dirty="0"/>
              <a:t>EXISTENTĂ</a:t>
            </a:r>
            <a:endParaRPr lang="en-US" sz="40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448102"/>
              </p:ext>
            </p:extLst>
          </p:nvPr>
        </p:nvGraphicFramePr>
        <p:xfrm>
          <a:off x="252370" y="4289951"/>
          <a:ext cx="3783138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1917">
                  <a:extLst>
                    <a:ext uri="{9D8B030D-6E8A-4147-A177-3AD203B41FA5}">
                      <a16:colId xmlns:a16="http://schemas.microsoft.com/office/drawing/2014/main" val="1915248521"/>
                    </a:ext>
                  </a:extLst>
                </a:gridCol>
                <a:gridCol w="630315">
                  <a:extLst>
                    <a:ext uri="{9D8B030D-6E8A-4147-A177-3AD203B41FA5}">
                      <a16:colId xmlns:a16="http://schemas.microsoft.com/office/drawing/2014/main" val="483327071"/>
                    </a:ext>
                  </a:extLst>
                </a:gridCol>
                <a:gridCol w="621436">
                  <a:extLst>
                    <a:ext uri="{9D8B030D-6E8A-4147-A177-3AD203B41FA5}">
                      <a16:colId xmlns:a16="http://schemas.microsoft.com/office/drawing/2014/main" val="2990433128"/>
                    </a:ext>
                  </a:extLst>
                </a:gridCol>
                <a:gridCol w="1019470">
                  <a:extLst>
                    <a:ext uri="{9D8B030D-6E8A-4147-A177-3AD203B41FA5}">
                      <a16:colId xmlns:a16="http://schemas.microsoft.com/office/drawing/2014/main" val="4113189283"/>
                    </a:ext>
                  </a:extLst>
                </a:gridCol>
              </a:tblGrid>
              <a:tr h="279709">
                <a:tc>
                  <a:txBody>
                    <a:bodyPr/>
                    <a:lstStyle/>
                    <a:p>
                      <a:r>
                        <a:rPr lang="ro-RO" sz="1400" dirty="0">
                          <a:solidFill>
                            <a:schemeClr val="tx1"/>
                          </a:solidFill>
                        </a:rPr>
                        <a:t>STAȚIE DE  MONITORIZARE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>
                          <a:solidFill>
                            <a:schemeClr val="tx1"/>
                          </a:solidFill>
                        </a:rPr>
                        <a:t>Tip stație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>
                          <a:solidFill>
                            <a:schemeClr val="tx1"/>
                          </a:solidFill>
                        </a:rPr>
                        <a:t>Tip arie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>
                          <a:solidFill>
                            <a:schemeClr val="tx1"/>
                          </a:solidFill>
                        </a:rPr>
                        <a:t>Localitate și adresa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4757017"/>
                  </a:ext>
                </a:extLst>
              </a:tr>
              <a:tr h="269638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B</a:t>
                      </a:r>
                      <a:r>
                        <a:rPr lang="ro-RO" sz="1400" b="0" dirty="0"/>
                        <a:t>C</a:t>
                      </a:r>
                      <a:r>
                        <a:rPr lang="en-US" sz="1400" b="0" dirty="0"/>
                        <a:t>-</a:t>
                      </a:r>
                      <a:r>
                        <a:rPr lang="ro-RO" sz="1400" b="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cartier</a:t>
                      </a:r>
                      <a:r>
                        <a:rPr lang="en-US" sz="1400" dirty="0"/>
                        <a:t> TCR- </a:t>
                      </a:r>
                      <a:r>
                        <a:rPr lang="en-US" sz="1400" dirty="0" err="1"/>
                        <a:t>strada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Cauciucului</a:t>
                      </a:r>
                      <a:endParaRPr lang="ro-RO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3292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8186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4" y="164303"/>
            <a:ext cx="12001732" cy="6693697"/>
          </a:xfrm>
          <a:prstGeom prst="rect">
            <a:avLst/>
          </a:prstGeom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73598" y="320771"/>
            <a:ext cx="4376159" cy="1338781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STAȚIA BC-3, Municipiul BACĂU</a:t>
            </a:r>
            <a:endParaRPr lang="en-US" sz="4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173" y="3283502"/>
            <a:ext cx="6403437" cy="3574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93209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179774"/>
              </p:ext>
            </p:extLst>
          </p:nvPr>
        </p:nvGraphicFramePr>
        <p:xfrm>
          <a:off x="532528" y="2639517"/>
          <a:ext cx="10759427" cy="215265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2859579">
                  <a:extLst>
                    <a:ext uri="{9D8B030D-6E8A-4147-A177-3AD203B41FA5}">
                      <a16:colId xmlns:a16="http://schemas.microsoft.com/office/drawing/2014/main" val="2178328502"/>
                    </a:ext>
                  </a:extLst>
                </a:gridCol>
                <a:gridCol w="1022049">
                  <a:extLst>
                    <a:ext uri="{9D8B030D-6E8A-4147-A177-3AD203B41FA5}">
                      <a16:colId xmlns:a16="http://schemas.microsoft.com/office/drawing/2014/main" val="3360537526"/>
                    </a:ext>
                  </a:extLst>
                </a:gridCol>
                <a:gridCol w="1824722">
                  <a:extLst>
                    <a:ext uri="{9D8B030D-6E8A-4147-A177-3AD203B41FA5}">
                      <a16:colId xmlns:a16="http://schemas.microsoft.com/office/drawing/2014/main" val="501231879"/>
                    </a:ext>
                  </a:extLst>
                </a:gridCol>
                <a:gridCol w="1037407">
                  <a:extLst>
                    <a:ext uri="{9D8B030D-6E8A-4147-A177-3AD203B41FA5}">
                      <a16:colId xmlns:a16="http://schemas.microsoft.com/office/drawing/2014/main" val="2771067980"/>
                    </a:ext>
                  </a:extLst>
                </a:gridCol>
                <a:gridCol w="963304">
                  <a:extLst>
                    <a:ext uri="{9D8B030D-6E8A-4147-A177-3AD203B41FA5}">
                      <a16:colId xmlns:a16="http://schemas.microsoft.com/office/drawing/2014/main" val="2386587598"/>
                    </a:ext>
                  </a:extLst>
                </a:gridCol>
                <a:gridCol w="943080">
                  <a:extLst>
                    <a:ext uri="{9D8B030D-6E8A-4147-A177-3AD203B41FA5}">
                      <a16:colId xmlns:a16="http://schemas.microsoft.com/office/drawing/2014/main" val="3693244773"/>
                    </a:ext>
                  </a:extLst>
                </a:gridCol>
                <a:gridCol w="569173">
                  <a:extLst>
                    <a:ext uri="{9D8B030D-6E8A-4147-A177-3AD203B41FA5}">
                      <a16:colId xmlns:a16="http://schemas.microsoft.com/office/drawing/2014/main" val="4028999695"/>
                    </a:ext>
                  </a:extLst>
                </a:gridCol>
                <a:gridCol w="569173">
                  <a:extLst>
                    <a:ext uri="{9D8B030D-6E8A-4147-A177-3AD203B41FA5}">
                      <a16:colId xmlns:a16="http://schemas.microsoft.com/office/drawing/2014/main" val="3782844478"/>
                    </a:ext>
                  </a:extLst>
                </a:gridCol>
                <a:gridCol w="535690">
                  <a:extLst>
                    <a:ext uri="{9D8B030D-6E8A-4147-A177-3AD203B41FA5}">
                      <a16:colId xmlns:a16="http://schemas.microsoft.com/office/drawing/2014/main" val="4029664769"/>
                    </a:ext>
                  </a:extLst>
                </a:gridCol>
                <a:gridCol w="435250">
                  <a:extLst>
                    <a:ext uri="{9D8B030D-6E8A-4147-A177-3AD203B41FA5}">
                      <a16:colId xmlns:a16="http://schemas.microsoft.com/office/drawing/2014/main" val="2984855161"/>
                    </a:ext>
                  </a:extLst>
                </a:gridCol>
              </a:tblGrid>
              <a:tr h="24456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effectLst/>
                        </a:rPr>
                        <a:t> </a:t>
                      </a:r>
                      <a:endParaRPr lang="ro-RO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SO</a:t>
                      </a:r>
                      <a:r>
                        <a:rPr lang="ro-RO" sz="2800" u="none" strike="noStrike" baseline="-25000" dirty="0">
                          <a:solidFill>
                            <a:srgbClr val="92D050"/>
                          </a:solidFill>
                          <a:effectLst/>
                        </a:rPr>
                        <a:t>2</a:t>
                      </a:r>
                      <a:endParaRPr lang="ro-RO" sz="2800" b="0" i="0" u="none" strike="noStrike" baseline="-2500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NO</a:t>
                      </a:r>
                      <a:r>
                        <a:rPr lang="ro-RO" sz="2800" u="none" strike="noStrike" baseline="-25000" dirty="0">
                          <a:solidFill>
                            <a:srgbClr val="92D050"/>
                          </a:solidFill>
                          <a:effectLst/>
                        </a:rPr>
                        <a:t>2</a:t>
                      </a: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/NOx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PM</a:t>
                      </a:r>
                      <a:endParaRPr lang="ro-RO" sz="2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FFC000"/>
                          </a:solidFill>
                          <a:effectLst/>
                        </a:rPr>
                        <a:t>C</a:t>
                      </a:r>
                      <a:r>
                        <a:rPr lang="ro-RO" sz="2800" u="none" strike="noStrike" baseline="-25000" dirty="0">
                          <a:solidFill>
                            <a:srgbClr val="FFC000"/>
                          </a:solidFill>
                          <a:effectLst/>
                        </a:rPr>
                        <a:t>6</a:t>
                      </a:r>
                      <a:r>
                        <a:rPr lang="ro-RO" sz="2800" u="none" strike="noStrike" dirty="0">
                          <a:solidFill>
                            <a:srgbClr val="FFC000"/>
                          </a:solidFill>
                          <a:effectLst/>
                        </a:rPr>
                        <a:t>H</a:t>
                      </a:r>
                      <a:r>
                        <a:rPr lang="ro-RO" sz="2800" u="none" strike="noStrike" baseline="-25000" dirty="0">
                          <a:solidFill>
                            <a:srgbClr val="FFC000"/>
                          </a:solidFill>
                          <a:effectLst/>
                        </a:rPr>
                        <a:t>6</a:t>
                      </a:r>
                      <a:endParaRPr lang="ro-RO" sz="2800" b="0" i="0" u="none" strike="noStrike" baseline="-250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CO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Pb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Cd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As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Ni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0345205"/>
                  </a:ext>
                </a:extLst>
              </a:tr>
              <a:tr h="244566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effectLst/>
                        </a:rPr>
                        <a:t>regim evaluare</a:t>
                      </a:r>
                      <a:r>
                        <a:rPr lang="en-GB" sz="2800" u="none" strike="noStrike" dirty="0">
                          <a:effectLst/>
                        </a:rPr>
                        <a:t> actual</a:t>
                      </a:r>
                      <a:endParaRPr lang="ro-RO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ro-RO" sz="2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FFC000"/>
                          </a:solidFill>
                          <a:effectLst/>
                        </a:rPr>
                        <a:t>B</a:t>
                      </a:r>
                      <a:endParaRPr lang="ro-RO" sz="2800" b="0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92D050"/>
                          </a:solidFill>
                          <a:effectLst/>
                        </a:rPr>
                        <a:t>C</a:t>
                      </a: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1579396"/>
                  </a:ext>
                </a:extLst>
              </a:tr>
              <a:tr h="449519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dirty="0">
                          <a:effectLst/>
                        </a:rPr>
                        <a:t>regim gestionare II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dirty="0">
                          <a:effectLst/>
                        </a:rPr>
                        <a:t>Plan de menținere nefinalizat;</a:t>
                      </a:r>
                      <a:r>
                        <a:rPr lang="ro-RO" sz="2800" u="none" strike="noStrike" baseline="0" dirty="0">
                          <a:effectLst/>
                        </a:rPr>
                        <a:t> la ora actuală se află </a:t>
                      </a:r>
                      <a:r>
                        <a:rPr lang="ro-RO" sz="2800" u="none" strike="noStrike" dirty="0">
                          <a:effectLst/>
                        </a:rPr>
                        <a:t>în etapa de elaborare/avizare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175569"/>
                  </a:ext>
                </a:extLst>
              </a:tr>
            </a:tbl>
          </a:graphicData>
        </a:graphic>
      </p:graphicFrame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05280" y="0"/>
            <a:ext cx="11286667" cy="443486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/>
              <a:t>ZONA BACĂU</a:t>
            </a:r>
            <a:br>
              <a:rPr lang="ro-RO" sz="4000" b="1" dirty="0"/>
            </a:br>
            <a:r>
              <a:rPr lang="ro-RO" sz="4000" b="1" dirty="0"/>
              <a:t>SITUAȚIE EXISTENTĂ - INFORMAȚII GENERALE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573173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o-RO" b="1" dirty="0"/>
              <a:t>Criterii de amplasare a stației de trafic</a:t>
            </a:r>
            <a:endParaRPr lang="en-US" dirty="0"/>
          </a:p>
        </p:txBody>
      </p:sp>
      <p:sp>
        <p:nvSpPr>
          <p:cNvPr id="3" name="Content Placeholder 4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lnSpc>
                <a:spcPct val="80000"/>
              </a:lnSpc>
            </a:pPr>
            <a:r>
              <a:rPr lang="ro-RO" sz="2600" b="1" dirty="0"/>
              <a:t>Legea 104/2011</a:t>
            </a:r>
            <a:r>
              <a:rPr lang="it-IT" sz="2600" b="1" dirty="0"/>
              <a:t> </a:t>
            </a:r>
            <a:r>
              <a:rPr lang="it-IT" sz="2600" dirty="0"/>
              <a:t>- sondele de prelevare din staţiile de trafic rutier se amplasează la </a:t>
            </a:r>
            <a:r>
              <a:rPr lang="it-IT" sz="2600" b="1" u="sng" dirty="0"/>
              <a:t>cel puţin 25 m de extremitatea intersecţiilor mari </a:t>
            </a:r>
            <a:r>
              <a:rPr lang="it-IT" sz="2600" dirty="0"/>
              <a:t>şi la </a:t>
            </a:r>
            <a:r>
              <a:rPr lang="it-IT" sz="2600" b="1" u="sng" dirty="0"/>
              <a:t>cel mult 10 m de bordura trotuarului</a:t>
            </a:r>
            <a:r>
              <a:rPr lang="it-IT" sz="2600" dirty="0"/>
              <a:t>; pentru măsurarea concentraţiilor de arsen, cadmiu, nichel şi benzo(a)piren din aerul înconjurător sondele de prelevare din staţiile de trafic rutier se amplasează la cel puţin 25 m de extremitatea intersecţiilor mari şi cel puţin 4 m de axul celei mai apropiate benzi de circulaţie;</a:t>
            </a:r>
            <a:endParaRPr lang="ro-RO" sz="2600" dirty="0"/>
          </a:p>
          <a:p>
            <a:pPr lvl="0" algn="just">
              <a:lnSpc>
                <a:spcPct val="80000"/>
              </a:lnSpc>
            </a:pPr>
            <a:r>
              <a:rPr lang="ro-RO" sz="2600" b="1" dirty="0"/>
              <a:t>OM 806/2016 -</a:t>
            </a:r>
            <a:r>
              <a:rPr lang="en-US" sz="2600" b="1" dirty="0"/>
              <a:t> </a:t>
            </a:r>
            <a:r>
              <a:rPr lang="en-US" sz="2600" dirty="0" err="1"/>
              <a:t>pentru</a:t>
            </a:r>
            <a:r>
              <a:rPr lang="en-US" sz="2600" dirty="0"/>
              <a:t> </a:t>
            </a:r>
            <a:r>
              <a:rPr lang="en-US" sz="2600" dirty="0" err="1"/>
              <a:t>toţi</a:t>
            </a:r>
            <a:r>
              <a:rPr lang="en-US" sz="2600" dirty="0"/>
              <a:t> </a:t>
            </a:r>
            <a:r>
              <a:rPr lang="en-US" sz="2600" dirty="0" err="1"/>
              <a:t>poluanţii</a:t>
            </a:r>
            <a:r>
              <a:rPr lang="en-US" sz="2600" dirty="0"/>
              <a:t>, </a:t>
            </a:r>
            <a:r>
              <a:rPr lang="en-US" sz="2600" dirty="0" err="1"/>
              <a:t>sondele</a:t>
            </a:r>
            <a:r>
              <a:rPr lang="en-US" sz="2600" dirty="0"/>
              <a:t> de </a:t>
            </a:r>
            <a:r>
              <a:rPr lang="en-US" sz="2600" dirty="0" err="1"/>
              <a:t>prelevare</a:t>
            </a:r>
            <a:r>
              <a:rPr lang="en-US" sz="2600" dirty="0"/>
              <a:t> a </a:t>
            </a:r>
            <a:r>
              <a:rPr lang="en-US" sz="2600" dirty="0" err="1"/>
              <a:t>aerului</a:t>
            </a:r>
            <a:r>
              <a:rPr lang="en-US" sz="2600" dirty="0"/>
              <a:t> din </a:t>
            </a:r>
            <a:r>
              <a:rPr lang="en-US" sz="2600" dirty="0" err="1"/>
              <a:t>staţiile</a:t>
            </a:r>
            <a:r>
              <a:rPr lang="en-US" sz="2600" dirty="0"/>
              <a:t> de </a:t>
            </a:r>
            <a:r>
              <a:rPr lang="en-US" sz="2600" dirty="0" err="1"/>
              <a:t>trafic</a:t>
            </a:r>
            <a:r>
              <a:rPr lang="en-US" sz="2600" dirty="0"/>
              <a:t> </a:t>
            </a:r>
            <a:r>
              <a:rPr lang="en-US" sz="2600" dirty="0" err="1"/>
              <a:t>rutier</a:t>
            </a:r>
            <a:r>
              <a:rPr lang="en-US" sz="2600" dirty="0"/>
              <a:t> se </a:t>
            </a:r>
            <a:r>
              <a:rPr lang="en-US" sz="2600" dirty="0" err="1"/>
              <a:t>amplasează</a:t>
            </a:r>
            <a:r>
              <a:rPr lang="en-US" sz="2600" dirty="0"/>
              <a:t> la </a:t>
            </a:r>
            <a:r>
              <a:rPr lang="en-US" sz="2600" b="1" u="sng" dirty="0" err="1"/>
              <a:t>cel</a:t>
            </a:r>
            <a:r>
              <a:rPr lang="en-US" sz="2600" b="1" u="sng" dirty="0"/>
              <a:t> </a:t>
            </a:r>
            <a:r>
              <a:rPr lang="en-US" sz="2600" b="1" u="sng" dirty="0" err="1"/>
              <a:t>puţin</a:t>
            </a:r>
            <a:r>
              <a:rPr lang="en-US" sz="2600" b="1" u="sng" dirty="0"/>
              <a:t> 25 m de </a:t>
            </a:r>
            <a:r>
              <a:rPr lang="en-US" sz="2600" b="1" u="sng" dirty="0" err="1"/>
              <a:t>extremitatea</a:t>
            </a:r>
            <a:r>
              <a:rPr lang="en-US" sz="2600" b="1" u="sng" dirty="0"/>
              <a:t> </a:t>
            </a:r>
            <a:r>
              <a:rPr lang="en-US" sz="2600" b="1" u="sng" dirty="0" err="1"/>
              <a:t>intersecţiilor</a:t>
            </a:r>
            <a:r>
              <a:rPr lang="en-US" sz="2600" b="1" u="sng" dirty="0"/>
              <a:t> </a:t>
            </a:r>
            <a:r>
              <a:rPr lang="en-US" sz="2600" b="1" u="sng" dirty="0" err="1"/>
              <a:t>mari</a:t>
            </a:r>
            <a:r>
              <a:rPr lang="en-US" sz="2600" b="1" u="sng" dirty="0"/>
              <a:t> </a:t>
            </a:r>
            <a:r>
              <a:rPr lang="en-US" sz="2600" b="1" u="sng" dirty="0" err="1"/>
              <a:t>şi</a:t>
            </a:r>
            <a:r>
              <a:rPr lang="en-US" sz="2600" b="1" u="sng" dirty="0"/>
              <a:t> la </a:t>
            </a:r>
            <a:r>
              <a:rPr lang="en-US" sz="2600" b="1" u="sng" dirty="0" err="1"/>
              <a:t>cel</a:t>
            </a:r>
            <a:r>
              <a:rPr lang="en-US" sz="2600" b="1" u="sng" dirty="0"/>
              <a:t> </a:t>
            </a:r>
            <a:r>
              <a:rPr lang="en-US" sz="2600" b="1" u="sng" dirty="0" err="1"/>
              <a:t>mult</a:t>
            </a:r>
            <a:r>
              <a:rPr lang="en-US" sz="2600" b="1" u="sng" dirty="0"/>
              <a:t> 10 m de </a:t>
            </a:r>
            <a:r>
              <a:rPr lang="en-US" sz="2600" b="1" u="sng" dirty="0" err="1"/>
              <a:t>bordura</a:t>
            </a:r>
            <a:r>
              <a:rPr lang="en-US" sz="2600" b="1" u="sng" dirty="0"/>
              <a:t> </a:t>
            </a:r>
            <a:r>
              <a:rPr lang="en-US" sz="2600" b="1" u="sng" dirty="0" err="1"/>
              <a:t>trotuarului</a:t>
            </a:r>
            <a:r>
              <a:rPr lang="en-US" sz="2600" dirty="0"/>
              <a:t>. </a:t>
            </a:r>
            <a:r>
              <a:rPr lang="en-US" sz="2600" dirty="0" err="1"/>
              <a:t>Prin</a:t>
            </a:r>
            <a:r>
              <a:rPr lang="en-US" sz="2600" dirty="0"/>
              <a:t> </a:t>
            </a:r>
            <a:r>
              <a:rPr lang="en-US" sz="2600" b="1" dirty="0"/>
              <a:t>«</a:t>
            </a:r>
            <a:r>
              <a:rPr lang="en-US" sz="2600" b="1" dirty="0" err="1"/>
              <a:t>intersecţie</a:t>
            </a:r>
            <a:r>
              <a:rPr lang="en-US" sz="2600" b="1" dirty="0"/>
              <a:t> mare»</a:t>
            </a:r>
            <a:r>
              <a:rPr lang="en-US" sz="2600" dirty="0"/>
              <a:t> se </a:t>
            </a:r>
            <a:r>
              <a:rPr lang="en-US" sz="2600" dirty="0" err="1"/>
              <a:t>înţelege</a:t>
            </a:r>
            <a:r>
              <a:rPr lang="en-US" sz="2600" dirty="0"/>
              <a:t> o </a:t>
            </a:r>
            <a:r>
              <a:rPr lang="en-US" sz="2600" dirty="0" err="1"/>
              <a:t>intersecţie</a:t>
            </a:r>
            <a:r>
              <a:rPr lang="en-US" sz="2600" dirty="0"/>
              <a:t> care </a:t>
            </a:r>
            <a:r>
              <a:rPr lang="en-US" sz="2600" dirty="0" err="1"/>
              <a:t>întrerupe</a:t>
            </a:r>
            <a:r>
              <a:rPr lang="en-US" sz="2600" dirty="0"/>
              <a:t> </a:t>
            </a:r>
            <a:r>
              <a:rPr lang="en-US" sz="2600" dirty="0" err="1"/>
              <a:t>fluxul</a:t>
            </a:r>
            <a:r>
              <a:rPr lang="en-US" sz="2600" dirty="0"/>
              <a:t> de </a:t>
            </a:r>
            <a:r>
              <a:rPr lang="en-US" sz="2600" dirty="0" err="1"/>
              <a:t>trafic</a:t>
            </a:r>
            <a:r>
              <a:rPr lang="en-US" sz="2600" dirty="0"/>
              <a:t> </a:t>
            </a:r>
            <a:r>
              <a:rPr lang="en-US" sz="2600" dirty="0" err="1"/>
              <a:t>şi</a:t>
            </a:r>
            <a:r>
              <a:rPr lang="en-US" sz="2600" dirty="0"/>
              <a:t> care </a:t>
            </a:r>
            <a:r>
              <a:rPr lang="en-US" sz="2600" dirty="0" err="1"/>
              <a:t>cauzează</a:t>
            </a:r>
            <a:r>
              <a:rPr lang="en-US" sz="2600" dirty="0"/>
              <a:t> </a:t>
            </a:r>
            <a:r>
              <a:rPr lang="en-US" sz="2600" dirty="0" err="1"/>
              <a:t>emisii</a:t>
            </a:r>
            <a:r>
              <a:rPr lang="en-US" sz="2600" dirty="0"/>
              <a:t> </a:t>
            </a:r>
            <a:r>
              <a:rPr lang="en-US" sz="2600" dirty="0" err="1"/>
              <a:t>diferite</a:t>
            </a:r>
            <a:r>
              <a:rPr lang="en-US" sz="2600" dirty="0"/>
              <a:t> (</a:t>
            </a:r>
            <a:r>
              <a:rPr lang="en-US" sz="2600" dirty="0" err="1"/>
              <a:t>emisii</a:t>
            </a:r>
            <a:r>
              <a:rPr lang="en-US" sz="2600" dirty="0"/>
              <a:t> de </a:t>
            </a:r>
            <a:r>
              <a:rPr lang="en-US" sz="2600" dirty="0" err="1"/>
              <a:t>oprire</a:t>
            </a:r>
            <a:r>
              <a:rPr lang="en-US" sz="2600" dirty="0"/>
              <a:t> </a:t>
            </a:r>
            <a:r>
              <a:rPr lang="en-US" sz="2600" dirty="0" err="1"/>
              <a:t>şi</a:t>
            </a:r>
            <a:r>
              <a:rPr lang="en-US" sz="2600" dirty="0"/>
              <a:t> </a:t>
            </a:r>
            <a:r>
              <a:rPr lang="en-US" sz="2600" dirty="0" err="1"/>
              <a:t>pornire</a:t>
            </a:r>
            <a:r>
              <a:rPr lang="en-US" sz="2600" dirty="0"/>
              <a:t>) </a:t>
            </a:r>
            <a:r>
              <a:rPr lang="en-US" sz="2600" dirty="0" err="1"/>
              <a:t>faţă</a:t>
            </a:r>
            <a:r>
              <a:rPr lang="en-US" sz="2600" dirty="0"/>
              <a:t> de </a:t>
            </a:r>
            <a:r>
              <a:rPr lang="en-US" sz="2600" dirty="0" err="1"/>
              <a:t>restul</a:t>
            </a:r>
            <a:r>
              <a:rPr lang="en-US" sz="2600" dirty="0"/>
              <a:t> </a:t>
            </a:r>
            <a:r>
              <a:rPr lang="en-US" sz="2600" dirty="0" err="1"/>
              <a:t>drumului</a:t>
            </a:r>
            <a:r>
              <a:rPr lang="en-US" sz="2600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525299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708894" y="1458960"/>
            <a:ext cx="10515600" cy="4351336"/>
          </a:xfrm>
        </p:spPr>
        <p:txBody>
          <a:bodyPr/>
          <a:lstStyle/>
          <a:p>
            <a:pPr lvl="0" algn="just"/>
            <a:r>
              <a:rPr lang="en-US" dirty="0"/>
              <a:t>traffic and industrial sites represent areas where the highest concentrations occur and that background sites are representative of the exposure of the general population</a:t>
            </a:r>
            <a:endParaRPr lang="ro-RO" dirty="0"/>
          </a:p>
          <a:p>
            <a:pPr lvl="0" algn="just"/>
            <a:r>
              <a:rPr lang="en-US" dirty="0"/>
              <a:t>further characterization for traffic sites in terms of local dispersion conditions (“</a:t>
            </a:r>
            <a:r>
              <a:rPr lang="en-US" b="1" dirty="0"/>
              <a:t>wide street</a:t>
            </a:r>
            <a:r>
              <a:rPr lang="en-US" dirty="0"/>
              <a:t>”, </a:t>
            </a:r>
            <a:r>
              <a:rPr lang="en-US" dirty="0">
                <a:solidFill>
                  <a:srgbClr val="BFBFBF"/>
                </a:solidFill>
              </a:rPr>
              <a:t>“narrow street”, “canyon street”, “highway” and others</a:t>
            </a:r>
            <a:r>
              <a:rPr lang="en-US" dirty="0"/>
              <a:t>) is applicable to urban areas and suburban areas. </a:t>
            </a:r>
            <a:r>
              <a:rPr lang="en-US" dirty="0">
                <a:solidFill>
                  <a:srgbClr val="BFBFBF"/>
                </a:solidFill>
              </a:rPr>
              <a:t>It is recommended to provide a better definition for the terms “wide street”, “narrow street”, “canyon street” and “highway”</a:t>
            </a:r>
          </a:p>
        </p:txBody>
      </p:sp>
      <p:sp>
        <p:nvSpPr>
          <p:cNvPr id="7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o-RO" b="1" dirty="0"/>
              <a:t>Criterii de amplasare a stației de trafic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5578568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imbus sans L"/>
              </a:rPr>
              <a:t>Located in close proximity to a road, in a location that should represent the highest concentrations to which the population are exposed to within the zone.</a:t>
            </a:r>
            <a:endParaRPr lang="ro-RO" dirty="0">
              <a:solidFill>
                <a:srgbClr val="666666"/>
              </a:solidFill>
              <a:latin typeface="Nimbus sans L"/>
            </a:endParaRPr>
          </a:p>
          <a:p>
            <a:r>
              <a:rPr lang="en-US" dirty="0">
                <a:solidFill>
                  <a:srgbClr val="666666"/>
                </a:solidFill>
                <a:latin typeface="Nimbus sans L"/>
              </a:rPr>
              <a:t>Located such that the pollution level for the specific pollutant is determined predominantly by the emissions from road traffic (i.e. not ship, railway, airplane, off-road) on distinct major roads.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734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3855</TotalTime>
  <Words>1795</Words>
  <Application>Microsoft Office PowerPoint</Application>
  <PresentationFormat>Widescreen</PresentationFormat>
  <Paragraphs>292</Paragraphs>
  <Slides>40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Nimbus sans L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SURSE DATE ȘI INFORMAȚII</vt:lpstr>
      <vt:lpstr>ZONA BACĂU -  SITUAȚIE  EXISTENTĂ</vt:lpstr>
      <vt:lpstr>STAȚIA BC-3, Municipiul BACĂU</vt:lpstr>
      <vt:lpstr>ZONA BACĂU SITUAȚIE EXISTENTĂ - INFORMAȚII GENERALE</vt:lpstr>
      <vt:lpstr>Criterii de amplasare a stației de trafic</vt:lpstr>
      <vt:lpstr>Criterii de amplasare a stației de trafic</vt:lpstr>
      <vt:lpstr>La amplasare se iau în considerare: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Propunere A.N.P.M.pentru amplasare stație trafic Municipiul ONEȘTI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carmen.popescu@anpm.ro</dc:creator>
  <cp:lastModifiedBy>Simona Marcusohn</cp:lastModifiedBy>
  <cp:revision>279</cp:revision>
  <dcterms:created xsi:type="dcterms:W3CDTF">2021-02-20T07:54:09Z</dcterms:created>
  <dcterms:modified xsi:type="dcterms:W3CDTF">2021-07-28T16:40:20Z</dcterms:modified>
</cp:coreProperties>
</file>