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425" r:id="rId2"/>
    <p:sldId id="275" r:id="rId3"/>
    <p:sldId id="276" r:id="rId4"/>
    <p:sldId id="277" r:id="rId5"/>
    <p:sldId id="278" r:id="rId6"/>
    <p:sldId id="281" r:id="rId7"/>
    <p:sldId id="284" r:id="rId8"/>
    <p:sldId id="285" r:id="rId9"/>
    <p:sldId id="286" r:id="rId10"/>
    <p:sldId id="287" r:id="rId11"/>
    <p:sldId id="288" r:id="rId12"/>
    <p:sldId id="410" r:id="rId13"/>
    <p:sldId id="418" r:id="rId14"/>
    <p:sldId id="409" r:id="rId15"/>
    <p:sldId id="404" r:id="rId16"/>
    <p:sldId id="298" r:id="rId17"/>
    <p:sldId id="302" r:id="rId18"/>
    <p:sldId id="402" r:id="rId19"/>
    <p:sldId id="388" r:id="rId20"/>
    <p:sldId id="375" r:id="rId21"/>
    <p:sldId id="416" r:id="rId22"/>
    <p:sldId id="417" r:id="rId23"/>
    <p:sldId id="376" r:id="rId24"/>
    <p:sldId id="411" r:id="rId25"/>
    <p:sldId id="412" r:id="rId26"/>
    <p:sldId id="413" r:id="rId27"/>
    <p:sldId id="414" r:id="rId28"/>
    <p:sldId id="415" r:id="rId29"/>
    <p:sldId id="419" r:id="rId30"/>
    <p:sldId id="420" r:id="rId31"/>
    <p:sldId id="421" r:id="rId32"/>
    <p:sldId id="422" r:id="rId33"/>
    <p:sldId id="423" r:id="rId34"/>
    <p:sldId id="424" r:id="rId35"/>
    <p:sldId id="405" r:id="rId36"/>
    <p:sldId id="319" r:id="rId37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66CC"/>
    <a:srgbClr val="CC66FF"/>
    <a:srgbClr val="CCFF99"/>
    <a:srgbClr val="D2DEE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3979" autoAdjust="0"/>
  </p:normalViewPr>
  <p:slideViewPr>
    <p:cSldViewPr snapToGrid="0">
      <p:cViewPr varScale="1">
        <p:scale>
          <a:sx n="108" d="100"/>
          <a:sy n="108" d="100"/>
        </p:scale>
        <p:origin x="714" y="96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rme\Documents\POIM\Botosani\PM10%20profil%20lunar%20saptamanal%20%20zilnic_DB-1,%20cu%20BT-1%20doar%20la%20medii%20an%20si%20nr%20depasiri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rme\Documents\POIM\Botosani\PM10%20profil%20lunar%20saptamanal%20%20zilnic_DB-1,%20cu%20BT-1%20doar%20la%20medii%20an%20si%20nr%20depasiri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 sz="1400" dirty="0"/>
              <a:t>Evoluția emisiilor (t/an) de </a:t>
            </a:r>
            <a:r>
              <a:rPr lang="ro-RO" sz="1400" b="1" i="0" dirty="0"/>
              <a:t>PM</a:t>
            </a:r>
            <a:r>
              <a:rPr lang="ro-RO" sz="1400" b="1" i="0" baseline="-25000" dirty="0"/>
              <a:t>10</a:t>
            </a:r>
            <a:r>
              <a:rPr lang="ro-RO" sz="1400" dirty="0"/>
              <a:t> pentru județul Botoșani (zona Botoșani),</a:t>
            </a:r>
          </a:p>
          <a:p>
            <a:pPr>
              <a:defRPr sz="1400"/>
            </a:pPr>
            <a:r>
              <a:rPr lang="ro-RO" sz="1400" dirty="0"/>
              <a:t>perioada 2015 - 2019, </a:t>
            </a:r>
            <a:r>
              <a:rPr lang="ro-RO" sz="1400" b="1" dirty="0"/>
              <a:t>din trafic rutier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Sheet1!$A$4:$A$8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Sheet1!$B$4:$B$8</c:f>
              <c:numCache>
                <c:formatCode>General</c:formatCode>
                <c:ptCount val="5"/>
                <c:pt idx="0">
                  <c:v>50.364108249101477</c:v>
                </c:pt>
                <c:pt idx="1">
                  <c:v>50.578925900175378</c:v>
                </c:pt>
                <c:pt idx="2">
                  <c:v>53.564380985417024</c:v>
                </c:pt>
                <c:pt idx="3">
                  <c:v>59.987141945579232</c:v>
                </c:pt>
                <c:pt idx="4">
                  <c:v>52.459289364914369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7D-4F45-BEF1-0CF15C28CD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4177488"/>
        <c:axId val="1034177072"/>
      </c:barChart>
      <c:catAx>
        <c:axId val="1034177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4177072"/>
        <c:crosses val="autoZero"/>
        <c:auto val="1"/>
        <c:lblAlgn val="ctr"/>
        <c:lblOffset val="100"/>
        <c:noMultiLvlLbl val="0"/>
      </c:catAx>
      <c:valAx>
        <c:axId val="103417707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4177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o-RO" sz="1400" b="0" i="0" baseline="0" dirty="0">
                <a:effectLst/>
              </a:rPr>
              <a:t>Evoluția emisiilor (t/an) de PM</a:t>
            </a:r>
            <a:r>
              <a:rPr lang="ro-RO" sz="1400" b="0" i="0" baseline="-25000" dirty="0">
                <a:effectLst/>
              </a:rPr>
              <a:t>10</a:t>
            </a:r>
            <a:r>
              <a:rPr lang="ro-RO" sz="1400" b="0" i="0" baseline="0" dirty="0">
                <a:effectLst/>
              </a:rPr>
              <a:t> pentru județul Botoșani (zona Botoșani),</a:t>
            </a:r>
            <a:endParaRPr lang="ro-RO" sz="1400" dirty="0">
              <a:effectLst/>
            </a:endParaRPr>
          </a:p>
          <a:p>
            <a:pPr>
              <a:defRPr sz="1400"/>
            </a:pPr>
            <a:r>
              <a:rPr lang="ro-RO" sz="1400" b="0" i="0" baseline="0" dirty="0">
                <a:effectLst/>
              </a:rPr>
              <a:t>perioada 2015 - 2019, din trafic rutier, pe categorii de vehicule/cod NFR</a:t>
            </a:r>
            <a:endParaRPr lang="ro-RO" sz="14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Passenger Cars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22.972420320000001</c:v>
                </c:pt>
                <c:pt idx="1">
                  <c:v>21.501959230000001</c:v>
                </c:pt>
                <c:pt idx="2">
                  <c:v>23.323301470000001</c:v>
                </c:pt>
                <c:pt idx="3">
                  <c:v>28.044147819999999</c:v>
                </c:pt>
                <c:pt idx="4">
                  <c:v>26.001045160337199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F3-4F08-8303-798DAF8C0E0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Light Duty Vehicles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13.37701189</c:v>
                </c:pt>
                <c:pt idx="1">
                  <c:v>12.27938178</c:v>
                </c:pt>
                <c:pt idx="2">
                  <c:v>12.81867937</c:v>
                </c:pt>
                <c:pt idx="3">
                  <c:v>14.162167699999999</c:v>
                </c:pt>
                <c:pt idx="4">
                  <c:v>13.195320076564901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F3-4F08-8303-798DAF8C0E0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HDV-Buses and Trucks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  <c:pt idx="0">
                  <c:v>13.97898339</c:v>
                </c:pt>
                <c:pt idx="1">
                  <c:v>16.755194079999999</c:v>
                </c:pt>
                <c:pt idx="2">
                  <c:v>17.376824760000002</c:v>
                </c:pt>
                <c:pt idx="3">
                  <c:v>17.71944753</c:v>
                </c:pt>
                <c:pt idx="4">
                  <c:v>13.221638603003299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F3-4F08-8303-798DAF8C0E0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Motorcycles &amp; Mopeds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Sheet1!$E$2:$E$6</c:f>
              <c:numCache>
                <c:formatCode>General</c:formatCode>
                <c:ptCount val="5"/>
                <c:pt idx="0">
                  <c:v>3.569264972366893E-2</c:v>
                </c:pt>
                <c:pt idx="1">
                  <c:v>4.2390813643991367E-2</c:v>
                </c:pt>
                <c:pt idx="2">
                  <c:v>4.5575389008637383E-2</c:v>
                </c:pt>
                <c:pt idx="3">
                  <c:v>6.1378892673449759E-2</c:v>
                </c:pt>
                <c:pt idx="4">
                  <c:v>4.1285525008972403E-2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CF3-4F08-8303-798DAF8C0E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48204464"/>
        <c:axId val="848206128"/>
      </c:barChart>
      <c:catAx>
        <c:axId val="848204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8206128"/>
        <c:crosses val="autoZero"/>
        <c:auto val="1"/>
        <c:lblAlgn val="ctr"/>
        <c:lblOffset val="100"/>
        <c:noMultiLvlLbl val="0"/>
      </c:catAx>
      <c:valAx>
        <c:axId val="848206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8204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5079124579124571E-2"/>
          <c:y val="0.81075450673932081"/>
          <c:w val="0.95915151515151531"/>
          <c:h val="0.164250421750829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12700"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BT</a:t>
            </a:r>
            <a:r>
              <a:rPr lang="ro-RO" dirty="0"/>
              <a:t>-1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Evoluția</a:t>
            </a:r>
            <a:r>
              <a:rPr lang="en-US" dirty="0"/>
              <a:t> </a:t>
            </a:r>
            <a:r>
              <a:rPr lang="ro-RO" dirty="0"/>
              <a:t>concentrațiilor medii anuale </a:t>
            </a:r>
            <a:r>
              <a:rPr lang="en-US" dirty="0"/>
              <a:t>PM</a:t>
            </a:r>
            <a:r>
              <a:rPr lang="en-US" baseline="-25000" dirty="0"/>
              <a:t>10</a:t>
            </a:r>
            <a:r>
              <a:rPr lang="en-US" dirty="0"/>
              <a:t> </a:t>
            </a:r>
            <a:r>
              <a:rPr lang="ro-RO" dirty="0"/>
              <a:t>raportat la VL, PSE și PIE, perioada 2016 - 2020</a:t>
            </a:r>
            <a:endParaRPr lang="en-US" dirty="0"/>
          </a:p>
        </c:rich>
      </c:tx>
      <c:layout>
        <c:manualLayout>
          <c:xMode val="edge"/>
          <c:yMode val="edge"/>
          <c:x val="0.11070261250456277"/>
          <c:y val="1.4319835020622423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2.9139072847682121E-2"/>
          <c:y val="0.25954110783387463"/>
          <c:w val="0.87726046826928095"/>
          <c:h val="0.509999584499157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'PM10 DATE ZILNICE medii anuale'!$I$7</c:f>
              <c:strCache>
                <c:ptCount val="1"/>
                <c:pt idx="0">
                  <c:v>media anuala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</c:spPr>
          <c:invertIfNegative val="0"/>
          <c:dLbls>
            <c:dLbl>
              <c:idx val="2"/>
              <c:spPr>
                <a:solidFill>
                  <a:schemeClr val="lt1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D8F1-4631-8B79-EB58EAA36713}"/>
                </c:ext>
              </c:extLst>
            </c:dLbl>
            <c:dLbl>
              <c:idx val="3"/>
              <c:spPr>
                <a:solidFill>
                  <a:schemeClr val="lt1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D8F1-4631-8B79-EB58EAA36713}"/>
                </c:ext>
              </c:extLst>
            </c:dLbl>
            <c:dLbl>
              <c:idx val="4"/>
              <c:spPr>
                <a:solidFill>
                  <a:schemeClr val="lt1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D8F1-4631-8B79-EB58EAA36713}"/>
                </c:ext>
              </c:extLst>
            </c:dLbl>
            <c:spPr>
              <a:noFill/>
              <a:ln w="635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'PM10 DATE ZILNICE medii anuale'!$H$8:$H$12</c:f>
              <c:numCache>
                <c:formatCode>General</c:formatCode>
                <c:ptCount val="5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  <c:pt idx="4">
                  <c:v>2016</c:v>
                </c:pt>
              </c:numCache>
            </c:numRef>
          </c:cat>
          <c:val>
            <c:numRef>
              <c:f>'PM10 DATE ZILNICE medii anuale'!$I$8:$I$12</c:f>
              <c:numCache>
                <c:formatCode>#,##0.00</c:formatCode>
                <c:ptCount val="5"/>
                <c:pt idx="0">
                  <c:v>25.15</c:v>
                </c:pt>
                <c:pt idx="1">
                  <c:v>27.3</c:v>
                </c:pt>
                <c:pt idx="2">
                  <c:v>32.31</c:v>
                </c:pt>
                <c:pt idx="3">
                  <c:v>31.38</c:v>
                </c:pt>
                <c:pt idx="4">
                  <c:v>27.78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8F1-4631-8B79-EB58EAA367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2865695"/>
        <c:axId val="1"/>
      </c:barChart>
      <c:lineChart>
        <c:grouping val="standard"/>
        <c:varyColors val="0"/>
        <c:ser>
          <c:idx val="1"/>
          <c:order val="1"/>
          <c:tx>
            <c:strRef>
              <c:f>'PM10 DATE ZILNICE medii anuale'!$D$7</c:f>
              <c:strCache>
                <c:ptCount val="1"/>
                <c:pt idx="0">
                  <c:v>VL an</c:v>
                </c:pt>
              </c:strCache>
            </c:strRef>
          </c:tx>
          <c:marker>
            <c:symbol val="none"/>
          </c:marker>
          <c:cat>
            <c:numRef>
              <c:f>'PM10 DATE ZILNICE medii anuale'!$H$8:$H$12</c:f>
              <c:numCache>
                <c:formatCode>General</c:formatCode>
                <c:ptCount val="5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  <c:pt idx="4">
                  <c:v>2016</c:v>
                </c:pt>
              </c:numCache>
            </c:numRef>
          </c:cat>
          <c:val>
            <c:numRef>
              <c:f>'PM10 DATE ZILNICE medii anuale'!$D$8:$D$12</c:f>
              <c:numCache>
                <c:formatCode>General</c:formatCode>
                <c:ptCount val="5"/>
                <c:pt idx="0">
                  <c:v>40</c:v>
                </c:pt>
                <c:pt idx="1">
                  <c:v>40</c:v>
                </c:pt>
                <c:pt idx="2">
                  <c:v>40</c:v>
                </c:pt>
                <c:pt idx="3">
                  <c:v>40</c:v>
                </c:pt>
                <c:pt idx="4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8F1-4631-8B79-EB58EAA36713}"/>
            </c:ext>
          </c:extLst>
        </c:ser>
        <c:ser>
          <c:idx val="2"/>
          <c:order val="2"/>
          <c:tx>
            <c:strRef>
              <c:f>'PM10 DATE ZILNICE medii anuale'!$E$7</c:f>
              <c:strCache>
                <c:ptCount val="1"/>
                <c:pt idx="0">
                  <c:v>PSE</c:v>
                </c:pt>
              </c:strCache>
            </c:strRef>
          </c:tx>
          <c:marker>
            <c:symbol val="none"/>
          </c:marker>
          <c:cat>
            <c:numRef>
              <c:f>'PM10 DATE ZILNICE medii anuale'!$H$8:$H$12</c:f>
              <c:numCache>
                <c:formatCode>General</c:formatCode>
                <c:ptCount val="5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  <c:pt idx="4">
                  <c:v>2016</c:v>
                </c:pt>
              </c:numCache>
            </c:numRef>
          </c:cat>
          <c:val>
            <c:numRef>
              <c:f>'PM10 DATE ZILNICE medii anuale'!$E$8:$E$12</c:f>
              <c:numCache>
                <c:formatCode>General</c:formatCode>
                <c:ptCount val="5"/>
                <c:pt idx="0">
                  <c:v>28</c:v>
                </c:pt>
                <c:pt idx="1">
                  <c:v>28</c:v>
                </c:pt>
                <c:pt idx="2">
                  <c:v>28</c:v>
                </c:pt>
                <c:pt idx="3">
                  <c:v>28</c:v>
                </c:pt>
                <c:pt idx="4">
                  <c:v>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8F1-4631-8B79-EB58EAA36713}"/>
            </c:ext>
          </c:extLst>
        </c:ser>
        <c:ser>
          <c:idx val="3"/>
          <c:order val="3"/>
          <c:tx>
            <c:strRef>
              <c:f>'PM10 DATE ZILNICE medii anuale'!$F$7</c:f>
              <c:strCache>
                <c:ptCount val="1"/>
                <c:pt idx="0">
                  <c:v>PIE</c:v>
                </c:pt>
              </c:strCache>
            </c:strRef>
          </c:tx>
          <c:marker>
            <c:symbol val="none"/>
          </c:marker>
          <c:cat>
            <c:numRef>
              <c:f>'PM10 DATE ZILNICE medii anuale'!$H$8:$H$12</c:f>
              <c:numCache>
                <c:formatCode>General</c:formatCode>
                <c:ptCount val="5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  <c:pt idx="4">
                  <c:v>2016</c:v>
                </c:pt>
              </c:numCache>
            </c:numRef>
          </c:cat>
          <c:val>
            <c:numRef>
              <c:f>'PM10 DATE ZILNICE medii anuale'!$F$8:$F$12</c:f>
              <c:numCache>
                <c:formatCode>General</c:formatCode>
                <c:ptCount val="5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D8F1-4631-8B79-EB58EAA367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32865695"/>
        <c:axId val="1"/>
      </c:lineChart>
      <c:catAx>
        <c:axId val="1032865695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2865695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</c:legend>
    <c:plotVisOnly val="1"/>
    <c:dispBlanksAs val="gap"/>
    <c:showDLblsOverMax val="0"/>
  </c:chart>
  <c:spPr>
    <a:solidFill>
      <a:schemeClr val="bg1"/>
    </a:solidFill>
    <a:ln w="12700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baseline="0" dirty="0">
                <a:effectLst/>
              </a:rPr>
              <a:t>BT</a:t>
            </a:r>
            <a:r>
              <a:rPr lang="ro-RO" sz="1400" b="0" i="0" baseline="0" dirty="0">
                <a:effectLst/>
              </a:rPr>
              <a:t>-1</a:t>
            </a:r>
            <a:endParaRPr lang="ro-RO" sz="1400" b="0" dirty="0">
              <a:effectLst/>
            </a:endParaRP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o-RO" sz="1400" b="0" i="0" baseline="0" dirty="0">
                <a:effectLst/>
              </a:rPr>
              <a:t>N</a:t>
            </a:r>
            <a:r>
              <a:rPr lang="en-US" sz="1400" b="0" i="0" baseline="0" dirty="0" err="1">
                <a:effectLst/>
              </a:rPr>
              <a:t>umărul</a:t>
            </a:r>
            <a:r>
              <a:rPr lang="en-US" sz="1400" b="0" i="0" baseline="0" dirty="0">
                <a:effectLst/>
              </a:rPr>
              <a:t> de </a:t>
            </a:r>
            <a:r>
              <a:rPr lang="en-US" sz="1400" b="0" i="0" baseline="0" dirty="0" err="1">
                <a:effectLst/>
              </a:rPr>
              <a:t>zile</a:t>
            </a:r>
            <a:r>
              <a:rPr lang="en-US" sz="1400" b="0" i="0" baseline="0" dirty="0">
                <a:effectLst/>
              </a:rPr>
              <a:t> cu </a:t>
            </a:r>
            <a:r>
              <a:rPr lang="en-US" sz="1400" b="0" i="0" baseline="0" dirty="0" err="1">
                <a:effectLst/>
              </a:rPr>
              <a:t>concentrații</a:t>
            </a:r>
            <a:r>
              <a:rPr lang="en-US" sz="1400" b="0" i="0" baseline="0" dirty="0">
                <a:effectLst/>
              </a:rPr>
              <a:t> </a:t>
            </a:r>
            <a:r>
              <a:rPr lang="en-US" sz="1400" b="0" i="0" baseline="0" dirty="0" err="1">
                <a:effectLst/>
              </a:rPr>
              <a:t>mai</a:t>
            </a:r>
            <a:r>
              <a:rPr lang="en-US" sz="1400" b="0" i="0" baseline="0" dirty="0">
                <a:effectLst/>
              </a:rPr>
              <a:t> </a:t>
            </a:r>
            <a:r>
              <a:rPr lang="en-US" sz="1400" b="0" i="0" baseline="0" dirty="0" err="1">
                <a:effectLst/>
              </a:rPr>
              <a:t>mari</a:t>
            </a:r>
            <a:r>
              <a:rPr lang="en-US" sz="1400" b="0" i="0" baseline="0" dirty="0">
                <a:effectLst/>
              </a:rPr>
              <a:t> de 50 µg/m</a:t>
            </a:r>
            <a:r>
              <a:rPr lang="en-US" sz="1400" b="0" i="0" baseline="30000" dirty="0">
                <a:effectLst/>
              </a:rPr>
              <a:t>3</a:t>
            </a:r>
            <a:r>
              <a:rPr lang="en-US" sz="1400" b="0" i="0" baseline="0" dirty="0">
                <a:effectLst/>
              </a:rPr>
              <a:t> </a:t>
            </a:r>
            <a:r>
              <a:rPr lang="en-US" sz="1400" b="0" i="0" baseline="0" dirty="0" err="1">
                <a:effectLst/>
              </a:rPr>
              <a:t>și</a:t>
            </a:r>
            <a:r>
              <a:rPr lang="en-US" sz="1400" b="0" i="0" baseline="0" dirty="0">
                <a:effectLst/>
              </a:rPr>
              <a:t> </a:t>
            </a:r>
            <a:r>
              <a:rPr lang="en-US" sz="1400" b="0" i="0" baseline="0" dirty="0" err="1">
                <a:effectLst/>
              </a:rPr>
              <a:t>între</a:t>
            </a:r>
            <a:r>
              <a:rPr lang="en-US" sz="1400" b="0" i="0" baseline="0" dirty="0">
                <a:effectLst/>
              </a:rPr>
              <a:t> PIE </a:t>
            </a:r>
            <a:r>
              <a:rPr lang="en-US" sz="1400" b="0" i="0" baseline="0" dirty="0" err="1">
                <a:effectLst/>
              </a:rPr>
              <a:t>și</a:t>
            </a:r>
            <a:r>
              <a:rPr lang="en-US" sz="1400" b="0" i="0" baseline="0" dirty="0">
                <a:effectLst/>
              </a:rPr>
              <a:t> PSE </a:t>
            </a:r>
            <a:r>
              <a:rPr lang="en-US" sz="1400" b="0" i="0" baseline="0" dirty="0" err="1">
                <a:effectLst/>
              </a:rPr>
              <a:t>pentru</a:t>
            </a:r>
            <a:r>
              <a:rPr lang="en-US" sz="1400" b="0" i="0" baseline="0" dirty="0">
                <a:effectLst/>
              </a:rPr>
              <a:t> PM</a:t>
            </a:r>
            <a:r>
              <a:rPr lang="en-US" sz="1400" b="0" i="0" baseline="-25000" dirty="0">
                <a:effectLst/>
              </a:rPr>
              <a:t>10</a:t>
            </a:r>
            <a:r>
              <a:rPr lang="en-US" sz="1400" b="0" i="0" baseline="0" dirty="0">
                <a:effectLst/>
              </a:rPr>
              <a:t> </a:t>
            </a:r>
            <a:r>
              <a:rPr lang="ro-RO" sz="1400" b="0" i="0" baseline="0" dirty="0">
                <a:effectLst/>
              </a:rPr>
              <a:t>, perioada 2016 - 2020</a:t>
            </a:r>
            <a:endParaRPr lang="ro-RO" sz="1400" b="0" dirty="0">
              <a:effectLst/>
            </a:endParaRPr>
          </a:p>
        </c:rich>
      </c:tx>
      <c:layout>
        <c:manualLayout>
          <c:xMode val="edge"/>
          <c:yMode val="edge"/>
          <c:x val="0.13727070625212184"/>
          <c:y val="9.2592524295118835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4.1670131190959032E-2"/>
          <c:y val="0.26003672158429114"/>
          <c:w val="0.89019685039370078"/>
          <c:h val="0.54528755509799176"/>
        </c:manualLayout>
      </c:layout>
      <c:barChart>
        <c:barDir val="col"/>
        <c:grouping val="clustered"/>
        <c:varyColors val="0"/>
        <c:ser>
          <c:idx val="3"/>
          <c:order val="1"/>
          <c:tx>
            <c:strRef>
              <c:f>'PM10 DATE ZILNICE medii anuale'!$F$15</c:f>
              <c:strCache>
                <c:ptCount val="1"/>
                <c:pt idx="0">
                  <c:v>nr. zile între PIE și PSE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numRef>
              <c:f>'PM10 DATE ZILNICE medii anuale'!$B$16:$B$20</c:f>
              <c:numCache>
                <c:formatCode>General</c:formatCode>
                <c:ptCount val="5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  <c:pt idx="4">
                  <c:v>2016</c:v>
                </c:pt>
              </c:numCache>
            </c:numRef>
          </c:cat>
          <c:val>
            <c:numRef>
              <c:f>'PM10 DATE ZILNICE medii anuale'!$F$16:$F$20</c:f>
              <c:numCache>
                <c:formatCode>General</c:formatCode>
                <c:ptCount val="5"/>
                <c:pt idx="0">
                  <c:v>70</c:v>
                </c:pt>
                <c:pt idx="1">
                  <c:v>95</c:v>
                </c:pt>
                <c:pt idx="2">
                  <c:v>126</c:v>
                </c:pt>
                <c:pt idx="3">
                  <c:v>120</c:v>
                </c:pt>
                <c:pt idx="4">
                  <c:v>108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3C-4DD3-B4E8-9103E5F4CBD6}"/>
            </c:ext>
          </c:extLst>
        </c:ser>
        <c:ser>
          <c:idx val="0"/>
          <c:order val="2"/>
          <c:tx>
            <c:strRef>
              <c:f>'PM10 DATE ZILNICE medii anuale'!$C$15</c:f>
              <c:strCache>
                <c:ptCount val="1"/>
                <c:pt idx="0">
                  <c:v>nr. zile &gt;50 µg/m3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 w="2540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'PM10 DATE ZILNICE medii anuale'!$B$16:$B$20</c:f>
              <c:numCache>
                <c:formatCode>General</c:formatCode>
                <c:ptCount val="5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  <c:pt idx="4">
                  <c:v>2016</c:v>
                </c:pt>
              </c:numCache>
            </c:numRef>
          </c:cat>
          <c:val>
            <c:numRef>
              <c:f>'PM10 DATE ZILNICE medii anuale'!$C$16:$C$20</c:f>
              <c:numCache>
                <c:formatCode>General</c:formatCode>
                <c:ptCount val="5"/>
                <c:pt idx="0">
                  <c:v>21</c:v>
                </c:pt>
                <c:pt idx="1">
                  <c:v>20</c:v>
                </c:pt>
                <c:pt idx="2">
                  <c:v>25</c:v>
                </c:pt>
                <c:pt idx="3">
                  <c:v>21</c:v>
                </c:pt>
                <c:pt idx="4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3C-4DD3-B4E8-9103E5F4CBD6}"/>
            </c:ext>
          </c:extLst>
        </c:ser>
        <c:ser>
          <c:idx val="1"/>
          <c:order val="3"/>
          <c:tx>
            <c:strRef>
              <c:f>'PM10 DATE ZILNICE medii anuale'!$G$15</c:f>
              <c:strCache>
                <c:ptCount val="1"/>
                <c:pt idx="0">
                  <c:v>nr. zile mai mare de PSE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cat>
            <c:numRef>
              <c:f>'PM10 DATE ZILNICE medii anuale'!$B$16:$B$20</c:f>
              <c:numCache>
                <c:formatCode>General</c:formatCode>
                <c:ptCount val="5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  <c:pt idx="4">
                  <c:v>2016</c:v>
                </c:pt>
              </c:numCache>
            </c:numRef>
          </c:cat>
          <c:val>
            <c:numRef>
              <c:f>'PM10 DATE ZILNICE medii anuale'!$G$16:$G$20</c:f>
              <c:numCache>
                <c:formatCode>General</c:formatCode>
                <c:ptCount val="5"/>
                <c:pt idx="0">
                  <c:v>67</c:v>
                </c:pt>
                <c:pt idx="1">
                  <c:v>94</c:v>
                </c:pt>
                <c:pt idx="2">
                  <c:v>129</c:v>
                </c:pt>
                <c:pt idx="3">
                  <c:v>108</c:v>
                </c:pt>
                <c:pt idx="4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E3C-4DD3-B4E8-9103E5F4CB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2862783"/>
        <c:axId val="1"/>
      </c:barChart>
      <c:lineChart>
        <c:grouping val="standard"/>
        <c:varyColors val="0"/>
        <c:ser>
          <c:idx val="2"/>
          <c:order val="0"/>
          <c:tx>
            <c:strRef>
              <c:f>'PM10 DATE ZILNICE medii anuale'!$E$15</c:f>
              <c:strCache>
                <c:ptCount val="1"/>
                <c:pt idx="0">
                  <c:v>35 depășiri pentru VL și PIE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'PM10 DATE ZILNICE medii anuale'!$B$16:$B$20</c:f>
              <c:numCache>
                <c:formatCode>General</c:formatCode>
                <c:ptCount val="5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  <c:pt idx="4">
                  <c:v>2016</c:v>
                </c:pt>
              </c:numCache>
            </c:numRef>
          </c:cat>
          <c:val>
            <c:numRef>
              <c:f>'PM10 DATE ZILNICE medii anuale'!$E$16:$E$20</c:f>
              <c:numCache>
                <c:formatCode>General</c:formatCode>
                <c:ptCount val="5"/>
                <c:pt idx="0">
                  <c:v>35</c:v>
                </c:pt>
                <c:pt idx="1">
                  <c:v>35</c:v>
                </c:pt>
                <c:pt idx="2">
                  <c:v>35</c:v>
                </c:pt>
                <c:pt idx="3">
                  <c:v>35</c:v>
                </c:pt>
                <c:pt idx="4">
                  <c:v>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E3C-4DD3-B4E8-9103E5F4CB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32862783"/>
        <c:axId val="1"/>
      </c:lineChart>
      <c:catAx>
        <c:axId val="1032862783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40"/>
          <c:min val="0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2862783"/>
        <c:crosses val="autoZero"/>
        <c:crossBetween val="between"/>
        <c:majorUnit val="20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"/>
          <c:y val="0.8923601762894392"/>
          <c:w val="0.97782725351264344"/>
          <c:h val="0.1076398237105608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12700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AFD580-2001-48F6-8A45-52BA83FF99DD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958CC1-783B-45C2-B9B9-14338034B1C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90102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3DBF1-B344-4637-AE16-DC5095B72F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90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3DBF1-B344-4637-AE16-DC5095B72F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80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5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792886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12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740787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14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967877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15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148641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3DBF1-B344-4637-AE16-DC5095B72FA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26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072487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28938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688932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90061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713680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55623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10034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68945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279488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95523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84491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83521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9" y="0"/>
            <a:ext cx="12127291" cy="17416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7320" y="2071960"/>
            <a:ext cx="11887199" cy="294183"/>
          </a:xfrm>
          <a:prstGeom prst="rect">
            <a:avLst/>
          </a:prstGeom>
          <a:solidFill>
            <a:srgbClr val="C5E2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</a:pPr>
            <a:r>
              <a:rPr lang="ro-RO" sz="1600" b="1" dirty="0">
                <a:solidFill>
                  <a:schemeClr val="accent1">
                    <a:lumMod val="75000"/>
                  </a:schemeClr>
                </a:solidFill>
              </a:rPr>
              <a:t>Proiectul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ro-RO" sz="1600" b="1" dirty="0">
                <a:solidFill>
                  <a:schemeClr val="accent1">
                    <a:lumMod val="75000"/>
                  </a:schemeClr>
                </a:solidFill>
              </a:rPr>
              <a:t>Îmbunătățirea Sistemului de Evaluare și Monitorizare a Calității Aerului la nivel național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”</a:t>
            </a:r>
            <a:r>
              <a:rPr lang="ro-RO" sz="1600" b="1" dirty="0">
                <a:solidFill>
                  <a:schemeClr val="accent1">
                    <a:lumMod val="75000"/>
                  </a:schemeClr>
                </a:solidFill>
              </a:rPr>
              <a:t> Cod My SMIS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2014+:</a:t>
            </a:r>
            <a:r>
              <a:rPr lang="ro-RO" sz="1600" b="1" dirty="0">
                <a:solidFill>
                  <a:schemeClr val="accent1">
                    <a:lumMod val="75000"/>
                  </a:schemeClr>
                </a:solidFill>
              </a:rPr>
              <a:t> 139703</a:t>
            </a:r>
            <a:endParaRPr lang="ro-RO" sz="1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0994238"/>
              </p:ext>
            </p:extLst>
          </p:nvPr>
        </p:nvGraphicFramePr>
        <p:xfrm>
          <a:off x="147320" y="3675274"/>
          <a:ext cx="11969809" cy="21416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525">
                  <a:extLst>
                    <a:ext uri="{9D8B030D-6E8A-4147-A177-3AD203B41FA5}">
                      <a16:colId xmlns:a16="http://schemas.microsoft.com/office/drawing/2014/main" val="913732662"/>
                    </a:ext>
                  </a:extLst>
                </a:gridCol>
                <a:gridCol w="2987580">
                  <a:extLst>
                    <a:ext uri="{9D8B030D-6E8A-4147-A177-3AD203B41FA5}">
                      <a16:colId xmlns:a16="http://schemas.microsoft.com/office/drawing/2014/main" val="2044489899"/>
                    </a:ext>
                  </a:extLst>
                </a:gridCol>
                <a:gridCol w="7000704">
                  <a:extLst>
                    <a:ext uri="{9D8B030D-6E8A-4147-A177-3AD203B41FA5}">
                      <a16:colId xmlns:a16="http://schemas.microsoft.com/office/drawing/2014/main" val="2848907714"/>
                    </a:ext>
                  </a:extLst>
                </a:gridCol>
              </a:tblGrid>
              <a:tr h="502712">
                <a:tc>
                  <a:txBody>
                    <a:bodyPr/>
                    <a:lstStyle/>
                    <a:p>
                      <a:pPr algn="ctr"/>
                      <a:r>
                        <a:rPr lang="ro-RO" sz="1600" dirty="0"/>
                        <a:t>REGIUNE	</a:t>
                      </a:r>
                    </a:p>
                    <a:p>
                      <a:pPr algn="ctr"/>
                      <a:endParaRPr lang="ro-R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600" dirty="0"/>
                        <a:t>Județ sau Zonă/Municipiu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dirty="0"/>
                        <a:t>DESCRIERE ACHIZIȚII	</a:t>
                      </a:r>
                    </a:p>
                    <a:p>
                      <a:pPr algn="ctr" fontAlgn="ctr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12015302"/>
                  </a:ext>
                </a:extLst>
              </a:tr>
              <a:tr h="524522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b="1" u="none" strike="noStrike" dirty="0">
                          <a:effectLst/>
                        </a:rPr>
                        <a:t>REGIUNEA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b="1" u="none" strike="noStrike" dirty="0">
                          <a:effectLst/>
                        </a:rPr>
                        <a:t>NORD-EST</a:t>
                      </a:r>
                      <a:endParaRPr lang="ro-RO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o-RO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BACĂU/</a:t>
                      </a:r>
                    </a:p>
                    <a:p>
                      <a:pPr algn="l" fontAlgn="ctr"/>
                      <a:r>
                        <a:rPr lang="ro-RO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Municipiul Oneşti</a:t>
                      </a:r>
                      <a:endParaRPr lang="ro-RO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Amplasare staţie de monitorizare (Trafic) </a:t>
                      </a:r>
                      <a:br>
                        <a:rPr lang="it-IT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it-IT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Instalare echipamente prelevare PM</a:t>
                      </a:r>
                      <a:r>
                        <a:rPr lang="it-IT" sz="1600" u="none" strike="noStrike" baseline="-250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it-IT" sz="1600" b="1" i="0" u="none" strike="noStrike" baseline="-25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296378"/>
                  </a:ext>
                </a:extLst>
              </a:tr>
              <a:tr h="519022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o-RO" sz="16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BOTOSANI/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ro-RO" sz="16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Municipiul Botoşani</a:t>
                      </a:r>
                      <a:endParaRPr lang="ro-RO" sz="16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it-IT" sz="16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Amplasare staţie de monitorizare (Trafic) </a:t>
                      </a:r>
                      <a:endParaRPr lang="ro-RO" sz="1600" b="1" u="none" strike="noStrike" kern="12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algn="l" defTabSz="914400" rtl="0" eaLnBrk="1" fontAlgn="ctr" latinLnBrk="0" hangingPunct="1"/>
                      <a:r>
                        <a:rPr lang="it-IT" sz="16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Instalare echipamente prelevare PM10</a:t>
                      </a:r>
                      <a:endParaRPr lang="it-IT" sz="16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900910"/>
                  </a:ext>
                </a:extLst>
              </a:tr>
              <a:tr h="519022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o-RO" sz="160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VASLUI/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ro-RO" sz="160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Drânceni (Localitatea Albiţa)</a:t>
                      </a:r>
                      <a:endParaRPr lang="ro-RO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it-IT" sz="160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Amplasare staţie de monitorizare (Trafic) </a:t>
                      </a:r>
                      <a:endParaRPr lang="ro-RO" sz="1600" u="none" strike="noStrike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algn="l" defTabSz="914400" rtl="0" eaLnBrk="1" fontAlgn="ctr" latinLnBrk="0" hangingPunct="1"/>
                      <a:r>
                        <a:rPr lang="it-IT" sz="160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Instalare echipamente prelevare PM10</a:t>
                      </a:r>
                      <a:endParaRPr lang="it-IT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2043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8548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138596" y="720969"/>
            <a:ext cx="11570677" cy="2661761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o-RO" dirty="0"/>
              <a:t>Posibilitatea de respectare a criteriilor de amplasare la macroscară a punctelor de prelevare </a:t>
            </a:r>
            <a:r>
              <a:rPr lang="ro-RO" b="1" dirty="0"/>
              <a:t>referitor la reprezentativitate</a:t>
            </a:r>
            <a:r>
              <a:rPr lang="ro-RO" dirty="0"/>
              <a:t>:</a:t>
            </a:r>
          </a:p>
          <a:p>
            <a:pPr lvl="0"/>
            <a:endParaRPr lang="ro-RO" dirty="0"/>
          </a:p>
          <a:p>
            <a:pPr lvl="2"/>
            <a:r>
              <a:rPr lang="ro-RO" u="sng" dirty="0">
                <a:solidFill>
                  <a:srgbClr val="FFC000"/>
                </a:solidFill>
              </a:rPr>
              <a:t>Reprezentativitatea pentru </a:t>
            </a:r>
            <a:r>
              <a:rPr lang="ro-RO" sz="3000" u="sng" dirty="0">
                <a:solidFill>
                  <a:srgbClr val="FFC000"/>
                </a:solidFill>
              </a:rPr>
              <a:t>un segment de stradă cu o lungime mai mare sau egală cu 100 m</a:t>
            </a:r>
          </a:p>
          <a:p>
            <a:pPr lvl="2"/>
            <a:r>
              <a:rPr lang="ro-RO" u="sng" dirty="0">
                <a:solidFill>
                  <a:srgbClr val="FF0000"/>
                </a:solidFill>
              </a:rPr>
              <a:t>Reprezentativitatea pentru </a:t>
            </a:r>
            <a:r>
              <a:rPr lang="ro-RO" sz="3000" u="sng" dirty="0">
                <a:solidFill>
                  <a:srgbClr val="FF0000"/>
                </a:solidFill>
              </a:rPr>
              <a:t>amplasamente similare</a:t>
            </a:r>
            <a:r>
              <a:rPr lang="ro-RO" u="sng" dirty="0">
                <a:solidFill>
                  <a:srgbClr val="FF0000"/>
                </a:solidFill>
              </a:rPr>
              <a:t> care nu se află în imediata vecinătate</a:t>
            </a:r>
          </a:p>
          <a:p>
            <a:pPr marL="0" lvl="0" indent="0">
              <a:buNone/>
            </a:pPr>
            <a:endParaRPr lang="ro-RO" dirty="0"/>
          </a:p>
          <a:p>
            <a:r>
              <a:rPr lang="ro-RO" dirty="0"/>
              <a:t>Infrastructura sensibilă la poluare din vecinătatea căilor de trafic</a:t>
            </a:r>
          </a:p>
          <a:p>
            <a:pPr marL="0" lv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itle 1"/>
          <p:cNvSpPr txBox="1">
            <a:spLocks noGrp="1"/>
          </p:cNvSpPr>
          <p:nvPr>
            <p:ph type="title"/>
          </p:nvPr>
        </p:nvSpPr>
        <p:spPr>
          <a:xfrm>
            <a:off x="307729" y="86830"/>
            <a:ext cx="8880233" cy="634139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/>
            <a:r>
              <a:rPr lang="ro-RO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 amplasare se iau în considerare: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7728" y="3538318"/>
            <a:ext cx="10964009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 pitchFamily="34"/>
              <a:buChar char="•"/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De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asemenea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, pot fi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luaţi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în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considerare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următorii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factori</a:t>
            </a:r>
            <a:r>
              <a:rPr lang="ro-RO" sz="2800" dirty="0">
                <a:solidFill>
                  <a:srgbClr val="000000"/>
                </a:solidFill>
                <a:latin typeface="Calibri"/>
              </a:rPr>
              <a:t> (</a:t>
            </a:r>
            <a:r>
              <a:rPr lang="ro-RO" sz="2800" dirty="0"/>
              <a:t>amplasare la microscară a punctelor de prelevare)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:</a:t>
            </a:r>
            <a:endParaRPr lang="ro-RO" sz="2800" dirty="0">
              <a:solidFill>
                <a:srgbClr val="000000"/>
              </a:solidFill>
              <a:latin typeface="Calibri"/>
            </a:endParaRPr>
          </a:p>
          <a:p>
            <a:pPr marL="800100" lvl="1" indent="-342900">
              <a:buAutoNum type="alphaLcParenR"/>
            </a:pPr>
            <a:r>
              <a:rPr lang="en-US" u="sng" dirty="0" err="1"/>
              <a:t>sursele</a:t>
            </a:r>
            <a:r>
              <a:rPr lang="en-US" u="sng" dirty="0"/>
              <a:t> de </a:t>
            </a:r>
            <a:r>
              <a:rPr lang="en-US" u="sng" dirty="0" err="1"/>
              <a:t>interferenţă</a:t>
            </a:r>
            <a:r>
              <a:rPr lang="en-US" u="sng" dirty="0"/>
              <a:t>;</a:t>
            </a:r>
            <a:endParaRPr lang="ro-RO" u="sng" dirty="0"/>
          </a:p>
          <a:p>
            <a:pPr marL="800100" lvl="1" indent="-342900">
              <a:buAutoNum type="alphaLcParenR"/>
            </a:pPr>
            <a:r>
              <a:rPr lang="en-US" dirty="0" err="1"/>
              <a:t>securitatea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accesul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disponibilitatea</a:t>
            </a:r>
            <a:r>
              <a:rPr lang="en-US" dirty="0"/>
              <a:t> </a:t>
            </a:r>
            <a:r>
              <a:rPr lang="en-US" dirty="0" err="1"/>
              <a:t>energiei</a:t>
            </a:r>
            <a:r>
              <a:rPr lang="en-US" dirty="0"/>
              <a:t> </a:t>
            </a:r>
            <a:r>
              <a:rPr lang="en-US" dirty="0" err="1"/>
              <a:t>electrice</a:t>
            </a:r>
            <a:r>
              <a:rPr lang="en-US" dirty="0"/>
              <a:t> </a:t>
            </a:r>
            <a:r>
              <a:rPr lang="en-US" dirty="0" err="1"/>
              <a:t>şi</a:t>
            </a:r>
            <a:r>
              <a:rPr lang="en-US" dirty="0"/>
              <a:t> a </a:t>
            </a:r>
            <a:r>
              <a:rPr lang="en-US" dirty="0" err="1"/>
              <a:t>comunicaţiilor</a:t>
            </a:r>
            <a:r>
              <a:rPr lang="en-US" dirty="0"/>
              <a:t> </a:t>
            </a:r>
            <a:r>
              <a:rPr lang="en-US" dirty="0" err="1"/>
              <a:t>telefonice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vizibilitatea</a:t>
            </a:r>
            <a:r>
              <a:rPr lang="en-US" dirty="0"/>
              <a:t> </a:t>
            </a:r>
            <a:r>
              <a:rPr lang="en-US" dirty="0" err="1"/>
              <a:t>amplasamentului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raport</a:t>
            </a:r>
            <a:r>
              <a:rPr lang="en-US" dirty="0"/>
              <a:t> cu </a:t>
            </a:r>
            <a:r>
              <a:rPr lang="en-US" dirty="0" err="1"/>
              <a:t>împrejurimile</a:t>
            </a:r>
            <a:r>
              <a:rPr lang="en-US" dirty="0"/>
              <a:t> sale;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siguranţa</a:t>
            </a:r>
            <a:r>
              <a:rPr lang="en-US" dirty="0"/>
              <a:t> </a:t>
            </a:r>
            <a:r>
              <a:rPr lang="en-US" dirty="0" err="1"/>
              <a:t>publicului</a:t>
            </a:r>
            <a:r>
              <a:rPr lang="en-US" dirty="0"/>
              <a:t> </a:t>
            </a:r>
            <a:r>
              <a:rPr lang="en-US" dirty="0" err="1"/>
              <a:t>şi</a:t>
            </a:r>
            <a:r>
              <a:rPr lang="en-US" dirty="0"/>
              <a:t> a </a:t>
            </a:r>
            <a:r>
              <a:rPr lang="en-US" dirty="0" err="1"/>
              <a:t>operatorilor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oportunitatea</a:t>
            </a:r>
            <a:r>
              <a:rPr lang="en-US" dirty="0"/>
              <a:t> </a:t>
            </a:r>
            <a:r>
              <a:rPr lang="en-US" dirty="0" err="1"/>
              <a:t>amplasării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multor</a:t>
            </a:r>
            <a:r>
              <a:rPr lang="en-US" dirty="0"/>
              <a:t> </a:t>
            </a:r>
            <a:r>
              <a:rPr lang="en-US" dirty="0" err="1"/>
              <a:t>puncte</a:t>
            </a:r>
            <a:r>
              <a:rPr lang="en-US" dirty="0"/>
              <a:t> de </a:t>
            </a:r>
            <a:r>
              <a:rPr lang="en-US" dirty="0" err="1"/>
              <a:t>prelevare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mulţi</a:t>
            </a:r>
            <a:r>
              <a:rPr lang="en-US" dirty="0"/>
              <a:t> </a:t>
            </a:r>
            <a:r>
              <a:rPr lang="en-US" dirty="0" err="1"/>
              <a:t>poluanţi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acelaşi</a:t>
            </a:r>
            <a:r>
              <a:rPr lang="en-US" dirty="0"/>
              <a:t> </a:t>
            </a:r>
            <a:r>
              <a:rPr lang="en-US" dirty="0" err="1"/>
              <a:t>loc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planurile</a:t>
            </a:r>
            <a:r>
              <a:rPr lang="en-US" dirty="0"/>
              <a:t> de urbanism.</a:t>
            </a:r>
          </a:p>
        </p:txBody>
      </p:sp>
    </p:spTree>
    <p:extLst>
      <p:ext uri="{BB962C8B-B14F-4D97-AF65-F5344CB8AC3E}">
        <p14:creationId xmlns:p14="http://schemas.microsoft.com/office/powerpoint/2010/main" val="3797719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029" y="188384"/>
            <a:ext cx="11936135" cy="576853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o-RO" dirty="0"/>
              <a:t>	Pentru a respecta criteriul de amplasare la macroscară referitor la furnizarea datelor despre </a:t>
            </a:r>
            <a:r>
              <a:rPr lang="en-US" dirty="0" err="1"/>
              <a:t>ariile</a:t>
            </a:r>
            <a:r>
              <a:rPr lang="en-US" dirty="0"/>
              <a:t> din </a:t>
            </a:r>
            <a:r>
              <a:rPr lang="en-US" dirty="0" err="1"/>
              <a:t>interiorul</a:t>
            </a:r>
            <a:r>
              <a:rPr lang="en-US" dirty="0"/>
              <a:t> </a:t>
            </a:r>
            <a:r>
              <a:rPr lang="en-US" dirty="0" err="1"/>
              <a:t>zon</a:t>
            </a:r>
            <a:r>
              <a:rPr lang="ro-RO" dirty="0"/>
              <a:t>ei Botoșani/Municipiului Botoșani, </a:t>
            </a:r>
            <a:r>
              <a:rPr lang="en-US" dirty="0" err="1"/>
              <a:t>în</a:t>
            </a:r>
            <a:r>
              <a:rPr lang="en-US" dirty="0"/>
              <a:t> care </a:t>
            </a:r>
            <a:r>
              <a:rPr lang="en-US" u="sng" dirty="0"/>
              <a:t>apar </a:t>
            </a:r>
            <a:r>
              <a:rPr lang="en-US" b="1" u="sng" dirty="0" err="1"/>
              <a:t>cele</a:t>
            </a:r>
            <a:r>
              <a:rPr lang="en-US" b="1" u="sng" dirty="0"/>
              <a:t> </a:t>
            </a:r>
            <a:r>
              <a:rPr lang="en-US" b="1" u="sng" dirty="0" err="1"/>
              <a:t>mai</a:t>
            </a:r>
            <a:r>
              <a:rPr lang="en-US" b="1" u="sng" dirty="0"/>
              <a:t> </a:t>
            </a:r>
            <a:r>
              <a:rPr lang="en-US" b="1" u="sng" dirty="0" err="1"/>
              <a:t>mari</a:t>
            </a:r>
            <a:r>
              <a:rPr lang="en-US" b="1" u="sng" dirty="0"/>
              <a:t> </a:t>
            </a:r>
            <a:r>
              <a:rPr lang="en-US" b="1" u="sng" dirty="0" err="1"/>
              <a:t>concentraţii</a:t>
            </a:r>
            <a:r>
              <a:rPr lang="en-US" b="1" u="sng" dirty="0"/>
              <a:t> </a:t>
            </a:r>
            <a:r>
              <a:rPr lang="en-US" u="sng" dirty="0"/>
              <a:t>la care </a:t>
            </a:r>
            <a:r>
              <a:rPr lang="en-US" b="1" u="sng" dirty="0" err="1"/>
              <a:t>populaţia</a:t>
            </a:r>
            <a:r>
              <a:rPr lang="en-US" b="1" u="sng" dirty="0"/>
              <a:t> </a:t>
            </a:r>
            <a:r>
              <a:rPr lang="en-US" b="1" u="sng" dirty="0" err="1"/>
              <a:t>este</a:t>
            </a:r>
            <a:r>
              <a:rPr lang="en-US" b="1" u="sng" dirty="0"/>
              <a:t> </a:t>
            </a:r>
            <a:r>
              <a:rPr lang="en-US" b="1" u="sng" dirty="0" err="1"/>
              <a:t>susceptibilă</a:t>
            </a:r>
            <a:r>
              <a:rPr lang="en-US" b="1" u="sng" dirty="0"/>
              <a:t> a fi </a:t>
            </a:r>
            <a:r>
              <a:rPr lang="en-US" b="1" u="sng" dirty="0" err="1"/>
              <a:t>expusă</a:t>
            </a:r>
            <a:r>
              <a:rPr lang="ro-RO" b="1" u="sng" dirty="0"/>
              <a:t>,</a:t>
            </a:r>
            <a:r>
              <a:rPr lang="en-US" b="1" u="sng" dirty="0"/>
              <a:t> </a:t>
            </a:r>
            <a:r>
              <a:rPr lang="en-US" u="sng" dirty="0" err="1"/>
              <a:t>în</a:t>
            </a:r>
            <a:r>
              <a:rPr lang="en-US" u="sng" dirty="0"/>
              <a:t> mod direct </a:t>
            </a:r>
            <a:r>
              <a:rPr lang="en-US" u="sng" dirty="0" err="1"/>
              <a:t>sau</a:t>
            </a:r>
            <a:r>
              <a:rPr lang="en-US" u="sng" dirty="0"/>
              <a:t> indirect</a:t>
            </a:r>
            <a:r>
              <a:rPr lang="ro-RO" u="sng" dirty="0"/>
              <a:t>,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o </a:t>
            </a:r>
            <a:r>
              <a:rPr lang="en-US" dirty="0" err="1"/>
              <a:t>perioadă</a:t>
            </a:r>
            <a:r>
              <a:rPr lang="en-US" dirty="0"/>
              <a:t> de </a:t>
            </a:r>
            <a:r>
              <a:rPr lang="en-US" dirty="0" err="1"/>
              <a:t>timp</a:t>
            </a:r>
            <a:r>
              <a:rPr lang="en-US" dirty="0"/>
              <a:t> </a:t>
            </a:r>
            <a:r>
              <a:rPr lang="en-US" dirty="0" err="1"/>
              <a:t>semnificativă</a:t>
            </a:r>
            <a:r>
              <a:rPr lang="ro-RO" dirty="0"/>
              <a:t>,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raport</a:t>
            </a:r>
            <a:r>
              <a:rPr lang="en-US" dirty="0"/>
              <a:t> cu </a:t>
            </a:r>
            <a:r>
              <a:rPr lang="en-US" dirty="0" err="1"/>
              <a:t>perioadele</a:t>
            </a:r>
            <a:r>
              <a:rPr lang="en-US" dirty="0"/>
              <a:t> de </a:t>
            </a:r>
            <a:r>
              <a:rPr lang="en-US" dirty="0" err="1"/>
              <a:t>mediere</a:t>
            </a:r>
            <a:r>
              <a:rPr lang="en-US" dirty="0"/>
              <a:t> ale </a:t>
            </a:r>
            <a:r>
              <a:rPr lang="en-US" dirty="0" err="1"/>
              <a:t>valorilor-limtă</a:t>
            </a:r>
            <a:r>
              <a:rPr lang="ro-RO" dirty="0"/>
              <a:t> (zi, an calendaristic), au fost analizate următoarele aspecte:</a:t>
            </a:r>
          </a:p>
          <a:p>
            <a:pPr marL="0" indent="0">
              <a:buNone/>
            </a:pPr>
            <a:endParaRPr lang="ro-RO" dirty="0"/>
          </a:p>
          <a:p>
            <a:pPr marL="1371600" lvl="2" indent="-457200">
              <a:buFont typeface="+mj-lt"/>
              <a:buAutoNum type="arabicPeriod"/>
            </a:pPr>
            <a:r>
              <a:rPr lang="ro-RO" sz="3300" b="1" dirty="0"/>
              <a:t>Emisii</a:t>
            </a:r>
          </a:p>
          <a:p>
            <a:pPr marL="1428750" lvl="2" indent="-514350">
              <a:buFont typeface="+mj-lt"/>
              <a:buAutoNum type="arabicPeriod"/>
            </a:pPr>
            <a:r>
              <a:rPr lang="ro-RO" sz="3300" b="1" dirty="0"/>
              <a:t>Niveluri evaluate în zona de evaluare a calității aerului BOTOȘANI </a:t>
            </a:r>
          </a:p>
          <a:p>
            <a:pPr marL="1828800" lvl="4" indent="0">
              <a:buNone/>
            </a:pPr>
            <a:r>
              <a:rPr lang="ro-RO" sz="3100" b="1" dirty="0"/>
              <a:t>2.1 Măsurare - Rezultate RNMCA</a:t>
            </a:r>
          </a:p>
          <a:p>
            <a:pPr marL="1828800" lvl="4" indent="0">
              <a:buNone/>
            </a:pPr>
            <a:r>
              <a:rPr lang="ro-RO" sz="3100" b="1" dirty="0"/>
              <a:t>2.2 Modelare - Dispersia emisiilor</a:t>
            </a:r>
            <a:endParaRPr lang="ro-RO" sz="3100" i="1" dirty="0">
              <a:solidFill>
                <a:schemeClr val="bg2">
                  <a:lumMod val="75000"/>
                </a:schemeClr>
              </a:solidFill>
            </a:endParaRPr>
          </a:p>
          <a:p>
            <a:pPr marL="1428750" lvl="2" indent="-514350">
              <a:buFont typeface="+mj-lt"/>
              <a:buAutoNum type="arabicPeriod"/>
            </a:pPr>
            <a:r>
              <a:rPr lang="ro-RO" sz="3300" b="1" dirty="0"/>
              <a:t>Receptori – identificați pe hartă</a:t>
            </a:r>
          </a:p>
        </p:txBody>
      </p:sp>
    </p:spTree>
    <p:extLst>
      <p:ext uri="{BB962C8B-B14F-4D97-AF65-F5344CB8AC3E}">
        <p14:creationId xmlns:p14="http://schemas.microsoft.com/office/powerpoint/2010/main" val="1173860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319" y="457205"/>
            <a:ext cx="6529912" cy="45325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8160" y="3094914"/>
            <a:ext cx="3793589" cy="3441230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Oval 4"/>
          <p:cNvSpPr/>
          <p:nvPr/>
        </p:nvSpPr>
        <p:spPr>
          <a:xfrm rot="5400000">
            <a:off x="8755598" y="844990"/>
            <a:ext cx="723683" cy="888933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cxnSp>
        <p:nvCxnSpPr>
          <p:cNvPr id="9" name="Straight Connector 8"/>
          <p:cNvCxnSpPr>
            <a:stCxn id="5" idx="0"/>
            <a:endCxn id="3" idx="6"/>
          </p:cNvCxnSpPr>
          <p:nvPr/>
        </p:nvCxnSpPr>
        <p:spPr>
          <a:xfrm>
            <a:off x="9561906" y="1289457"/>
            <a:ext cx="299843" cy="352607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5" idx="4"/>
          </p:cNvCxnSpPr>
          <p:nvPr/>
        </p:nvCxnSpPr>
        <p:spPr>
          <a:xfrm flipH="1">
            <a:off x="6666461" y="1289457"/>
            <a:ext cx="2006512" cy="219808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3" name="Donut 32"/>
          <p:cNvSpPr/>
          <p:nvPr/>
        </p:nvSpPr>
        <p:spPr>
          <a:xfrm rot="5400000">
            <a:off x="7572927" y="4889741"/>
            <a:ext cx="596932" cy="796914"/>
          </a:xfrm>
          <a:prstGeom prst="donut">
            <a:avLst>
              <a:gd name="adj" fmla="val 1956"/>
            </a:avLst>
          </a:prstGeom>
          <a:solidFill>
            <a:schemeClr val="bg1"/>
          </a:solidFill>
          <a:ln w="9525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40" name="Left-Up Arrow 39"/>
          <p:cNvSpPr/>
          <p:nvPr/>
        </p:nvSpPr>
        <p:spPr>
          <a:xfrm>
            <a:off x="8503678" y="2998840"/>
            <a:ext cx="3142873" cy="2567784"/>
          </a:xfrm>
          <a:prstGeom prst="leftUpArrow">
            <a:avLst>
              <a:gd name="adj1" fmla="val 7850"/>
              <a:gd name="adj2" fmla="val 10086"/>
              <a:gd name="adj3" fmla="val 13659"/>
            </a:avLst>
          </a:prstGeom>
          <a:solidFill>
            <a:srgbClr val="E5FE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chemeClr val="tx1"/>
                </a:solidFill>
              </a:rPr>
              <a:t>Botoșani</a:t>
            </a:r>
            <a:r>
              <a:rPr lang="ro-RO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ro-RO" dirty="0">
                <a:solidFill>
                  <a:schemeClr val="tx1"/>
                </a:solidFill>
              </a:rPr>
              <a:t>15,93 – 28,24 t/an</a:t>
            </a:r>
            <a:endParaRPr lang="ro-RO" baseline="30000" dirty="0">
              <a:solidFill>
                <a:schemeClr val="tx1"/>
              </a:solidFill>
            </a:endParaRPr>
          </a:p>
          <a:p>
            <a:pPr algn="ctr"/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31" name="Donut 30"/>
          <p:cNvSpPr/>
          <p:nvPr/>
        </p:nvSpPr>
        <p:spPr>
          <a:xfrm rot="5400000">
            <a:off x="10989365" y="2204794"/>
            <a:ext cx="201237" cy="796914"/>
          </a:xfrm>
          <a:prstGeom prst="donut">
            <a:avLst>
              <a:gd name="adj" fmla="val 1956"/>
            </a:avLst>
          </a:prstGeom>
          <a:solidFill>
            <a:schemeClr val="bg1"/>
          </a:solidFill>
          <a:ln w="9525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29709" y="130482"/>
            <a:ext cx="272737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-457200">
              <a:buFont typeface="+mj-lt"/>
              <a:buAutoNum type="arabicPeriod"/>
            </a:pPr>
            <a:r>
              <a:rPr lang="ro-RO" sz="3300" b="1" dirty="0"/>
              <a:t>Emisii PM</a:t>
            </a:r>
            <a:r>
              <a:rPr lang="ro-RO" sz="3300" b="1" baseline="-25000" dirty="0"/>
              <a:t>10</a:t>
            </a:r>
          </a:p>
        </p:txBody>
      </p:sp>
      <p:graphicFrame>
        <p:nvGraphicFramePr>
          <p:cNvPr id="26" name="Chart 25"/>
          <p:cNvGraphicFramePr/>
          <p:nvPr>
            <p:extLst>
              <p:ext uri="{D42A27DB-BD31-4B8C-83A1-F6EECF244321}">
                <p14:modId xmlns:p14="http://schemas.microsoft.com/office/powerpoint/2010/main" val="88236269"/>
              </p:ext>
            </p:extLst>
          </p:nvPr>
        </p:nvGraphicFramePr>
        <p:xfrm>
          <a:off x="190606" y="927613"/>
          <a:ext cx="4752000" cy="2454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7" name="Chart 26"/>
          <p:cNvGraphicFramePr/>
          <p:nvPr>
            <p:extLst>
              <p:ext uri="{D42A27DB-BD31-4B8C-83A1-F6EECF244321}">
                <p14:modId xmlns:p14="http://schemas.microsoft.com/office/powerpoint/2010/main" val="1335311650"/>
              </p:ext>
            </p:extLst>
          </p:nvPr>
        </p:nvGraphicFramePr>
        <p:xfrm>
          <a:off x="204138" y="3487542"/>
          <a:ext cx="4752000" cy="3048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2" name="Rectangle 31"/>
          <p:cNvSpPr/>
          <p:nvPr/>
        </p:nvSpPr>
        <p:spPr>
          <a:xfrm>
            <a:off x="286454" y="6487500"/>
            <a:ext cx="28706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400" b="1" i="1" dirty="0"/>
              <a:t>Inventare de emisii - ANPM</a:t>
            </a:r>
            <a:endParaRPr lang="ro-RO" sz="1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312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581" y="255456"/>
            <a:ext cx="7834816" cy="6426056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>
          <a:xfrm rot="237268">
            <a:off x="7454555" y="1857531"/>
            <a:ext cx="2856259" cy="323629"/>
          </a:xfrm>
          <a:prstGeom prst="leftArrow">
            <a:avLst>
              <a:gd name="adj1" fmla="val 50000"/>
              <a:gd name="adj2" fmla="val 686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chemeClr val="bg1"/>
                </a:solidFill>
              </a:rPr>
              <a:t>Strada Tudor Vladimirescu</a:t>
            </a:r>
          </a:p>
        </p:txBody>
      </p:sp>
      <p:sp>
        <p:nvSpPr>
          <p:cNvPr id="28" name="Left Arrow 27"/>
          <p:cNvSpPr/>
          <p:nvPr/>
        </p:nvSpPr>
        <p:spPr>
          <a:xfrm rot="237268" flipH="1">
            <a:off x="2558006" y="3015177"/>
            <a:ext cx="3212983" cy="342925"/>
          </a:xfrm>
          <a:prstGeom prst="leftArrow">
            <a:avLst>
              <a:gd name="adj1" fmla="val 50000"/>
              <a:gd name="adj2" fmla="val 686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chemeClr val="bg1"/>
                </a:solidFill>
              </a:rPr>
              <a:t>Strada Arh. Marchidan</a:t>
            </a:r>
          </a:p>
        </p:txBody>
      </p:sp>
      <p:sp>
        <p:nvSpPr>
          <p:cNvPr id="29" name="Left Arrow 28"/>
          <p:cNvSpPr/>
          <p:nvPr/>
        </p:nvSpPr>
        <p:spPr>
          <a:xfrm rot="237268" flipH="1">
            <a:off x="1943719" y="1825957"/>
            <a:ext cx="3212983" cy="342925"/>
          </a:xfrm>
          <a:prstGeom prst="leftArrow">
            <a:avLst>
              <a:gd name="adj1" fmla="val 50000"/>
              <a:gd name="adj2" fmla="val 686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chemeClr val="bg1"/>
                </a:solidFill>
              </a:rPr>
              <a:t>Calea Națională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5464" y="151059"/>
            <a:ext cx="823962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indent="-457200">
              <a:buFont typeface="+mj-lt"/>
              <a:buAutoNum type="arabicPeriod"/>
            </a:pPr>
            <a:r>
              <a:rPr lang="ro-RO" sz="3300" b="1" dirty="0"/>
              <a:t>Emisii</a:t>
            </a:r>
          </a:p>
          <a:p>
            <a:pPr marL="0" lvl="2"/>
            <a:r>
              <a:rPr lang="ro-RO" sz="3300" b="1" dirty="0"/>
              <a:t>Surse liniare de emisii – reprezentare pe hartă</a:t>
            </a:r>
          </a:p>
        </p:txBody>
      </p:sp>
    </p:spTree>
    <p:extLst>
      <p:ext uri="{BB962C8B-B14F-4D97-AF65-F5344CB8AC3E}">
        <p14:creationId xmlns:p14="http://schemas.microsoft.com/office/powerpoint/2010/main" val="713416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738" y="-14129"/>
            <a:ext cx="1217682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o-RO" sz="3300" b="1" dirty="0"/>
              <a:t>2.1. Niveluri evaluate - zona de evaluare a calității aerului BOTOȘANI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24047" y="501397"/>
            <a:ext cx="887799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ro-RO" sz="3300" b="1" dirty="0"/>
              <a:t>BT -1 Determinări gravimetrice PM</a:t>
            </a:r>
            <a:r>
              <a:rPr lang="ro-RO" sz="3300" b="1" baseline="-25000" dirty="0"/>
              <a:t>10</a:t>
            </a:r>
            <a:endParaRPr lang="ro-RO" sz="3100" b="1" baseline="-25000" dirty="0"/>
          </a:p>
        </p:txBody>
      </p:sp>
      <p:sp>
        <p:nvSpPr>
          <p:cNvPr id="4" name="Rectangle 3"/>
          <p:cNvSpPr/>
          <p:nvPr/>
        </p:nvSpPr>
        <p:spPr>
          <a:xfrm>
            <a:off x="1856197" y="1003830"/>
            <a:ext cx="7503559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/>
            <a:r>
              <a:rPr lang="ro-RO" sz="3100" b="1" dirty="0"/>
              <a:t>Măsurare - Rezultate RNMCA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6356135"/>
              </p:ext>
            </p:extLst>
          </p:nvPr>
        </p:nvGraphicFramePr>
        <p:xfrm>
          <a:off x="283188" y="1712646"/>
          <a:ext cx="5596613" cy="3682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0956380"/>
              </p:ext>
            </p:extLst>
          </p:nvPr>
        </p:nvGraphicFramePr>
        <p:xfrm>
          <a:off x="6231703" y="1712646"/>
          <a:ext cx="5596613" cy="3682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7360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679" y="-38348"/>
            <a:ext cx="6527921" cy="44496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5" y="301445"/>
            <a:ext cx="6505095" cy="41920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138" y="2877777"/>
            <a:ext cx="3901740" cy="3492355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Oval 4"/>
          <p:cNvSpPr/>
          <p:nvPr/>
        </p:nvSpPr>
        <p:spPr>
          <a:xfrm rot="5400000">
            <a:off x="3475672" y="746668"/>
            <a:ext cx="723683" cy="888933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cxnSp>
        <p:nvCxnSpPr>
          <p:cNvPr id="9" name="Straight Connector 8"/>
          <p:cNvCxnSpPr>
            <a:stCxn id="5" idx="0"/>
          </p:cNvCxnSpPr>
          <p:nvPr/>
        </p:nvCxnSpPr>
        <p:spPr>
          <a:xfrm>
            <a:off x="4281980" y="1191135"/>
            <a:ext cx="434898" cy="325636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5" idx="4"/>
            <a:endCxn id="7" idx="1"/>
          </p:cNvCxnSpPr>
          <p:nvPr/>
        </p:nvCxnSpPr>
        <p:spPr>
          <a:xfrm flipH="1">
            <a:off x="1386535" y="1191135"/>
            <a:ext cx="2006512" cy="219808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 rot="5400000">
            <a:off x="8919348" y="368042"/>
            <a:ext cx="723683" cy="888933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cxnSp>
        <p:nvCxnSpPr>
          <p:cNvPr id="28" name="Straight Connector 27"/>
          <p:cNvCxnSpPr>
            <a:stCxn id="23" idx="4"/>
          </p:cNvCxnSpPr>
          <p:nvPr/>
        </p:nvCxnSpPr>
        <p:spPr>
          <a:xfrm flipH="1">
            <a:off x="6669877" y="812509"/>
            <a:ext cx="2166846" cy="3345668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23" idx="0"/>
          </p:cNvCxnSpPr>
          <p:nvPr/>
        </p:nvCxnSpPr>
        <p:spPr>
          <a:xfrm>
            <a:off x="9725656" y="812509"/>
            <a:ext cx="1003199" cy="3345668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3" name="Donut 32"/>
          <p:cNvSpPr/>
          <p:nvPr/>
        </p:nvSpPr>
        <p:spPr>
          <a:xfrm rot="5400000">
            <a:off x="2293001" y="4791419"/>
            <a:ext cx="596932" cy="796914"/>
          </a:xfrm>
          <a:prstGeom prst="donut">
            <a:avLst>
              <a:gd name="adj" fmla="val 1956"/>
            </a:avLst>
          </a:prstGeom>
          <a:solidFill>
            <a:schemeClr val="bg1"/>
          </a:solidFill>
          <a:ln w="9525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40" name="Left-Up Arrow 39"/>
          <p:cNvSpPr/>
          <p:nvPr/>
        </p:nvSpPr>
        <p:spPr>
          <a:xfrm>
            <a:off x="3249349" y="3603757"/>
            <a:ext cx="3142873" cy="2281695"/>
          </a:xfrm>
          <a:prstGeom prst="leftUpArrow">
            <a:avLst>
              <a:gd name="adj1" fmla="val 7850"/>
              <a:gd name="adj2" fmla="val 10086"/>
              <a:gd name="adj3" fmla="val 13659"/>
            </a:avLst>
          </a:prstGeom>
          <a:solidFill>
            <a:srgbClr val="E5FE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chemeClr val="tx1"/>
                </a:solidFill>
              </a:rPr>
              <a:t>Botoșani</a:t>
            </a:r>
            <a:r>
              <a:rPr lang="ro-RO" dirty="0">
                <a:solidFill>
                  <a:schemeClr val="tx1"/>
                </a:solidFill>
              </a:rPr>
              <a:t>  a 36 a valoare 31,0 – 35,0 </a:t>
            </a: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µg/m</a:t>
            </a:r>
            <a:r>
              <a:rPr lang="ro-RO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o-RO" baseline="30000" dirty="0">
              <a:solidFill>
                <a:schemeClr val="tx1"/>
              </a:solidFill>
            </a:endParaRPr>
          </a:p>
          <a:p>
            <a:pPr algn="ctr"/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31" name="Donut 30"/>
          <p:cNvSpPr/>
          <p:nvPr/>
        </p:nvSpPr>
        <p:spPr>
          <a:xfrm rot="5400000">
            <a:off x="5709439" y="2411271"/>
            <a:ext cx="201237" cy="796914"/>
          </a:xfrm>
          <a:prstGeom prst="donut">
            <a:avLst>
              <a:gd name="adj" fmla="val 1956"/>
            </a:avLst>
          </a:prstGeom>
          <a:solidFill>
            <a:schemeClr val="bg1"/>
          </a:solidFill>
          <a:ln w="9525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38" name="Donut 37"/>
          <p:cNvSpPr/>
          <p:nvPr/>
        </p:nvSpPr>
        <p:spPr>
          <a:xfrm rot="5400000">
            <a:off x="11197335" y="1888625"/>
            <a:ext cx="201237" cy="796914"/>
          </a:xfrm>
          <a:prstGeom prst="donut">
            <a:avLst>
              <a:gd name="adj" fmla="val 1956"/>
            </a:avLst>
          </a:prstGeom>
          <a:solidFill>
            <a:schemeClr val="bg1"/>
          </a:solidFill>
          <a:ln w="9525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2000" y="2507133"/>
            <a:ext cx="3976855" cy="3492000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3" name="Left-Up Arrow 42"/>
          <p:cNvSpPr/>
          <p:nvPr/>
        </p:nvSpPr>
        <p:spPr>
          <a:xfrm>
            <a:off x="8991442" y="3389221"/>
            <a:ext cx="2797144" cy="1555567"/>
          </a:xfrm>
          <a:prstGeom prst="leftUpArrow">
            <a:avLst>
              <a:gd name="adj1" fmla="val 7781"/>
              <a:gd name="adj2" fmla="val 18101"/>
              <a:gd name="adj3" fmla="val 19565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chemeClr val="tx1"/>
                </a:solidFill>
              </a:rPr>
              <a:t>Botoșani</a:t>
            </a:r>
            <a:r>
              <a:rPr lang="ro-RO" dirty="0">
                <a:solidFill>
                  <a:schemeClr val="tx1"/>
                </a:solidFill>
              </a:rPr>
              <a:t>  </a:t>
            </a:r>
          </a:p>
          <a:p>
            <a:pPr algn="ctr"/>
            <a:r>
              <a:rPr lang="ro-RO" dirty="0">
                <a:solidFill>
                  <a:schemeClr val="tx1"/>
                </a:solidFill>
              </a:rPr>
              <a:t>23,5 – 25,5 </a:t>
            </a: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µg/m</a:t>
            </a:r>
            <a:r>
              <a:rPr lang="ro-RO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o-RO" baseline="30000" dirty="0">
              <a:solidFill>
                <a:schemeClr val="tx1"/>
              </a:solidFill>
            </a:endParaRPr>
          </a:p>
          <a:p>
            <a:pPr algn="ctr"/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157722" y="5685399"/>
            <a:ext cx="417397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o-RO" sz="3300" b="1" dirty="0"/>
              <a:t>2.2 MODELARE</a:t>
            </a:r>
            <a:r>
              <a:rPr lang="en-GB" sz="3300" b="1" dirty="0"/>
              <a:t> </a:t>
            </a:r>
            <a:r>
              <a:rPr lang="ro-RO" sz="3300" b="1" dirty="0"/>
              <a:t>PM</a:t>
            </a:r>
            <a:r>
              <a:rPr lang="ro-RO" sz="3300" b="1" baseline="-25000" dirty="0"/>
              <a:t>10</a:t>
            </a:r>
            <a:r>
              <a:rPr lang="ro-RO" sz="3300" b="1" dirty="0"/>
              <a:t> – Dispersia emisiilor</a:t>
            </a:r>
          </a:p>
        </p:txBody>
      </p:sp>
      <p:sp>
        <p:nvSpPr>
          <p:cNvPr id="29" name="Donut 28"/>
          <p:cNvSpPr/>
          <p:nvPr/>
        </p:nvSpPr>
        <p:spPr>
          <a:xfrm rot="5400000">
            <a:off x="8197325" y="4334129"/>
            <a:ext cx="596932" cy="796914"/>
          </a:xfrm>
          <a:prstGeom prst="donut">
            <a:avLst>
              <a:gd name="adj" fmla="val 1956"/>
            </a:avLst>
          </a:prstGeom>
          <a:solidFill>
            <a:schemeClr val="bg1"/>
          </a:solidFill>
          <a:ln w="9525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696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333" y="1025130"/>
            <a:ext cx="8917858" cy="55985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9309" y="82072"/>
            <a:ext cx="11988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ro-RO" sz="3300" b="1" dirty="0"/>
              <a:t>3. Receptori sensibili la poluare </a:t>
            </a:r>
            <a:r>
              <a:rPr lang="ro-RO" sz="3300" dirty="0"/>
              <a:t>(în vecinătatea căilor de trafic)</a:t>
            </a:r>
            <a:r>
              <a:rPr lang="ro-RO" sz="3300" b="1" dirty="0"/>
              <a:t> – identificați pe hartă. Municipiul BOTOȘANI</a:t>
            </a:r>
          </a:p>
        </p:txBody>
      </p:sp>
      <p:sp>
        <p:nvSpPr>
          <p:cNvPr id="5" name="Rectangle 4"/>
          <p:cNvSpPr/>
          <p:nvPr/>
        </p:nvSpPr>
        <p:spPr>
          <a:xfrm>
            <a:off x="129308" y="1190068"/>
            <a:ext cx="3636447" cy="2862322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o-RO" b="1" dirty="0"/>
              <a:t>Calea Națională:</a:t>
            </a:r>
          </a:p>
          <a:p>
            <a:pPr fontAlgn="base"/>
            <a:r>
              <a:rPr lang="ro-RO" dirty="0"/>
              <a:t>Liceul "Alexandru cel Bun" </a:t>
            </a:r>
          </a:p>
          <a:p>
            <a:pPr fontAlgn="base"/>
            <a:r>
              <a:rPr lang="it-IT" dirty="0"/>
              <a:t>Scoala clasele I-VIII, Nr. 11</a:t>
            </a:r>
          </a:p>
          <a:p>
            <a:endParaRPr lang="ro-RO" b="1" dirty="0"/>
          </a:p>
          <a:p>
            <a:r>
              <a:rPr lang="ro-RO" b="1" dirty="0"/>
              <a:t>Strada Octav Bănclă:</a:t>
            </a:r>
          </a:p>
          <a:p>
            <a:r>
              <a:rPr lang="ro-RO" dirty="0"/>
              <a:t>Grădinița cu program prelungit nr. 9</a:t>
            </a:r>
          </a:p>
          <a:p>
            <a:endParaRPr lang="ro-RO" dirty="0"/>
          </a:p>
          <a:p>
            <a:r>
              <a:rPr lang="ro-RO" b="1" dirty="0"/>
              <a:t>Strada Arhimandrit Marchian:</a:t>
            </a:r>
          </a:p>
          <a:p>
            <a:r>
              <a:rPr lang="ro-RO" dirty="0"/>
              <a:t>Spitalul Județean de Urgență "Mavromati"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08" y="4499342"/>
            <a:ext cx="2897107" cy="215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571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1524002" y="1122360"/>
            <a:ext cx="9389803" cy="3014633"/>
          </a:xfrm>
        </p:spPr>
        <p:txBody>
          <a:bodyPr/>
          <a:lstStyle/>
          <a:p>
            <a:pPr lvl="0"/>
            <a:r>
              <a:rPr lang="ro-RO" sz="5400" b="1" dirty="0"/>
              <a:t>Propunere A.N.P.M pentru  amplasare stație trafic</a:t>
            </a:r>
            <a:br>
              <a:rPr lang="ro-RO" sz="5400" b="1" dirty="0"/>
            </a:br>
            <a:r>
              <a:rPr lang="ro-RO" sz="5400" b="1" dirty="0"/>
              <a:t>Municipiul BOTOȘANI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798194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79" y="2143953"/>
            <a:ext cx="3852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>
                <a:solidFill>
                  <a:srgbClr val="008000"/>
                </a:solidFill>
              </a:rPr>
              <a:t>Zona </a:t>
            </a:r>
            <a:r>
              <a:rPr lang="en-US" b="1" dirty="0">
                <a:solidFill>
                  <a:srgbClr val="008000"/>
                </a:solidFill>
              </a:rPr>
              <a:t>BOTO</a:t>
            </a:r>
            <a:r>
              <a:rPr lang="ro-RO" b="1" dirty="0">
                <a:solidFill>
                  <a:srgbClr val="008000"/>
                </a:solidFill>
              </a:rPr>
              <a:t>ȘANI/Municipiul Botoșani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97468" y="480794"/>
            <a:ext cx="7194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008000"/>
                </a:solidFill>
              </a:rPr>
              <a:t>Zona Botoșani/Municipiul Botoșani</a:t>
            </a:r>
            <a:r>
              <a:rPr lang="en-US" b="1" dirty="0">
                <a:solidFill>
                  <a:srgbClr val="008000"/>
                </a:solidFill>
              </a:rPr>
              <a:t>/Aria</a:t>
            </a:r>
            <a:r>
              <a:rPr lang="ro-RO" b="1" dirty="0">
                <a:solidFill>
                  <a:srgbClr val="008000"/>
                </a:solidFill>
              </a:rPr>
              <a:t> (rețea de trafic)</a:t>
            </a:r>
            <a:r>
              <a:rPr lang="en-US" b="1" dirty="0">
                <a:solidFill>
                  <a:srgbClr val="008000"/>
                </a:solidFill>
              </a:rPr>
              <a:t> </a:t>
            </a:r>
            <a:r>
              <a:rPr lang="en-US" b="1" dirty="0" err="1">
                <a:solidFill>
                  <a:srgbClr val="008000"/>
                </a:solidFill>
              </a:rPr>
              <a:t>analizat</a:t>
            </a:r>
            <a:r>
              <a:rPr lang="ro-RO" b="1" dirty="0">
                <a:solidFill>
                  <a:srgbClr val="008000"/>
                </a:solidFill>
              </a:rPr>
              <a:t>ă etapa 1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44" y="2689933"/>
            <a:ext cx="3483541" cy="282647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447060" y="3527811"/>
            <a:ext cx="905523" cy="840003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487" y="1036565"/>
            <a:ext cx="8201989" cy="5717569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5237825" y="1710033"/>
            <a:ext cx="3852909" cy="3705346"/>
          </a:xfrm>
          <a:prstGeom prst="ellipse">
            <a:avLst/>
          </a:prstGeom>
          <a:noFill/>
          <a:ln w="19050">
            <a:solidFill>
              <a:srgbClr val="FFFFCC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734386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31727" y="149351"/>
            <a:ext cx="7942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>
                <a:solidFill>
                  <a:srgbClr val="008000"/>
                </a:solidFill>
              </a:rPr>
              <a:t>Zona Bacău/Municipiul Onești</a:t>
            </a:r>
            <a:r>
              <a:rPr lang="en-US" b="1" dirty="0">
                <a:solidFill>
                  <a:srgbClr val="008000"/>
                </a:solidFill>
              </a:rPr>
              <a:t>/Aria</a:t>
            </a:r>
            <a:r>
              <a:rPr lang="ro-RO" b="1" dirty="0">
                <a:solidFill>
                  <a:srgbClr val="008000"/>
                </a:solidFill>
              </a:rPr>
              <a:t> (rețea de trafic)</a:t>
            </a:r>
            <a:r>
              <a:rPr lang="en-US" b="1" dirty="0">
                <a:solidFill>
                  <a:srgbClr val="008000"/>
                </a:solidFill>
              </a:rPr>
              <a:t> </a:t>
            </a:r>
            <a:r>
              <a:rPr lang="en-US" b="1" dirty="0" err="1">
                <a:solidFill>
                  <a:srgbClr val="008000"/>
                </a:solidFill>
              </a:rPr>
              <a:t>analizat</a:t>
            </a:r>
            <a:r>
              <a:rPr lang="ro-RO" b="1" dirty="0">
                <a:solidFill>
                  <a:srgbClr val="008000"/>
                </a:solidFill>
              </a:rPr>
              <a:t>ă etapa 2 - Propuneri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109" y="518683"/>
            <a:ext cx="10777591" cy="628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30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55282" y="429670"/>
            <a:ext cx="10931772" cy="597801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o-RO" sz="4000" dirty="0"/>
              <a:t>Activitatea A1.1 - Analiza privind situaţia actuală a monitorizării calităţii aerului la nivel naţional şi </a:t>
            </a:r>
            <a:r>
              <a:rPr lang="ro-RO" sz="4000" b="1" dirty="0"/>
              <a:t>identificarea amplasamentelor unor puncte suplimentare de prelevare pentru măsurări fixe </a:t>
            </a:r>
            <a:r>
              <a:rPr lang="ro-RO" sz="4000" dirty="0"/>
              <a:t>(noi staţii de monitorizare/ staţii existente în RNMCA)</a:t>
            </a:r>
            <a:endParaRPr lang="en-US" sz="4000" dirty="0"/>
          </a:p>
          <a:p>
            <a:pPr lvl="1" algn="just"/>
            <a:r>
              <a:rPr lang="ro-RO" i="1" dirty="0"/>
              <a:t>A1.1.3.</a:t>
            </a:r>
            <a:r>
              <a:rPr lang="ro-RO" sz="3600" dirty="0"/>
              <a:t> </a:t>
            </a:r>
            <a:r>
              <a:rPr lang="ro-RO" i="1" dirty="0"/>
              <a:t>Efectuarea de măsurători indicative în fiecare areal identificat și analiza datelor pentru stabilirea cu precizie a amplasamentelor  noilor  stații.</a:t>
            </a:r>
            <a:r>
              <a:rPr lang="ro-RO" sz="3600" dirty="0"/>
              <a:t> </a:t>
            </a:r>
          </a:p>
          <a:p>
            <a:pPr lvl="2" algn="just"/>
            <a:r>
              <a:rPr lang="ro-RO" dirty="0"/>
              <a:t>Efectuarea de campanii de măsurări ale poluanților </a:t>
            </a:r>
            <a:r>
              <a:rPr lang="ro-RO" u="sng" dirty="0"/>
              <a:t>cu respectarea procedurilor și programului stabilit de MMAP,</a:t>
            </a:r>
            <a:endParaRPr lang="ro-RO" dirty="0"/>
          </a:p>
          <a:p>
            <a:pPr lvl="2" algn="just"/>
            <a:r>
              <a:rPr lang="ro-RO" b="1" u="sng" dirty="0"/>
              <a:t>Evaluarea datelor și furnizarea unor propuneri de amplasament pentru noile locații, </a:t>
            </a:r>
          </a:p>
          <a:p>
            <a:pPr lvl="2" algn="just"/>
            <a:r>
              <a:rPr lang="ro-RO" dirty="0"/>
              <a:t>Rezultatele campaniilor vor fi verificate de ANPM. </a:t>
            </a:r>
          </a:p>
          <a:p>
            <a:pPr marL="914400" lvl="2" indent="0" algn="just">
              <a:buNone/>
            </a:pPr>
            <a:endParaRPr lang="ro-RO" sz="3200" dirty="0"/>
          </a:p>
          <a:p>
            <a:pPr marL="914400" lvl="2" indent="0" algn="just">
              <a:buNone/>
            </a:pPr>
            <a:r>
              <a:rPr lang="ro-RO" sz="3200" b="1" dirty="0"/>
              <a:t>Rezultat</a:t>
            </a:r>
            <a:r>
              <a:rPr lang="ro-RO" sz="3200" dirty="0"/>
              <a:t>: Identificarea, pentru fiecare areal, a amplasamentului cu cea mai bună reprezentativitate pentru tipul de stație stabilit.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20748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581" y="250937"/>
            <a:ext cx="7834816" cy="6426056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>
          <a:xfrm rot="237268">
            <a:off x="7454555" y="1857531"/>
            <a:ext cx="2856259" cy="323629"/>
          </a:xfrm>
          <a:prstGeom prst="leftArrow">
            <a:avLst>
              <a:gd name="adj1" fmla="val 50000"/>
              <a:gd name="adj2" fmla="val 686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chemeClr val="bg1"/>
                </a:solidFill>
              </a:rPr>
              <a:t>Strada Tudor Vladimirescu</a:t>
            </a:r>
          </a:p>
        </p:txBody>
      </p:sp>
      <p:sp>
        <p:nvSpPr>
          <p:cNvPr id="15" name="7-Point Star 14"/>
          <p:cNvSpPr/>
          <p:nvPr/>
        </p:nvSpPr>
        <p:spPr>
          <a:xfrm>
            <a:off x="9202745" y="5436594"/>
            <a:ext cx="493652" cy="469322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6" name="TextBox 15"/>
          <p:cNvSpPr txBox="1"/>
          <p:nvPr/>
        </p:nvSpPr>
        <p:spPr>
          <a:xfrm>
            <a:off x="9037274" y="5010398"/>
            <a:ext cx="1455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Propunerea 1</a:t>
            </a:r>
          </a:p>
        </p:txBody>
      </p:sp>
      <p:sp>
        <p:nvSpPr>
          <p:cNvPr id="17" name="7-Point Star 16"/>
          <p:cNvSpPr/>
          <p:nvPr/>
        </p:nvSpPr>
        <p:spPr>
          <a:xfrm>
            <a:off x="9756892" y="5698333"/>
            <a:ext cx="493652" cy="469322"/>
          </a:xfrm>
          <a:prstGeom prst="star7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8" name="7-Point Star 17"/>
          <p:cNvSpPr/>
          <p:nvPr/>
        </p:nvSpPr>
        <p:spPr>
          <a:xfrm>
            <a:off x="8543622" y="5075972"/>
            <a:ext cx="493652" cy="469322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9" name="TextBox 18"/>
          <p:cNvSpPr txBox="1"/>
          <p:nvPr/>
        </p:nvSpPr>
        <p:spPr>
          <a:xfrm>
            <a:off x="9765037" y="5316474"/>
            <a:ext cx="1455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Propunerea 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296255" y="5785796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</a:t>
            </a:r>
            <a:r>
              <a:rPr lang="ro-RO" dirty="0"/>
              <a:t> 3</a:t>
            </a:r>
          </a:p>
        </p:txBody>
      </p:sp>
      <p:sp>
        <p:nvSpPr>
          <p:cNvPr id="21" name="7-Point Star 20"/>
          <p:cNvSpPr/>
          <p:nvPr/>
        </p:nvSpPr>
        <p:spPr>
          <a:xfrm>
            <a:off x="6213319" y="2670135"/>
            <a:ext cx="493652" cy="469322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3" name="7-Point Star 22"/>
          <p:cNvSpPr/>
          <p:nvPr/>
        </p:nvSpPr>
        <p:spPr>
          <a:xfrm>
            <a:off x="6724451" y="4266655"/>
            <a:ext cx="493652" cy="469322"/>
          </a:xfrm>
          <a:prstGeom prst="star7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4" name="7-Point Star 23"/>
          <p:cNvSpPr/>
          <p:nvPr/>
        </p:nvSpPr>
        <p:spPr>
          <a:xfrm>
            <a:off x="3791176" y="1383658"/>
            <a:ext cx="493652" cy="469322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5" name="7-Point Star 24"/>
          <p:cNvSpPr/>
          <p:nvPr/>
        </p:nvSpPr>
        <p:spPr>
          <a:xfrm>
            <a:off x="10262157" y="6207671"/>
            <a:ext cx="493652" cy="469322"/>
          </a:xfrm>
          <a:prstGeom prst="star7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6" name="TextBox 25"/>
          <p:cNvSpPr txBox="1"/>
          <p:nvPr/>
        </p:nvSpPr>
        <p:spPr>
          <a:xfrm>
            <a:off x="10840763" y="6354135"/>
            <a:ext cx="929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Rezervă</a:t>
            </a:r>
            <a:endParaRPr lang="ro-RO" dirty="0"/>
          </a:p>
        </p:txBody>
      </p:sp>
      <p:sp>
        <p:nvSpPr>
          <p:cNvPr id="27" name="7-Point Star 26"/>
          <p:cNvSpPr/>
          <p:nvPr/>
        </p:nvSpPr>
        <p:spPr>
          <a:xfrm>
            <a:off x="6804333" y="1480080"/>
            <a:ext cx="493652" cy="469322"/>
          </a:xfrm>
          <a:prstGeom prst="star7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8" name="Left Arrow 27"/>
          <p:cNvSpPr/>
          <p:nvPr/>
        </p:nvSpPr>
        <p:spPr>
          <a:xfrm rot="237268" flipH="1">
            <a:off x="2558006" y="3015177"/>
            <a:ext cx="3212983" cy="342925"/>
          </a:xfrm>
          <a:prstGeom prst="leftArrow">
            <a:avLst>
              <a:gd name="adj1" fmla="val 50000"/>
              <a:gd name="adj2" fmla="val 686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chemeClr val="bg1"/>
                </a:solidFill>
              </a:rPr>
              <a:t>Strada Arh. Marchidan</a:t>
            </a:r>
          </a:p>
        </p:txBody>
      </p:sp>
      <p:sp>
        <p:nvSpPr>
          <p:cNvPr id="29" name="Left Arrow 28"/>
          <p:cNvSpPr/>
          <p:nvPr/>
        </p:nvSpPr>
        <p:spPr>
          <a:xfrm rot="237268" flipH="1">
            <a:off x="1943719" y="1825957"/>
            <a:ext cx="3212983" cy="342925"/>
          </a:xfrm>
          <a:prstGeom prst="leftArrow">
            <a:avLst>
              <a:gd name="adj1" fmla="val 50000"/>
              <a:gd name="adj2" fmla="val 686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chemeClr val="bg1"/>
                </a:solidFill>
              </a:rPr>
              <a:t>Calea Națională</a:t>
            </a:r>
          </a:p>
        </p:txBody>
      </p:sp>
      <p:sp>
        <p:nvSpPr>
          <p:cNvPr id="2" name="Oval 1"/>
          <p:cNvSpPr/>
          <p:nvPr/>
        </p:nvSpPr>
        <p:spPr>
          <a:xfrm>
            <a:off x="5311028" y="3624777"/>
            <a:ext cx="360000" cy="360000"/>
          </a:xfrm>
          <a:prstGeom prst="ellipse">
            <a:avLst/>
          </a:prstGeom>
          <a:noFill/>
          <a:ln w="444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31" name="Oval 30"/>
          <p:cNvSpPr/>
          <p:nvPr/>
        </p:nvSpPr>
        <p:spPr>
          <a:xfrm>
            <a:off x="348626" y="1355998"/>
            <a:ext cx="360000" cy="360000"/>
          </a:xfrm>
          <a:prstGeom prst="ellipse">
            <a:avLst/>
          </a:prstGeom>
          <a:noFill/>
          <a:ln w="444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32" name="TextBox 31"/>
          <p:cNvSpPr txBox="1"/>
          <p:nvPr/>
        </p:nvSpPr>
        <p:spPr>
          <a:xfrm>
            <a:off x="182475" y="1715576"/>
            <a:ext cx="1261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Fond urban</a:t>
            </a:r>
          </a:p>
        </p:txBody>
      </p:sp>
    </p:spTree>
    <p:extLst>
      <p:ext uri="{BB962C8B-B14F-4D97-AF65-F5344CB8AC3E}">
        <p14:creationId xmlns:p14="http://schemas.microsoft.com/office/powerpoint/2010/main" val="79296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85137" y="1355179"/>
            <a:ext cx="8437521" cy="4069054"/>
            <a:chOff x="785137" y="1355179"/>
            <a:chExt cx="8437521" cy="406905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5137" y="1355179"/>
              <a:ext cx="8437521" cy="4069054"/>
            </a:xfrm>
            <a:prstGeom prst="rect">
              <a:avLst/>
            </a:prstGeom>
          </p:spPr>
        </p:pic>
        <p:sp>
          <p:nvSpPr>
            <p:cNvPr id="3" name="7-Point Star 2"/>
            <p:cNvSpPr/>
            <p:nvPr/>
          </p:nvSpPr>
          <p:spPr>
            <a:xfrm>
              <a:off x="4876131" y="3358391"/>
              <a:ext cx="493652" cy="469322"/>
            </a:xfrm>
            <a:prstGeom prst="star7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sp>
          <p:nvSpPr>
            <p:cNvPr id="4" name="7-Point Star 3"/>
            <p:cNvSpPr/>
            <p:nvPr/>
          </p:nvSpPr>
          <p:spPr>
            <a:xfrm>
              <a:off x="5387263" y="4954911"/>
              <a:ext cx="493652" cy="469322"/>
            </a:xfrm>
            <a:prstGeom prst="star7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sp>
          <p:nvSpPr>
            <p:cNvPr id="5" name="7-Point Star 4"/>
            <p:cNvSpPr/>
            <p:nvPr/>
          </p:nvSpPr>
          <p:spPr>
            <a:xfrm>
              <a:off x="2310152" y="2010270"/>
              <a:ext cx="493652" cy="469322"/>
            </a:xfrm>
            <a:prstGeom prst="star7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sp>
          <p:nvSpPr>
            <p:cNvPr id="6" name="7-Point Star 5"/>
            <p:cNvSpPr/>
            <p:nvPr/>
          </p:nvSpPr>
          <p:spPr>
            <a:xfrm>
              <a:off x="5447478" y="2119176"/>
              <a:ext cx="493652" cy="469322"/>
            </a:xfrm>
            <a:prstGeom prst="star7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543622" y="5010398"/>
            <a:ext cx="3227139" cy="1713069"/>
            <a:chOff x="8543622" y="5010398"/>
            <a:chExt cx="3227139" cy="1713069"/>
          </a:xfrm>
        </p:grpSpPr>
        <p:sp>
          <p:nvSpPr>
            <p:cNvPr id="9" name="7-Point Star 8"/>
            <p:cNvSpPr/>
            <p:nvPr/>
          </p:nvSpPr>
          <p:spPr>
            <a:xfrm>
              <a:off x="9202745" y="5436594"/>
              <a:ext cx="493652" cy="469322"/>
            </a:xfrm>
            <a:prstGeom prst="star7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037274" y="5010398"/>
              <a:ext cx="14555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o-RO" dirty="0"/>
                <a:t>Propunerea 1</a:t>
              </a:r>
            </a:p>
          </p:txBody>
        </p:sp>
        <p:sp>
          <p:nvSpPr>
            <p:cNvPr id="11" name="7-Point Star 10"/>
            <p:cNvSpPr/>
            <p:nvPr/>
          </p:nvSpPr>
          <p:spPr>
            <a:xfrm>
              <a:off x="9756892" y="5698333"/>
              <a:ext cx="493652" cy="469322"/>
            </a:xfrm>
            <a:prstGeom prst="star7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sp>
          <p:nvSpPr>
            <p:cNvPr id="12" name="7-Point Star 11"/>
            <p:cNvSpPr/>
            <p:nvPr/>
          </p:nvSpPr>
          <p:spPr>
            <a:xfrm>
              <a:off x="8543622" y="5075972"/>
              <a:ext cx="493652" cy="469322"/>
            </a:xfrm>
            <a:prstGeom prst="star7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765037" y="5316474"/>
              <a:ext cx="14555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o-RO" dirty="0"/>
                <a:t>Propunerea 2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296255" y="5785796"/>
              <a:ext cx="14745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o-RO" b="1" dirty="0"/>
                <a:t>Propunerea</a:t>
              </a:r>
              <a:r>
                <a:rPr lang="ro-RO" dirty="0"/>
                <a:t> 3</a:t>
              </a:r>
            </a:p>
          </p:txBody>
        </p:sp>
        <p:sp>
          <p:nvSpPr>
            <p:cNvPr id="15" name="7-Point Star 14"/>
            <p:cNvSpPr/>
            <p:nvPr/>
          </p:nvSpPr>
          <p:spPr>
            <a:xfrm>
              <a:off x="10262157" y="6207671"/>
              <a:ext cx="493652" cy="469322"/>
            </a:xfrm>
            <a:prstGeom prst="star7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840763" y="6354135"/>
              <a:ext cx="9299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o-RO" b="1" dirty="0"/>
                <a:t>Rezervă</a:t>
              </a:r>
              <a:endParaRPr lang="ro-RO" dirty="0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811" y="215656"/>
            <a:ext cx="2562523" cy="34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643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839" y="1291031"/>
            <a:ext cx="6236301" cy="506189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439091" y="1769773"/>
            <a:ext cx="3630978" cy="3413963"/>
            <a:chOff x="3676835" y="3799741"/>
            <a:chExt cx="3630978" cy="3413963"/>
          </a:xfrm>
        </p:grpSpPr>
        <p:sp>
          <p:nvSpPr>
            <p:cNvPr id="4" name="7-Point Star 3"/>
            <p:cNvSpPr/>
            <p:nvPr/>
          </p:nvSpPr>
          <p:spPr>
            <a:xfrm>
              <a:off x="6242814" y="5147862"/>
              <a:ext cx="493652" cy="469322"/>
            </a:xfrm>
            <a:prstGeom prst="star7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sp>
          <p:nvSpPr>
            <p:cNvPr id="5" name="7-Point Star 4"/>
            <p:cNvSpPr/>
            <p:nvPr/>
          </p:nvSpPr>
          <p:spPr>
            <a:xfrm>
              <a:off x="6753946" y="6744382"/>
              <a:ext cx="493652" cy="469322"/>
            </a:xfrm>
            <a:prstGeom prst="star7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sp>
          <p:nvSpPr>
            <p:cNvPr id="6" name="7-Point Star 5"/>
            <p:cNvSpPr/>
            <p:nvPr/>
          </p:nvSpPr>
          <p:spPr>
            <a:xfrm>
              <a:off x="3676835" y="3799741"/>
              <a:ext cx="493652" cy="469322"/>
            </a:xfrm>
            <a:prstGeom prst="star7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sp>
          <p:nvSpPr>
            <p:cNvPr id="7" name="7-Point Star 6"/>
            <p:cNvSpPr/>
            <p:nvPr/>
          </p:nvSpPr>
          <p:spPr>
            <a:xfrm>
              <a:off x="6814161" y="3908647"/>
              <a:ext cx="493652" cy="469322"/>
            </a:xfrm>
            <a:prstGeom prst="star7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711327" y="1440218"/>
            <a:ext cx="5526207" cy="4057970"/>
            <a:chOff x="2711327" y="1440218"/>
            <a:chExt cx="5526207" cy="4057970"/>
          </a:xfrm>
        </p:grpSpPr>
        <p:sp>
          <p:nvSpPr>
            <p:cNvPr id="11" name="TextBox 10"/>
            <p:cNvSpPr txBox="1"/>
            <p:nvPr/>
          </p:nvSpPr>
          <p:spPr>
            <a:xfrm>
              <a:off x="5149543" y="2818057"/>
              <a:ext cx="16134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o-RO" b="1" dirty="0">
                  <a:solidFill>
                    <a:schemeClr val="bg1"/>
                  </a:solidFill>
                </a:rPr>
                <a:t>Propunerea 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11327" y="1471372"/>
              <a:ext cx="16041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o-RO" b="1" dirty="0">
                  <a:solidFill>
                    <a:schemeClr val="bg1"/>
                  </a:solidFill>
                </a:rPr>
                <a:t>Propunerea 2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763028" y="5128856"/>
              <a:ext cx="14745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o-RO" b="1" dirty="0">
                  <a:solidFill>
                    <a:schemeClr val="bg1"/>
                  </a:solidFill>
                </a:rPr>
                <a:t>Propunerea 3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05070" y="1440218"/>
              <a:ext cx="9299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o-RO" b="1" dirty="0">
                  <a:solidFill>
                    <a:schemeClr val="bg1"/>
                  </a:solidFill>
                </a:rPr>
                <a:t>Rezervă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3798" y="418227"/>
            <a:ext cx="2715004" cy="372479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8543622" y="5010398"/>
            <a:ext cx="3227139" cy="1713069"/>
            <a:chOff x="8543622" y="5010398"/>
            <a:chExt cx="3227139" cy="1713069"/>
          </a:xfrm>
        </p:grpSpPr>
        <p:sp>
          <p:nvSpPr>
            <p:cNvPr id="20" name="7-Point Star 19"/>
            <p:cNvSpPr/>
            <p:nvPr/>
          </p:nvSpPr>
          <p:spPr>
            <a:xfrm>
              <a:off x="9202745" y="5436594"/>
              <a:ext cx="493652" cy="469322"/>
            </a:xfrm>
            <a:prstGeom prst="star7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037274" y="5010398"/>
              <a:ext cx="14555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o-RO" dirty="0"/>
                <a:t>Propunerea 1</a:t>
              </a:r>
            </a:p>
          </p:txBody>
        </p:sp>
        <p:sp>
          <p:nvSpPr>
            <p:cNvPr id="22" name="7-Point Star 21"/>
            <p:cNvSpPr/>
            <p:nvPr/>
          </p:nvSpPr>
          <p:spPr>
            <a:xfrm>
              <a:off x="9756892" y="5698333"/>
              <a:ext cx="493652" cy="469322"/>
            </a:xfrm>
            <a:prstGeom prst="star7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sp>
          <p:nvSpPr>
            <p:cNvPr id="23" name="7-Point Star 22"/>
            <p:cNvSpPr/>
            <p:nvPr/>
          </p:nvSpPr>
          <p:spPr>
            <a:xfrm>
              <a:off x="8543622" y="5075972"/>
              <a:ext cx="493652" cy="469322"/>
            </a:xfrm>
            <a:prstGeom prst="star7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765037" y="5316474"/>
              <a:ext cx="14555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o-RO" dirty="0"/>
                <a:t>Propunerea 2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296255" y="5785796"/>
              <a:ext cx="14745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o-RO" b="1" dirty="0"/>
                <a:t>Propunerea</a:t>
              </a:r>
              <a:r>
                <a:rPr lang="ro-RO" dirty="0"/>
                <a:t> 3</a:t>
              </a:r>
            </a:p>
          </p:txBody>
        </p:sp>
        <p:sp>
          <p:nvSpPr>
            <p:cNvPr id="26" name="7-Point Star 25"/>
            <p:cNvSpPr/>
            <p:nvPr/>
          </p:nvSpPr>
          <p:spPr>
            <a:xfrm>
              <a:off x="10262157" y="6207671"/>
              <a:ext cx="493652" cy="469322"/>
            </a:xfrm>
            <a:prstGeom prst="star7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840763" y="6354135"/>
              <a:ext cx="9299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o-RO" b="1" dirty="0"/>
                <a:t>Rezervă</a:t>
              </a:r>
              <a:endParaRPr lang="ro-RO" dirty="0"/>
            </a:p>
          </p:txBody>
        </p:sp>
      </p:grpSp>
    </p:spTree>
    <p:extLst>
      <p:ext uri="{BB962C8B-B14F-4D97-AF65-F5344CB8AC3E}">
        <p14:creationId xmlns:p14="http://schemas.microsoft.com/office/powerpoint/2010/main" val="2768166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606" y="454958"/>
            <a:ext cx="11345073" cy="6271365"/>
          </a:xfrm>
          <a:prstGeom prst="rect">
            <a:avLst/>
          </a:prstGeom>
        </p:spPr>
      </p:pic>
      <p:sp>
        <p:nvSpPr>
          <p:cNvPr id="3" name="7-Point Star 2"/>
          <p:cNvSpPr/>
          <p:nvPr/>
        </p:nvSpPr>
        <p:spPr>
          <a:xfrm>
            <a:off x="7556267" y="3216643"/>
            <a:ext cx="493652" cy="469322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3637" y="85626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5898" y="0"/>
            <a:ext cx="2480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Int. cu </a:t>
            </a:r>
          </a:p>
          <a:p>
            <a:r>
              <a:rPr lang="ro-RO" dirty="0"/>
              <a:t>cu strada Arh. Marchian 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570555" y="646331"/>
            <a:ext cx="5796720" cy="28049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 rot="21029033">
            <a:off x="7587939" y="3903284"/>
            <a:ext cx="14872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400" dirty="0"/>
              <a:t>R = circa 600 m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665999" y="120354"/>
            <a:ext cx="2872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Calea Națională, </a:t>
            </a:r>
            <a:r>
              <a:rPr lang="ro-RO" dirty="0"/>
              <a:t>Piata Mare </a:t>
            </a:r>
            <a:endParaRPr lang="ro-RO" dirty="0">
              <a:solidFill>
                <a:srgbClr val="00206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7994888" y="1093280"/>
            <a:ext cx="205262" cy="28642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8207460" y="4221041"/>
            <a:ext cx="248171" cy="12448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3064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92" y="241946"/>
            <a:ext cx="11496782" cy="65197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74604" y="-12669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1</a:t>
            </a:r>
          </a:p>
        </p:txBody>
      </p:sp>
    </p:spTree>
    <p:extLst>
      <p:ext uri="{BB962C8B-B14F-4D97-AF65-F5344CB8AC3E}">
        <p14:creationId xmlns:p14="http://schemas.microsoft.com/office/powerpoint/2010/main" val="17407188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725" y="263591"/>
            <a:ext cx="5643286" cy="3259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75" y="3565132"/>
            <a:ext cx="5543268" cy="30934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9221" y="3614292"/>
            <a:ext cx="5643286" cy="3185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875" y="209980"/>
            <a:ext cx="5086195" cy="32090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74604" y="-12669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1</a:t>
            </a:r>
          </a:p>
        </p:txBody>
      </p:sp>
      <p:sp>
        <p:nvSpPr>
          <p:cNvPr id="7" name="Rectangle 6"/>
          <p:cNvSpPr/>
          <p:nvPr/>
        </p:nvSpPr>
        <p:spPr>
          <a:xfrm>
            <a:off x="1039587" y="-51710"/>
            <a:ext cx="3681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u="sng" dirty="0"/>
              <a:t>cel mult 10 m de bordura trotuarului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40677346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98" y="1101289"/>
            <a:ext cx="11603980" cy="5497297"/>
          </a:xfrm>
          <a:prstGeom prst="rect">
            <a:avLst/>
          </a:prstGeom>
        </p:spPr>
      </p:pic>
      <p:sp>
        <p:nvSpPr>
          <p:cNvPr id="3" name="7-Point Star 2"/>
          <p:cNvSpPr/>
          <p:nvPr/>
        </p:nvSpPr>
        <p:spPr>
          <a:xfrm>
            <a:off x="3273741" y="2349150"/>
            <a:ext cx="493652" cy="469322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3637" y="85626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2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178710" y="1052819"/>
            <a:ext cx="0" cy="17656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437196" y="361196"/>
            <a:ext cx="1367854" cy="21174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014905" y="421778"/>
            <a:ext cx="14872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400" dirty="0"/>
              <a:t>R = circa 200 m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665999" y="85626"/>
            <a:ext cx="5972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/>
              <a:t>În apropierea intersecției „ Uzina Electrică”</a:t>
            </a:r>
            <a:r>
              <a:rPr lang="ro-RO" dirty="0"/>
              <a:t> </a:t>
            </a:r>
            <a:r>
              <a:rPr lang="en-GB" b="1" dirty="0"/>
              <a:t>– </a:t>
            </a:r>
            <a:r>
              <a:rPr lang="en-GB" dirty="0" err="1"/>
              <a:t>Calea</a:t>
            </a:r>
            <a:r>
              <a:rPr lang="en-GB" dirty="0"/>
              <a:t> Na</a:t>
            </a:r>
            <a:r>
              <a:rPr lang="ro-RO" dirty="0"/>
              <a:t>țională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7316" y="0"/>
            <a:ext cx="2842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Intersecția cu strada Sucevei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89374" y="683487"/>
            <a:ext cx="1420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Strada Uzinei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809966" y="969245"/>
            <a:ext cx="306860" cy="13904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710019" y="659252"/>
            <a:ext cx="2290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Strada Ștefan cel Mare</a:t>
            </a:r>
          </a:p>
        </p:txBody>
      </p:sp>
    </p:spTree>
    <p:extLst>
      <p:ext uri="{BB962C8B-B14F-4D97-AF65-F5344CB8AC3E}">
        <p14:creationId xmlns:p14="http://schemas.microsoft.com/office/powerpoint/2010/main" val="25509298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74604" y="-12669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28" y="267127"/>
            <a:ext cx="11525243" cy="650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708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674604" y="-12669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527791"/>
            <a:ext cx="5642403" cy="32128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726" y="456035"/>
            <a:ext cx="5225572" cy="29068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727" y="3527791"/>
            <a:ext cx="5225571" cy="32128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051" y="456035"/>
            <a:ext cx="5089900" cy="29068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66220" y="67830"/>
            <a:ext cx="3681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u="sng" dirty="0"/>
              <a:t>cel mult 10 m de bordura trotuarului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6922583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57" y="454958"/>
            <a:ext cx="11352944" cy="6190512"/>
          </a:xfrm>
          <a:prstGeom prst="rect">
            <a:avLst/>
          </a:prstGeom>
        </p:spPr>
      </p:pic>
      <p:sp>
        <p:nvSpPr>
          <p:cNvPr id="3" name="7-Point Star 2"/>
          <p:cNvSpPr/>
          <p:nvPr/>
        </p:nvSpPr>
        <p:spPr>
          <a:xfrm>
            <a:off x="6808027" y="4221041"/>
            <a:ext cx="493652" cy="469322"/>
          </a:xfrm>
          <a:prstGeom prst="star7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3637" y="85626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08027" y="120354"/>
            <a:ext cx="1655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Calea Națională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646606" y="489686"/>
            <a:ext cx="926124" cy="21588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35898" y="0"/>
            <a:ext cx="3028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Int. cu </a:t>
            </a:r>
          </a:p>
          <a:p>
            <a:r>
              <a:rPr lang="ro-RO" dirty="0"/>
              <a:t>cu strada strada Nicolare Iorga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570555" y="646331"/>
            <a:ext cx="4636974" cy="13397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 rot="21029033">
            <a:off x="7587939" y="3903284"/>
            <a:ext cx="14872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400" dirty="0"/>
              <a:t>R = circa 290 m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665999" y="85626"/>
            <a:ext cx="2541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Strada Petru Rareș nr. 24</a:t>
            </a:r>
            <a:endParaRPr lang="ro-RO" dirty="0">
              <a:solidFill>
                <a:srgbClr val="00206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6808027" y="3333135"/>
            <a:ext cx="1392123" cy="6243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7301679" y="4221041"/>
            <a:ext cx="905781" cy="4693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1819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22031" y="992459"/>
            <a:ext cx="10931772" cy="5184504"/>
          </a:xfrm>
        </p:spPr>
        <p:txBody>
          <a:bodyPr>
            <a:normAutofit/>
          </a:bodyPr>
          <a:lstStyle/>
          <a:p>
            <a:pPr lvl="0"/>
            <a:r>
              <a:rPr lang="ro-RO" sz="4000" dirty="0"/>
              <a:t>REGIUNEA NORD EST</a:t>
            </a:r>
          </a:p>
          <a:p>
            <a:pPr marL="0" lvl="0" indent="0">
              <a:buNone/>
            </a:pPr>
            <a:r>
              <a:rPr lang="ro-RO" sz="4000" dirty="0"/>
              <a:t>	</a:t>
            </a:r>
            <a:r>
              <a:rPr lang="en-US" sz="4000" dirty="0"/>
              <a:t>Zona de </a:t>
            </a:r>
            <a:r>
              <a:rPr lang="en-US" sz="4000" dirty="0" err="1"/>
              <a:t>evaluare</a:t>
            </a:r>
            <a:r>
              <a:rPr lang="en-US" sz="4000" dirty="0"/>
              <a:t> a </a:t>
            </a:r>
            <a:r>
              <a:rPr lang="en-US" sz="4000" dirty="0" err="1"/>
              <a:t>calit</a:t>
            </a:r>
            <a:r>
              <a:rPr lang="ro-RO" sz="4000" dirty="0"/>
              <a:t>ății aerului Județul B</a:t>
            </a:r>
            <a:r>
              <a:rPr lang="en-US" sz="4000" dirty="0"/>
              <a:t>OTO</a:t>
            </a:r>
            <a:r>
              <a:rPr lang="ro-RO" sz="4000" dirty="0"/>
              <a:t>ȘANI	</a:t>
            </a:r>
          </a:p>
          <a:p>
            <a:pPr marL="1371600" lvl="3" indent="0">
              <a:buNone/>
            </a:pPr>
            <a:endParaRPr lang="ro-RO" sz="4000" dirty="0"/>
          </a:p>
          <a:p>
            <a:pPr marL="1371600" lvl="3" indent="0">
              <a:buNone/>
            </a:pPr>
            <a:r>
              <a:rPr lang="en-US" sz="4000" dirty="0" err="1"/>
              <a:t>Amplasare</a:t>
            </a:r>
            <a:r>
              <a:rPr lang="en-US" sz="4000" dirty="0"/>
              <a:t> </a:t>
            </a:r>
            <a:r>
              <a:rPr lang="en-US" sz="4000" dirty="0" err="1"/>
              <a:t>staţie</a:t>
            </a:r>
            <a:r>
              <a:rPr lang="en-US" sz="4000" dirty="0"/>
              <a:t> de </a:t>
            </a:r>
            <a:r>
              <a:rPr lang="en-US" sz="4000" dirty="0" err="1"/>
              <a:t>monitorizare</a:t>
            </a:r>
            <a:r>
              <a:rPr lang="en-US" sz="4000" dirty="0"/>
              <a:t> (</a:t>
            </a:r>
            <a:r>
              <a:rPr lang="en-US" sz="4000" dirty="0" err="1"/>
              <a:t>Trafic</a:t>
            </a:r>
            <a:r>
              <a:rPr lang="en-US" sz="4000" dirty="0"/>
              <a:t>)</a:t>
            </a:r>
            <a:r>
              <a:rPr lang="ro-RO" sz="4000" dirty="0"/>
              <a:t> în Municipiul Botoșani</a:t>
            </a:r>
          </a:p>
          <a:p>
            <a:pPr marL="1371600" lvl="3" indent="0">
              <a:buNone/>
            </a:pPr>
            <a:r>
              <a:rPr lang="en-US" sz="4000" dirty="0" err="1"/>
              <a:t>Instalare</a:t>
            </a:r>
            <a:r>
              <a:rPr lang="en-US" sz="4000" dirty="0"/>
              <a:t> </a:t>
            </a:r>
            <a:r>
              <a:rPr lang="en-US" sz="4000" dirty="0" err="1"/>
              <a:t>echipamente</a:t>
            </a:r>
            <a:r>
              <a:rPr lang="en-US" sz="4000" dirty="0"/>
              <a:t> </a:t>
            </a:r>
            <a:r>
              <a:rPr lang="en-US" sz="4000" dirty="0" err="1"/>
              <a:t>prelevare</a:t>
            </a:r>
            <a:r>
              <a:rPr lang="en-US" sz="4000" dirty="0"/>
              <a:t> PM</a:t>
            </a:r>
            <a:r>
              <a:rPr lang="en-US" sz="4000" baseline="-25000" dirty="0"/>
              <a:t>10</a:t>
            </a:r>
            <a:r>
              <a:rPr lang="en-US" sz="4000" dirty="0"/>
              <a:t> </a:t>
            </a:r>
            <a:endParaRPr lang="ro-RO" sz="4000" dirty="0"/>
          </a:p>
        </p:txBody>
      </p:sp>
    </p:spTree>
    <p:extLst>
      <p:ext uri="{BB962C8B-B14F-4D97-AF65-F5344CB8AC3E}">
        <p14:creationId xmlns:p14="http://schemas.microsoft.com/office/powerpoint/2010/main" val="4719678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74604" y="-12669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77" y="356663"/>
            <a:ext cx="11352945" cy="637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236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674604" y="-12669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18" y="3522698"/>
            <a:ext cx="5729480" cy="32179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726" y="3527791"/>
            <a:ext cx="5301668" cy="32128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724" y="346023"/>
            <a:ext cx="5301669" cy="30168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728" y="346023"/>
            <a:ext cx="4073993" cy="30168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66220" y="67830"/>
            <a:ext cx="3681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u="sng" dirty="0"/>
              <a:t>cel mult 10 m de bordura trotuarului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6471309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593" y="323165"/>
            <a:ext cx="9755940" cy="6397773"/>
          </a:xfrm>
          <a:prstGeom prst="rect">
            <a:avLst/>
          </a:prstGeom>
        </p:spPr>
      </p:pic>
      <p:sp>
        <p:nvSpPr>
          <p:cNvPr id="3" name="7-Point Star 2"/>
          <p:cNvSpPr/>
          <p:nvPr/>
        </p:nvSpPr>
        <p:spPr>
          <a:xfrm>
            <a:off x="5555911" y="3176003"/>
            <a:ext cx="493652" cy="469322"/>
          </a:xfrm>
          <a:prstGeom prst="star7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3637" y="85626"/>
            <a:ext cx="929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Rezerva</a:t>
            </a:r>
            <a:endParaRPr lang="ro-RO" b="1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049564" y="248575"/>
            <a:ext cx="2472999" cy="33967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807390" y="454958"/>
            <a:ext cx="470780" cy="27771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 rot="1729766">
            <a:off x="5035582" y="3566027"/>
            <a:ext cx="13135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400" dirty="0"/>
              <a:t>R = circa 120 m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665999" y="85626"/>
            <a:ext cx="3399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„Intersec</a:t>
            </a:r>
            <a:r>
              <a:rPr lang="en-GB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ția</a:t>
            </a:r>
            <a:r>
              <a:rPr lang="en-GB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Parcul</a:t>
            </a:r>
            <a:r>
              <a:rPr lang="en-GB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Tineretului</a:t>
            </a:r>
            <a:r>
              <a:rPr lang="ro-RO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”:</a:t>
            </a:r>
            <a:endParaRPr lang="ro-RO" dirty="0">
              <a:solidFill>
                <a:srgbClr val="00206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811870" y="-31562"/>
            <a:ext cx="1460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Strada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</a:t>
            </a:r>
            <a:r>
              <a:rPr lang="ro-RO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ăveni</a:t>
            </a:r>
            <a:endParaRPr lang="ro-RO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4720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61" y="662428"/>
            <a:ext cx="11431803" cy="59657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03637" y="85626"/>
            <a:ext cx="929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Rezerva</a:t>
            </a:r>
            <a:endParaRPr lang="ro-RO" b="1" dirty="0"/>
          </a:p>
        </p:txBody>
      </p:sp>
      <p:sp>
        <p:nvSpPr>
          <p:cNvPr id="7" name="7-Point Star 6"/>
          <p:cNvSpPr/>
          <p:nvPr/>
        </p:nvSpPr>
        <p:spPr>
          <a:xfrm>
            <a:off x="7683476" y="2460779"/>
            <a:ext cx="493652" cy="469322"/>
          </a:xfrm>
          <a:prstGeom prst="star7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1974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674604" y="-12669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555" y="438955"/>
            <a:ext cx="5427839" cy="29238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555" y="3522698"/>
            <a:ext cx="5515992" cy="30911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56232" y="3693111"/>
            <a:ext cx="983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Nord Est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79717" y="437162"/>
            <a:ext cx="654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51" y="3522698"/>
            <a:ext cx="5283203" cy="309116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96972" y="3528104"/>
            <a:ext cx="863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Sud</a:t>
            </a:r>
            <a:r>
              <a:rPr lang="en-US" dirty="0"/>
              <a:t> Est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079" y="356664"/>
            <a:ext cx="3776517" cy="311372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66220" y="67830"/>
            <a:ext cx="3681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u="sng" dirty="0"/>
              <a:t>cel mult 10 m de bordura trotuarului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9530102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44690" y="514392"/>
            <a:ext cx="2256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/>
              <a:t>Municipiul BOTOȘANI</a:t>
            </a:r>
            <a:endParaRPr lang="ro-RO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638137" y="2443229"/>
            <a:ext cx="106267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74702" y="883724"/>
            <a:ext cx="106267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837093" y="3772697"/>
            <a:ext cx="106267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74702" y="5157191"/>
            <a:ext cx="106267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075639" y="1242901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1</a:t>
            </a:r>
          </a:p>
        </p:txBody>
      </p:sp>
      <p:sp>
        <p:nvSpPr>
          <p:cNvPr id="24" name="7-Point Star 23"/>
          <p:cNvSpPr/>
          <p:nvPr/>
        </p:nvSpPr>
        <p:spPr>
          <a:xfrm>
            <a:off x="4364119" y="1393120"/>
            <a:ext cx="493652" cy="469322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5" name="7-Point Star 24"/>
          <p:cNvSpPr/>
          <p:nvPr/>
        </p:nvSpPr>
        <p:spPr>
          <a:xfrm>
            <a:off x="4364119" y="2766840"/>
            <a:ext cx="493652" cy="469322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6" name="TextBox 25"/>
          <p:cNvSpPr txBox="1"/>
          <p:nvPr/>
        </p:nvSpPr>
        <p:spPr>
          <a:xfrm>
            <a:off x="5015347" y="2833337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2</a:t>
            </a:r>
          </a:p>
        </p:txBody>
      </p:sp>
      <p:sp>
        <p:nvSpPr>
          <p:cNvPr id="27" name="7-Point Star 26"/>
          <p:cNvSpPr/>
          <p:nvPr/>
        </p:nvSpPr>
        <p:spPr>
          <a:xfrm>
            <a:off x="4423884" y="5681552"/>
            <a:ext cx="493652" cy="469322"/>
          </a:xfrm>
          <a:prstGeom prst="star7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8" name="TextBox 27"/>
          <p:cNvSpPr txBox="1"/>
          <p:nvPr/>
        </p:nvSpPr>
        <p:spPr>
          <a:xfrm>
            <a:off x="5048078" y="5526522"/>
            <a:ext cx="2119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Propunerea rezervă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15347" y="4380963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3</a:t>
            </a:r>
          </a:p>
        </p:txBody>
      </p:sp>
      <p:sp>
        <p:nvSpPr>
          <p:cNvPr id="31" name="7-Point Star 30"/>
          <p:cNvSpPr/>
          <p:nvPr/>
        </p:nvSpPr>
        <p:spPr>
          <a:xfrm>
            <a:off x="4364119" y="4364950"/>
            <a:ext cx="493652" cy="469322"/>
          </a:xfrm>
          <a:prstGeom prst="star7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3" name="Rectangle 2"/>
          <p:cNvSpPr/>
          <p:nvPr/>
        </p:nvSpPr>
        <p:spPr>
          <a:xfrm>
            <a:off x="8754276" y="1211273"/>
            <a:ext cx="25237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/>
              <a:t>Coordonate orientative   47°44'36.95"N</a:t>
            </a:r>
          </a:p>
          <a:p>
            <a:r>
              <a:rPr lang="ro-RO" dirty="0"/>
              <a:t> 26°39'57.40"E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23761" y="1438261"/>
            <a:ext cx="2872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Calea Națională, </a:t>
            </a:r>
            <a:r>
              <a:rPr lang="ro-RO" dirty="0"/>
              <a:t>Piata Mare </a:t>
            </a:r>
            <a:endParaRPr lang="ro-RO" dirty="0">
              <a:solidFill>
                <a:srgbClr val="00206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54276" y="2618786"/>
            <a:ext cx="25237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/>
              <a:t>Coordonate orientative</a:t>
            </a:r>
          </a:p>
          <a:p>
            <a:r>
              <a:rPr lang="ro-RO" dirty="0"/>
              <a:t>47°45'0.89"N  26°38'53.34"E</a:t>
            </a:r>
          </a:p>
        </p:txBody>
      </p:sp>
      <p:sp>
        <p:nvSpPr>
          <p:cNvPr id="5" name="Rectangle 4"/>
          <p:cNvSpPr/>
          <p:nvPr/>
        </p:nvSpPr>
        <p:spPr>
          <a:xfrm>
            <a:off x="663469" y="2673811"/>
            <a:ext cx="331283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Calea Națională, </a:t>
            </a:r>
            <a:r>
              <a:rPr lang="ro-RO" dirty="0"/>
              <a:t>între:</a:t>
            </a:r>
          </a:p>
          <a:p>
            <a:r>
              <a:rPr lang="ro-RO" dirty="0">
                <a:solidFill>
                  <a:srgbClr val="002060"/>
                </a:solidFill>
              </a:rPr>
              <a:t>Alea Colonel Victor Tomoroveanu</a:t>
            </a:r>
          </a:p>
          <a:p>
            <a:r>
              <a:rPr lang="ro-RO" dirty="0">
                <a:solidFill>
                  <a:srgbClr val="002060"/>
                </a:solidFill>
              </a:rPr>
              <a:t>Strada Ana Ipătescu</a:t>
            </a:r>
          </a:p>
          <a:p>
            <a:r>
              <a:rPr lang="ro-RO" dirty="0">
                <a:solidFill>
                  <a:srgbClr val="002060"/>
                </a:solidFill>
              </a:rPr>
              <a:t>În apropiere E.ON Energie SA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37093" y="4336888"/>
            <a:ext cx="260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Strada Petru Rareș, nr. 24</a:t>
            </a:r>
            <a:endParaRPr lang="ro-RO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74503" y="4640501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dirty="0"/>
              <a:t>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847698" y="4103964"/>
            <a:ext cx="25237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/>
              <a:t>Coordonate orientative</a:t>
            </a:r>
          </a:p>
          <a:p>
            <a:r>
              <a:rPr lang="ro-RO" dirty="0"/>
              <a:t>47°44'7.23"N</a:t>
            </a:r>
          </a:p>
          <a:p>
            <a:r>
              <a:rPr lang="ro-RO" dirty="0"/>
              <a:t>26°40'8.92"E</a:t>
            </a:r>
          </a:p>
        </p:txBody>
      </p:sp>
      <p:sp>
        <p:nvSpPr>
          <p:cNvPr id="2" name="Rectangle 1"/>
          <p:cNvSpPr/>
          <p:nvPr/>
        </p:nvSpPr>
        <p:spPr>
          <a:xfrm>
            <a:off x="8847698" y="5447679"/>
            <a:ext cx="23653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dirty="0"/>
              <a:t>Coordonate orientative</a:t>
            </a:r>
          </a:p>
          <a:p>
            <a:r>
              <a:rPr lang="en-US" dirty="0"/>
              <a:t>47.74916074243044,</a:t>
            </a:r>
          </a:p>
          <a:p>
            <a:r>
              <a:rPr lang="en-US" dirty="0"/>
              <a:t>26.671005785941347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37093" y="5477604"/>
            <a:ext cx="380129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Strada </a:t>
            </a:r>
            <a:r>
              <a:rPr lang="en-US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Tudor </a:t>
            </a:r>
            <a:r>
              <a:rPr lang="en-US" b="1" u="sng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Vladimirescu</a:t>
            </a:r>
            <a:r>
              <a:rPr lang="ro-RO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nr. 24</a:t>
            </a:r>
            <a:endParaRPr lang="en-US" b="1" u="sng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b="1" u="sng" dirty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b="1" u="sng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Vis a vis/</a:t>
            </a:r>
            <a:r>
              <a:rPr lang="ro-RO" b="1" u="sng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lângă Școala Gimnazială nr. 8</a:t>
            </a:r>
          </a:p>
          <a:p>
            <a:r>
              <a:rPr lang="en-US" b="1" u="sng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ro-RO" b="1" u="sng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Elena Rareș</a:t>
            </a:r>
            <a:r>
              <a:rPr lang="en-US" b="1" u="sng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ro-RO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3403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9462203"/>
              </p:ext>
            </p:extLst>
          </p:nvPr>
        </p:nvGraphicFramePr>
        <p:xfrm>
          <a:off x="481144" y="911267"/>
          <a:ext cx="11425721" cy="2659072"/>
        </p:xfrm>
        <a:graphic>
          <a:graphicData uri="http://schemas.openxmlformats.org/drawingml/2006/table">
            <a:tbl>
              <a:tblPr/>
              <a:tblGrid>
                <a:gridCol w="2458701">
                  <a:extLst>
                    <a:ext uri="{9D8B030D-6E8A-4147-A177-3AD203B41FA5}">
                      <a16:colId xmlns:a16="http://schemas.microsoft.com/office/drawing/2014/main" val="1163956936"/>
                    </a:ext>
                  </a:extLst>
                </a:gridCol>
                <a:gridCol w="2109545">
                  <a:extLst>
                    <a:ext uri="{9D8B030D-6E8A-4147-A177-3AD203B41FA5}">
                      <a16:colId xmlns:a16="http://schemas.microsoft.com/office/drawing/2014/main" val="2791205753"/>
                    </a:ext>
                  </a:extLst>
                </a:gridCol>
                <a:gridCol w="1941345">
                  <a:extLst>
                    <a:ext uri="{9D8B030D-6E8A-4147-A177-3AD203B41FA5}">
                      <a16:colId xmlns:a16="http://schemas.microsoft.com/office/drawing/2014/main" val="3637639589"/>
                    </a:ext>
                  </a:extLst>
                </a:gridCol>
                <a:gridCol w="2104104">
                  <a:extLst>
                    <a:ext uri="{9D8B030D-6E8A-4147-A177-3AD203B41FA5}">
                      <a16:colId xmlns:a16="http://schemas.microsoft.com/office/drawing/2014/main" val="3034831033"/>
                    </a:ext>
                  </a:extLst>
                </a:gridCol>
                <a:gridCol w="1278193">
                  <a:extLst>
                    <a:ext uri="{9D8B030D-6E8A-4147-A177-3AD203B41FA5}">
                      <a16:colId xmlns:a16="http://schemas.microsoft.com/office/drawing/2014/main" val="445728271"/>
                    </a:ext>
                  </a:extLst>
                </a:gridCol>
                <a:gridCol w="1533833">
                  <a:extLst>
                    <a:ext uri="{9D8B030D-6E8A-4147-A177-3AD203B41FA5}">
                      <a16:colId xmlns:a16="http://schemas.microsoft.com/office/drawing/2014/main" val="904906980"/>
                    </a:ext>
                  </a:extLst>
                </a:gridCol>
              </a:tblGrid>
              <a:tr h="33632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CRITERII DE AMPLASARE</a:t>
                      </a: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Propunerea 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Propunerea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o-R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Propunerea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o-R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Rezervă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40423"/>
                  </a:ext>
                </a:extLst>
              </a:tr>
              <a:tr h="168160">
                <a:tc gridSpan="2">
                  <a:txBody>
                    <a:bodyPr/>
                    <a:lstStyle/>
                    <a:p>
                      <a:pPr algn="l" fontAlgn="b"/>
                      <a:r>
                        <a:rPr lang="ro-R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raffic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and industrial sites represent areas where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highest concentrations occur </a:t>
                      </a: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o-RO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o-RO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0307625"/>
                  </a:ext>
                </a:extLst>
              </a:tr>
              <a:tr h="30291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Reprezentativitatea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pentru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un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segment de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stradă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cu o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lungime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mare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sau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egală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cu 100 m</a:t>
                      </a: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200" dirty="0"/>
                        <a:t>Estimat</a:t>
                      </a:r>
                      <a:r>
                        <a:rPr lang="ro-RO" sz="1200" baseline="0" dirty="0"/>
                        <a:t>: </a:t>
                      </a:r>
                      <a:r>
                        <a:rPr lang="ro-RO" sz="1200" dirty="0"/>
                        <a:t>600 m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200" dirty="0"/>
                        <a:t>Estimat 200 m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200" dirty="0"/>
                        <a:t>Estimat</a:t>
                      </a:r>
                      <a:r>
                        <a:rPr lang="ro-RO" sz="1200" baseline="0" dirty="0"/>
                        <a:t> 290 m</a:t>
                      </a:r>
                      <a:endParaRPr lang="ro-RO" sz="1200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200" dirty="0"/>
                        <a:t>Estimat</a:t>
                      </a:r>
                      <a:r>
                        <a:rPr lang="ro-RO" sz="1200" baseline="0" dirty="0"/>
                        <a:t> </a:t>
                      </a:r>
                      <a:r>
                        <a:rPr lang="en-US" sz="1200" baseline="0" dirty="0"/>
                        <a:t>120</a:t>
                      </a:r>
                      <a:r>
                        <a:rPr lang="ro-RO" sz="1200" baseline="0" dirty="0"/>
                        <a:t> m</a:t>
                      </a:r>
                      <a:endParaRPr lang="ro-RO" sz="1200" dirty="0"/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1090250"/>
                  </a:ext>
                </a:extLst>
              </a:tr>
              <a:tr h="16816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Reprezentativitatea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pentru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amplasamente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similare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care nu se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află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în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imediata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vecinătate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o-RO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o-RO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4314145"/>
                  </a:ext>
                </a:extLst>
              </a:tr>
              <a:tr h="67264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Infrastructura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sensibilă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la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poluare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din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vecinătatea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căilor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trafic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propunerea de amplasare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o-RO" sz="1200" b="0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o-RO" sz="1200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o-RO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2511669"/>
                  </a:ext>
                </a:extLst>
              </a:tr>
              <a:tr h="336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întreaga localitate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o-RO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688229"/>
                  </a:ext>
                </a:extLst>
              </a:tr>
              <a:tr h="16816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REZULTATE MĂSURĂRI INDICATIVE POIM</a:t>
                      </a: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509557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317321" y="3881372"/>
            <a:ext cx="3681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u="sng" dirty="0"/>
              <a:t>cel mult 10 m de bordura trotuarului</a:t>
            </a:r>
            <a:endParaRPr lang="ro-RO" dirty="0"/>
          </a:p>
        </p:txBody>
      </p:sp>
      <p:sp>
        <p:nvSpPr>
          <p:cNvPr id="2" name="Rectangle 1"/>
          <p:cNvSpPr/>
          <p:nvPr/>
        </p:nvSpPr>
        <p:spPr>
          <a:xfrm>
            <a:off x="5954999" y="3881372"/>
            <a:ext cx="4919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u="sng" dirty="0"/>
              <a:t>cel puţin 25 m de extremitatea intersecţiilor mari </a:t>
            </a:r>
            <a:endParaRPr lang="ro-RO" dirty="0"/>
          </a:p>
        </p:txBody>
      </p:sp>
      <p:sp>
        <p:nvSpPr>
          <p:cNvPr id="6" name="Rectangle 5"/>
          <p:cNvSpPr/>
          <p:nvPr/>
        </p:nvSpPr>
        <p:spPr>
          <a:xfrm>
            <a:off x="4372659" y="503294"/>
            <a:ext cx="2707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o-RO" b="1" dirty="0"/>
              <a:t>Tabel centralizator în lucru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1431970" y="5300402"/>
            <a:ext cx="984128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o-R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ro-RO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Proiect cofinanțat din Fondul European de Dezvoltare Regională prin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o-RO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Programul Operațional Infrastructură Mare 2014-2020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ine 3">
            <a:extLst>
              <a:ext uri="{FF2B5EF4-FFF2-40B4-BE49-F238E27FC236}">
                <a16:creationId xmlns:a16="http://schemas.microsoft.com/office/drawing/2014/main" id="{7D28A6A5-358D-4B45-9AD6-5B865664205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85" y="5836587"/>
            <a:ext cx="7504430" cy="374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D9CAED-AC5D-47EE-84E1-03F43C57DA3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6152826"/>
            <a:ext cx="2495550" cy="6902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9403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2588342" y="296300"/>
            <a:ext cx="5631426" cy="657430"/>
          </a:xfrm>
        </p:spPr>
        <p:txBody>
          <a:bodyPr>
            <a:normAutofit/>
          </a:bodyPr>
          <a:lstStyle/>
          <a:p>
            <a:r>
              <a:rPr lang="ro-RO" sz="3600" b="1" dirty="0"/>
              <a:t>SURSE DATE ȘI INFORMAȚII</a:t>
            </a:r>
            <a:endParaRPr lang="en-US" sz="3600" b="1" dirty="0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0" y="1262743"/>
            <a:ext cx="12192000" cy="5595257"/>
          </a:xfrm>
        </p:spPr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ro-RO" sz="3200" b="1" dirty="0"/>
              <a:t>Google maps</a:t>
            </a:r>
            <a:r>
              <a:rPr lang="ro-RO" sz="3200" dirty="0"/>
              <a:t>:		- hărți</a:t>
            </a:r>
          </a:p>
          <a:p>
            <a:pPr marL="0" lvl="0" indent="0">
              <a:buNone/>
            </a:pPr>
            <a:r>
              <a:rPr lang="ro-RO" sz="3200" dirty="0"/>
              <a:t>				- imagini satelitare</a:t>
            </a:r>
          </a:p>
          <a:p>
            <a:pPr marL="0" lvl="0" indent="0">
              <a:buNone/>
            </a:pPr>
            <a:r>
              <a:rPr lang="ro-RO" sz="3200" b="1" dirty="0"/>
              <a:t>Eionet, Fairmode</a:t>
            </a:r>
            <a:r>
              <a:rPr lang="ro-RO" sz="3200" dirty="0"/>
              <a:t>		- documentații referitoare la SR</a:t>
            </a:r>
          </a:p>
          <a:p>
            <a:pPr marL="0" lvl="0" indent="0">
              <a:buNone/>
            </a:pPr>
            <a:r>
              <a:rPr lang="ro-RO" sz="3200" dirty="0"/>
              <a:t>			</a:t>
            </a:r>
          </a:p>
          <a:p>
            <a:pPr marL="0" lvl="0" indent="0">
              <a:buNone/>
            </a:pPr>
            <a:r>
              <a:rPr lang="ro-RO" sz="3200" b="1" dirty="0"/>
              <a:t>Baza de date a RNMCA</a:t>
            </a:r>
            <a:r>
              <a:rPr lang="ro-RO" sz="3200" dirty="0"/>
              <a:t>:		- amplasarea stațiilor existente</a:t>
            </a:r>
          </a:p>
          <a:p>
            <a:pPr marL="0" lvl="0" indent="0">
              <a:buNone/>
            </a:pPr>
            <a:r>
              <a:rPr lang="ro-RO" sz="3200" dirty="0"/>
              <a:t>					- datele certificate de calitate a aerului obținute la stația RNMCA din județul Botoșani		</a:t>
            </a:r>
          </a:p>
          <a:p>
            <a:pPr marL="0" lvl="0" indent="0">
              <a:buNone/>
            </a:pPr>
            <a:r>
              <a:rPr lang="ro-RO" sz="3200" b="1" dirty="0"/>
              <a:t>Inventare de emisii ANPM</a:t>
            </a:r>
            <a:endParaRPr lang="ro-RO" sz="3300" dirty="0"/>
          </a:p>
          <a:p>
            <a:pPr marL="0" indent="0">
              <a:buNone/>
            </a:pPr>
            <a:endParaRPr lang="ro-RO" sz="3300" dirty="0"/>
          </a:p>
          <a:p>
            <a:pPr marL="0" indent="0">
              <a:buNone/>
            </a:pPr>
            <a:r>
              <a:rPr lang="it-IT" sz="3300" dirty="0"/>
              <a:t>P</a:t>
            </a:r>
            <a:r>
              <a:rPr lang="ro-RO" sz="3300" dirty="0"/>
              <a:t>lan de mobilitate urbană durabilă al Municipiului Botoșani, anexă la HCL nr. 139 din 17.09.2018, http://onesti.ro/documente/anunturi/2018/Legea52/Anexa-MOB.pdf</a:t>
            </a:r>
          </a:p>
          <a:p>
            <a:pPr marL="0" indent="0">
              <a:buNone/>
            </a:pPr>
            <a:r>
              <a:rPr lang="ro-RO" sz="3300" dirty="0"/>
              <a:t>Harta strategică de zgomot rutier Lzsn</a:t>
            </a:r>
          </a:p>
          <a:p>
            <a:pPr marL="0" indent="0">
              <a:buNone/>
            </a:pPr>
            <a:r>
              <a:rPr lang="ro-RO" sz="3300" dirty="0"/>
              <a:t>Harta de conflict rutier Lzsn</a:t>
            </a:r>
          </a:p>
          <a:p>
            <a:pPr marL="0" indent="0">
              <a:buNone/>
            </a:pPr>
            <a:endParaRPr lang="ro-RO" sz="33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505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388" y="204186"/>
            <a:ext cx="7303235" cy="6473322"/>
          </a:xfrm>
          <a:prstGeom prst="rect">
            <a:avLst/>
          </a:prstGeom>
        </p:spPr>
      </p:pic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05280" y="121113"/>
            <a:ext cx="4511107" cy="1831974"/>
          </a:xfrm>
        </p:spPr>
        <p:txBody>
          <a:bodyPr anchor="t">
            <a:noAutofit/>
          </a:bodyPr>
          <a:lstStyle/>
          <a:p>
            <a:pPr lvl="0"/>
            <a:r>
              <a:rPr lang="ro-RO" sz="4000" b="1" dirty="0"/>
              <a:t>ZONA BOTOȘANI - </a:t>
            </a:r>
            <a:br>
              <a:rPr lang="ro-RO" sz="4000" b="1" dirty="0"/>
            </a:br>
            <a:r>
              <a:rPr lang="ro-RO" sz="4000" b="1" dirty="0"/>
              <a:t>SITUAȚIE </a:t>
            </a:r>
            <a:br>
              <a:rPr lang="ro-RO" sz="4000" b="1" dirty="0"/>
            </a:br>
            <a:r>
              <a:rPr lang="ro-RO" sz="4000" b="1" dirty="0"/>
              <a:t>EXISTENTĂ</a:t>
            </a:r>
            <a:endParaRPr lang="en-US" sz="4000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354818"/>
              </p:ext>
            </p:extLst>
          </p:nvPr>
        </p:nvGraphicFramePr>
        <p:xfrm>
          <a:off x="167424" y="3086026"/>
          <a:ext cx="4733050" cy="124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9536">
                  <a:extLst>
                    <a:ext uri="{9D8B030D-6E8A-4147-A177-3AD203B41FA5}">
                      <a16:colId xmlns:a16="http://schemas.microsoft.com/office/drawing/2014/main" val="1915248521"/>
                    </a:ext>
                  </a:extLst>
                </a:gridCol>
                <a:gridCol w="878889">
                  <a:extLst>
                    <a:ext uri="{9D8B030D-6E8A-4147-A177-3AD203B41FA5}">
                      <a16:colId xmlns:a16="http://schemas.microsoft.com/office/drawing/2014/main" val="483327071"/>
                    </a:ext>
                  </a:extLst>
                </a:gridCol>
                <a:gridCol w="692458">
                  <a:extLst>
                    <a:ext uri="{9D8B030D-6E8A-4147-A177-3AD203B41FA5}">
                      <a16:colId xmlns:a16="http://schemas.microsoft.com/office/drawing/2014/main" val="2990433128"/>
                    </a:ext>
                  </a:extLst>
                </a:gridCol>
                <a:gridCol w="1802167">
                  <a:extLst>
                    <a:ext uri="{9D8B030D-6E8A-4147-A177-3AD203B41FA5}">
                      <a16:colId xmlns:a16="http://schemas.microsoft.com/office/drawing/2014/main" val="4113189283"/>
                    </a:ext>
                  </a:extLst>
                </a:gridCol>
              </a:tblGrid>
              <a:tr h="279709">
                <a:tc>
                  <a:txBody>
                    <a:bodyPr/>
                    <a:lstStyle/>
                    <a:p>
                      <a:r>
                        <a:rPr lang="ro-RO" sz="1400" dirty="0">
                          <a:solidFill>
                            <a:schemeClr val="tx1"/>
                          </a:solidFill>
                        </a:rPr>
                        <a:t>STAȚIE DE  MONITORIZARE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dirty="0">
                          <a:solidFill>
                            <a:schemeClr val="tx1"/>
                          </a:solidFill>
                        </a:rPr>
                        <a:t>Tip stație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dirty="0">
                          <a:solidFill>
                            <a:schemeClr val="tx1"/>
                          </a:solidFill>
                        </a:rPr>
                        <a:t>Tip arie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dirty="0">
                          <a:solidFill>
                            <a:schemeClr val="tx1"/>
                          </a:solidFill>
                        </a:rPr>
                        <a:t>Localitate și adresa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4757017"/>
                  </a:ext>
                </a:extLst>
              </a:tr>
              <a:tr h="269638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B</a:t>
                      </a:r>
                      <a:r>
                        <a:rPr lang="ro-RO" sz="1400" b="0" dirty="0"/>
                        <a:t>T</a:t>
                      </a:r>
                      <a:r>
                        <a:rPr lang="en-US" sz="1400" b="0" dirty="0"/>
                        <a:t>-</a:t>
                      </a:r>
                      <a:r>
                        <a:rPr lang="ro-RO" sz="1400" b="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1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1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dirty="0"/>
                        <a:t>Municipiul</a:t>
                      </a:r>
                      <a:r>
                        <a:rPr lang="ro-RO" sz="1400" baseline="0" dirty="0"/>
                        <a:t> Botoșani, Bulevardul Mihail Eminescu nr. 44</a:t>
                      </a:r>
                      <a:endParaRPr lang="ro-RO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5329243"/>
                  </a:ext>
                </a:extLst>
              </a:tr>
            </a:tbl>
          </a:graphicData>
        </a:graphic>
      </p:graphicFrame>
      <p:sp>
        <p:nvSpPr>
          <p:cNvPr id="9" name="Donut 8"/>
          <p:cNvSpPr/>
          <p:nvPr/>
        </p:nvSpPr>
        <p:spPr>
          <a:xfrm>
            <a:off x="7474998" y="3710866"/>
            <a:ext cx="976544" cy="816746"/>
          </a:xfrm>
          <a:prstGeom prst="donut">
            <a:avLst>
              <a:gd name="adj" fmla="val 3966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186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98" y="115410"/>
            <a:ext cx="9078205" cy="6624636"/>
          </a:xfrm>
          <a:prstGeom prst="rect">
            <a:avLst/>
          </a:prstGeom>
        </p:spPr>
      </p:pic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73597" y="320772"/>
            <a:ext cx="7984981" cy="682406"/>
          </a:xfrm>
        </p:spPr>
        <p:txBody>
          <a:bodyPr anchor="t">
            <a:noAutofit/>
          </a:bodyPr>
          <a:lstStyle/>
          <a:p>
            <a:pPr lvl="0"/>
            <a:r>
              <a:rPr lang="ro-RO" sz="4000" b="1" dirty="0">
                <a:solidFill>
                  <a:schemeClr val="bg1"/>
                </a:solidFill>
              </a:rPr>
              <a:t>STAȚIA BT-1, Municipiul BOTOȘANI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857" y="1357211"/>
            <a:ext cx="4709652" cy="36743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75" y="4353114"/>
            <a:ext cx="2317879" cy="23007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93209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7973" y="2563397"/>
            <a:ext cx="3517037" cy="418399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568743"/>
              </p:ext>
            </p:extLst>
          </p:nvPr>
        </p:nvGraphicFramePr>
        <p:xfrm>
          <a:off x="186300" y="1251371"/>
          <a:ext cx="10431393" cy="2152650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2361591">
                  <a:extLst>
                    <a:ext uri="{9D8B030D-6E8A-4147-A177-3AD203B41FA5}">
                      <a16:colId xmlns:a16="http://schemas.microsoft.com/office/drawing/2014/main" val="2178328502"/>
                    </a:ext>
                  </a:extLst>
                </a:gridCol>
                <a:gridCol w="878890">
                  <a:extLst>
                    <a:ext uri="{9D8B030D-6E8A-4147-A177-3AD203B41FA5}">
                      <a16:colId xmlns:a16="http://schemas.microsoft.com/office/drawing/2014/main" val="3360537526"/>
                    </a:ext>
                  </a:extLst>
                </a:gridCol>
                <a:gridCol w="1633491">
                  <a:extLst>
                    <a:ext uri="{9D8B030D-6E8A-4147-A177-3AD203B41FA5}">
                      <a16:colId xmlns:a16="http://schemas.microsoft.com/office/drawing/2014/main" val="501231879"/>
                    </a:ext>
                  </a:extLst>
                </a:gridCol>
                <a:gridCol w="745724">
                  <a:extLst>
                    <a:ext uri="{9D8B030D-6E8A-4147-A177-3AD203B41FA5}">
                      <a16:colId xmlns:a16="http://schemas.microsoft.com/office/drawing/2014/main" val="2771067980"/>
                    </a:ext>
                  </a:extLst>
                </a:gridCol>
                <a:gridCol w="985421">
                  <a:extLst>
                    <a:ext uri="{9D8B030D-6E8A-4147-A177-3AD203B41FA5}">
                      <a16:colId xmlns:a16="http://schemas.microsoft.com/office/drawing/2014/main" val="2386587598"/>
                    </a:ext>
                  </a:extLst>
                </a:gridCol>
                <a:gridCol w="852257">
                  <a:extLst>
                    <a:ext uri="{9D8B030D-6E8A-4147-A177-3AD203B41FA5}">
                      <a16:colId xmlns:a16="http://schemas.microsoft.com/office/drawing/2014/main" val="3693244773"/>
                    </a:ext>
                  </a:extLst>
                </a:gridCol>
                <a:gridCol w="701336">
                  <a:extLst>
                    <a:ext uri="{9D8B030D-6E8A-4147-A177-3AD203B41FA5}">
                      <a16:colId xmlns:a16="http://schemas.microsoft.com/office/drawing/2014/main" val="4028999695"/>
                    </a:ext>
                  </a:extLst>
                </a:gridCol>
                <a:gridCol w="710213">
                  <a:extLst>
                    <a:ext uri="{9D8B030D-6E8A-4147-A177-3AD203B41FA5}">
                      <a16:colId xmlns:a16="http://schemas.microsoft.com/office/drawing/2014/main" val="3782844478"/>
                    </a:ext>
                  </a:extLst>
                </a:gridCol>
                <a:gridCol w="807868">
                  <a:extLst>
                    <a:ext uri="{9D8B030D-6E8A-4147-A177-3AD203B41FA5}">
                      <a16:colId xmlns:a16="http://schemas.microsoft.com/office/drawing/2014/main" val="4029664769"/>
                    </a:ext>
                  </a:extLst>
                </a:gridCol>
                <a:gridCol w="754602">
                  <a:extLst>
                    <a:ext uri="{9D8B030D-6E8A-4147-A177-3AD203B41FA5}">
                      <a16:colId xmlns:a16="http://schemas.microsoft.com/office/drawing/2014/main" val="2984855161"/>
                    </a:ext>
                  </a:extLst>
                </a:gridCol>
              </a:tblGrid>
              <a:tr h="244566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effectLst/>
                        </a:rPr>
                        <a:t> </a:t>
                      </a:r>
                      <a:endParaRPr lang="ro-RO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SO</a:t>
                      </a:r>
                      <a:r>
                        <a:rPr lang="ro-RO" sz="2800" u="none" strike="noStrike" baseline="-25000" dirty="0">
                          <a:solidFill>
                            <a:srgbClr val="92D050"/>
                          </a:solidFill>
                          <a:effectLst/>
                        </a:rPr>
                        <a:t>2</a:t>
                      </a:r>
                      <a:endParaRPr lang="ro-RO" sz="2800" b="0" i="0" u="none" strike="noStrike" baseline="-2500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NO</a:t>
                      </a:r>
                      <a:r>
                        <a:rPr lang="ro-RO" sz="2800" u="none" strike="noStrike" baseline="-25000" dirty="0">
                          <a:solidFill>
                            <a:srgbClr val="92D050"/>
                          </a:solidFill>
                          <a:effectLst/>
                        </a:rPr>
                        <a:t>2</a:t>
                      </a: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/NOx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PM</a:t>
                      </a:r>
                      <a:endParaRPr lang="ro-RO" sz="2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C</a:t>
                      </a:r>
                      <a:r>
                        <a:rPr lang="ro-RO" sz="2800" u="none" strike="noStrike" baseline="-25000" dirty="0">
                          <a:solidFill>
                            <a:srgbClr val="92D050"/>
                          </a:solidFill>
                          <a:effectLst/>
                        </a:rPr>
                        <a:t>6</a:t>
                      </a: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H</a:t>
                      </a:r>
                      <a:r>
                        <a:rPr lang="ro-RO" sz="2800" u="none" strike="noStrike" baseline="-25000" dirty="0">
                          <a:solidFill>
                            <a:srgbClr val="92D050"/>
                          </a:solidFill>
                          <a:effectLst/>
                        </a:rPr>
                        <a:t>6</a:t>
                      </a:r>
                      <a:endParaRPr lang="ro-RO" sz="2800" b="0" i="0" u="none" strike="noStrike" baseline="-2500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CO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Pb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Cd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As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Ni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0345205"/>
                  </a:ext>
                </a:extLst>
              </a:tr>
              <a:tr h="244566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effectLst/>
                        </a:rPr>
                        <a:t>regim evaluare</a:t>
                      </a:r>
                      <a:r>
                        <a:rPr lang="en-GB" sz="2800" u="none" strike="noStrike" dirty="0">
                          <a:effectLst/>
                        </a:rPr>
                        <a:t> actual</a:t>
                      </a:r>
                      <a:endParaRPr lang="ro-RO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C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C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A</a:t>
                      </a:r>
                      <a:endParaRPr lang="ro-RO" sz="2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B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C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C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C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C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C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1579396"/>
                  </a:ext>
                </a:extLst>
              </a:tr>
              <a:tr h="449519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800" u="none" strike="noStrike" dirty="0">
                          <a:effectLst/>
                        </a:rPr>
                        <a:t>regim gestionare II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800" u="none" strike="noStrike" dirty="0">
                          <a:effectLst/>
                        </a:rPr>
                        <a:t>Plan de menținere a calității aerului pentru județul</a:t>
                      </a:r>
                      <a:r>
                        <a:rPr lang="ro-RO" sz="2800" u="none" strike="noStrike" baseline="0" dirty="0">
                          <a:effectLst/>
                        </a:rPr>
                        <a:t> Botoșani, </a:t>
                      </a:r>
                      <a:r>
                        <a:rPr lang="ro-RO" sz="2800" u="none" strike="noStrike" dirty="0">
                          <a:effectLst/>
                        </a:rPr>
                        <a:t>aprobat prin HCJ nr. 28 din 28.02.2019.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175569"/>
                  </a:ext>
                </a:extLst>
              </a:tr>
            </a:tbl>
          </a:graphicData>
        </a:graphic>
      </p:graphicFrame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05280" y="0"/>
            <a:ext cx="9451675" cy="1109709"/>
          </a:xfrm>
        </p:spPr>
        <p:txBody>
          <a:bodyPr anchor="t">
            <a:noAutofit/>
          </a:bodyPr>
          <a:lstStyle/>
          <a:p>
            <a:pPr lvl="0"/>
            <a:r>
              <a:rPr lang="ro-RO" sz="4000" b="1" dirty="0"/>
              <a:t>ZONA BOTOȘANI</a:t>
            </a:r>
            <a:br>
              <a:rPr lang="ro-RO" sz="4000" b="1" dirty="0"/>
            </a:br>
            <a:r>
              <a:rPr lang="ro-RO" sz="4000" b="1" dirty="0"/>
              <a:t>SITUAȚIE EXISTENTĂ - INFORMAȚII GENERALE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20" y="3669821"/>
            <a:ext cx="4367813" cy="26756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3173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o-RO" b="1" dirty="0"/>
              <a:t>Criterii de amplasare a stației de trafic</a:t>
            </a:r>
            <a:endParaRPr lang="en-US" dirty="0"/>
          </a:p>
        </p:txBody>
      </p:sp>
      <p:sp>
        <p:nvSpPr>
          <p:cNvPr id="3" name="Content Placeholder 4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>
              <a:lnSpc>
                <a:spcPct val="80000"/>
              </a:lnSpc>
            </a:pPr>
            <a:r>
              <a:rPr lang="ro-RO" sz="2600" b="1" dirty="0"/>
              <a:t>Legea 104/2011</a:t>
            </a:r>
            <a:r>
              <a:rPr lang="it-IT" sz="2600" b="1" dirty="0"/>
              <a:t> </a:t>
            </a:r>
            <a:r>
              <a:rPr lang="it-IT" sz="2600" dirty="0"/>
              <a:t>- sondele de prelevare din staţiile de trafic rutier se amplasează la </a:t>
            </a:r>
            <a:r>
              <a:rPr lang="it-IT" sz="2600" b="1" u="sng" dirty="0"/>
              <a:t>cel puţin 25 m de extremitatea intersecţiilor mari </a:t>
            </a:r>
            <a:r>
              <a:rPr lang="it-IT" sz="2600" dirty="0"/>
              <a:t>şi la </a:t>
            </a:r>
            <a:r>
              <a:rPr lang="it-IT" sz="2600" b="1" u="sng" dirty="0"/>
              <a:t>cel mult 10 m de bordura trotuarului</a:t>
            </a:r>
            <a:r>
              <a:rPr lang="it-IT" sz="2600" dirty="0"/>
              <a:t>; pentru măsurarea concentraţiilor de arsen, cadmiu, nichel şi benzo(a)piren din aerul înconjurător sondele de prelevare din staţiile de trafic rutier se amplasează la cel puţin 25 m de extremitatea intersecţiilor mari şi cel puţin 4 m de axul celei mai apropiate benzi de circulaţie;</a:t>
            </a:r>
            <a:endParaRPr lang="ro-RO" sz="2600" dirty="0"/>
          </a:p>
          <a:p>
            <a:pPr lvl="0" algn="just">
              <a:lnSpc>
                <a:spcPct val="80000"/>
              </a:lnSpc>
            </a:pPr>
            <a:r>
              <a:rPr lang="ro-RO" sz="2600" b="1" dirty="0"/>
              <a:t>OM 806/2016 -</a:t>
            </a:r>
            <a:r>
              <a:rPr lang="en-US" sz="2600" b="1" dirty="0"/>
              <a:t> </a:t>
            </a:r>
            <a:r>
              <a:rPr lang="en-US" sz="2600" dirty="0" err="1"/>
              <a:t>pentru</a:t>
            </a:r>
            <a:r>
              <a:rPr lang="en-US" sz="2600" dirty="0"/>
              <a:t> </a:t>
            </a:r>
            <a:r>
              <a:rPr lang="en-US" sz="2600" dirty="0" err="1"/>
              <a:t>toţi</a:t>
            </a:r>
            <a:r>
              <a:rPr lang="en-US" sz="2600" dirty="0"/>
              <a:t> </a:t>
            </a:r>
            <a:r>
              <a:rPr lang="en-US" sz="2600" dirty="0" err="1"/>
              <a:t>poluanţii</a:t>
            </a:r>
            <a:r>
              <a:rPr lang="en-US" sz="2600" dirty="0"/>
              <a:t>, </a:t>
            </a:r>
            <a:r>
              <a:rPr lang="en-US" sz="2600" dirty="0" err="1"/>
              <a:t>sondele</a:t>
            </a:r>
            <a:r>
              <a:rPr lang="en-US" sz="2600" dirty="0"/>
              <a:t> de </a:t>
            </a:r>
            <a:r>
              <a:rPr lang="en-US" sz="2600" dirty="0" err="1"/>
              <a:t>prelevare</a:t>
            </a:r>
            <a:r>
              <a:rPr lang="en-US" sz="2600" dirty="0"/>
              <a:t> a </a:t>
            </a:r>
            <a:r>
              <a:rPr lang="en-US" sz="2600" dirty="0" err="1"/>
              <a:t>aerului</a:t>
            </a:r>
            <a:r>
              <a:rPr lang="en-US" sz="2600" dirty="0"/>
              <a:t> din </a:t>
            </a:r>
            <a:r>
              <a:rPr lang="en-US" sz="2600" dirty="0" err="1"/>
              <a:t>staţiile</a:t>
            </a:r>
            <a:r>
              <a:rPr lang="en-US" sz="2600" dirty="0"/>
              <a:t> de </a:t>
            </a:r>
            <a:r>
              <a:rPr lang="en-US" sz="2600" dirty="0" err="1"/>
              <a:t>trafic</a:t>
            </a:r>
            <a:r>
              <a:rPr lang="en-US" sz="2600" dirty="0"/>
              <a:t> </a:t>
            </a:r>
            <a:r>
              <a:rPr lang="en-US" sz="2600" dirty="0" err="1"/>
              <a:t>rutier</a:t>
            </a:r>
            <a:r>
              <a:rPr lang="en-US" sz="2600" dirty="0"/>
              <a:t> se </a:t>
            </a:r>
            <a:r>
              <a:rPr lang="en-US" sz="2600" dirty="0" err="1"/>
              <a:t>amplasează</a:t>
            </a:r>
            <a:r>
              <a:rPr lang="en-US" sz="2600" dirty="0"/>
              <a:t> la </a:t>
            </a:r>
            <a:r>
              <a:rPr lang="en-US" sz="2600" b="1" u="sng" dirty="0" err="1"/>
              <a:t>cel</a:t>
            </a:r>
            <a:r>
              <a:rPr lang="en-US" sz="2600" b="1" u="sng" dirty="0"/>
              <a:t> </a:t>
            </a:r>
            <a:r>
              <a:rPr lang="en-US" sz="2600" b="1" u="sng" dirty="0" err="1"/>
              <a:t>puţin</a:t>
            </a:r>
            <a:r>
              <a:rPr lang="en-US" sz="2600" b="1" u="sng" dirty="0"/>
              <a:t> 25 m de </a:t>
            </a:r>
            <a:r>
              <a:rPr lang="en-US" sz="2600" b="1" u="sng" dirty="0" err="1"/>
              <a:t>extremitatea</a:t>
            </a:r>
            <a:r>
              <a:rPr lang="en-US" sz="2600" b="1" u="sng" dirty="0"/>
              <a:t> </a:t>
            </a:r>
            <a:r>
              <a:rPr lang="en-US" sz="2600" b="1" u="sng" dirty="0" err="1"/>
              <a:t>intersecţiilor</a:t>
            </a:r>
            <a:r>
              <a:rPr lang="en-US" sz="2600" b="1" u="sng" dirty="0"/>
              <a:t> </a:t>
            </a:r>
            <a:r>
              <a:rPr lang="en-US" sz="2600" b="1" u="sng" dirty="0" err="1"/>
              <a:t>mari</a:t>
            </a:r>
            <a:r>
              <a:rPr lang="en-US" sz="2600" b="1" u="sng" dirty="0"/>
              <a:t> </a:t>
            </a:r>
            <a:r>
              <a:rPr lang="en-US" sz="2600" b="1" u="sng" dirty="0" err="1"/>
              <a:t>şi</a:t>
            </a:r>
            <a:r>
              <a:rPr lang="en-US" sz="2600" b="1" u="sng" dirty="0"/>
              <a:t> la </a:t>
            </a:r>
            <a:r>
              <a:rPr lang="en-US" sz="2600" b="1" u="sng" dirty="0" err="1"/>
              <a:t>cel</a:t>
            </a:r>
            <a:r>
              <a:rPr lang="en-US" sz="2600" b="1" u="sng" dirty="0"/>
              <a:t> </a:t>
            </a:r>
            <a:r>
              <a:rPr lang="en-US" sz="2600" b="1" u="sng" dirty="0" err="1"/>
              <a:t>mult</a:t>
            </a:r>
            <a:r>
              <a:rPr lang="en-US" sz="2600" b="1" u="sng" dirty="0"/>
              <a:t> 10 m de </a:t>
            </a:r>
            <a:r>
              <a:rPr lang="en-US" sz="2600" b="1" u="sng" dirty="0" err="1"/>
              <a:t>bordura</a:t>
            </a:r>
            <a:r>
              <a:rPr lang="en-US" sz="2600" b="1" u="sng" dirty="0"/>
              <a:t> </a:t>
            </a:r>
            <a:r>
              <a:rPr lang="en-US" sz="2600" b="1" u="sng" dirty="0" err="1"/>
              <a:t>trotuarului</a:t>
            </a:r>
            <a:r>
              <a:rPr lang="en-US" sz="2600" dirty="0"/>
              <a:t>. </a:t>
            </a:r>
            <a:r>
              <a:rPr lang="en-US" sz="2600" dirty="0" err="1"/>
              <a:t>Prin</a:t>
            </a:r>
            <a:r>
              <a:rPr lang="en-US" sz="2600" dirty="0"/>
              <a:t> </a:t>
            </a:r>
            <a:r>
              <a:rPr lang="en-US" sz="2600" b="1" dirty="0"/>
              <a:t>«</a:t>
            </a:r>
            <a:r>
              <a:rPr lang="en-US" sz="2600" b="1" dirty="0" err="1"/>
              <a:t>intersecţie</a:t>
            </a:r>
            <a:r>
              <a:rPr lang="en-US" sz="2600" b="1" dirty="0"/>
              <a:t> mare»</a:t>
            </a:r>
            <a:r>
              <a:rPr lang="en-US" sz="2600" dirty="0"/>
              <a:t> se </a:t>
            </a:r>
            <a:r>
              <a:rPr lang="en-US" sz="2600" dirty="0" err="1"/>
              <a:t>înţelege</a:t>
            </a:r>
            <a:r>
              <a:rPr lang="en-US" sz="2600" dirty="0"/>
              <a:t> o </a:t>
            </a:r>
            <a:r>
              <a:rPr lang="en-US" sz="2600" dirty="0" err="1"/>
              <a:t>intersecţie</a:t>
            </a:r>
            <a:r>
              <a:rPr lang="en-US" sz="2600" dirty="0"/>
              <a:t> care </a:t>
            </a:r>
            <a:r>
              <a:rPr lang="en-US" sz="2600" dirty="0" err="1"/>
              <a:t>întrerupe</a:t>
            </a:r>
            <a:r>
              <a:rPr lang="en-US" sz="2600" dirty="0"/>
              <a:t> </a:t>
            </a:r>
            <a:r>
              <a:rPr lang="en-US" sz="2600" dirty="0" err="1"/>
              <a:t>fluxul</a:t>
            </a:r>
            <a:r>
              <a:rPr lang="en-US" sz="2600" dirty="0"/>
              <a:t> de </a:t>
            </a:r>
            <a:r>
              <a:rPr lang="en-US" sz="2600" dirty="0" err="1"/>
              <a:t>trafic</a:t>
            </a:r>
            <a:r>
              <a:rPr lang="en-US" sz="2600" dirty="0"/>
              <a:t> </a:t>
            </a:r>
            <a:r>
              <a:rPr lang="en-US" sz="2600" dirty="0" err="1"/>
              <a:t>şi</a:t>
            </a:r>
            <a:r>
              <a:rPr lang="en-US" sz="2600" dirty="0"/>
              <a:t> care </a:t>
            </a:r>
            <a:r>
              <a:rPr lang="en-US" sz="2600" dirty="0" err="1"/>
              <a:t>cauzează</a:t>
            </a:r>
            <a:r>
              <a:rPr lang="en-US" sz="2600" dirty="0"/>
              <a:t> </a:t>
            </a:r>
            <a:r>
              <a:rPr lang="en-US" sz="2600" dirty="0" err="1"/>
              <a:t>emisii</a:t>
            </a:r>
            <a:r>
              <a:rPr lang="en-US" sz="2600" dirty="0"/>
              <a:t> </a:t>
            </a:r>
            <a:r>
              <a:rPr lang="en-US" sz="2600" dirty="0" err="1"/>
              <a:t>diferite</a:t>
            </a:r>
            <a:r>
              <a:rPr lang="en-US" sz="2600" dirty="0"/>
              <a:t> (</a:t>
            </a:r>
            <a:r>
              <a:rPr lang="en-US" sz="2600" dirty="0" err="1"/>
              <a:t>emisii</a:t>
            </a:r>
            <a:r>
              <a:rPr lang="en-US" sz="2600" dirty="0"/>
              <a:t> de </a:t>
            </a:r>
            <a:r>
              <a:rPr lang="en-US" sz="2600" dirty="0" err="1"/>
              <a:t>oprire</a:t>
            </a:r>
            <a:r>
              <a:rPr lang="en-US" sz="2600" dirty="0"/>
              <a:t> </a:t>
            </a:r>
            <a:r>
              <a:rPr lang="en-US" sz="2600" dirty="0" err="1"/>
              <a:t>şi</a:t>
            </a:r>
            <a:r>
              <a:rPr lang="en-US" sz="2600" dirty="0"/>
              <a:t> </a:t>
            </a:r>
            <a:r>
              <a:rPr lang="en-US" sz="2600" dirty="0" err="1"/>
              <a:t>pornire</a:t>
            </a:r>
            <a:r>
              <a:rPr lang="en-US" sz="2600" dirty="0"/>
              <a:t>) </a:t>
            </a:r>
            <a:r>
              <a:rPr lang="en-US" sz="2600" dirty="0" err="1"/>
              <a:t>faţă</a:t>
            </a:r>
            <a:r>
              <a:rPr lang="en-US" sz="2600" dirty="0"/>
              <a:t> de </a:t>
            </a:r>
            <a:r>
              <a:rPr lang="en-US" sz="2600" dirty="0" err="1"/>
              <a:t>restul</a:t>
            </a:r>
            <a:r>
              <a:rPr lang="en-US" sz="2600" dirty="0"/>
              <a:t> </a:t>
            </a:r>
            <a:r>
              <a:rPr lang="en-US" sz="2600" dirty="0" err="1"/>
              <a:t>drumului</a:t>
            </a:r>
            <a:r>
              <a:rPr lang="en-US" sz="2600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525299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708894" y="1458960"/>
            <a:ext cx="10515600" cy="4351336"/>
          </a:xfrm>
        </p:spPr>
        <p:txBody>
          <a:bodyPr/>
          <a:lstStyle/>
          <a:p>
            <a:pPr lvl="0" algn="just"/>
            <a:r>
              <a:rPr lang="en-US" dirty="0"/>
              <a:t>traffic and industrial sites represent areas where the highest concentrations occur and that background sites are representative of the exposure of the general population</a:t>
            </a:r>
            <a:endParaRPr lang="ro-RO" dirty="0"/>
          </a:p>
          <a:p>
            <a:pPr lvl="0" algn="just"/>
            <a:r>
              <a:rPr lang="en-US" dirty="0"/>
              <a:t>further characterization for traffic sites in terms of local dispersion conditions (“</a:t>
            </a:r>
            <a:r>
              <a:rPr lang="en-US" b="1" dirty="0"/>
              <a:t>wide street</a:t>
            </a:r>
            <a:r>
              <a:rPr lang="en-US" dirty="0"/>
              <a:t>”, </a:t>
            </a:r>
            <a:r>
              <a:rPr lang="en-US" dirty="0">
                <a:solidFill>
                  <a:srgbClr val="BFBFBF"/>
                </a:solidFill>
              </a:rPr>
              <a:t>“narrow street”, “canyon street”, “highway” and others</a:t>
            </a:r>
            <a:r>
              <a:rPr lang="en-US" dirty="0"/>
              <a:t>) is applicable to urban areas and suburban areas. </a:t>
            </a:r>
            <a:r>
              <a:rPr lang="en-US" dirty="0">
                <a:solidFill>
                  <a:srgbClr val="BFBFBF"/>
                </a:solidFill>
              </a:rPr>
              <a:t>It is recommended to provide a better definition for the terms “wide street”, “narrow street”, “canyon street” and “highway”</a:t>
            </a:r>
          </a:p>
        </p:txBody>
      </p:sp>
      <p:sp>
        <p:nvSpPr>
          <p:cNvPr id="7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o-RO" b="1" dirty="0"/>
              <a:t>Criterii de amplasare a stației de trafic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5578568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imbus sans L"/>
              </a:rPr>
              <a:t>Located in close proximity to a road, in a location that should represent the highest concentrations to which the population are exposed to within the zone.</a:t>
            </a:r>
            <a:endParaRPr lang="ro-RO" dirty="0">
              <a:solidFill>
                <a:srgbClr val="666666"/>
              </a:solidFill>
              <a:latin typeface="Nimbus sans L"/>
            </a:endParaRPr>
          </a:p>
          <a:p>
            <a:r>
              <a:rPr lang="en-US" dirty="0">
                <a:solidFill>
                  <a:srgbClr val="666666"/>
                </a:solidFill>
                <a:latin typeface="Nimbus sans L"/>
              </a:rPr>
              <a:t>Located such that the pollution level for the specific pollutant is determined predominantly by the emissions from road traffic (i.e. not ship, railway, airplane, off-road) on distinct major roads.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7343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4256</TotalTime>
  <Words>1670</Words>
  <Application>Microsoft Office PowerPoint</Application>
  <PresentationFormat>Widescreen</PresentationFormat>
  <Paragraphs>261</Paragraphs>
  <Slides>36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Nimbus sans L</vt:lpstr>
      <vt:lpstr>Times New Roman</vt:lpstr>
      <vt:lpstr>Trebuchet MS</vt:lpstr>
      <vt:lpstr>Office Theme</vt:lpstr>
      <vt:lpstr>PowerPoint Presentation</vt:lpstr>
      <vt:lpstr>PowerPoint Presentation</vt:lpstr>
      <vt:lpstr>PowerPoint Presentation</vt:lpstr>
      <vt:lpstr>SURSE DATE ȘI INFORMAȚII</vt:lpstr>
      <vt:lpstr>ZONA BOTOȘANI -  SITUAȚIE  EXISTENTĂ</vt:lpstr>
      <vt:lpstr>STAȚIA BT-1, Municipiul BOTOȘANI</vt:lpstr>
      <vt:lpstr>ZONA BOTOȘANI SITUAȚIE EXISTENTĂ - INFORMAȚII GENERALE</vt:lpstr>
      <vt:lpstr>Criterii de amplasare a stației de trafic</vt:lpstr>
      <vt:lpstr>Criterii de amplasare a stației de trafic</vt:lpstr>
      <vt:lpstr>La amplasare se iau în considerare: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Propunere A.N.P.M pentru  amplasare stație trafic Municipiul BOTOȘANI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carmen.popescu@anpm.ro</dc:creator>
  <cp:lastModifiedBy>Simona Marcusohn</cp:lastModifiedBy>
  <cp:revision>328</cp:revision>
  <dcterms:created xsi:type="dcterms:W3CDTF">2021-02-20T07:54:09Z</dcterms:created>
  <dcterms:modified xsi:type="dcterms:W3CDTF">2021-07-28T16:21:54Z</dcterms:modified>
</cp:coreProperties>
</file>