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14" r:id="rId2"/>
    <p:sldId id="275" r:id="rId3"/>
    <p:sldId id="458" r:id="rId4"/>
    <p:sldId id="459" r:id="rId5"/>
    <p:sldId id="460" r:id="rId6"/>
    <p:sldId id="519" r:id="rId7"/>
    <p:sldId id="277" r:id="rId8"/>
    <p:sldId id="284" r:id="rId9"/>
    <p:sldId id="278" r:id="rId10"/>
    <p:sldId id="508" r:id="rId11"/>
    <p:sldId id="487" r:id="rId12"/>
    <p:sldId id="414" r:id="rId13"/>
    <p:sldId id="528" r:id="rId14"/>
    <p:sldId id="292" r:id="rId15"/>
    <p:sldId id="541" r:id="rId16"/>
    <p:sldId id="492" r:id="rId17"/>
    <p:sldId id="493" r:id="rId18"/>
    <p:sldId id="524" r:id="rId19"/>
    <p:sldId id="523" r:id="rId20"/>
    <p:sldId id="526" r:id="rId21"/>
    <p:sldId id="530" r:id="rId22"/>
    <p:sldId id="532" r:id="rId23"/>
    <p:sldId id="529" r:id="rId24"/>
    <p:sldId id="533" r:id="rId25"/>
    <p:sldId id="538" r:id="rId26"/>
    <p:sldId id="527" r:id="rId27"/>
    <p:sldId id="536" r:id="rId28"/>
    <p:sldId id="537" r:id="rId29"/>
    <p:sldId id="531" r:id="rId30"/>
    <p:sldId id="539" r:id="rId31"/>
    <p:sldId id="540" r:id="rId32"/>
    <p:sldId id="356" r:id="rId33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CCFF"/>
    <a:srgbClr val="C5E2FF"/>
    <a:srgbClr val="99CCFF"/>
    <a:srgbClr val="CCECFF"/>
    <a:srgbClr val="990099"/>
    <a:srgbClr val="FFFF99"/>
    <a:srgbClr val="FF66FF"/>
    <a:srgbClr val="FFCCFF"/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8" autoAdjust="0"/>
    <p:restoredTop sz="92408" autoAdjust="0"/>
  </p:normalViewPr>
  <p:slideViewPr>
    <p:cSldViewPr snapToGrid="0">
      <p:cViewPr varScale="1">
        <p:scale>
          <a:sx n="106" d="100"/>
          <a:sy n="106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Prahova\Prahova\PH%20emisii%20rutier%202015-2019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Prahova\Prahova\PH%20emisii%20rutier%202015-2019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Vaslui\PM10%20profil%20lunar%20saptamanal%20%20zilnic_DB-1,%20cu%20VS-1%20doar%20la%20medii%20an%20si%20nr%20depasiri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Vaslui\PM10%20profil%20lunar%20saptamanal%20%20zilnic_DB-1,%20cu%20VS-1%20doar%20la%20medii%20an%20si%20nr%20depasiri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PM</a:t>
            </a:r>
            <a:r>
              <a:rPr lang="ro-RO" sz="1400" b="1" i="0" baseline="-25000" dirty="0"/>
              <a:t>10</a:t>
            </a:r>
            <a:r>
              <a:rPr lang="ro-RO" sz="1400" dirty="0"/>
              <a:t> pentru județul Vaslui (zona Vaslui),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General</c:formatCode>
                <c:ptCount val="5"/>
                <c:pt idx="0">
                  <c:v>40.193464448481556</c:v>
                </c:pt>
                <c:pt idx="1">
                  <c:v>40.542459819575555</c:v>
                </c:pt>
                <c:pt idx="2">
                  <c:v>42.675512606492795</c:v>
                </c:pt>
                <c:pt idx="3">
                  <c:v>47.137914997032453</c:v>
                </c:pt>
                <c:pt idx="4">
                  <c:v>40.822742060382694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A-4C38-B1F8-7DFEF4C6C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dirty="0"/>
              <a:t>PM</a:t>
            </a:r>
            <a:r>
              <a:rPr lang="ro-RO" sz="1400" b="1" baseline="-25000" dirty="0"/>
              <a:t>1</a:t>
            </a:r>
            <a:r>
              <a:rPr lang="ro-RO" sz="1400" baseline="-25000" dirty="0"/>
              <a:t>0</a:t>
            </a:r>
            <a:r>
              <a:rPr lang="ro-RO" sz="1400" dirty="0"/>
              <a:t> pentru </a:t>
            </a:r>
            <a:r>
              <a:rPr lang="ro-RO" sz="1400" b="0" i="0" u="none" strike="noStrike" baseline="0" dirty="0">
                <a:effectLst/>
              </a:rPr>
              <a:t>județul </a:t>
            </a:r>
            <a:r>
              <a:rPr lang="en-US" sz="1400" b="0" i="0" u="none" strike="noStrike" baseline="0" dirty="0" err="1">
                <a:effectLst/>
              </a:rPr>
              <a:t>Vaslui</a:t>
            </a:r>
            <a:r>
              <a:rPr lang="ro-RO" sz="1400" b="0" i="0" u="none" strike="noStrike" baseline="0" dirty="0">
                <a:effectLst/>
              </a:rPr>
              <a:t> (zona </a:t>
            </a:r>
            <a:r>
              <a:rPr lang="en-US" sz="1400" b="0" i="0" u="none" strike="noStrike" baseline="0" dirty="0" err="1">
                <a:effectLst/>
              </a:rPr>
              <a:t>Vaslui</a:t>
            </a:r>
            <a:r>
              <a:rPr lang="ro-RO" sz="1400" b="0" i="0" u="none" strike="noStrike" baseline="0" dirty="0">
                <a:effectLst/>
              </a:rPr>
              <a:t>),</a:t>
            </a:r>
            <a:endParaRPr lang="en-US" sz="1400" dirty="0"/>
          </a:p>
          <a:p>
            <a:pPr>
              <a:defRPr/>
            </a:pPr>
            <a:r>
              <a:rPr lang="ro-RO" sz="1400" dirty="0"/>
              <a:t>perioada 2015 - 2019, </a:t>
            </a:r>
            <a:r>
              <a:rPr lang="ro-RO" sz="1400" b="1" u="sng" dirty="0"/>
              <a:t>din trafic rutier, pe categorii de vehicule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939034071360967E-2"/>
          <c:y val="0.35550082326522903"/>
          <c:w val="0.92568384358044475"/>
          <c:h val="0.4157084714402625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'PH (2)'!$A$5</c:f>
              <c:strCache>
                <c:ptCount val="1"/>
                <c:pt idx="0">
                  <c:v>Autoturisme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(2)'!$C$5:$G$5</c:f>
              <c:numCache>
                <c:formatCode>General</c:formatCode>
                <c:ptCount val="5"/>
                <c:pt idx="0">
                  <c:v>15.663170568615012</c:v>
                </c:pt>
                <c:pt idx="1">
                  <c:v>14.461839272419695</c:v>
                </c:pt>
                <c:pt idx="2">
                  <c:v>15.805400065941624</c:v>
                </c:pt>
                <c:pt idx="3">
                  <c:v>18.540711503728986</c:v>
                </c:pt>
                <c:pt idx="4">
                  <c:v>16.833610838910399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5-47E6-8A8C-B70AE5847B75}"/>
            </c:ext>
          </c:extLst>
        </c:ser>
        <c:ser>
          <c:idx val="2"/>
          <c:order val="1"/>
          <c:tx>
            <c:strRef>
              <c:f>'PH (2)'!$A$6</c:f>
              <c:strCache>
                <c:ptCount val="1"/>
                <c:pt idx="0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(2)'!$C$6:$G$6</c:f>
              <c:numCache>
                <c:formatCode>General</c:formatCode>
                <c:ptCount val="5"/>
                <c:pt idx="0">
                  <c:v>10.111117242710637</c:v>
                </c:pt>
                <c:pt idx="1">
                  <c:v>9.091592232808269</c:v>
                </c:pt>
                <c:pt idx="2">
                  <c:v>9.6150565341558334</c:v>
                </c:pt>
                <c:pt idx="3">
                  <c:v>10.672842262879001</c:v>
                </c:pt>
                <c:pt idx="4">
                  <c:v>10.0544684873654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B5-47E6-8A8C-B70AE5847B75}"/>
            </c:ext>
          </c:extLst>
        </c:ser>
        <c:ser>
          <c:idx val="3"/>
          <c:order val="2"/>
          <c:tx>
            <c:strRef>
              <c:f>'PH (2)'!$A$7</c:f>
              <c:strCache>
                <c:ptCount val="1"/>
                <c:pt idx="0">
                  <c:v>Autovehicule grele incluzând şi autobuze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(2)'!$C$7:$G$7</c:f>
              <c:numCache>
                <c:formatCode>General</c:formatCode>
                <c:ptCount val="5"/>
                <c:pt idx="0">
                  <c:v>14.328211128203765</c:v>
                </c:pt>
                <c:pt idx="1">
                  <c:v>16.881387320308434</c:v>
                </c:pt>
                <c:pt idx="2">
                  <c:v>17.138343477421021</c:v>
                </c:pt>
                <c:pt idx="3">
                  <c:v>17.766936274854245</c:v>
                </c:pt>
                <c:pt idx="4">
                  <c:v>13.847719471843099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B5-47E6-8A8C-B70AE5847B75}"/>
            </c:ext>
          </c:extLst>
        </c:ser>
        <c:ser>
          <c:idx val="4"/>
          <c:order val="3"/>
          <c:tx>
            <c:strRef>
              <c:f>'PH (2)'!$A$8</c:f>
              <c:strCache>
                <c:ptCount val="1"/>
                <c:pt idx="0">
                  <c:v> Motociclete şi motorete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(2)'!$C$8:$G$8</c:f>
              <c:numCache>
                <c:formatCode>General</c:formatCode>
                <c:ptCount val="5"/>
                <c:pt idx="0">
                  <c:v>9.0965508952146765E-2</c:v>
                </c:pt>
                <c:pt idx="1">
                  <c:v>0.10764099403915511</c:v>
                </c:pt>
                <c:pt idx="2">
                  <c:v>0.11671252897431239</c:v>
                </c:pt>
                <c:pt idx="3">
                  <c:v>0.15742495557021977</c:v>
                </c:pt>
                <c:pt idx="4">
                  <c:v>8.6943262263792995E-2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B5-47E6-8A8C-B70AE5847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NO</a:t>
            </a:r>
            <a:r>
              <a:rPr lang="ro-RO" sz="1400" b="1" i="0" baseline="-25000" dirty="0"/>
              <a:t>x</a:t>
            </a:r>
            <a:r>
              <a:rPr lang="ro-RO" sz="1400" dirty="0"/>
              <a:t> pentru județul Vaslui (zona Vaslui),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layout>
        <c:manualLayout>
          <c:xMode val="edge"/>
          <c:yMode val="edge"/>
          <c:x val="0.11632825414416474"/>
          <c:y val="4.70370370370370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90099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General</c:formatCode>
                <c:ptCount val="5"/>
                <c:pt idx="0">
                  <c:v>718.99620221141481</c:v>
                </c:pt>
                <c:pt idx="1">
                  <c:v>769.92834554669776</c:v>
                </c:pt>
                <c:pt idx="2">
                  <c:v>807.83057708971933</c:v>
                </c:pt>
                <c:pt idx="3">
                  <c:v>868.34680147737265</c:v>
                </c:pt>
                <c:pt idx="4">
                  <c:v>724.47466856795313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71-4580-8FF4-358DF7EB7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u="none" strike="noStrike" baseline="0" dirty="0">
                <a:effectLst/>
              </a:rPr>
              <a:t>NO</a:t>
            </a:r>
            <a:r>
              <a:rPr lang="ro-RO" sz="1400" b="1" i="0" u="none" strike="noStrike" baseline="-25000" dirty="0">
                <a:effectLst/>
              </a:rPr>
              <a:t>x</a:t>
            </a:r>
            <a:r>
              <a:rPr lang="ro-RO" sz="1400" dirty="0"/>
              <a:t> pentru județul </a:t>
            </a:r>
            <a:r>
              <a:rPr lang="en-US" sz="1400" dirty="0" err="1"/>
              <a:t>Vaslui</a:t>
            </a:r>
            <a:r>
              <a:rPr lang="ro-RO" sz="1400" dirty="0"/>
              <a:t> (zona </a:t>
            </a:r>
            <a:r>
              <a:rPr lang="en-US" sz="1400" dirty="0" err="1"/>
              <a:t>Vaslui</a:t>
            </a:r>
            <a:r>
              <a:rPr lang="ro-RO" sz="1400" dirty="0"/>
              <a:t>),</a:t>
            </a:r>
          </a:p>
          <a:p>
            <a:pPr>
              <a:defRPr/>
            </a:pPr>
            <a:r>
              <a:rPr lang="ro-RO" sz="1400" dirty="0"/>
              <a:t>perioada 2015 - 2019, </a:t>
            </a:r>
            <a:r>
              <a:rPr lang="ro-RO" sz="1400" b="1" u="sng" dirty="0"/>
              <a:t>din trafic rutier, pe categorii de vehicule</a:t>
            </a:r>
          </a:p>
        </c:rich>
      </c:tx>
      <c:layout>
        <c:manualLayout>
          <c:xMode val="edge"/>
          <c:yMode val="edge"/>
          <c:x val="0.11835249688416594"/>
          <c:y val="3.2925925925925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939034071360967E-2"/>
          <c:y val="0.35550082326522903"/>
          <c:w val="0.92568384358044475"/>
          <c:h val="0.4157084714402625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'PH (2)'!$A$5</c:f>
              <c:strCache>
                <c:ptCount val="1"/>
                <c:pt idx="0">
                  <c:v>Autoturisme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(2)'!$C$5:$G$5</c:f>
              <c:numCache>
                <c:formatCode>General</c:formatCode>
                <c:ptCount val="5"/>
                <c:pt idx="0">
                  <c:v>225.3999860489597</c:v>
                </c:pt>
                <c:pt idx="1">
                  <c:v>235.71762988045054</c:v>
                </c:pt>
                <c:pt idx="2">
                  <c:v>256.16629536684928</c:v>
                </c:pt>
                <c:pt idx="3">
                  <c:v>295.93723954609527</c:v>
                </c:pt>
                <c:pt idx="4">
                  <c:v>232.253775062496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99-45F5-9FD3-46B5F78E6D79}"/>
            </c:ext>
          </c:extLst>
        </c:ser>
        <c:ser>
          <c:idx val="2"/>
          <c:order val="1"/>
          <c:tx>
            <c:strRef>
              <c:f>'PH (2)'!$A$6</c:f>
              <c:strCache>
                <c:ptCount val="1"/>
                <c:pt idx="0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(2)'!$C$6:$G$6</c:f>
              <c:numCache>
                <c:formatCode>General</c:formatCode>
                <c:ptCount val="5"/>
                <c:pt idx="0">
                  <c:v>94.15665483286169</c:v>
                </c:pt>
                <c:pt idx="1">
                  <c:v>109.01361478157396</c:v>
                </c:pt>
                <c:pt idx="2">
                  <c:v>116.18394866148547</c:v>
                </c:pt>
                <c:pt idx="3">
                  <c:v>131.71712824629651</c:v>
                </c:pt>
                <c:pt idx="4">
                  <c:v>129.19876891247301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99-45F5-9FD3-46B5F78E6D79}"/>
            </c:ext>
          </c:extLst>
        </c:ser>
        <c:ser>
          <c:idx val="3"/>
          <c:order val="2"/>
          <c:tx>
            <c:strRef>
              <c:f>'PH (2)'!$A$7</c:f>
              <c:strCache>
                <c:ptCount val="1"/>
                <c:pt idx="0">
                  <c:v>Autovehicule grele incluzând şi autobuze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(2)'!$C$7:$G$7</c:f>
              <c:numCache>
                <c:formatCode>General</c:formatCode>
                <c:ptCount val="5"/>
                <c:pt idx="0">
                  <c:v>399.14354467700036</c:v>
                </c:pt>
                <c:pt idx="1">
                  <c:v>424.82019811351472</c:v>
                </c:pt>
                <c:pt idx="2">
                  <c:v>435.06983062079087</c:v>
                </c:pt>
                <c:pt idx="3">
                  <c:v>440.13577100161393</c:v>
                </c:pt>
                <c:pt idx="4">
                  <c:v>362.56812101550702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99-45F5-9FD3-46B5F78E6D79}"/>
            </c:ext>
          </c:extLst>
        </c:ser>
        <c:ser>
          <c:idx val="4"/>
          <c:order val="3"/>
          <c:tx>
            <c:strRef>
              <c:f>'PH (2)'!$A$8</c:f>
              <c:strCache>
                <c:ptCount val="1"/>
                <c:pt idx="0">
                  <c:v> Motociclete şi motorete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(2)'!$C$8:$G$8</c:f>
              <c:numCache>
                <c:formatCode>General</c:formatCode>
                <c:ptCount val="5"/>
                <c:pt idx="0">
                  <c:v>0.29601665259301052</c:v>
                </c:pt>
                <c:pt idx="1">
                  <c:v>0.37690277115846565</c:v>
                </c:pt>
                <c:pt idx="2">
                  <c:v>0.41050244059371621</c:v>
                </c:pt>
                <c:pt idx="3">
                  <c:v>0.55666268336687319</c:v>
                </c:pt>
                <c:pt idx="4">
                  <c:v>0.45400357747712999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99-45F5-9FD3-46B5F78E6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o-RO" sz="1400" dirty="0"/>
              <a:t>VS-1</a:t>
            </a:r>
          </a:p>
          <a:p>
            <a:pPr>
              <a:defRPr sz="1400"/>
            </a:pPr>
            <a:r>
              <a:rPr lang="en-US" sz="1400" dirty="0" err="1"/>
              <a:t>Evoluția</a:t>
            </a:r>
            <a:r>
              <a:rPr lang="en-US" sz="1400" dirty="0"/>
              <a:t> </a:t>
            </a:r>
            <a:r>
              <a:rPr lang="ro-RO" sz="1400" dirty="0"/>
              <a:t>concentrațiilor medii anuale </a:t>
            </a:r>
            <a:r>
              <a:rPr lang="en-US" sz="1400" dirty="0"/>
              <a:t>PM</a:t>
            </a:r>
            <a:r>
              <a:rPr lang="en-US" sz="1400" baseline="-25000" dirty="0"/>
              <a:t>10</a:t>
            </a:r>
            <a:r>
              <a:rPr lang="en-US" sz="1400" dirty="0"/>
              <a:t> </a:t>
            </a:r>
            <a:r>
              <a:rPr lang="ro-RO" sz="1400" dirty="0"/>
              <a:t>raportat la VL, PSE și PIE</a:t>
            </a:r>
            <a:endParaRPr lang="en-US" sz="1400" dirty="0"/>
          </a:p>
        </c:rich>
      </c:tx>
      <c:layout>
        <c:manualLayout>
          <c:xMode val="edge"/>
          <c:yMode val="edge"/>
          <c:x val="0.11070261250456277"/>
          <c:y val="1.431980906921241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2.9139072847682121E-2"/>
          <c:y val="0.33541766109785198"/>
          <c:w val="0.87726046826928095"/>
          <c:h val="0.43412324056151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'[PM10 profil lunar saptamanal  zilnic_DB-1, cu VS-1 doar la medii an si nr depasiri.xls]PM10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B04-47A8-B1A2-56CA0310CD65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B04-47A8-B1A2-56CA0310CD65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B04-47A8-B1A2-56CA0310CD65}"/>
                </c:ext>
              </c:extLst>
            </c:dLbl>
            <c:spPr>
              <a:noFill/>
              <a:ln w="635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'[PM10 profil lunar saptamanal  zilnic_DB-1, cu VS-1 doar la medii an si nr depasiri.xls]PM10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'[PM10 profil lunar saptamanal  zilnic_DB-1, cu VS-1 doar la medii an si nr depasiri.xls]PM10 DATE ZILNICE medii anuale'!$I$8:$I$10</c:f>
              <c:numCache>
                <c:formatCode>#,##0.00</c:formatCode>
                <c:ptCount val="3"/>
                <c:pt idx="0">
                  <c:v>26.27</c:v>
                </c:pt>
                <c:pt idx="1">
                  <c:v>25</c:v>
                </c:pt>
                <c:pt idx="2">
                  <c:v>24.95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04-47A8-B1A2-56CA0310C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669279"/>
        <c:axId val="1"/>
      </c:barChart>
      <c:lineChart>
        <c:grouping val="standard"/>
        <c:varyColors val="0"/>
        <c:ser>
          <c:idx val="1"/>
          <c:order val="1"/>
          <c:tx>
            <c:strRef>
              <c:f>'[PM10 profil lunar saptamanal  zilnic_DB-1, cu VS-1 doar la medii an si nr depasiri.xls]PM10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VS-1 doar la medii an si nr depasiri.xls]PM10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'[PM10 profil lunar saptamanal  zilnic_DB-1, cu VS-1 doar la medii an si nr depasiri.xls]PM10 DATE ZILNICE medii anuale'!$D$8:$D$10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B04-47A8-B1A2-56CA0310CD65}"/>
            </c:ext>
          </c:extLst>
        </c:ser>
        <c:ser>
          <c:idx val="2"/>
          <c:order val="2"/>
          <c:tx>
            <c:strRef>
              <c:f>'[PM10 profil lunar saptamanal  zilnic_DB-1, cu VS-1 doar la medii an si nr depasiri.xls]PM10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VS-1 doar la medii an si nr depasiri.xls]PM10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'[PM10 profil lunar saptamanal  zilnic_DB-1, cu VS-1 doar la medii an si nr depasiri.xls]PM10 DATE ZILNICE medii anuale'!$E$8:$E$10</c:f>
              <c:numCache>
                <c:formatCode>General</c:formatCode>
                <c:ptCount val="3"/>
                <c:pt idx="0">
                  <c:v>28</c:v>
                </c:pt>
                <c:pt idx="1">
                  <c:v>28</c:v>
                </c:pt>
                <c:pt idx="2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B04-47A8-B1A2-56CA0310CD65}"/>
            </c:ext>
          </c:extLst>
        </c:ser>
        <c:ser>
          <c:idx val="3"/>
          <c:order val="3"/>
          <c:tx>
            <c:strRef>
              <c:f>'[PM10 profil lunar saptamanal  zilnic_DB-1, cu VS-1 doar la medii an si nr depasiri.xls]PM10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zilnic_DB-1, cu VS-1 doar la medii an si nr depasiri.xls]PM10 DATE ZILNICE medii anuale'!$H$8:$H$10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'[PM10 profil lunar saptamanal  zilnic_DB-1, cu VS-1 doar la medii an si nr depasiri.xls]PM10 DATE ZILNICE medii anuale'!$F$8:$F$10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B04-47A8-B1A2-56CA0310C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3669279"/>
        <c:axId val="1"/>
      </c:lineChart>
      <c:catAx>
        <c:axId val="1393669279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93669279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o-RO" sz="1400" dirty="0"/>
              <a:t>VS-1</a:t>
            </a:r>
          </a:p>
          <a:p>
            <a:pPr>
              <a:defRPr sz="1400"/>
            </a:pPr>
            <a:r>
              <a:rPr lang="ro-RO" sz="1400" dirty="0"/>
              <a:t>N</a:t>
            </a:r>
            <a:r>
              <a:rPr lang="en-US" sz="1400" dirty="0" err="1"/>
              <a:t>umărul</a:t>
            </a:r>
            <a:r>
              <a:rPr lang="en-US" sz="1400" dirty="0"/>
              <a:t> de </a:t>
            </a:r>
            <a:r>
              <a:rPr lang="en-US" sz="1400" dirty="0" err="1"/>
              <a:t>zile</a:t>
            </a:r>
            <a:r>
              <a:rPr lang="en-US" sz="1400" dirty="0"/>
              <a:t> cu </a:t>
            </a:r>
            <a:r>
              <a:rPr lang="en-US" sz="1400" dirty="0" err="1"/>
              <a:t>concentrații</a:t>
            </a:r>
            <a:r>
              <a:rPr lang="en-US" sz="1400" dirty="0"/>
              <a:t> </a:t>
            </a:r>
            <a:r>
              <a:rPr lang="en-US" sz="1400" dirty="0" err="1"/>
              <a:t>mai</a:t>
            </a:r>
            <a:r>
              <a:rPr lang="en-US" sz="1400" dirty="0"/>
              <a:t> </a:t>
            </a:r>
            <a:r>
              <a:rPr lang="en-US" sz="1400" dirty="0" err="1"/>
              <a:t>mari</a:t>
            </a:r>
            <a:r>
              <a:rPr lang="en-US" sz="1400" dirty="0"/>
              <a:t> de 50 µg/m</a:t>
            </a:r>
            <a:r>
              <a:rPr lang="en-US" sz="1400" baseline="30000" dirty="0"/>
              <a:t>3</a:t>
            </a:r>
            <a:r>
              <a:rPr lang="en-US" sz="1400" dirty="0"/>
              <a:t> </a:t>
            </a:r>
            <a:r>
              <a:rPr lang="en-US" sz="1400" dirty="0" err="1"/>
              <a:t>și</a:t>
            </a:r>
            <a:r>
              <a:rPr lang="en-US" sz="1400" dirty="0"/>
              <a:t> </a:t>
            </a:r>
            <a:r>
              <a:rPr lang="en-US" sz="1400" dirty="0" err="1"/>
              <a:t>între</a:t>
            </a:r>
            <a:r>
              <a:rPr lang="en-US" sz="1400" dirty="0"/>
              <a:t> PIE </a:t>
            </a:r>
            <a:r>
              <a:rPr lang="en-US" sz="1400" dirty="0" err="1"/>
              <a:t>și</a:t>
            </a:r>
            <a:r>
              <a:rPr lang="en-US" sz="1400" dirty="0"/>
              <a:t> PSE </a:t>
            </a:r>
            <a:r>
              <a:rPr lang="en-US" sz="1400" dirty="0" err="1"/>
              <a:t>pentru</a:t>
            </a:r>
            <a:r>
              <a:rPr lang="en-US" sz="1400" dirty="0"/>
              <a:t> PM</a:t>
            </a:r>
            <a:r>
              <a:rPr lang="en-US" sz="1400" baseline="-25000" dirty="0"/>
              <a:t>10</a:t>
            </a:r>
            <a:r>
              <a:rPr lang="en-US" sz="1400" dirty="0"/>
              <a:t> </a:t>
            </a:r>
            <a:endParaRPr lang="ro-RO" sz="1400" dirty="0"/>
          </a:p>
        </c:rich>
      </c:tx>
      <c:layout>
        <c:manualLayout>
          <c:xMode val="edge"/>
          <c:yMode val="edge"/>
          <c:x val="0.14489389011551887"/>
          <c:y val="4.2227066603057722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1670131190959032E-2"/>
          <c:y val="0.31788672571068277"/>
          <c:w val="0.89019685039370078"/>
          <c:h val="0.48743761930281299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'PM10 DATE ZILNICE medii anuale'!$F$15</c:f>
              <c:strCache>
                <c:ptCount val="1"/>
                <c:pt idx="0">
                  <c:v>nr. zile între PIE și PSE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anuale'!$F$16:$F$18</c:f>
              <c:numCache>
                <c:formatCode>General</c:formatCode>
                <c:ptCount val="3"/>
                <c:pt idx="0">
                  <c:v>65</c:v>
                </c:pt>
                <c:pt idx="1">
                  <c:v>82</c:v>
                </c:pt>
                <c:pt idx="2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1B-451D-8B08-2EE24D3ED2FA}"/>
            </c:ext>
          </c:extLst>
        </c:ser>
        <c:ser>
          <c:idx val="0"/>
          <c:order val="2"/>
          <c:tx>
            <c:strRef>
              <c:f>'PM10 DATE ZILNICE medii anuale'!$C$15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anuale'!$C$16:$C$18</c:f>
              <c:numCache>
                <c:formatCode>General</c:formatCode>
                <c:ptCount val="3"/>
                <c:pt idx="0">
                  <c:v>14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1B-451D-8B08-2EE24D3ED2FA}"/>
            </c:ext>
          </c:extLst>
        </c:ser>
        <c:ser>
          <c:idx val="1"/>
          <c:order val="3"/>
          <c:tx>
            <c:strRef>
              <c:f>'PM10 DATE ZILNICE medii anuale'!$G$15</c:f>
              <c:strCache>
                <c:ptCount val="1"/>
                <c:pt idx="0">
                  <c:v>nr. zile mai mare de PSE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anuale'!$G$16:$G$18</c:f>
              <c:numCache>
                <c:formatCode>General</c:formatCode>
                <c:ptCount val="3"/>
                <c:pt idx="0">
                  <c:v>68</c:v>
                </c:pt>
                <c:pt idx="1">
                  <c:v>57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1B-451D-8B08-2EE24D3ED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044464"/>
        <c:axId val="1"/>
      </c:barChart>
      <c:lineChart>
        <c:grouping val="standard"/>
        <c:varyColors val="0"/>
        <c:ser>
          <c:idx val="2"/>
          <c:order val="0"/>
          <c:tx>
            <c:strRef>
              <c:f>'PM10 DATE ZILNICE medii anuale'!$E$15</c:f>
              <c:strCache>
                <c:ptCount val="1"/>
                <c:pt idx="0">
                  <c:v>35 depășiri pentru VL și PIE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'PM10 DATE ZILNICE medii anuale'!$B$16:$B$18</c:f>
              <c:numCache>
                <c:formatCode>General</c:formatCode>
                <c:ptCount val="3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</c:numCache>
            </c:numRef>
          </c:cat>
          <c:val>
            <c:numRef>
              <c:f>'PM10 DATE ZILNICE medii anuale'!$E$16:$E$18</c:f>
              <c:numCache>
                <c:formatCode>General</c:formatCode>
                <c:ptCount val="3"/>
                <c:pt idx="0">
                  <c:v>35</c:v>
                </c:pt>
                <c:pt idx="1">
                  <c:v>35</c:v>
                </c:pt>
                <c:pt idx="2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1B-451D-8B08-2EE24D3ED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044464"/>
        <c:axId val="1"/>
      </c:lineChart>
      <c:catAx>
        <c:axId val="7904446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9044464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923601762894392"/>
          <c:w val="0.97782725351264344"/>
          <c:h val="0.1076398237105608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PM</a:t>
            </a:r>
            <a:r>
              <a:rPr lang="ro-RO" sz="1600" baseline="-25000" dirty="0"/>
              <a:t>10</a:t>
            </a:r>
            <a:r>
              <a:rPr lang="ro-RO" sz="1600" dirty="0"/>
              <a:t> - </a:t>
            </a:r>
            <a:r>
              <a:rPr lang="en-US" sz="1600" dirty="0" err="1"/>
              <a:t>Nivel</a:t>
            </a:r>
            <a:r>
              <a:rPr lang="en-US" sz="1600" dirty="0"/>
              <a:t> de fond </a:t>
            </a:r>
            <a:r>
              <a:rPr lang="ro-RO" sz="1600" dirty="0"/>
              <a:t>LOCAL (rural) – ZONA VASLUI</a:t>
            </a:r>
            <a:endParaRPr lang="en-US" sz="1600" dirty="0"/>
          </a:p>
        </c:rich>
      </c:tx>
      <c:layout>
        <c:manualLayout>
          <c:xMode val="edge"/>
          <c:yMode val="edge"/>
          <c:x val="0.11686026191895726"/>
          <c:y val="8.17481224483884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59955593018236"/>
          <c:y val="0.22922495377529886"/>
          <c:w val="0.45869143315310129"/>
          <c:h val="0.718070679941617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Nivel de fond local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990099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47-4443-9D57-0DE50605816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47-4443-9D57-0DE50605816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47-4443-9D57-0DE506058166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47-4443-9D57-0DE506058166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F47-4443-9D57-0DE506058166}"/>
              </c:ext>
            </c:extLst>
          </c:dPt>
          <c:dLbls>
            <c:dLbl>
              <c:idx val="0"/>
              <c:layout>
                <c:manualLayout>
                  <c:x val="0.1862808204093884"/>
                  <c:y val="0.2038769366703651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47-4443-9D57-0DE506058166}"/>
                </c:ext>
              </c:extLst>
            </c:dLbl>
            <c:dLbl>
              <c:idx val="1"/>
              <c:layout>
                <c:manualLayout>
                  <c:x val="-0.29156997977121663"/>
                  <c:y val="-4.077538733407306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47-4443-9D57-0DE506058166}"/>
                </c:ext>
              </c:extLst>
            </c:dLbl>
            <c:dLbl>
              <c:idx val="2"/>
              <c:layout>
                <c:manualLayout>
                  <c:x val="-0.17980068048998993"/>
                  <c:y val="-0.1208143074581430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47-4443-9D57-0DE5060581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47-4443-9D57-0DE506058166}"/>
                </c:ext>
              </c:extLst>
            </c:dLbl>
            <c:dLbl>
              <c:idx val="4"/>
              <c:layout>
                <c:manualLayout>
                  <c:x val="0.25107414924743654"/>
                  <c:y val="-0.106016007068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47-4443-9D57-0DE506058166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fond regional</c:v>
                </c:pt>
                <c:pt idx="1">
                  <c:v>transport</c:v>
                </c:pt>
                <c:pt idx="2">
                  <c:v>surse rezidențiale și comerciale</c:v>
                </c:pt>
                <c:pt idx="3">
                  <c:v>industrie</c:v>
                </c:pt>
                <c:pt idx="4">
                  <c:v>agricultură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21.141999999999999</c:v>
                </c:pt>
                <c:pt idx="1">
                  <c:v>1.88</c:v>
                </c:pt>
                <c:pt idx="2">
                  <c:v>15.288</c:v>
                </c:pt>
                <c:pt idx="3">
                  <c:v>0</c:v>
                </c:pt>
                <c:pt idx="4">
                  <c:v>1.6919999999999999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47-4443-9D57-0DE50605816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ACE75-F3A3-4700-B234-3D6324397B63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9807-5F0F-452B-BA32-764F1DD813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155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D580-2001-48F6-8A45-52BA83FF99D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8CC1-783B-45C2-B9B9-14338034B1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10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0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0040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08917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9805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3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7982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2506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79534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636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5513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6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24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89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89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6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5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00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9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94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55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30.06.2021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30 iunie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49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o-RO"/>
              <a:t>30.06.2021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o-RO"/>
              <a:t>30 iunie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hart" Target="../charts/char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pm.ro/web/apm-vaslui/calitatea-aerului-inconjurato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0B1OK-nqmwDNubVRpRTJpM1NSN3M/view?resourcekey=0-anATPWBXGzommPks8GV9fw" TargetMode="External"/><Relationship Id="rId5" Type="http://schemas.openxmlformats.org/officeDocument/2006/relationships/hyperlink" Target="http://apmvs.anpm.ro/-/plan-de-mobilitate-urbana-durabila-municipiul-husi" TargetMode="External"/><Relationship Id="rId4" Type="http://schemas.openxmlformats.org/officeDocument/2006/relationships/hyperlink" Target="http://apmvs.anpm.ro/-/plan-de-mobilitate-urbana-durabila-al-municipiului-vaslu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34481"/>
              </p:ext>
            </p:extLst>
          </p:nvPr>
        </p:nvGraphicFramePr>
        <p:xfrm>
          <a:off x="423904" y="3675274"/>
          <a:ext cx="11347940" cy="2232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578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377666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5692702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50271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ACHIZITII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2452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NORD-EST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BACĂU/</a:t>
                      </a:r>
                    </a:p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Municipiul Oneşti</a:t>
                      </a:r>
                      <a:endParaRPr lang="ro-RO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it-IT" sz="1600" u="none" strike="noStrike" dirty="0">
                          <a:effectLst/>
                        </a:rPr>
                      </a:br>
                      <a:r>
                        <a:rPr lang="it-IT" sz="1600" u="none" strike="noStrike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BOTOSANI/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Botoşani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VASLUI/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</a:rPr>
                        <a:t>Municipiul</a:t>
                      </a:r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</a:rPr>
                        <a:t>Vaslui</a:t>
                      </a:r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ro-RO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Municipiul </a:t>
                      </a:r>
                      <a:r>
                        <a:rPr lang="ro-RO" sz="2000" b="1" u="none" strike="noStrike" kern="1200" baseline="0" dirty="0">
                          <a:solidFill>
                            <a:schemeClr val="bg1"/>
                          </a:solidFill>
                          <a:effectLst/>
                        </a:rPr>
                        <a:t>Huși</a:t>
                      </a:r>
                      <a:endParaRPr lang="ro-RO" sz="20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(Trafic) </a:t>
                      </a:r>
                      <a:endParaRPr lang="ro-RO" sz="2000" b="1" u="none" strike="noStrike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20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2000" b="1" u="none" strike="noStrike" kern="1200" baseline="-250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2000" b="1" i="0" u="none" strike="noStrike" kern="12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20" y="2071960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0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38312" y="6550223"/>
            <a:ext cx="2870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1" i="1" dirty="0"/>
              <a:t>Inventare de emisii - ANPM</a:t>
            </a:r>
            <a:endParaRPr lang="ro-RO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04486560"/>
              </p:ext>
            </p:extLst>
          </p:nvPr>
        </p:nvGraphicFramePr>
        <p:xfrm>
          <a:off x="161856" y="730645"/>
          <a:ext cx="569191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989505"/>
              </p:ext>
            </p:extLst>
          </p:nvPr>
        </p:nvGraphicFramePr>
        <p:xfrm>
          <a:off x="5957456" y="730645"/>
          <a:ext cx="5975928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536247364"/>
              </p:ext>
            </p:extLst>
          </p:nvPr>
        </p:nvGraphicFramePr>
        <p:xfrm>
          <a:off x="161855" y="3541728"/>
          <a:ext cx="569191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071665"/>
              </p:ext>
            </p:extLst>
          </p:nvPr>
        </p:nvGraphicFramePr>
        <p:xfrm>
          <a:off x="5957456" y="3541728"/>
          <a:ext cx="5975928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104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944" y="91030"/>
            <a:ext cx="49377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 </a:t>
            </a:r>
            <a:r>
              <a:rPr lang="ro-RO" sz="3300" b="1" dirty="0"/>
              <a:t>de emisii – reprezentare pe hartă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670246"/>
            <a:ext cx="47742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Căile de comunicație rutieră sunt în zona Vaslui: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00B050"/>
                </a:solidFill>
              </a:rPr>
              <a:t>Drum european E581 Tișița </a:t>
            </a:r>
            <a:r>
              <a:rPr lang="ro-RO" dirty="0"/>
              <a:t>- Tecuci – Bârlad – </a:t>
            </a:r>
            <a:r>
              <a:rPr lang="ro-RO" sz="2400" b="1" u="sng" dirty="0"/>
              <a:t>Huși – Albița </a:t>
            </a:r>
            <a:r>
              <a:rPr lang="ro-RO" dirty="0"/>
              <a:t>(se suprapune parțial pe traseul drumurilor naționale 24 și 24A);</a:t>
            </a:r>
          </a:p>
          <a:p>
            <a:pPr lvl="0"/>
            <a:endParaRPr lang="ro-RO" dirty="0"/>
          </a:p>
          <a:p>
            <a:pPr lvl="0"/>
            <a:r>
              <a:rPr lang="ro-RO" b="1" dirty="0">
                <a:solidFill>
                  <a:srgbClr val="FF0000"/>
                </a:solidFill>
              </a:rPr>
              <a:t>Drumuri naționale (505 km, 17,7%):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DN2F Bacău – Vaslui</a:t>
            </a:r>
            <a:r>
              <a:rPr lang="ro-RO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DN15D Piatra Neamț – Negrești – Vaslui;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DN24 Tișița - Tecuci – Bârlad – Vaslui – Iași;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DN24A Zorleni – Murgeni – Huși;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sz="2400" b="1" dirty="0">
                <a:solidFill>
                  <a:srgbClr val="FF0000"/>
                </a:solidFill>
              </a:rPr>
              <a:t>DN24B Crasna – </a:t>
            </a:r>
            <a:r>
              <a:rPr lang="ro-RO" sz="2400" b="1" u="sng" dirty="0">
                <a:solidFill>
                  <a:srgbClr val="FF0000"/>
                </a:solidFill>
              </a:rPr>
              <a:t>Huși – Albița</a:t>
            </a:r>
            <a:r>
              <a:rPr lang="ro-RO" sz="2400" b="1" dirty="0">
                <a:solidFill>
                  <a:srgbClr val="FF000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DN24D Bârlad – Vânători;â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DN26 Mugeni – Galați;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rgbClr val="FF0000"/>
                </a:solidFill>
              </a:rPr>
              <a:t>DN11A Bârlad – Podu Turcului – Adjud – Onești.</a:t>
            </a:r>
          </a:p>
          <a:p>
            <a:r>
              <a:rPr lang="ro-RO" b="1" dirty="0">
                <a:solidFill>
                  <a:srgbClr val="0070C0"/>
                </a:solidFill>
              </a:rPr>
              <a:t>Drumuri naționale (1.811km, 82,3%).</a:t>
            </a:r>
          </a:p>
        </p:txBody>
      </p:sp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751840"/>
            <a:ext cx="7183119" cy="6084131"/>
          </a:xfrm>
          <a:prstGeom prst="rect">
            <a:avLst/>
          </a:prstGeom>
          <a:ln>
            <a:solidFill>
              <a:sysClr val="window" lastClr="FFFFFF">
                <a:lumMod val="85000"/>
              </a:sysClr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125145" y="244009"/>
            <a:ext cx="50288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o-R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Rețeaua rutieră la nivelul județului Vaslui</a:t>
            </a:r>
            <a:endParaRPr lang="ro-R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0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0464" y="0"/>
            <a:ext cx="90860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 </a:t>
            </a:r>
            <a:r>
              <a:rPr lang="ro-RO" sz="3300" b="1" dirty="0"/>
              <a:t>de emisii – reprezentare pe hartă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2460" y="1813343"/>
            <a:ext cx="1961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just"/>
            <a:r>
              <a:rPr lang="ro-RO" sz="2400" b="1" u="sng" dirty="0">
                <a:solidFill>
                  <a:schemeClr val="bg1"/>
                </a:solidFill>
              </a:rPr>
              <a:t>Oraș Însurăței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4920" y="1444011"/>
            <a:ext cx="2907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dirty="0"/>
              <a:t>Municipiul VASLUI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84" y="1107996"/>
            <a:ext cx="5567881" cy="55678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785" y="2405266"/>
            <a:ext cx="5999075" cy="29733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6-Point Star 1"/>
          <p:cNvSpPr/>
          <p:nvPr/>
        </p:nvSpPr>
        <p:spPr>
          <a:xfrm>
            <a:off x="2792724" y="2603165"/>
            <a:ext cx="342900" cy="38989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6-Point Star 7"/>
          <p:cNvSpPr/>
          <p:nvPr/>
        </p:nvSpPr>
        <p:spPr>
          <a:xfrm>
            <a:off x="2036224" y="4561505"/>
            <a:ext cx="342900" cy="38989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6-Point Star 9"/>
          <p:cNvSpPr/>
          <p:nvPr/>
        </p:nvSpPr>
        <p:spPr>
          <a:xfrm>
            <a:off x="6235986" y="5621696"/>
            <a:ext cx="342900" cy="38989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Rectangle 10"/>
          <p:cNvSpPr/>
          <p:nvPr/>
        </p:nvSpPr>
        <p:spPr>
          <a:xfrm>
            <a:off x="6578886" y="5611477"/>
            <a:ext cx="1220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/>
              <a:t>propuneri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4141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0464" y="0"/>
            <a:ext cx="11466472" cy="6642630"/>
            <a:chOff x="220464" y="0"/>
            <a:chExt cx="11466472" cy="6642630"/>
          </a:xfrm>
        </p:grpSpPr>
        <p:sp>
          <p:nvSpPr>
            <p:cNvPr id="12" name="Rectangle 11"/>
            <p:cNvSpPr/>
            <p:nvPr/>
          </p:nvSpPr>
          <p:spPr>
            <a:xfrm>
              <a:off x="220464" y="0"/>
              <a:ext cx="908609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indent="-457200">
                <a:buFont typeface="+mj-lt"/>
                <a:buAutoNum type="arabicPeriod"/>
              </a:pPr>
              <a:r>
                <a:rPr lang="ro-RO" sz="3300" b="1" dirty="0"/>
                <a:t>Emisii</a:t>
              </a:r>
            </a:p>
            <a:p>
              <a:pPr marL="0" lvl="2"/>
              <a:r>
                <a:rPr lang="ro-RO" sz="32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Surse liniare </a:t>
              </a:r>
              <a:r>
                <a:rPr lang="ro-RO" sz="3300" b="1" dirty="0"/>
                <a:t>de emisii – reprezentare pe hartă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07384" y="546681"/>
              <a:ext cx="25795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sz="2800" b="1" dirty="0"/>
                <a:t>Municipiul HUȘI</a:t>
              </a:r>
              <a:endParaRPr lang="en-US" sz="28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464" y="1183328"/>
              <a:ext cx="9537720" cy="545930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2497" y="1250238"/>
              <a:ext cx="1695687" cy="1228896"/>
            </a:xfrm>
            <a:prstGeom prst="rect">
              <a:avLst/>
            </a:prstGeom>
          </p:spPr>
        </p:pic>
        <p:sp>
          <p:nvSpPr>
            <p:cNvPr id="4" name="6-Point Star 3"/>
            <p:cNvSpPr/>
            <p:nvPr/>
          </p:nvSpPr>
          <p:spPr>
            <a:xfrm>
              <a:off x="6206490" y="5063490"/>
              <a:ext cx="331470" cy="365760"/>
            </a:xfrm>
            <a:prstGeom prst="star6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8" name="6-Point Star 7"/>
            <p:cNvSpPr/>
            <p:nvPr/>
          </p:nvSpPr>
          <p:spPr>
            <a:xfrm>
              <a:off x="5490210" y="4903470"/>
              <a:ext cx="331470" cy="365760"/>
            </a:xfrm>
            <a:prstGeom prst="star6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9" name="6-Point Star 8"/>
            <p:cNvSpPr/>
            <p:nvPr/>
          </p:nvSpPr>
          <p:spPr>
            <a:xfrm>
              <a:off x="9916446" y="5621696"/>
              <a:ext cx="342900" cy="389891"/>
            </a:xfrm>
            <a:prstGeom prst="star6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259346" y="5611477"/>
              <a:ext cx="12209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sz="2000" dirty="0"/>
                <a:t>propuneri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752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800" b="1" dirty="0"/>
              <a:t>2. Niveluri evaluate în zona de evaluare a calității aerului VASLUI</a:t>
            </a:r>
          </a:p>
          <a:p>
            <a:pPr lvl="4"/>
            <a:r>
              <a:rPr lang="ro-RO" sz="2800" b="1" dirty="0"/>
              <a:t>2.1 Măsurare - Rezultate RNMCA, perioada 2018 - 2020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63684" y="1117862"/>
            <a:ext cx="5841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800" b="1" dirty="0"/>
              <a:t>VS - 1 Determinări gravimetrice PM</a:t>
            </a:r>
            <a:r>
              <a:rPr lang="ro-RO" sz="2800" b="1" baseline="-25000" dirty="0"/>
              <a:t>10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354002"/>
              </p:ext>
            </p:extLst>
          </p:nvPr>
        </p:nvGraphicFramePr>
        <p:xfrm>
          <a:off x="586543" y="1818966"/>
          <a:ext cx="4997885" cy="346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333994"/>
              </p:ext>
            </p:extLst>
          </p:nvPr>
        </p:nvGraphicFramePr>
        <p:xfrm>
          <a:off x="6139934" y="1818966"/>
          <a:ext cx="4997885" cy="346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9903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800" b="1" dirty="0"/>
              <a:t>1 + 2. Emisii și Niveluri evaluate în zona de evaluare a calității aerului VASLUI</a:t>
            </a:r>
          </a:p>
          <a:p>
            <a:pPr marL="0" lvl="2"/>
            <a:r>
              <a:rPr lang="ro-RO" sz="2800" b="1" dirty="0"/>
              <a:t>		1. Estimare emisii sector rezidențial, 2011</a:t>
            </a:r>
          </a:p>
          <a:p>
            <a:pPr lvl="4"/>
            <a:r>
              <a:rPr lang="ro-RO" sz="2800" b="1" dirty="0"/>
              <a:t>2. Măsurare - Rezultate RNMCA, perioada 2010 - 2020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45135" y="1473799"/>
            <a:ext cx="3508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000" b="1" dirty="0"/>
              <a:t>VS – 1, VS-2 </a:t>
            </a:r>
          </a:p>
          <a:p>
            <a:pPr marL="0" lvl="2"/>
            <a:r>
              <a:rPr lang="ro-RO" sz="2000" b="1" dirty="0"/>
              <a:t>Determinări gravimetrice PM</a:t>
            </a:r>
            <a:r>
              <a:rPr lang="ro-RO" sz="2000" b="1" baseline="-25000" dirty="0"/>
              <a:t>10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713692"/>
              </p:ext>
            </p:extLst>
          </p:nvPr>
        </p:nvGraphicFramePr>
        <p:xfrm>
          <a:off x="8200932" y="2284618"/>
          <a:ext cx="3197381" cy="420624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544867066"/>
                    </a:ext>
                  </a:extLst>
                </a:gridCol>
                <a:gridCol w="927979">
                  <a:extLst>
                    <a:ext uri="{9D8B030D-6E8A-4147-A177-3AD203B41FA5}">
                      <a16:colId xmlns:a16="http://schemas.microsoft.com/office/drawing/2014/main" val="2906258446"/>
                    </a:ext>
                  </a:extLst>
                </a:gridCol>
                <a:gridCol w="1050202">
                  <a:extLst>
                    <a:ext uri="{9D8B030D-6E8A-4147-A177-3AD203B41FA5}">
                      <a16:colId xmlns:a16="http://schemas.microsoft.com/office/drawing/2014/main" val="229297647"/>
                    </a:ext>
                  </a:extLst>
                </a:gridCol>
              </a:tblGrid>
              <a:tr h="16433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An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VS-1</a:t>
                      </a:r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VS-2</a:t>
                      </a:r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5539346"/>
                  </a:ext>
                </a:extLst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GRAV. 10 - PM 10</a:t>
                      </a:r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GRAV. 10 - PM 10</a:t>
                      </a:r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3366469"/>
                  </a:ext>
                </a:extLst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Valori anuale</a:t>
                      </a:r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Valori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anuale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4659070"/>
                  </a:ext>
                </a:extLst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Valoare [µg/m³]</a:t>
                      </a:r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Valoare [µg/m³]</a:t>
                      </a:r>
                      <a:endParaRPr lang="en-US" sz="14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90745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18.57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45684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17.24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74174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17.24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333221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26.27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57286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24.43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89098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25.33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136939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26.31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796972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398977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322774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24.95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05928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25.08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492967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26.27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755561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423500"/>
              </p:ext>
            </p:extLst>
          </p:nvPr>
        </p:nvGraphicFramePr>
        <p:xfrm>
          <a:off x="424632" y="2673238"/>
          <a:ext cx="6617684" cy="36061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1657">
                  <a:extLst>
                    <a:ext uri="{9D8B030D-6E8A-4147-A177-3AD203B41FA5}">
                      <a16:colId xmlns:a16="http://schemas.microsoft.com/office/drawing/2014/main" val="1210683635"/>
                    </a:ext>
                  </a:extLst>
                </a:gridCol>
                <a:gridCol w="1752020">
                  <a:extLst>
                    <a:ext uri="{9D8B030D-6E8A-4147-A177-3AD203B41FA5}">
                      <a16:colId xmlns:a16="http://schemas.microsoft.com/office/drawing/2014/main" val="2244353494"/>
                    </a:ext>
                  </a:extLst>
                </a:gridCol>
                <a:gridCol w="1637758">
                  <a:extLst>
                    <a:ext uri="{9D8B030D-6E8A-4147-A177-3AD203B41FA5}">
                      <a16:colId xmlns:a16="http://schemas.microsoft.com/office/drawing/2014/main" val="1363042817"/>
                    </a:ext>
                  </a:extLst>
                </a:gridCol>
                <a:gridCol w="1437799">
                  <a:extLst>
                    <a:ext uri="{9D8B030D-6E8A-4147-A177-3AD203B41FA5}">
                      <a16:colId xmlns:a16="http://schemas.microsoft.com/office/drawing/2014/main" val="3795097901"/>
                    </a:ext>
                  </a:extLst>
                </a:gridCol>
                <a:gridCol w="218993">
                  <a:extLst>
                    <a:ext uri="{9D8B030D-6E8A-4147-A177-3AD203B41FA5}">
                      <a16:colId xmlns:a16="http://schemas.microsoft.com/office/drawing/2014/main" val="1925766139"/>
                    </a:ext>
                  </a:extLst>
                </a:gridCol>
                <a:gridCol w="1139457">
                  <a:extLst>
                    <a:ext uri="{9D8B030D-6E8A-4147-A177-3AD203B41FA5}">
                      <a16:colId xmlns:a16="http://schemas.microsoft.com/office/drawing/2014/main" val="25913006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3694214"/>
                  </a:ext>
                </a:extLst>
              </a:tr>
              <a:tr h="190500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 dirty="0" err="1">
                          <a:effectLst/>
                        </a:rPr>
                        <a:t>Estimare</a:t>
                      </a:r>
                      <a:r>
                        <a:rPr lang="en-US" sz="1200" u="sng" strike="noStrike" dirty="0">
                          <a:effectLst/>
                        </a:rPr>
                        <a:t> </a:t>
                      </a:r>
                      <a:r>
                        <a:rPr lang="en-US" sz="1200" u="sng" strike="noStrike" dirty="0" err="1">
                          <a:effectLst/>
                        </a:rPr>
                        <a:t>emisii</a:t>
                      </a:r>
                      <a:r>
                        <a:rPr lang="en-US" sz="1200" u="sng" strike="noStrike" dirty="0">
                          <a:effectLst/>
                        </a:rPr>
                        <a:t> </a:t>
                      </a:r>
                      <a:r>
                        <a:rPr lang="en-US" sz="1200" b="1" u="sng" strike="noStrike" dirty="0">
                          <a:effectLst/>
                        </a:rPr>
                        <a:t>an 2011 </a:t>
                      </a:r>
                      <a:r>
                        <a:rPr lang="en-US" sz="1200" u="sng" strike="noStrike" dirty="0" err="1">
                          <a:effectLst/>
                        </a:rPr>
                        <a:t>municipiul</a:t>
                      </a:r>
                      <a:r>
                        <a:rPr lang="en-US" sz="1200" u="sng" strike="noStrike" dirty="0">
                          <a:effectLst/>
                        </a:rPr>
                        <a:t> </a:t>
                      </a:r>
                      <a:r>
                        <a:rPr lang="en-US" sz="1200" u="sng" strike="noStrike" dirty="0" err="1">
                          <a:effectLst/>
                        </a:rPr>
                        <a:t>Vaslui</a:t>
                      </a:r>
                      <a:r>
                        <a:rPr lang="en-US" sz="1200" u="sng" strike="noStrike" dirty="0">
                          <a:effectLst/>
                        </a:rPr>
                        <a:t> sector </a:t>
                      </a:r>
                      <a:r>
                        <a:rPr lang="en-US" sz="1200" u="sng" strike="noStrike" dirty="0" err="1">
                          <a:effectLst/>
                        </a:rPr>
                        <a:t>rezidential</a:t>
                      </a:r>
                      <a:r>
                        <a:rPr lang="en-US" sz="1200" u="sng" strike="noStrike" dirty="0">
                          <a:effectLst/>
                        </a:rPr>
                        <a:t> (1A4bi) </a:t>
                      </a:r>
                      <a:r>
                        <a:rPr lang="en-US" sz="1200" u="sng" strike="noStrike" dirty="0" err="1">
                          <a:effectLst/>
                        </a:rPr>
                        <a:t>incalzire</a:t>
                      </a:r>
                      <a:r>
                        <a:rPr lang="en-US" sz="1200" u="sng" strike="noStrike" dirty="0">
                          <a:effectLst/>
                        </a:rPr>
                        <a:t>/</a:t>
                      </a:r>
                      <a:r>
                        <a:rPr lang="en-US" sz="1200" u="sng" strike="noStrike" dirty="0" err="1">
                          <a:effectLst/>
                        </a:rPr>
                        <a:t>preparare</a:t>
                      </a:r>
                      <a:r>
                        <a:rPr lang="en-US" sz="1200" u="sng" strike="noStrike" dirty="0">
                          <a:effectLst/>
                        </a:rPr>
                        <a:t> </a:t>
                      </a:r>
                      <a:r>
                        <a:rPr lang="en-US" sz="1200" u="sng" strike="noStrike" dirty="0" err="1">
                          <a:effectLst/>
                        </a:rPr>
                        <a:t>hrana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2074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63283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Municipiul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Vaslui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</a:t>
                      </a:r>
                      <a:r>
                        <a:rPr lang="ro-RO" sz="1200" u="none" strike="noStrike" dirty="0">
                          <a:effectLst/>
                        </a:rPr>
                        <a:t>umăr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locuin</a:t>
                      </a:r>
                      <a:r>
                        <a:rPr lang="ro-RO" sz="1200" u="none" strike="noStrike" dirty="0">
                          <a:effectLst/>
                        </a:rPr>
                        <a:t>ț</a:t>
                      </a:r>
                      <a:r>
                        <a:rPr lang="en-US" sz="1200" u="none" strike="noStrike" dirty="0">
                          <a:effectLst/>
                        </a:rPr>
                        <a:t>e pe </a:t>
                      </a:r>
                      <a:r>
                        <a:rPr lang="en-US" sz="1200" u="none" strike="noStrike" dirty="0" err="1">
                          <a:effectLst/>
                        </a:rPr>
                        <a:t>tipuri</a:t>
                      </a:r>
                      <a:r>
                        <a:rPr lang="en-US" sz="1200" u="none" strike="noStrike" dirty="0">
                          <a:effectLst/>
                        </a:rPr>
                        <a:t> de </a:t>
                      </a:r>
                      <a:r>
                        <a:rPr lang="ro-RO" sz="1200" u="none" strike="noStrike" dirty="0">
                          <a:effectLst/>
                        </a:rPr>
                        <a:t>î</a:t>
                      </a:r>
                      <a:r>
                        <a:rPr lang="en-US" sz="1200" u="none" strike="noStrike" dirty="0" err="1">
                          <a:effectLst/>
                        </a:rPr>
                        <a:t>nc</a:t>
                      </a:r>
                      <a:r>
                        <a:rPr lang="ro-RO" sz="1200" u="none" strike="noStrike" dirty="0">
                          <a:effectLst/>
                        </a:rPr>
                        <a:t>ă</a:t>
                      </a:r>
                      <a:r>
                        <a:rPr lang="en-US" sz="1200" u="none" strike="noStrike" dirty="0" err="1">
                          <a:effectLst/>
                        </a:rPr>
                        <a:t>lzire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recens</a:t>
                      </a:r>
                      <a:r>
                        <a:rPr lang="ro-RO" sz="1200" u="none" strike="noStrike" dirty="0">
                          <a:effectLst/>
                        </a:rPr>
                        <a:t>ă</a:t>
                      </a:r>
                      <a:r>
                        <a:rPr lang="en-US" sz="1200" u="none" strike="noStrike" dirty="0">
                          <a:effectLst/>
                        </a:rPr>
                        <a:t>m</a:t>
                      </a:r>
                      <a:r>
                        <a:rPr lang="ro-RO" sz="1200" u="none" strike="noStrike" dirty="0">
                          <a:effectLst/>
                        </a:rPr>
                        <a:t>ânt</a:t>
                      </a:r>
                      <a:r>
                        <a:rPr lang="en-US" sz="1200" u="none" strike="noStrike" dirty="0">
                          <a:effectLst/>
                        </a:rPr>
                        <a:t> 2011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Estimare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emisie</a:t>
                      </a:r>
                      <a:r>
                        <a:rPr lang="en-US" sz="1200" u="none" strike="noStrike" dirty="0">
                          <a:effectLst/>
                        </a:rPr>
                        <a:t> PM10</a:t>
                      </a:r>
                      <a:r>
                        <a:rPr lang="ro-RO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</a:rPr>
                        <a:t>(t)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Estimare emisie NOx (t)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1729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î</a:t>
                      </a:r>
                      <a:r>
                        <a:rPr lang="it-IT" sz="1200" u="none" strike="noStrike" dirty="0">
                          <a:effectLst/>
                        </a:rPr>
                        <a:t>nc</a:t>
                      </a:r>
                      <a:r>
                        <a:rPr lang="ro-RO" sz="1200" u="none" strike="noStrike" dirty="0">
                          <a:effectLst/>
                        </a:rPr>
                        <a:t>ă</a:t>
                      </a:r>
                      <a:r>
                        <a:rPr lang="it-IT" sz="1200" u="none" strike="noStrike" dirty="0">
                          <a:effectLst/>
                        </a:rPr>
                        <a:t>lzire comb</a:t>
                      </a:r>
                      <a:r>
                        <a:rPr lang="ro-RO" sz="1200" u="none" strike="noStrike" dirty="0">
                          <a:effectLst/>
                        </a:rPr>
                        <a:t>ustibil</a:t>
                      </a:r>
                      <a:r>
                        <a:rPr lang="it-IT" sz="1200" u="none" strike="noStrike" dirty="0">
                          <a:effectLst/>
                        </a:rPr>
                        <a:t> solid  (</a:t>
                      </a:r>
                      <a:r>
                        <a:rPr lang="ro-RO" sz="1200" u="none" strike="noStrike" dirty="0">
                          <a:effectLst/>
                        </a:rPr>
                        <a:t>lemn, </a:t>
                      </a:r>
                      <a:r>
                        <a:rPr lang="it-IT" sz="1200" u="none" strike="noStrike" dirty="0">
                          <a:effectLst/>
                        </a:rPr>
                        <a:t>biomasa s.a.)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74.84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07355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î</a:t>
                      </a:r>
                      <a:r>
                        <a:rPr lang="it-IT" sz="1200" u="none" strike="noStrike" dirty="0">
                          <a:effectLst/>
                        </a:rPr>
                        <a:t>nc</a:t>
                      </a:r>
                      <a:r>
                        <a:rPr lang="ro-RO" sz="1200" u="none" strike="noStrike" dirty="0">
                          <a:effectLst/>
                        </a:rPr>
                        <a:t>ă</a:t>
                      </a:r>
                      <a:r>
                        <a:rPr lang="it-IT" sz="1200" u="none" strike="noStrike" dirty="0">
                          <a:effectLst/>
                        </a:rPr>
                        <a:t>lzire gaze (centrale proprii &amp; sobe/aragaz gaze)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16886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40.66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2504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612961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 dirty="0" err="1">
                          <a:effectLst/>
                        </a:rPr>
                        <a:t>Estimare</a:t>
                      </a:r>
                      <a:r>
                        <a:rPr lang="en-US" sz="1200" u="sng" strike="noStrike" dirty="0">
                          <a:effectLst/>
                        </a:rPr>
                        <a:t> </a:t>
                      </a:r>
                      <a:r>
                        <a:rPr lang="en-US" sz="1200" u="sng" strike="noStrike" dirty="0" err="1">
                          <a:effectLst/>
                        </a:rPr>
                        <a:t>emisii</a:t>
                      </a:r>
                      <a:r>
                        <a:rPr lang="en-US" sz="1200" u="sng" strike="noStrike" dirty="0">
                          <a:effectLst/>
                        </a:rPr>
                        <a:t> </a:t>
                      </a:r>
                      <a:r>
                        <a:rPr lang="en-US" sz="1200" b="1" u="sng" strike="noStrike" dirty="0">
                          <a:effectLst/>
                        </a:rPr>
                        <a:t>an 2011 </a:t>
                      </a:r>
                      <a:r>
                        <a:rPr lang="en-US" sz="1200" u="sng" strike="noStrike" dirty="0" err="1">
                          <a:effectLst/>
                        </a:rPr>
                        <a:t>municipiul</a:t>
                      </a:r>
                      <a:r>
                        <a:rPr lang="en-US" sz="1200" u="sng" strike="noStrike" dirty="0">
                          <a:effectLst/>
                        </a:rPr>
                        <a:t> </a:t>
                      </a:r>
                      <a:r>
                        <a:rPr lang="en-US" sz="1200" u="sng" strike="noStrike" dirty="0" err="1">
                          <a:effectLst/>
                        </a:rPr>
                        <a:t>Husi</a:t>
                      </a:r>
                      <a:r>
                        <a:rPr lang="en-US" sz="1200" u="sng" strike="noStrike" dirty="0">
                          <a:effectLst/>
                        </a:rPr>
                        <a:t> sector </a:t>
                      </a:r>
                      <a:r>
                        <a:rPr lang="en-US" sz="1200" u="sng" strike="noStrike" dirty="0" err="1">
                          <a:effectLst/>
                        </a:rPr>
                        <a:t>rezidential</a:t>
                      </a:r>
                      <a:r>
                        <a:rPr lang="en-US" sz="1200" u="sng" strike="noStrike" dirty="0">
                          <a:effectLst/>
                        </a:rPr>
                        <a:t> (1A4bi) </a:t>
                      </a:r>
                      <a:r>
                        <a:rPr lang="ro-RO" sz="1200" u="sng" strike="noStrike" dirty="0">
                          <a:effectLst/>
                        </a:rPr>
                        <a:t>î</a:t>
                      </a:r>
                      <a:r>
                        <a:rPr lang="en-US" sz="1200" u="sng" strike="noStrike" dirty="0" err="1">
                          <a:effectLst/>
                        </a:rPr>
                        <a:t>nc</a:t>
                      </a:r>
                      <a:r>
                        <a:rPr lang="ro-RO" sz="1200" u="sng" strike="noStrike" dirty="0">
                          <a:effectLst/>
                        </a:rPr>
                        <a:t>ă</a:t>
                      </a:r>
                      <a:r>
                        <a:rPr lang="en-US" sz="1200" u="sng" strike="noStrike" dirty="0" err="1">
                          <a:effectLst/>
                        </a:rPr>
                        <a:t>lzire</a:t>
                      </a:r>
                      <a:r>
                        <a:rPr lang="en-US" sz="1200" u="sng" strike="noStrike" dirty="0">
                          <a:effectLst/>
                        </a:rPr>
                        <a:t>/</a:t>
                      </a:r>
                      <a:r>
                        <a:rPr lang="en-US" sz="1200" u="sng" strike="noStrike" dirty="0" err="1">
                          <a:effectLst/>
                        </a:rPr>
                        <a:t>hran</a:t>
                      </a:r>
                      <a:r>
                        <a:rPr lang="ro-RO" sz="1200" u="sng" strike="noStrike" dirty="0">
                          <a:effectLst/>
                        </a:rPr>
                        <a:t>ă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1964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10889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Municipiul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Husi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Nr locuinte pe tipuri de incalzire recensam 2011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Estimare emisie PM10 (t)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Estimare emisie NOx (t)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91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î</a:t>
                      </a:r>
                      <a:r>
                        <a:rPr lang="it-IT" sz="1200" u="none" strike="noStrike" dirty="0">
                          <a:effectLst/>
                        </a:rPr>
                        <a:t>nc</a:t>
                      </a:r>
                      <a:r>
                        <a:rPr lang="ro-RO" sz="1200" u="none" strike="noStrike" dirty="0">
                          <a:effectLst/>
                        </a:rPr>
                        <a:t>ă</a:t>
                      </a:r>
                      <a:r>
                        <a:rPr lang="it-IT" sz="1200" u="none" strike="noStrike" dirty="0">
                          <a:effectLst/>
                        </a:rPr>
                        <a:t>lzire comb</a:t>
                      </a:r>
                      <a:r>
                        <a:rPr lang="ro-RO" sz="1200" u="none" strike="noStrike" dirty="0">
                          <a:effectLst/>
                        </a:rPr>
                        <a:t>ustibil</a:t>
                      </a:r>
                      <a:r>
                        <a:rPr lang="it-IT" sz="1200" u="none" strike="noStrike" dirty="0">
                          <a:effectLst/>
                        </a:rPr>
                        <a:t> solid  (</a:t>
                      </a:r>
                      <a:r>
                        <a:rPr lang="ro-RO" sz="1200" u="none" strike="noStrike" dirty="0">
                          <a:effectLst/>
                        </a:rPr>
                        <a:t>lemn, </a:t>
                      </a:r>
                      <a:r>
                        <a:rPr lang="it-IT" sz="1200" u="none" strike="noStrike" dirty="0">
                          <a:effectLst/>
                        </a:rPr>
                        <a:t>biomas</a:t>
                      </a:r>
                      <a:r>
                        <a:rPr lang="ro-RO" sz="1200" u="none" strike="noStrike" dirty="0">
                          <a:effectLst/>
                        </a:rPr>
                        <a:t>ă</a:t>
                      </a:r>
                      <a:r>
                        <a:rPr lang="it-IT" sz="1200" u="none" strike="noStrike" dirty="0">
                          <a:effectLst/>
                        </a:rPr>
                        <a:t> s.a.)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115.67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8.47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3172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î</a:t>
                      </a:r>
                      <a:r>
                        <a:rPr lang="it-IT" sz="1200" u="none" strike="noStrike" dirty="0">
                          <a:effectLst/>
                        </a:rPr>
                        <a:t>nc</a:t>
                      </a:r>
                      <a:r>
                        <a:rPr lang="ro-RO" sz="1200" u="none" strike="noStrike" dirty="0">
                          <a:effectLst/>
                        </a:rPr>
                        <a:t>ă</a:t>
                      </a:r>
                      <a:r>
                        <a:rPr lang="it-IT" sz="1200" u="none" strike="noStrike" dirty="0">
                          <a:effectLst/>
                        </a:rPr>
                        <a:t>lzire gaze (centrale proprii &amp; sobe/aragaz gaze)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10.54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46516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251642" y="1668109"/>
            <a:ext cx="4417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000" b="1" dirty="0"/>
              <a:t>Municipiul Vaslui, Municipiul Huși</a:t>
            </a:r>
          </a:p>
          <a:p>
            <a:pPr marL="0" lvl="2"/>
            <a:r>
              <a:rPr lang="ro-RO" sz="2000" b="1" dirty="0"/>
              <a:t>Estimare emisii sector rezidențial, 2011</a:t>
            </a:r>
          </a:p>
        </p:txBody>
      </p:sp>
      <p:sp>
        <p:nvSpPr>
          <p:cNvPr id="6" name="Oval 5"/>
          <p:cNvSpPr/>
          <p:nvPr/>
        </p:nvSpPr>
        <p:spPr>
          <a:xfrm>
            <a:off x="10492966" y="4387738"/>
            <a:ext cx="760491" cy="108055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70081" y="5468293"/>
            <a:ext cx="589984" cy="36568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78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4911334"/>
            <a:ext cx="12000557" cy="1826281"/>
            <a:chOff x="-753431" y="2624519"/>
            <a:chExt cx="13698862" cy="22242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3431" y="2624519"/>
              <a:ext cx="13698862" cy="17147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3431" y="4362901"/>
              <a:ext cx="13689335" cy="485843"/>
            </a:xfrm>
            <a:prstGeom prst="rect">
              <a:avLst/>
            </a:prstGeom>
          </p:spPr>
        </p:pic>
      </p:grpSp>
      <p:sp>
        <p:nvSpPr>
          <p:cNvPr id="6" name="Frame 5"/>
          <p:cNvSpPr/>
          <p:nvPr/>
        </p:nvSpPr>
        <p:spPr>
          <a:xfrm>
            <a:off x="10434320" y="5283200"/>
            <a:ext cx="1557891" cy="1466110"/>
          </a:xfrm>
          <a:prstGeom prst="frame">
            <a:avLst>
              <a:gd name="adj1" fmla="val 6205"/>
            </a:avLst>
          </a:prstGeom>
          <a:solidFill>
            <a:srgbClr val="FFCCFF"/>
          </a:solidFill>
          <a:ln>
            <a:solidFill>
              <a:srgbClr val="6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8816005" y="5283198"/>
            <a:ext cx="1539910" cy="1454415"/>
          </a:xfrm>
          <a:prstGeom prst="frame">
            <a:avLst>
              <a:gd name="adj1" fmla="val 3041"/>
            </a:avLst>
          </a:prstGeom>
          <a:solidFill>
            <a:srgbClr val="FF0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858356" y="5283199"/>
            <a:ext cx="1213004" cy="1454415"/>
          </a:xfrm>
          <a:prstGeom prst="frame">
            <a:avLst>
              <a:gd name="adj1" fmla="val 5032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7258034" y="5283198"/>
            <a:ext cx="1479566" cy="1478282"/>
          </a:xfrm>
          <a:prstGeom prst="frame">
            <a:avLst>
              <a:gd name="adj1" fmla="val 2434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409" y="221772"/>
            <a:ext cx="11694391" cy="11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o-RO" sz="3300" b="1" dirty="0"/>
              <a:t>3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și Repartizarea surselor </a:t>
            </a:r>
            <a:r>
              <a:rPr lang="en-GB" sz="3300" b="1" dirty="0"/>
              <a:t>(P</a:t>
            </a:r>
            <a:r>
              <a:rPr lang="ro-RO" sz="3300" b="1" dirty="0"/>
              <a:t>lan de menținere a calității aerului, județul VASLUI)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668880248"/>
              </p:ext>
            </p:extLst>
          </p:nvPr>
        </p:nvGraphicFramePr>
        <p:xfrm>
          <a:off x="7157612" y="1366683"/>
          <a:ext cx="4704188" cy="3114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Frame 15"/>
          <p:cNvSpPr/>
          <p:nvPr/>
        </p:nvSpPr>
        <p:spPr>
          <a:xfrm>
            <a:off x="2953351" y="5283200"/>
            <a:ext cx="911055" cy="1487805"/>
          </a:xfrm>
          <a:prstGeom prst="frame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35" y="1312375"/>
            <a:ext cx="6643742" cy="359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2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409" y="221772"/>
            <a:ext cx="11694391" cy="11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o-RO" sz="3300" b="1" dirty="0"/>
              <a:t>3 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</a:t>
            </a:r>
            <a:r>
              <a:rPr lang="en-US" sz="3300" b="1" dirty="0"/>
              <a:t> </a:t>
            </a:r>
            <a:r>
              <a:rPr lang="en-GB" sz="3300" b="1" dirty="0"/>
              <a:t>(P</a:t>
            </a:r>
            <a:r>
              <a:rPr lang="ro-RO" sz="3300" b="1" dirty="0"/>
              <a:t>lan de menținere a calității aerului, județul VASLUI)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7409" y="1580111"/>
            <a:ext cx="11901004" cy="5102373"/>
            <a:chOff x="167409" y="1591141"/>
            <a:chExt cx="11901004" cy="5102373"/>
          </a:xfrm>
        </p:grpSpPr>
        <p:pic>
          <p:nvPicPr>
            <p:cNvPr id="9" name="Pictur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413" y="1761514"/>
              <a:ext cx="6120000" cy="4932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8" name="Picture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09" y="1591141"/>
              <a:ext cx="6150543" cy="4932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5" name="Frame 4"/>
            <p:cNvSpPr/>
            <p:nvPr/>
          </p:nvSpPr>
          <p:spPr>
            <a:xfrm>
              <a:off x="4529537" y="6021674"/>
              <a:ext cx="1083611" cy="167908"/>
            </a:xfrm>
            <a:prstGeom prst="frame">
              <a:avLst/>
            </a:prstGeom>
            <a:solidFill>
              <a:srgbClr val="600000"/>
            </a:solidFill>
            <a:ln>
              <a:solidFill>
                <a:srgbClr val="6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10343971" y="6156188"/>
              <a:ext cx="1018127" cy="224788"/>
            </a:xfrm>
            <a:prstGeom prst="frame">
              <a:avLst/>
            </a:prstGeom>
            <a:solidFill>
              <a:srgbClr val="600000"/>
            </a:solidFill>
            <a:ln>
              <a:solidFill>
                <a:srgbClr val="6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2335794" y="3567065"/>
            <a:ext cx="2172832" cy="24261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39493" y="3323194"/>
            <a:ext cx="890044" cy="2186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Frame 13"/>
          <p:cNvSpPr/>
          <p:nvPr/>
        </p:nvSpPr>
        <p:spPr>
          <a:xfrm>
            <a:off x="4529537" y="5509959"/>
            <a:ext cx="913579" cy="178156"/>
          </a:xfrm>
          <a:prstGeom prst="frame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894984">
            <a:off x="2877785" y="4564543"/>
            <a:ext cx="1285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b="1" dirty="0"/>
              <a:t>Municipiul Vaslui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 rot="4069670">
            <a:off x="3800458" y="4795597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b="1" dirty="0"/>
              <a:t>Municipiul Huși </a:t>
            </a:r>
            <a:endParaRPr lang="en-US" sz="12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92301" y="3556511"/>
            <a:ext cx="2193743" cy="26220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396000" y="3312640"/>
            <a:ext cx="890044" cy="2186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986290">
            <a:off x="8635002" y="4578060"/>
            <a:ext cx="1285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b="1" dirty="0"/>
              <a:t>Municipiul Vaslui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 rot="4069670">
            <a:off x="9556965" y="4785043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b="1" dirty="0"/>
              <a:t>Municipiul Huși </a:t>
            </a:r>
            <a:endParaRPr lang="en-US" sz="1200" b="1" dirty="0"/>
          </a:p>
        </p:txBody>
      </p:sp>
      <p:sp>
        <p:nvSpPr>
          <p:cNvPr id="23" name="Frame 22"/>
          <p:cNvSpPr/>
          <p:nvPr/>
        </p:nvSpPr>
        <p:spPr>
          <a:xfrm>
            <a:off x="10315303" y="5645712"/>
            <a:ext cx="1018127" cy="224788"/>
          </a:xfrm>
          <a:prstGeom prst="frame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603756"/>
              </p:ext>
            </p:extLst>
          </p:nvPr>
        </p:nvGraphicFramePr>
        <p:xfrm>
          <a:off x="8700380" y="705585"/>
          <a:ext cx="3161419" cy="956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4867">
                  <a:extLst>
                    <a:ext uri="{9D8B030D-6E8A-4147-A177-3AD203B41FA5}">
                      <a16:colId xmlns:a16="http://schemas.microsoft.com/office/drawing/2014/main" val="629270505"/>
                    </a:ext>
                  </a:extLst>
                </a:gridCol>
                <a:gridCol w="995602">
                  <a:extLst>
                    <a:ext uri="{9D8B030D-6E8A-4147-A177-3AD203B41FA5}">
                      <a16:colId xmlns:a16="http://schemas.microsoft.com/office/drawing/2014/main" val="850255291"/>
                    </a:ext>
                  </a:extLst>
                </a:gridCol>
                <a:gridCol w="730950">
                  <a:extLst>
                    <a:ext uri="{9D8B030D-6E8A-4147-A177-3AD203B41FA5}">
                      <a16:colId xmlns:a16="http://schemas.microsoft.com/office/drawing/2014/main" val="244175840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u="none" strike="noStrike" dirty="0">
                          <a:effectLst/>
                        </a:rPr>
                        <a:t>Sursa datelor: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PMCA </a:t>
                      </a:r>
                      <a:r>
                        <a:rPr lang="en-US" sz="1200" b="1" u="none" strike="noStrike" dirty="0" err="1">
                          <a:effectLst/>
                        </a:rPr>
                        <a:t>județul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Vaslui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Medie</a:t>
                      </a:r>
                      <a:r>
                        <a:rPr lang="en-US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 err="1">
                          <a:effectLst/>
                        </a:rPr>
                        <a:t>anuală</a:t>
                      </a:r>
                      <a:r>
                        <a:rPr lang="en-US" sz="1200" b="1" u="none" strike="noStrike" dirty="0">
                          <a:effectLst/>
                        </a:rPr>
                        <a:t> µg/m</a:t>
                      </a:r>
                      <a:r>
                        <a:rPr lang="en-US" sz="1200" b="1" u="none" strike="noStrike" baseline="30000" dirty="0">
                          <a:effectLst/>
                        </a:rPr>
                        <a:t>3</a:t>
                      </a:r>
                      <a:endParaRPr lang="en-US" sz="1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Maxima </a:t>
                      </a:r>
                      <a:r>
                        <a:rPr lang="en-US" sz="1200" b="1" u="none" strike="noStrike" dirty="0" err="1">
                          <a:effectLst/>
                        </a:rPr>
                        <a:t>zilnică</a:t>
                      </a:r>
                      <a:br>
                        <a:rPr lang="en-US" sz="1200" b="1" u="none" strike="noStrike" dirty="0">
                          <a:effectLst/>
                        </a:rPr>
                      </a:br>
                      <a:r>
                        <a:rPr lang="en-US" sz="1200" b="1" u="none" strike="noStrike" dirty="0">
                          <a:effectLst/>
                        </a:rPr>
                        <a:t>µg/m</a:t>
                      </a:r>
                      <a:r>
                        <a:rPr lang="en-US" sz="1200" b="1" u="none" strike="noStrike" baseline="30000" dirty="0">
                          <a:effectLst/>
                        </a:rPr>
                        <a:t>3</a:t>
                      </a:r>
                      <a:endParaRPr lang="en-US" sz="1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02392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Municipiul Vaslui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28 - 40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35 - 50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09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Municipiul Huși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24,1 - 24,6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25 - 28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41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254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61593" y="1028492"/>
            <a:ext cx="193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Municipiul VASLUI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72" y="2001616"/>
            <a:ext cx="7157304" cy="3881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4703472" y="1539256"/>
            <a:ext cx="1720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Municipiul HUȘI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484463" y="5994258"/>
            <a:ext cx="3989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o-RO" sz="1400" dirty="0">
                <a:solidFill>
                  <a:srgbClr val="000000"/>
                </a:solidFill>
                <a:latin typeface="Google Sans"/>
              </a:rPr>
              <a:t>Strada Alexandru Ioan Cuza</a:t>
            </a:r>
          </a:p>
          <a:p>
            <a:pPr fontAlgn="base"/>
            <a:r>
              <a:rPr lang="ro-RO" sz="1400" dirty="0">
                <a:solidFill>
                  <a:srgbClr val="000000"/>
                </a:solidFill>
                <a:latin typeface="Google Sans"/>
              </a:rPr>
              <a:t>ȘCOALA GIMNAZIALĂ "MIHAIL SADOVEANU"</a:t>
            </a:r>
            <a:endParaRPr lang="ro-RO" sz="1400" b="0" i="0" dirty="0">
              <a:solidFill>
                <a:srgbClr val="000000"/>
              </a:solidFill>
              <a:effectLst/>
              <a:latin typeface="Google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445" y="6029636"/>
            <a:ext cx="3046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o-RO" sz="1400" dirty="0">
                <a:solidFill>
                  <a:srgbClr val="000000"/>
                </a:solidFill>
                <a:latin typeface="Google Sans"/>
              </a:rPr>
              <a:t>Spitalul Clinic Județean de Urgență</a:t>
            </a:r>
            <a:endParaRPr lang="ro-RO" sz="1400" b="0" i="0" dirty="0">
              <a:solidFill>
                <a:srgbClr val="000000"/>
              </a:solidFill>
              <a:effectLst/>
              <a:latin typeface="Google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9" y="1397824"/>
            <a:ext cx="4448354" cy="44852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8083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482378" y="314960"/>
            <a:ext cx="9389803" cy="1194074"/>
          </a:xfrm>
        </p:spPr>
        <p:txBody>
          <a:bodyPr>
            <a:normAutofit fontScale="90000"/>
          </a:bodyPr>
          <a:lstStyle/>
          <a:p>
            <a:pPr lvl="0"/>
            <a:r>
              <a:rPr lang="ro-RO" sz="4400" b="1" dirty="0"/>
              <a:t>Propunere amplasare stație trafic</a:t>
            </a:r>
            <a:br>
              <a:rPr lang="ro-RO" sz="4400" b="1" dirty="0"/>
            </a:br>
            <a:r>
              <a:rPr lang="ro-RO" sz="4400" b="1" dirty="0"/>
              <a:t>Zona VASLUI</a:t>
            </a:r>
            <a:endParaRPr lang="en-US" sz="4400" b="1" dirty="0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0" y="1509034"/>
            <a:ext cx="12192000" cy="5348966"/>
          </a:xfrm>
        </p:spPr>
        <p:txBody>
          <a:bodyPr>
            <a:noAutofit/>
          </a:bodyPr>
          <a:lstStyle/>
          <a:p>
            <a:pPr lvl="0" algn="just">
              <a:lnSpc>
                <a:spcPct val="80000"/>
              </a:lnSpc>
            </a:pPr>
            <a:r>
              <a:rPr lang="ro-RO" sz="2000" b="1" dirty="0"/>
              <a:t>Argumente</a:t>
            </a:r>
            <a:r>
              <a:rPr lang="ro-RO" sz="2000" dirty="0"/>
              <a:t> pentru </a:t>
            </a:r>
            <a:r>
              <a:rPr lang="ro-RO" sz="2000" b="1" dirty="0"/>
              <a:t>propunerile din Municipiul Vaslui</a:t>
            </a:r>
            <a:r>
              <a:rPr lang="ro-RO" sz="2000" dirty="0"/>
              <a:t>:</a:t>
            </a:r>
          </a:p>
          <a:p>
            <a:pPr lvl="0" algn="just">
              <a:lnSpc>
                <a:spcPct val="80000"/>
              </a:lnSpc>
            </a:pPr>
            <a:r>
              <a:rPr lang="ro-RO" sz="2000" dirty="0"/>
              <a:t>	- există o stație de fond (VS-1) astfel încât s-ar putea realiza o analiză pertinentă (modelare + măsurători) pentru SA (cu o stație de FR din zonele învecinate);</a:t>
            </a:r>
          </a:p>
          <a:p>
            <a:pPr lvl="0" algn="just">
              <a:lnSpc>
                <a:spcPct val="80000"/>
              </a:lnSpc>
            </a:pPr>
            <a:r>
              <a:rPr lang="ro-RO" sz="2000" dirty="0"/>
              <a:t>	- se respectă criteriul referitor la furnizarea datelor despre ariile din interiorul zonei Vaslui, în care apar cele mai mari concentraţii la care populaţia este susceptibilă a fi expusă (conform modelare PMCA).</a:t>
            </a:r>
          </a:p>
          <a:p>
            <a:pPr lvl="0" algn="just">
              <a:lnSpc>
                <a:spcPct val="80000"/>
              </a:lnSpc>
            </a:pPr>
            <a:endParaRPr lang="ro-RO" sz="2000" dirty="0"/>
          </a:p>
          <a:p>
            <a:pPr lvl="0" algn="just">
              <a:lnSpc>
                <a:spcPct val="80000"/>
              </a:lnSpc>
            </a:pPr>
            <a:r>
              <a:rPr lang="ro-RO" sz="2000" b="1" dirty="0"/>
              <a:t>Argumente</a:t>
            </a:r>
            <a:r>
              <a:rPr lang="ro-RO" sz="2000" dirty="0"/>
              <a:t> pentru </a:t>
            </a:r>
            <a:r>
              <a:rPr lang="ro-RO" sz="2000" b="1" dirty="0"/>
              <a:t>propunerile din Municipiul Huși</a:t>
            </a:r>
            <a:r>
              <a:rPr lang="ro-RO" sz="2000" dirty="0"/>
              <a:t>:</a:t>
            </a:r>
          </a:p>
          <a:p>
            <a:pPr lvl="0" algn="just">
              <a:lnSpc>
                <a:spcPct val="80000"/>
              </a:lnSpc>
            </a:pPr>
            <a:endParaRPr lang="ro-RO" sz="2000" dirty="0"/>
          </a:p>
          <a:p>
            <a:pPr lvl="0" algn="just">
              <a:lnSpc>
                <a:spcPct val="80000"/>
              </a:lnSpc>
            </a:pPr>
            <a:endParaRPr lang="ro-RO" sz="2000" dirty="0"/>
          </a:p>
          <a:p>
            <a:pPr lvl="0" algn="just">
              <a:lnSpc>
                <a:spcPct val="80000"/>
              </a:lnSpc>
            </a:pPr>
            <a:endParaRPr lang="ro-RO" sz="2000" dirty="0"/>
          </a:p>
          <a:p>
            <a:pPr lvl="0" algn="just">
              <a:lnSpc>
                <a:spcPct val="80000"/>
              </a:lnSpc>
            </a:pPr>
            <a:r>
              <a:rPr lang="ro-RO" sz="2000" dirty="0"/>
              <a:t>	- există o stație de fond astfel încât s-ar putea realiza o analiză pertinentă (modelare + măsurători) pentru     SA (cu o stație de FR din zonele învecinate); </a:t>
            </a:r>
          </a:p>
          <a:p>
            <a:pPr lvl="0" algn="just">
              <a:lnSpc>
                <a:spcPct val="80000"/>
              </a:lnSpc>
            </a:pPr>
            <a:r>
              <a:rPr lang="ro-RO" sz="2000" dirty="0"/>
              <a:t>	- locațiile sunt apropiate de cea prevăzută inițial în proiect (aprox. 15 km SV);</a:t>
            </a:r>
          </a:p>
          <a:p>
            <a:pPr lvl="0" algn="just">
              <a:lnSpc>
                <a:spcPct val="80000"/>
              </a:lnSpc>
            </a:pPr>
            <a:r>
              <a:rPr lang="ro-RO" sz="2000" dirty="0"/>
              <a:t>	- locațiile sunt apropiate de zona de graniță (granița de E a României și a UE) astfel că am considerat că se aseamănă ca scop, cu propunerea inițială (referitoare la monitorizarea zonei de graniță</a:t>
            </a:r>
            <a:r>
              <a:rPr lang="en-US" sz="2000" dirty="0"/>
              <a:t> </a:t>
            </a:r>
            <a:r>
              <a:rPr lang="ro-RO" sz="2000" dirty="0"/>
              <a:t>în ceea ce privește influența traficului).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1360" y="3755292"/>
            <a:ext cx="10114280" cy="1169551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“</a:t>
            </a:r>
            <a:r>
              <a:rPr lang="ro-RO" u="sng" dirty="0"/>
              <a:t>Accesul rutier pe ruta București – Bârlad - Albița (punct de trecere a frontierei)</a:t>
            </a:r>
            <a:r>
              <a:rPr lang="ro-RO" dirty="0"/>
              <a:t> – Chișinău, pe E581 care străbate județul Vaslui și </a:t>
            </a:r>
            <a:r>
              <a:rPr lang="ro-RO" u="sng" dirty="0"/>
              <a:t>trece prin Municipiul Huși</a:t>
            </a:r>
            <a:r>
              <a:rPr lang="ro-RO" dirty="0"/>
              <a:t>, reprezintă o oportunitate de dezvoltare a fluxurilor comerciale pe granița de est a Uniunii Europene. </a:t>
            </a:r>
            <a:r>
              <a:rPr lang="en-US" dirty="0"/>
              <a:t>“ - </a:t>
            </a:r>
            <a:r>
              <a:rPr lang="ro-RO" sz="1600" i="1" dirty="0"/>
              <a:t>Strategia de dezvoltare economico-socială a municipiului HUȘI cu orizontul de timp 2014- 2020</a:t>
            </a:r>
          </a:p>
        </p:txBody>
      </p:sp>
    </p:spTree>
    <p:extLst>
      <p:ext uri="{BB962C8B-B14F-4D97-AF65-F5344CB8AC3E}">
        <p14:creationId xmlns:p14="http://schemas.microsoft.com/office/powerpoint/2010/main" val="232991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r>
              <a:rPr lang="ro-RO" dirty="0"/>
              <a:t> </a:t>
            </a:r>
          </a:p>
          <a:p>
            <a:pPr lvl="2" algn="just"/>
            <a:r>
              <a:rPr lang="ro-RO" b="1" u="sng" dirty="0"/>
              <a:t>Evaluarea datelor și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ANPM. 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 pentru fiecare areal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07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368" y="748526"/>
            <a:ext cx="4386703" cy="5971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1" y="1258256"/>
            <a:ext cx="6256572" cy="4954657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10" idx="7"/>
          </p:cNvCxnSpPr>
          <p:nvPr/>
        </p:nvCxnSpPr>
        <p:spPr>
          <a:xfrm flipV="1">
            <a:off x="3734522" y="748527"/>
            <a:ext cx="7265438" cy="26326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0" idx="4"/>
          </p:cNvCxnSpPr>
          <p:nvPr/>
        </p:nvCxnSpPr>
        <p:spPr>
          <a:xfrm>
            <a:off x="3286399" y="5204872"/>
            <a:ext cx="6373649" cy="1515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93360" y="748526"/>
            <a:ext cx="322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VASLUI/Municipiul VASLUI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75499" y="284380"/>
            <a:ext cx="4590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VASLUI/Municipiul VASLUI</a:t>
            </a:r>
            <a:r>
              <a:rPr lang="en-US" b="1" dirty="0">
                <a:solidFill>
                  <a:srgbClr val="FFC000"/>
                </a:solidFill>
              </a:rPr>
              <a:t>/Aria analizat</a:t>
            </a:r>
            <a:r>
              <a:rPr lang="ro-RO" b="1" dirty="0">
                <a:solidFill>
                  <a:srgbClr val="FFC000"/>
                </a:solidFill>
              </a:rPr>
              <a:t>ă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2652656" y="3068255"/>
            <a:ext cx="1267485" cy="2136617"/>
          </a:xfrm>
          <a:prstGeom prst="donut">
            <a:avLst>
              <a:gd name="adj" fmla="val 2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19184623">
            <a:off x="9358863" y="3617714"/>
            <a:ext cx="529292" cy="1792901"/>
          </a:xfrm>
          <a:prstGeom prst="donut">
            <a:avLst>
              <a:gd name="adj" fmla="val 5414"/>
            </a:avLst>
          </a:prstGeom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0879824" y="742951"/>
            <a:ext cx="252996" cy="697230"/>
          </a:xfrm>
          <a:prstGeom prst="donut">
            <a:avLst>
              <a:gd name="adj" fmla="val 5414"/>
            </a:avLst>
          </a:prstGeom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02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53612"/>
            <a:ext cx="8241030" cy="6151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5759321" y="2059453"/>
            <a:ext cx="3138218" cy="201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FF00"/>
                </a:solidFill>
              </a:rPr>
              <a:t>Strada Ștefan cel Mare DN 24</a:t>
            </a:r>
          </a:p>
        </p:txBody>
      </p:sp>
      <p:sp>
        <p:nvSpPr>
          <p:cNvPr id="13" name="Rectangle 12"/>
          <p:cNvSpPr/>
          <p:nvPr/>
        </p:nvSpPr>
        <p:spPr>
          <a:xfrm rot="3118570">
            <a:off x="4288343" y="4497719"/>
            <a:ext cx="1921135" cy="265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2060"/>
                </a:solidFill>
              </a:rPr>
              <a:t>Bulevardul Traian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" y="284380"/>
            <a:ext cx="4590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VASLUI/Municipiul VASLUI</a:t>
            </a:r>
            <a:r>
              <a:rPr lang="en-US" b="1" dirty="0">
                <a:solidFill>
                  <a:srgbClr val="FFC000"/>
                </a:solidFill>
              </a:rPr>
              <a:t>/Aria analizat</a:t>
            </a:r>
            <a:r>
              <a:rPr lang="ro-RO" b="1" dirty="0">
                <a:solidFill>
                  <a:srgbClr val="FFC000"/>
                </a:solidFill>
              </a:rPr>
              <a:t>ă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" y="4600011"/>
            <a:ext cx="319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Propunerea 1</a:t>
            </a:r>
            <a:r>
              <a:rPr lang="ro-RO" dirty="0"/>
              <a:t>: Bulevardul Traian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29063" y="284180"/>
            <a:ext cx="3726420" cy="36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Propunerea 2</a:t>
            </a:r>
            <a:r>
              <a:rPr lang="ro-RO" dirty="0"/>
              <a:t>: Strada Ștefan cel Mare</a:t>
            </a:r>
          </a:p>
        </p:txBody>
      </p:sp>
    </p:spTree>
    <p:extLst>
      <p:ext uri="{BB962C8B-B14F-4D97-AF65-F5344CB8AC3E}">
        <p14:creationId xmlns:p14="http://schemas.microsoft.com/office/powerpoint/2010/main" val="2493699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3892" y="322163"/>
            <a:ext cx="11838108" cy="6498892"/>
            <a:chOff x="353892" y="322163"/>
            <a:chExt cx="11838108" cy="64988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892" y="922633"/>
              <a:ext cx="11565956" cy="55234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239572" y="322163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1</a:t>
              </a:r>
            </a:p>
          </p:txBody>
        </p:sp>
        <p:sp>
          <p:nvSpPr>
            <p:cNvPr id="4" name="7-Point Star 3"/>
            <p:cNvSpPr/>
            <p:nvPr/>
          </p:nvSpPr>
          <p:spPr>
            <a:xfrm>
              <a:off x="9745920" y="387737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3892" y="452316"/>
              <a:ext cx="5105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1 – Municipiul Vaslui, Bulevardul Traian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7390" y="4138695"/>
              <a:ext cx="4724610" cy="26823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2105" y="3186062"/>
              <a:ext cx="4067743" cy="952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22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201" y="107332"/>
            <a:ext cx="11979281" cy="6659729"/>
            <a:chOff x="50201" y="107332"/>
            <a:chExt cx="11979281" cy="6659729"/>
          </a:xfrm>
        </p:grpSpPr>
        <p:sp>
          <p:nvSpPr>
            <p:cNvPr id="3" name="TextBox 2"/>
            <p:cNvSpPr txBox="1"/>
            <p:nvPr/>
          </p:nvSpPr>
          <p:spPr>
            <a:xfrm>
              <a:off x="10239572" y="322163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1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" y="807064"/>
              <a:ext cx="5833241" cy="27327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34" y="3983221"/>
              <a:ext cx="5858327" cy="27838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1920" y="437732"/>
              <a:ext cx="1106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Nord Vest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01" y="3646507"/>
              <a:ext cx="9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Sud Vest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6510" y="3983221"/>
              <a:ext cx="5922972" cy="27186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6510" y="807063"/>
              <a:ext cx="5922972" cy="2732719"/>
            </a:xfrm>
            <a:prstGeom prst="rect">
              <a:avLst/>
            </a:prstGeom>
          </p:spPr>
        </p:pic>
        <p:sp>
          <p:nvSpPr>
            <p:cNvPr id="4" name="7-Point Star 3"/>
            <p:cNvSpPr/>
            <p:nvPr/>
          </p:nvSpPr>
          <p:spPr>
            <a:xfrm>
              <a:off x="9745920" y="107332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3" name="7-Point Star 12"/>
            <p:cNvSpPr/>
            <p:nvPr/>
          </p:nvSpPr>
          <p:spPr>
            <a:xfrm>
              <a:off x="8132582" y="2080073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20330" y="3646507"/>
              <a:ext cx="3681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u="sng" dirty="0"/>
                <a:t>cel mult 10 m de bordura trotuarului</a:t>
              </a:r>
              <a:endParaRPr lang="ro-RO" dirty="0"/>
            </a:p>
          </p:txBody>
        </p:sp>
      </p:grpSp>
    </p:spTree>
    <p:extLst>
      <p:ext uri="{BB962C8B-B14F-4D97-AF65-F5344CB8AC3E}">
        <p14:creationId xmlns:p14="http://schemas.microsoft.com/office/powerpoint/2010/main" val="3101192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3" y="1022048"/>
            <a:ext cx="12016127" cy="5659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00686" y="370462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9471238" y="352326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TextBox 7"/>
          <p:cNvSpPr txBox="1"/>
          <p:nvPr/>
        </p:nvSpPr>
        <p:spPr>
          <a:xfrm>
            <a:off x="412782" y="452316"/>
            <a:ext cx="635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 – Municipiul Vaslui, Strada Ștefan cel Mare</a:t>
            </a:r>
            <a:r>
              <a:rPr lang="en-GB" b="1" dirty="0"/>
              <a:t> – DN24</a:t>
            </a:r>
            <a:endParaRPr lang="ro-RO" b="1" dirty="0"/>
          </a:p>
        </p:txBody>
      </p:sp>
      <p:sp>
        <p:nvSpPr>
          <p:cNvPr id="10" name="7-Point Star 9"/>
          <p:cNvSpPr/>
          <p:nvPr/>
        </p:nvSpPr>
        <p:spPr>
          <a:xfrm>
            <a:off x="6362278" y="2038886"/>
            <a:ext cx="973242" cy="734794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963" y="3903854"/>
            <a:ext cx="4887917" cy="287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421" y="5785999"/>
            <a:ext cx="4191585" cy="895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5172" y="3605852"/>
            <a:ext cx="345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Data </a:t>
            </a:r>
            <a:r>
              <a:rPr lang="en-GB" dirty="0" err="1">
                <a:solidFill>
                  <a:schemeClr val="bg1"/>
                </a:solidFill>
              </a:rPr>
              <a:t>prelu</a:t>
            </a:r>
            <a:r>
              <a:rPr lang="ro-RO" dirty="0">
                <a:solidFill>
                  <a:schemeClr val="bg1"/>
                </a:solidFill>
              </a:rPr>
              <a:t>ării imaginii august 2018</a:t>
            </a:r>
          </a:p>
        </p:txBody>
      </p:sp>
    </p:spTree>
    <p:extLst>
      <p:ext uri="{BB962C8B-B14F-4D97-AF65-F5344CB8AC3E}">
        <p14:creationId xmlns:p14="http://schemas.microsoft.com/office/powerpoint/2010/main" val="1870711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41796" y="370462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9412348" y="352326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TextBox 7"/>
          <p:cNvSpPr txBox="1"/>
          <p:nvPr/>
        </p:nvSpPr>
        <p:spPr>
          <a:xfrm>
            <a:off x="353892" y="452316"/>
            <a:ext cx="609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 – Municipiul Vaslui, D24,  Strada Ștefan cel Mare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68729" y="5807190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79" y="3647439"/>
            <a:ext cx="5798968" cy="2762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79" y="754451"/>
            <a:ext cx="5798968" cy="2744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484" y="1950720"/>
            <a:ext cx="5960246" cy="28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0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6123" y="653041"/>
            <a:ext cx="12017200" cy="4952478"/>
            <a:chOff x="126123" y="653041"/>
            <a:chExt cx="12017200" cy="495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1997" y="1392234"/>
              <a:ext cx="5951326" cy="370623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123" y="1037858"/>
              <a:ext cx="5991986" cy="4567661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2096655" y="2170545"/>
              <a:ext cx="4095342" cy="9513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122116" y="3556000"/>
              <a:ext cx="8090829" cy="5818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Donut 19"/>
            <p:cNvSpPr/>
            <p:nvPr/>
          </p:nvSpPr>
          <p:spPr>
            <a:xfrm rot="6467944">
              <a:off x="2346983" y="2707248"/>
              <a:ext cx="721683" cy="1301349"/>
            </a:xfrm>
            <a:prstGeom prst="donut">
              <a:avLst>
                <a:gd name="adj" fmla="val 22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7251" y="653041"/>
              <a:ext cx="3017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b="1" dirty="0">
                  <a:solidFill>
                    <a:srgbClr val="FFC000"/>
                  </a:solidFill>
                </a:rPr>
                <a:t>Zona VASLUI/Municipiul HUȘI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790772" y="805848"/>
              <a:ext cx="45905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o-RO" b="1" dirty="0">
                  <a:solidFill>
                    <a:srgbClr val="FFC000"/>
                  </a:solidFill>
                </a:rPr>
                <a:t>Zona VASLUI/Municipiul HUȘI</a:t>
              </a:r>
              <a:r>
                <a:rPr lang="en-US" b="1" dirty="0">
                  <a:solidFill>
                    <a:srgbClr val="FFC000"/>
                  </a:solidFill>
                </a:rPr>
                <a:t>/Aria analizat</a:t>
              </a:r>
              <a:r>
                <a:rPr lang="ro-RO" b="1" dirty="0">
                  <a:solidFill>
                    <a:srgbClr val="FFC000"/>
                  </a:solidFill>
                </a:rPr>
                <a:t>ă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 rot="17145531">
              <a:off x="8989434" y="2155132"/>
              <a:ext cx="249335" cy="2884577"/>
            </a:xfrm>
            <a:prstGeom prst="donut">
              <a:avLst>
                <a:gd name="adj" fmla="val 7996"/>
              </a:avLst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250320" y="5146233"/>
            <a:ext cx="669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E581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triped Right Arrow 3"/>
          <p:cNvSpPr/>
          <p:nvPr/>
        </p:nvSpPr>
        <p:spPr>
          <a:xfrm rot="15915214">
            <a:off x="8780115" y="4474006"/>
            <a:ext cx="1431221" cy="60130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01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74" y="403422"/>
            <a:ext cx="10904985" cy="6120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11339" y="34090"/>
            <a:ext cx="4590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VASLUI/Municipiul HUȘI</a:t>
            </a:r>
            <a:r>
              <a:rPr lang="en-US" b="1" dirty="0">
                <a:solidFill>
                  <a:srgbClr val="FFC000"/>
                </a:solidFill>
              </a:rPr>
              <a:t>/Aria analizat</a:t>
            </a:r>
            <a:r>
              <a:rPr lang="ro-RO" b="1" dirty="0">
                <a:solidFill>
                  <a:srgbClr val="FFC000"/>
                </a:solidFill>
              </a:rPr>
              <a:t>ă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448835">
            <a:off x="5373124" y="4085621"/>
            <a:ext cx="4446871" cy="313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Strada Alexandru Ioan Cuza – </a:t>
            </a:r>
            <a:r>
              <a:rPr lang="ro-RO" b="1" dirty="0">
                <a:solidFill>
                  <a:srgbClr val="FF0000"/>
                </a:solidFill>
              </a:rPr>
              <a:t>DN 24 B</a:t>
            </a:r>
          </a:p>
        </p:txBody>
      </p:sp>
      <p:sp>
        <p:nvSpPr>
          <p:cNvPr id="8" name="Rectangle 7"/>
          <p:cNvSpPr/>
          <p:nvPr/>
        </p:nvSpPr>
        <p:spPr>
          <a:xfrm rot="448835">
            <a:off x="1148717" y="3433159"/>
            <a:ext cx="3673483" cy="25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Strada 1 Decembrie 1918– </a:t>
            </a:r>
            <a:r>
              <a:rPr lang="ro-RO" b="1" dirty="0">
                <a:solidFill>
                  <a:srgbClr val="FF0000"/>
                </a:solidFill>
              </a:rPr>
              <a:t>DN 24 B</a:t>
            </a:r>
          </a:p>
        </p:txBody>
      </p:sp>
    </p:spTree>
    <p:extLst>
      <p:ext uri="{BB962C8B-B14F-4D97-AF65-F5344CB8AC3E}">
        <p14:creationId xmlns:p14="http://schemas.microsoft.com/office/powerpoint/2010/main" val="2298055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1148" y="322163"/>
            <a:ext cx="11960852" cy="6535837"/>
            <a:chOff x="231148" y="322163"/>
            <a:chExt cx="11960852" cy="65358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148" y="929953"/>
              <a:ext cx="11804603" cy="546485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239572" y="322163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3</a:t>
              </a:r>
            </a:p>
          </p:txBody>
        </p:sp>
        <p:sp>
          <p:nvSpPr>
            <p:cNvPr id="4" name="7-Point Star 3"/>
            <p:cNvSpPr/>
            <p:nvPr/>
          </p:nvSpPr>
          <p:spPr>
            <a:xfrm>
              <a:off x="9745920" y="387737"/>
              <a:ext cx="493652" cy="469322"/>
            </a:xfrm>
            <a:prstGeom prst="star7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3892" y="452316"/>
              <a:ext cx="5671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3 – Municipiul Huși, strada 1 Decembrie 1918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1690" y="3480073"/>
              <a:ext cx="4382112" cy="8954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1690" y="4373247"/>
              <a:ext cx="4390310" cy="2484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2875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2714" y="322163"/>
            <a:ext cx="11691680" cy="6383437"/>
            <a:chOff x="142714" y="322163"/>
            <a:chExt cx="11691680" cy="63834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522" y="3948575"/>
              <a:ext cx="6241872" cy="27570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7613" y="922632"/>
              <a:ext cx="6276781" cy="27580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714" y="922632"/>
              <a:ext cx="5191191" cy="27580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239572" y="322163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3</a:t>
              </a:r>
            </a:p>
          </p:txBody>
        </p:sp>
        <p:sp>
          <p:nvSpPr>
            <p:cNvPr id="11" name="7-Point Star 10"/>
            <p:cNvSpPr/>
            <p:nvPr/>
          </p:nvSpPr>
          <p:spPr>
            <a:xfrm>
              <a:off x="9745920" y="387737"/>
              <a:ext cx="493652" cy="469322"/>
            </a:xfrm>
            <a:prstGeom prst="star7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714" y="3948575"/>
              <a:ext cx="5191191" cy="229671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53892" y="452316"/>
              <a:ext cx="5671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3 – Municipiul Huși, strada 1 Decembrie 1918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39479" y="6245285"/>
              <a:ext cx="3681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u="sng" dirty="0"/>
                <a:t>cel mult 10 m de bordura trotuarului</a:t>
              </a:r>
              <a:endParaRPr lang="ro-RO" dirty="0"/>
            </a:p>
          </p:txBody>
        </p:sp>
      </p:grpSp>
    </p:spTree>
    <p:extLst>
      <p:ext uri="{BB962C8B-B14F-4D97-AF65-F5344CB8AC3E}">
        <p14:creationId xmlns:p14="http://schemas.microsoft.com/office/powerpoint/2010/main" val="343771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</a:t>
            </a:r>
            <a:r>
              <a:rPr lang="it-IT" sz="2600" b="1" u="sng" dirty="0"/>
              <a:t>cel puţin 25 m de extremitatea intersecţiilor mari </a:t>
            </a:r>
            <a:r>
              <a:rPr lang="it-IT" sz="2600" dirty="0"/>
              <a:t>şi la </a:t>
            </a:r>
            <a:r>
              <a:rPr lang="it-IT" sz="2600" b="1" u="sng" dirty="0"/>
              <a:t>cel mult 10 m de bordura trotuarului</a:t>
            </a:r>
            <a:r>
              <a:rPr lang="it-IT" sz="2600" dirty="0"/>
              <a:t>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puţin</a:t>
            </a:r>
            <a:r>
              <a:rPr lang="en-US" sz="2600" b="1" u="sng" dirty="0"/>
              <a:t> 25 m de </a:t>
            </a:r>
            <a:r>
              <a:rPr lang="en-US" sz="2600" b="1" u="sng" dirty="0" err="1"/>
              <a:t>extremitatea</a:t>
            </a:r>
            <a:r>
              <a:rPr lang="en-US" sz="2600" b="1" u="sng" dirty="0"/>
              <a:t> </a:t>
            </a:r>
            <a:r>
              <a:rPr lang="en-US" sz="2600" b="1" u="sng" dirty="0" err="1"/>
              <a:t>intersecţiilor</a:t>
            </a:r>
            <a:r>
              <a:rPr lang="en-US" sz="2600" b="1" u="sng" dirty="0"/>
              <a:t> </a:t>
            </a:r>
            <a:r>
              <a:rPr lang="en-US" sz="2600" b="1" u="sng" dirty="0" err="1"/>
              <a:t>mari</a:t>
            </a:r>
            <a:r>
              <a:rPr lang="en-US" sz="2600" b="1" u="sng" dirty="0"/>
              <a:t> </a:t>
            </a:r>
            <a:r>
              <a:rPr lang="en-US" sz="2600" b="1" u="sng" dirty="0" err="1"/>
              <a:t>şi</a:t>
            </a:r>
            <a:r>
              <a:rPr lang="en-US" sz="2600" b="1" u="sng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mult</a:t>
            </a:r>
            <a:r>
              <a:rPr lang="en-US" sz="2600" b="1" u="sng" dirty="0"/>
              <a:t> 10 m de </a:t>
            </a:r>
            <a:r>
              <a:rPr lang="en-US" sz="2600" b="1" u="sng" dirty="0" err="1"/>
              <a:t>bordura</a:t>
            </a:r>
            <a:r>
              <a:rPr lang="en-US" sz="2600" b="1" u="sng" dirty="0"/>
              <a:t> </a:t>
            </a:r>
            <a:r>
              <a:rPr lang="en-US" sz="2600" b="1" u="sng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07914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53892" y="322163"/>
            <a:ext cx="11360186" cy="534896"/>
            <a:chOff x="353892" y="322163"/>
            <a:chExt cx="11360186" cy="534896"/>
          </a:xfrm>
        </p:grpSpPr>
        <p:sp>
          <p:nvSpPr>
            <p:cNvPr id="3" name="TextBox 2"/>
            <p:cNvSpPr txBox="1"/>
            <p:nvPr/>
          </p:nvSpPr>
          <p:spPr>
            <a:xfrm>
              <a:off x="10239572" y="322163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4</a:t>
              </a:r>
            </a:p>
          </p:txBody>
        </p:sp>
        <p:sp>
          <p:nvSpPr>
            <p:cNvPr id="4" name="7-Point Star 3"/>
            <p:cNvSpPr/>
            <p:nvPr/>
          </p:nvSpPr>
          <p:spPr>
            <a:xfrm>
              <a:off x="9745920" y="387737"/>
              <a:ext cx="493652" cy="469322"/>
            </a:xfrm>
            <a:prstGeom prst="star7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3892" y="452316"/>
              <a:ext cx="5893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4 – Municipiul Huși, strada Alexandru Ioan Cuza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74" y="922633"/>
            <a:ext cx="11257524" cy="54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87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6643" y="104993"/>
            <a:ext cx="11833781" cy="6570127"/>
            <a:chOff x="246643" y="104993"/>
            <a:chExt cx="11833781" cy="6570127"/>
          </a:xfrm>
        </p:grpSpPr>
        <p:sp>
          <p:nvSpPr>
            <p:cNvPr id="10" name="TextBox 9"/>
            <p:cNvSpPr txBox="1"/>
            <p:nvPr/>
          </p:nvSpPr>
          <p:spPr>
            <a:xfrm>
              <a:off x="10239572" y="104993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4</a:t>
              </a:r>
            </a:p>
          </p:txBody>
        </p:sp>
        <p:sp>
          <p:nvSpPr>
            <p:cNvPr id="11" name="7-Point Star 10"/>
            <p:cNvSpPr/>
            <p:nvPr/>
          </p:nvSpPr>
          <p:spPr>
            <a:xfrm>
              <a:off x="9745920" y="170567"/>
              <a:ext cx="493652" cy="469322"/>
            </a:xfrm>
            <a:prstGeom prst="star7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643" y="733175"/>
              <a:ext cx="6139046" cy="28553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43" y="3809774"/>
              <a:ext cx="6139046" cy="28653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5281" y="3809774"/>
              <a:ext cx="5615143" cy="286534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3924" y="844693"/>
              <a:ext cx="5397856" cy="255919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3892" y="235146"/>
              <a:ext cx="5893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4 – Municipiul Huși, strada Alexandru Ioan Cuza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3109" y="3403886"/>
              <a:ext cx="3681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u="sng" dirty="0"/>
                <a:t>cel mult 10 m de bordura trotuarului</a:t>
              </a:r>
              <a:endParaRPr lang="ro-RO" dirty="0"/>
            </a:p>
          </p:txBody>
        </p:sp>
      </p:grpSp>
    </p:spTree>
    <p:extLst>
      <p:ext uri="{BB962C8B-B14F-4D97-AF65-F5344CB8AC3E}">
        <p14:creationId xmlns:p14="http://schemas.microsoft.com/office/powerpoint/2010/main" val="2527466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6622" y="326991"/>
            <a:ext cx="10757186" cy="4854609"/>
            <a:chOff x="574702" y="458288"/>
            <a:chExt cx="10757186" cy="6418135"/>
          </a:xfrm>
        </p:grpSpPr>
        <p:sp>
          <p:nvSpPr>
            <p:cNvPr id="12" name="Rectangle 11"/>
            <p:cNvSpPr/>
            <p:nvPr/>
          </p:nvSpPr>
          <p:spPr>
            <a:xfrm>
              <a:off x="4447133" y="458288"/>
              <a:ext cx="181819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o-RO" b="1" dirty="0"/>
                <a:t>Municipiul Vaslui</a:t>
              </a:r>
              <a:endParaRPr lang="ro-RO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705105" y="2266405"/>
              <a:ext cx="106267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21320" y="4254117"/>
              <a:ext cx="106267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74702" y="883724"/>
              <a:ext cx="106267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21320" y="5642324"/>
              <a:ext cx="106267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510523" y="974608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1</a:t>
              </a:r>
            </a:p>
          </p:txBody>
        </p:sp>
        <p:sp>
          <p:nvSpPr>
            <p:cNvPr id="24" name="7-Point Star 23"/>
            <p:cNvSpPr/>
            <p:nvPr/>
          </p:nvSpPr>
          <p:spPr>
            <a:xfrm>
              <a:off x="5888972" y="1070284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5" name="7-Point Star 24"/>
            <p:cNvSpPr/>
            <p:nvPr/>
          </p:nvSpPr>
          <p:spPr>
            <a:xfrm>
              <a:off x="5934711" y="2479800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38422" y="2295134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10523" y="4243536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3</a:t>
              </a:r>
            </a:p>
          </p:txBody>
        </p:sp>
        <p:sp>
          <p:nvSpPr>
            <p:cNvPr id="31" name="7-Point Star 30"/>
            <p:cNvSpPr/>
            <p:nvPr/>
          </p:nvSpPr>
          <p:spPr>
            <a:xfrm>
              <a:off x="5857323" y="4356074"/>
              <a:ext cx="493652" cy="452041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38422" y="5642324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4</a:t>
              </a:r>
            </a:p>
          </p:txBody>
        </p:sp>
        <p:sp>
          <p:nvSpPr>
            <p:cNvPr id="23" name="7-Point Star 22"/>
            <p:cNvSpPr/>
            <p:nvPr/>
          </p:nvSpPr>
          <p:spPr>
            <a:xfrm>
              <a:off x="6018497" y="5873066"/>
              <a:ext cx="493652" cy="452041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28384" y="3851274"/>
              <a:ext cx="167065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o-RO" b="1" dirty="0"/>
                <a:t>Municipiul Huși</a:t>
              </a:r>
              <a:endParaRPr lang="ro-RO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4702" y="5452132"/>
              <a:ext cx="5360009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Una</a:t>
              </a:r>
              <a:r>
                <a:rPr lang="en-US" dirty="0"/>
                <a:t> </a:t>
              </a:r>
              <a:r>
                <a:rPr lang="en-US" dirty="0" err="1"/>
                <a:t>dintre</a:t>
              </a:r>
              <a:r>
                <a:rPr lang="en-US" dirty="0"/>
                <a:t> </a:t>
              </a:r>
              <a:r>
                <a:rPr lang="en-US" dirty="0" err="1"/>
                <a:t>acestea</a:t>
              </a:r>
              <a:r>
                <a:rPr lang="en-US" dirty="0"/>
                <a:t> </a:t>
              </a:r>
              <a:r>
                <a:rPr lang="ro-RO" dirty="0"/>
                <a:t>este o propunere de rezervă pentru </a:t>
              </a:r>
              <a:r>
                <a:rPr lang="ro-RO" b="1" dirty="0"/>
                <a:t>Municipiul Huși</a:t>
              </a:r>
              <a:r>
                <a:rPr lang="ro-RO" dirty="0"/>
                <a:t>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942737" y="1170274"/>
              <a:ext cx="18483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b="1" dirty="0"/>
                <a:t>Bulevardul Traian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60082" y="2968569"/>
              <a:ext cx="2345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b="1" dirty="0"/>
                <a:t>Strada Ștefan cel Mare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36270" y="4307833"/>
              <a:ext cx="25623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b="1" dirty="0"/>
                <a:t>Strada 1 Decembrie 1918</a:t>
              </a:r>
              <a:endParaRPr lang="ro-RO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60082" y="6099086"/>
              <a:ext cx="2784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o-RO" b="1" dirty="0"/>
                <a:t>Strada Alexandru Ioan Cuza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3999" y="1313772"/>
              <a:ext cx="4067743" cy="95263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3999" y="4627994"/>
              <a:ext cx="4067743" cy="89547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3005" y="6047632"/>
              <a:ext cx="4088737" cy="828791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919" y="2131979"/>
            <a:ext cx="4067743" cy="7635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27025" y="1734735"/>
            <a:ext cx="536000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dirty="0"/>
              <a:t>Fără propunere de rezervă pentru </a:t>
            </a:r>
            <a:r>
              <a:rPr lang="ro-RO" b="1" dirty="0"/>
              <a:t>Municipiul Vaslui</a:t>
            </a:r>
            <a:r>
              <a:rPr lang="ro-RO" dirty="0"/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2021" y="5343359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ine 3">
            <a:extLst>
              <a:ext uri="{FF2B5EF4-FFF2-40B4-BE49-F238E27FC236}">
                <a16:creationId xmlns:a16="http://schemas.microsoft.com/office/drawing/2014/main" id="{34CC1ED1-7CDE-4283-96BC-8A9868D68B7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1A1784-F03C-4375-9F23-DE5C3751682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8184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08894" y="1286240"/>
            <a:ext cx="10515600" cy="3323728"/>
          </a:xfrm>
        </p:spPr>
        <p:txBody>
          <a:bodyPr/>
          <a:lstStyle/>
          <a:p>
            <a:pPr lvl="0" algn="just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 algn="just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38596" y="720969"/>
            <a:ext cx="11570677" cy="266176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o-RO" dirty="0"/>
              <a:t>Posibilitatea de respectare a criteriilor de amplasare la macroscară a punctelor de prelevare </a:t>
            </a:r>
            <a:r>
              <a:rPr lang="ro-RO" b="1" dirty="0"/>
              <a:t>referitor la reprezentativitate</a:t>
            </a:r>
            <a:r>
              <a:rPr lang="ro-RO" dirty="0"/>
              <a:t>:</a:t>
            </a:r>
          </a:p>
          <a:p>
            <a:pPr lvl="0"/>
            <a:endParaRPr lang="ro-RO" dirty="0"/>
          </a:p>
          <a:p>
            <a:pPr lvl="2"/>
            <a:r>
              <a:rPr lang="ro-RO" u="sng" dirty="0">
                <a:solidFill>
                  <a:srgbClr val="FFC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C000"/>
                </a:solidFill>
              </a:rPr>
              <a:t>un segment de stradă cu o lungime mai mare sau egală cu 100 m</a:t>
            </a:r>
          </a:p>
          <a:p>
            <a:pPr lvl="2"/>
            <a:r>
              <a:rPr lang="ro-RO" u="sng" dirty="0">
                <a:solidFill>
                  <a:srgbClr val="FF0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0000"/>
                </a:solidFill>
              </a:rPr>
              <a:t>amplasamente similare</a:t>
            </a:r>
            <a:r>
              <a:rPr lang="ro-RO" u="sng" dirty="0">
                <a:solidFill>
                  <a:srgbClr val="FF0000"/>
                </a:solidFill>
              </a:rPr>
              <a:t> care nu se află în imediata vecinătate</a:t>
            </a:r>
          </a:p>
          <a:p>
            <a:pPr marL="0" lvl="0" indent="0">
              <a:buNone/>
            </a:pPr>
            <a:endParaRPr lang="ro-RO" dirty="0"/>
          </a:p>
          <a:p>
            <a:r>
              <a:rPr lang="ro-RO" dirty="0"/>
              <a:t>Infrastructura sensibilă la poluare din vecinătatea căilor de trafic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tx1"/>
                </a:solidFill>
              </a:rPr>
              <a:t>Nu </a:t>
            </a:r>
            <a:r>
              <a:rPr lang="en-US" dirty="0" err="1">
                <a:solidFill>
                  <a:schemeClr val="tx1"/>
                </a:solidFill>
              </a:rPr>
              <a:t>este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cazul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728" y="3538318"/>
            <a:ext cx="1096400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u="sng" dirty="0" err="1"/>
              <a:t>sursele</a:t>
            </a:r>
            <a:r>
              <a:rPr lang="en-US" u="sng" dirty="0"/>
              <a:t> de </a:t>
            </a:r>
            <a:r>
              <a:rPr lang="en-US" u="sng" dirty="0" err="1"/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24834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00" y="1690688"/>
            <a:ext cx="11535507" cy="414153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o-RO" dirty="0"/>
              <a:t>	Pentru a respecta criteriul de amplasare la macroscară referitor la furnizarea datelor despre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ariile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din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interiorul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zone</a:t>
            </a:r>
            <a:r>
              <a:rPr lang="ro-R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Vaslui </a:t>
            </a:r>
            <a:r>
              <a:rPr lang="ro-RO" dirty="0"/>
              <a:t>(județ Vaslui),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u="sng" dirty="0" err="1"/>
              <a:t>apar</a:t>
            </a:r>
            <a:r>
              <a:rPr lang="en-US" u="sng" dirty="0"/>
              <a:t> </a:t>
            </a:r>
            <a:r>
              <a:rPr lang="en-US" b="1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cele</a:t>
            </a:r>
            <a:r>
              <a:rPr lang="en-US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mai</a:t>
            </a:r>
            <a:r>
              <a:rPr lang="en-US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mari</a:t>
            </a:r>
            <a:r>
              <a:rPr lang="en-US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concentraţii</a:t>
            </a:r>
            <a:r>
              <a:rPr lang="en-US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u="sng" dirty="0"/>
              <a:t>la care </a:t>
            </a:r>
            <a:r>
              <a:rPr lang="en-US" b="1" u="sng" dirty="0" err="1"/>
              <a:t>populaţia</a:t>
            </a:r>
            <a:r>
              <a:rPr lang="en-US" b="1" u="sng" dirty="0"/>
              <a:t> </a:t>
            </a:r>
            <a:r>
              <a:rPr lang="en-US" b="1" u="sng" dirty="0" err="1"/>
              <a:t>este</a:t>
            </a:r>
            <a:r>
              <a:rPr lang="en-US" b="1" u="sng" dirty="0"/>
              <a:t> </a:t>
            </a:r>
            <a:r>
              <a:rPr lang="en-US" b="1" u="sng" dirty="0" err="1"/>
              <a:t>susceptibilă</a:t>
            </a:r>
            <a:r>
              <a:rPr lang="en-US" b="1" u="sng" dirty="0"/>
              <a:t> a fi </a:t>
            </a:r>
            <a:r>
              <a:rPr lang="en-US" b="1" u="sng" dirty="0" err="1"/>
              <a:t>expusă</a:t>
            </a:r>
            <a:r>
              <a:rPr lang="en-US" b="1" u="sng" dirty="0"/>
              <a:t> </a:t>
            </a:r>
            <a:r>
              <a:rPr lang="en-US" b="1" u="sng" dirty="0" err="1"/>
              <a:t>în</a:t>
            </a:r>
            <a:r>
              <a:rPr lang="en-US" b="1" u="sng" dirty="0"/>
              <a:t> mod direct </a:t>
            </a:r>
            <a:r>
              <a:rPr lang="en-US" b="1" u="sng" dirty="0" err="1"/>
              <a:t>sau</a:t>
            </a:r>
            <a:r>
              <a:rPr lang="en-US" b="1" u="sng" dirty="0"/>
              <a:t> indirect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perioadă</a:t>
            </a:r>
            <a:r>
              <a:rPr lang="en-US" dirty="0"/>
              <a:t> de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semnificativă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perioadele</a:t>
            </a:r>
            <a:r>
              <a:rPr lang="en-US" dirty="0"/>
              <a:t> de </a:t>
            </a:r>
            <a:r>
              <a:rPr lang="en-US" dirty="0" err="1"/>
              <a:t>mediere</a:t>
            </a:r>
            <a:r>
              <a:rPr lang="en-US" dirty="0"/>
              <a:t> ale </a:t>
            </a:r>
            <a:r>
              <a:rPr lang="en-US" dirty="0" err="1"/>
              <a:t>valorilor-limtă</a:t>
            </a:r>
            <a:r>
              <a:rPr lang="ro-RO" dirty="0"/>
              <a:t> (zi, an calendaristic), au fost analizate următoarele aspecte:</a:t>
            </a:r>
          </a:p>
          <a:p>
            <a:pPr marL="914400" lvl="2" indent="0">
              <a:buNone/>
            </a:pPr>
            <a:r>
              <a:rPr lang="ro-RO" dirty="0"/>
              <a:t>1</a:t>
            </a:r>
            <a:r>
              <a:rPr lang="ro-RO" sz="3300" dirty="0"/>
              <a:t>. </a:t>
            </a:r>
            <a:r>
              <a:rPr lang="ro-RO" sz="2600" b="1" dirty="0"/>
              <a:t>Emisii</a:t>
            </a:r>
            <a:endParaRPr lang="ro-RO" sz="2600" dirty="0"/>
          </a:p>
          <a:p>
            <a:pPr marL="914400" lvl="2" indent="0">
              <a:buNone/>
            </a:pPr>
            <a:r>
              <a:rPr lang="ro-RO" sz="2600" dirty="0"/>
              <a:t>2. </a:t>
            </a:r>
            <a:r>
              <a:rPr lang="ro-RO" sz="2600" b="1" dirty="0"/>
              <a:t>Dispersia emisiilor</a:t>
            </a:r>
            <a:endParaRPr lang="ro-RO" sz="2600" dirty="0"/>
          </a:p>
          <a:p>
            <a:pPr marL="914400" lvl="2" indent="0">
              <a:buNone/>
            </a:pPr>
            <a:r>
              <a:rPr lang="ro-RO" sz="2600" dirty="0"/>
              <a:t>3. </a:t>
            </a:r>
            <a:r>
              <a:rPr lang="ro-RO" sz="2600" b="1" dirty="0"/>
              <a:t>Niveluri evaluate </a:t>
            </a:r>
          </a:p>
          <a:p>
            <a:pPr marL="914400" lvl="2" indent="0">
              <a:buNone/>
            </a:pPr>
            <a:r>
              <a:rPr lang="en-US" sz="2600" dirty="0"/>
              <a:t>4</a:t>
            </a:r>
            <a:r>
              <a:rPr lang="ro-RO" sz="2600" dirty="0"/>
              <a:t>. </a:t>
            </a:r>
            <a:r>
              <a:rPr lang="ro-RO" sz="2600" b="1" dirty="0"/>
              <a:t>Receptori</a:t>
            </a:r>
            <a:endParaRPr lang="ro-RO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88708"/>
            <a:ext cx="12192000" cy="63612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ro-RO" b="1" dirty="0"/>
              <a:t>Analiza aspectelor relevante pentru criteriile urmărite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4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650554" y="0"/>
            <a:ext cx="4274574" cy="736088"/>
          </a:xfrm>
        </p:spPr>
        <p:txBody>
          <a:bodyPr>
            <a:normAutofit/>
          </a:bodyPr>
          <a:lstStyle/>
          <a:p>
            <a:r>
              <a:rPr lang="ro-RO" sz="2800" b="1" dirty="0"/>
              <a:t>SURSE DATE ȘI INFORMAȚII</a:t>
            </a:r>
            <a:endParaRPr lang="en-US" sz="2800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0" y="1223086"/>
            <a:ext cx="12192000" cy="456811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o-RO" sz="1800" b="1" dirty="0"/>
              <a:t>Google maps, OpenStreetMap</a:t>
            </a:r>
            <a:r>
              <a:rPr lang="ro-RO" sz="1800" dirty="0"/>
              <a:t>:- hărți și imagini satelitare</a:t>
            </a:r>
          </a:p>
          <a:p>
            <a:pPr marL="0" lvl="0" indent="0">
              <a:buNone/>
            </a:pPr>
            <a:r>
              <a:rPr lang="ro-RO" sz="1800" b="1" dirty="0"/>
              <a:t>Eionet, Fairmode</a:t>
            </a:r>
            <a:r>
              <a:rPr lang="ro-RO" sz="1800" dirty="0"/>
              <a:t>		    - documentații referitoare la SR</a:t>
            </a:r>
          </a:p>
          <a:p>
            <a:pPr marL="0" lvl="0" indent="0">
              <a:buNone/>
            </a:pPr>
            <a:r>
              <a:rPr lang="ro-RO" sz="1800" b="1" dirty="0"/>
              <a:t>Baza de date a RNMCA</a:t>
            </a:r>
            <a:r>
              <a:rPr lang="ro-RO" sz="1800" dirty="0"/>
              <a:t>:	    - amplasarea stațiilor existente, datele certificate de calitate a aerului obținute la stațiile RNMCA din zona Vaslui</a:t>
            </a:r>
          </a:p>
          <a:p>
            <a:pPr marL="0" lvl="0" indent="0">
              <a:buNone/>
            </a:pPr>
            <a:r>
              <a:rPr lang="ro-RO" sz="1800" dirty="0"/>
              <a:t>			</a:t>
            </a:r>
          </a:p>
          <a:p>
            <a:pPr marL="0" lvl="0" indent="0">
              <a:buNone/>
            </a:pPr>
            <a:r>
              <a:rPr lang="ro-RO" sz="1800" b="1" dirty="0"/>
              <a:t>Inventare de emisii ANPM</a:t>
            </a:r>
          </a:p>
          <a:p>
            <a:pPr marL="0" lvl="0" indent="0">
              <a:buNone/>
            </a:pPr>
            <a:r>
              <a:rPr lang="ro-RO" sz="1800" b="1" dirty="0"/>
              <a:t>Plan de menținere a calității aerului în județul Vaslui - </a:t>
            </a:r>
            <a:r>
              <a:rPr lang="ro-RO" sz="1800" b="1" dirty="0">
                <a:hlinkClick r:id="rId3"/>
              </a:rPr>
              <a:t>http://www.anpm.ro/web/apm-vaslui/calitatea-aerului-inconjurator</a:t>
            </a:r>
            <a:endParaRPr lang="ro-RO" sz="1800" b="1" dirty="0"/>
          </a:p>
          <a:p>
            <a:pPr marL="0" lvl="0" indent="0">
              <a:buNone/>
            </a:pPr>
            <a:r>
              <a:rPr lang="it-IT" sz="1800" b="1" dirty="0"/>
              <a:t>Plan de Mobilitate Urbană Durabilă al Municipiului Vaslui</a:t>
            </a:r>
            <a:r>
              <a:rPr lang="ro-RO" sz="1800" b="1" dirty="0"/>
              <a:t> - </a:t>
            </a:r>
            <a:r>
              <a:rPr lang="ro-RO" sz="1800" b="1" dirty="0">
                <a:hlinkClick r:id="rId4"/>
              </a:rPr>
              <a:t>http://apmvs.anpm.ro/-/plan-de-mobilitate-urbana-durabila-al-municipiului-vaslui</a:t>
            </a:r>
            <a:endParaRPr lang="ro-RO" sz="1800" b="1" dirty="0"/>
          </a:p>
          <a:p>
            <a:pPr marL="0" lvl="0" indent="0">
              <a:buNone/>
            </a:pPr>
            <a:r>
              <a:rPr lang="ro-RO" sz="1800" b="1" dirty="0"/>
              <a:t>PLAN DE MOBILITATE URBANĂ DURABILĂ MUNICIPIUL HUȘI - </a:t>
            </a:r>
            <a:r>
              <a:rPr lang="ro-RO" sz="1800" b="1" dirty="0">
                <a:hlinkClick r:id="rId5"/>
              </a:rPr>
              <a:t>http://apmvs.anpm.ro/-/plan-de-mobilitate-urbana-durabila-municipiul-husi</a:t>
            </a:r>
            <a:endParaRPr lang="ro-RO" sz="1800" b="1" dirty="0"/>
          </a:p>
          <a:p>
            <a:pPr marL="0" lvl="0" indent="0">
              <a:buNone/>
            </a:pPr>
            <a:r>
              <a:rPr lang="ro-RO" sz="1800" b="1" dirty="0"/>
              <a:t>Strategia de dezvoltare economico-socială a municipiului HUȘI cu orizontul de timp 2014- 2020 - </a:t>
            </a:r>
            <a:r>
              <a:rPr lang="ro-RO" sz="1800" b="1" dirty="0">
                <a:hlinkClick r:id="rId6"/>
              </a:rPr>
              <a:t>https://drive.google.com/file/d/0B1OK-nqmwDNubVRpRTJpM1NSN3M/view?resourcekey=0-anATPWBXGzommPks8GV9fw</a:t>
            </a:r>
            <a:endParaRPr lang="ro-RO" sz="1800" b="1" dirty="0"/>
          </a:p>
          <a:p>
            <a:pPr marL="0" lvl="0" indent="0">
              <a:buNone/>
            </a:pPr>
            <a:endParaRPr lang="ro-RO" sz="1800" i="1" dirty="0"/>
          </a:p>
          <a:p>
            <a:pPr marL="0" indent="0">
              <a:buNone/>
            </a:pPr>
            <a:endParaRPr lang="ro-RO" sz="1800" dirty="0"/>
          </a:p>
        </p:txBody>
      </p:sp>
    </p:spTree>
    <p:extLst>
      <p:ext uri="{BB962C8B-B14F-4D97-AF65-F5344CB8AC3E}">
        <p14:creationId xmlns:p14="http://schemas.microsoft.com/office/powerpoint/2010/main" val="43550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130359"/>
              </p:ext>
            </p:extLst>
          </p:nvPr>
        </p:nvGraphicFramePr>
        <p:xfrm>
          <a:off x="101040" y="1117120"/>
          <a:ext cx="8034057" cy="559594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997476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559293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1496941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594803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680304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544780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582982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582982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548686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445810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840526">
                <a:tc rowSpan="2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SO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endParaRPr lang="ro-RO" sz="2400" b="1" u="none" strike="noStrike" kern="1200" baseline="-25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/NOx</a:t>
                      </a:r>
                      <a:endParaRPr lang="ro-RO" sz="2400" b="1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endParaRPr lang="ro-RO" sz="2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Pb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Cd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As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Ni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994782">
                <a:tc v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1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kern="1200" dirty="0">
                        <a:solidFill>
                          <a:srgbClr val="92D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37606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aprobat prin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HCJ Vaslui</a:t>
                      </a:r>
                      <a:r>
                        <a:rPr lang="ro-RO" sz="2800" u="none" strike="noStrike" baseline="0" dirty="0">
                          <a:effectLst/>
                        </a:rPr>
                        <a:t> nr. 19 din 25.01.2019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VASLUI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097" y="1277410"/>
            <a:ext cx="3936442" cy="527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7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08" y="3790984"/>
            <a:ext cx="4596643" cy="30480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452" y="1468859"/>
            <a:ext cx="5848480" cy="5389141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4"/>
            <a:ext cx="12086720" cy="1196242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VASLUI</a:t>
            </a:r>
            <a:r>
              <a:rPr lang="en-GB" sz="4000" b="1" dirty="0"/>
              <a:t> </a:t>
            </a:r>
            <a:r>
              <a:rPr lang="ro-RO" sz="4000" b="1" dirty="0"/>
              <a:t>- </a:t>
            </a:r>
            <a:r>
              <a:rPr lang="en-GB" sz="4000" b="1" dirty="0" err="1"/>
              <a:t>jude</a:t>
            </a:r>
            <a:r>
              <a:rPr lang="ro-RO" sz="4000" b="1" dirty="0"/>
              <a:t>țul Vaslui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endParaRPr lang="en-US" sz="4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220742"/>
              </p:ext>
            </p:extLst>
          </p:nvPr>
        </p:nvGraphicFramePr>
        <p:xfrm>
          <a:off x="7315199" y="237736"/>
          <a:ext cx="4707803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502">
                  <a:extLst>
                    <a:ext uri="{9D8B030D-6E8A-4147-A177-3AD203B41FA5}">
                      <a16:colId xmlns:a16="http://schemas.microsoft.com/office/drawing/2014/main" val="3297799059"/>
                    </a:ext>
                  </a:extLst>
                </a:gridCol>
                <a:gridCol w="660903">
                  <a:extLst>
                    <a:ext uri="{9D8B030D-6E8A-4147-A177-3AD203B41FA5}">
                      <a16:colId xmlns:a16="http://schemas.microsoft.com/office/drawing/2014/main" val="1917332404"/>
                    </a:ext>
                  </a:extLst>
                </a:gridCol>
                <a:gridCol w="986828">
                  <a:extLst>
                    <a:ext uri="{9D8B030D-6E8A-4147-A177-3AD203B41FA5}">
                      <a16:colId xmlns:a16="http://schemas.microsoft.com/office/drawing/2014/main" val="1838448772"/>
                    </a:ext>
                  </a:extLst>
                </a:gridCol>
                <a:gridCol w="1620570">
                  <a:extLst>
                    <a:ext uri="{9D8B030D-6E8A-4147-A177-3AD203B41FA5}">
                      <a16:colId xmlns:a16="http://schemas.microsoft.com/office/drawing/2014/main" val="1671061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STAȚIE DE 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3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VS-1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Municipiul Vaslui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337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VS-2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Municipiul Huși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4124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04314" y="6488668"/>
            <a:ext cx="278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i="1" dirty="0"/>
              <a:t>Sursa: baza de date RNMCA</a:t>
            </a:r>
          </a:p>
        </p:txBody>
      </p:sp>
      <p:sp>
        <p:nvSpPr>
          <p:cNvPr id="16" name="Striped Right Arrow 15"/>
          <p:cNvSpPr/>
          <p:nvPr/>
        </p:nvSpPr>
        <p:spPr>
          <a:xfrm rot="4876153">
            <a:off x="9229454" y="2214076"/>
            <a:ext cx="1639312" cy="142892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Striped Right Arrow 7"/>
          <p:cNvSpPr/>
          <p:nvPr/>
        </p:nvSpPr>
        <p:spPr>
          <a:xfrm rot="4547872">
            <a:off x="7744194" y="2157390"/>
            <a:ext cx="2215585" cy="188947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0" y="1317356"/>
            <a:ext cx="5148645" cy="33493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Striped Right Arrow 11"/>
          <p:cNvSpPr/>
          <p:nvPr/>
        </p:nvSpPr>
        <p:spPr>
          <a:xfrm rot="9386059">
            <a:off x="3010116" y="1678907"/>
            <a:ext cx="4535072" cy="260014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Striped Right Arrow 12"/>
          <p:cNvSpPr/>
          <p:nvPr/>
        </p:nvSpPr>
        <p:spPr>
          <a:xfrm rot="7073040">
            <a:off x="4307220" y="3000203"/>
            <a:ext cx="4108528" cy="276735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18186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8607</TotalTime>
  <Words>2172</Words>
  <Application>Microsoft Office PowerPoint</Application>
  <PresentationFormat>Widescreen</PresentationFormat>
  <Paragraphs>317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Google Sans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Criterii de amplasare a stației de trafic</vt:lpstr>
      <vt:lpstr>Criterii de amplasare a stației de trafic</vt:lpstr>
      <vt:lpstr>La amplasare se iau în considerare:</vt:lpstr>
      <vt:lpstr>Analiza aspectelor relevante pentru criteriile urmărite</vt:lpstr>
      <vt:lpstr>SURSE DATE ȘI INFORMAȚII</vt:lpstr>
      <vt:lpstr>ZONA VASLUI SITUAȚIE EXISTENTĂ - INFORMAȚII GENERALE</vt:lpstr>
      <vt:lpstr>ZONA VASLUI - județul Vaslui SITUAȚIE EXISTENTĂ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amplasare stație trafic Zona VASLUI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619</cp:revision>
  <dcterms:created xsi:type="dcterms:W3CDTF">2021-02-20T07:54:09Z</dcterms:created>
  <dcterms:modified xsi:type="dcterms:W3CDTF">2021-07-28T16:11:32Z</dcterms:modified>
</cp:coreProperties>
</file>