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6" r:id="rId2"/>
    <p:sldId id="263" r:id="rId3"/>
    <p:sldId id="264" r:id="rId4"/>
    <p:sldId id="265" r:id="rId5"/>
    <p:sldId id="266" r:id="rId6"/>
    <p:sldId id="267" r:id="rId7"/>
    <p:sldId id="283" r:id="rId8"/>
    <p:sldId id="268" r:id="rId9"/>
    <p:sldId id="269" r:id="rId10"/>
    <p:sldId id="270" r:id="rId11"/>
    <p:sldId id="272" r:id="rId12"/>
    <p:sldId id="273" r:id="rId13"/>
    <p:sldId id="274" r:id="rId14"/>
    <p:sldId id="258" r:id="rId15"/>
    <p:sldId id="261" r:id="rId16"/>
    <p:sldId id="260" r:id="rId17"/>
    <p:sldId id="257" r:id="rId18"/>
    <p:sldId id="284" r:id="rId19"/>
    <p:sldId id="285" r:id="rId20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F7F93-3AFD-4694-A694-52E3406D1951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4EBD1-1520-431B-985A-F7F88634E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92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80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E535-E195-443E-A4CD-D816F91A0D8C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B92E-28BC-473F-A713-ABDAF7E5EB0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4681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E535-E195-443E-A4CD-D816F91A0D8C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B92E-28BC-473F-A713-ABDAF7E5EB0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46049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E535-E195-443E-A4CD-D816F91A0D8C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B92E-28BC-473F-A713-ABDAF7E5EB0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8695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E535-E195-443E-A4CD-D816F91A0D8C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B92E-28BC-473F-A713-ABDAF7E5EB0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22863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E535-E195-443E-A4CD-D816F91A0D8C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B92E-28BC-473F-A713-ABDAF7E5EB0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92229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E535-E195-443E-A4CD-D816F91A0D8C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B92E-28BC-473F-A713-ABDAF7E5EB0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86621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E535-E195-443E-A4CD-D816F91A0D8C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B92E-28BC-473F-A713-ABDAF7E5EB0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06641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E535-E195-443E-A4CD-D816F91A0D8C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B92E-28BC-473F-A713-ABDAF7E5EB0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23039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E535-E195-443E-A4CD-D816F91A0D8C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B92E-28BC-473F-A713-ABDAF7E5EB0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58325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E535-E195-443E-A4CD-D816F91A0D8C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B92E-28BC-473F-A713-ABDAF7E5EB0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47149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E535-E195-443E-A4CD-D816F91A0D8C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B92E-28BC-473F-A713-ABDAF7E5EB0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62669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EE535-E195-443E-A4CD-D816F91A0D8C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EB92E-28BC-473F-A713-ABDAF7E5EB0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6727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4229" y="0"/>
            <a:ext cx="12127291" cy="2035801"/>
            <a:chOff x="34229" y="0"/>
            <a:chExt cx="12127291" cy="2035801"/>
          </a:xfrm>
        </p:grpSpPr>
        <p:sp>
          <p:nvSpPr>
            <p:cNvPr id="7" name="Rectangle 6"/>
            <p:cNvSpPr/>
            <p:nvPr/>
          </p:nvSpPr>
          <p:spPr>
            <a:xfrm>
              <a:off x="162560" y="1741618"/>
              <a:ext cx="11887199" cy="294183"/>
            </a:xfrm>
            <a:prstGeom prst="rect">
              <a:avLst/>
            </a:prstGeom>
            <a:solidFill>
              <a:srgbClr val="C5E2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ro-RO" sz="1600" b="1" dirty="0">
                  <a:solidFill>
                    <a:schemeClr val="accent1">
                      <a:lumMod val="75000"/>
                    </a:schemeClr>
                  </a:solidFill>
                </a:rPr>
                <a:t>Proiectul </a:t>
              </a: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“</a:t>
              </a:r>
              <a:r>
                <a:rPr lang="ro-RO" sz="1600" b="1" dirty="0">
                  <a:solidFill>
                    <a:schemeClr val="accent1">
                      <a:lumMod val="75000"/>
                    </a:schemeClr>
                  </a:solidFill>
                </a:rPr>
                <a:t>Îmbunătățirea Sistemului de Evaluare și Monitorizare a Calității Aerului la nivel național</a:t>
              </a: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”</a:t>
              </a:r>
              <a:r>
                <a:rPr lang="ro-RO" sz="1600" b="1" dirty="0">
                  <a:solidFill>
                    <a:schemeClr val="accent1">
                      <a:lumMod val="75000"/>
                    </a:schemeClr>
                  </a:solidFill>
                </a:rPr>
                <a:t> Cod My SMIS</a:t>
              </a: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2014+:</a:t>
              </a:r>
              <a:r>
                <a:rPr lang="ro-RO" sz="1600" b="1" dirty="0">
                  <a:solidFill>
                    <a:schemeClr val="accent1">
                      <a:lumMod val="75000"/>
                    </a:schemeClr>
                  </a:solidFill>
                </a:rPr>
                <a:t> 139703</a:t>
              </a:r>
              <a:endParaRPr lang="ro-RO" sz="1600" b="1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29" y="0"/>
              <a:ext cx="12127291" cy="1741618"/>
            </a:xfrm>
            <a:prstGeom prst="rect">
              <a:avLst/>
            </a:prstGeom>
          </p:spPr>
        </p:pic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614809"/>
              </p:ext>
            </p:extLst>
          </p:nvPr>
        </p:nvGraphicFramePr>
        <p:xfrm>
          <a:off x="34229" y="3429000"/>
          <a:ext cx="12192000" cy="2930517"/>
        </p:xfrm>
        <a:graphic>
          <a:graphicData uri="http://schemas.openxmlformats.org/drawingml/2006/table">
            <a:tbl>
              <a:tblPr firstRow="1" bandRow="1">
                <a:solidFill>
                  <a:srgbClr val="FF66CC"/>
                </a:solidFill>
                <a:tableStyleId>{5C22544A-7EE6-4342-B048-85BDC9FD1C3A}</a:tableStyleId>
              </a:tblPr>
              <a:tblGrid>
                <a:gridCol w="1329680">
                  <a:extLst>
                    <a:ext uri="{9D8B030D-6E8A-4147-A177-3AD203B41FA5}">
                      <a16:colId xmlns:a16="http://schemas.microsoft.com/office/drawing/2014/main" val="913732662"/>
                    </a:ext>
                  </a:extLst>
                </a:gridCol>
                <a:gridCol w="2102069">
                  <a:extLst>
                    <a:ext uri="{9D8B030D-6E8A-4147-A177-3AD203B41FA5}">
                      <a16:colId xmlns:a16="http://schemas.microsoft.com/office/drawing/2014/main" val="2044489899"/>
                    </a:ext>
                  </a:extLst>
                </a:gridCol>
                <a:gridCol w="8760251">
                  <a:extLst>
                    <a:ext uri="{9D8B030D-6E8A-4147-A177-3AD203B41FA5}">
                      <a16:colId xmlns:a16="http://schemas.microsoft.com/office/drawing/2014/main" val="2848907714"/>
                    </a:ext>
                  </a:extLst>
                </a:gridCol>
              </a:tblGrid>
              <a:tr h="507262"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REGIUNE	</a:t>
                      </a:r>
                    </a:p>
                    <a:p>
                      <a:pPr algn="ctr"/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Județ/municipiu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dirty="0"/>
                        <a:t>DESCRIERE ACHIZIȚII	</a:t>
                      </a:r>
                    </a:p>
                    <a:p>
                      <a:pPr algn="ctr" fontAlgn="ctr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015302"/>
                  </a:ext>
                </a:extLst>
              </a:tr>
              <a:tr h="703819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b="1" u="none" strike="noStrike" dirty="0">
                          <a:effectLst/>
                        </a:rPr>
                        <a:t>REGIUNEA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b="1" u="none" strike="noStrike" dirty="0">
                          <a:effectLst/>
                        </a:rPr>
                        <a:t>CENTRU</a:t>
                      </a:r>
                      <a:endParaRPr lang="ro-R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u="none" strike="noStrike" dirty="0">
                          <a:effectLst/>
                        </a:rPr>
                        <a:t>ALBA/Municipiul Alba Iulia</a:t>
                      </a: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u="none" strike="noStrike" dirty="0">
                          <a:effectLst/>
                        </a:rPr>
                        <a:t>Amplasare staţie de monitorizare (Trafic) (localitatea se va stabili prin activitatea A1.1.3) </a:t>
                      </a:r>
                      <a:br>
                        <a:rPr lang="it-IT" sz="1800" u="none" strike="noStrike" dirty="0">
                          <a:effectLst/>
                        </a:rPr>
                      </a:br>
                      <a:r>
                        <a:rPr lang="it-IT" sz="1800" u="none" strike="noStrike" dirty="0">
                          <a:effectLst/>
                        </a:rPr>
                        <a:t>Instalare echipamente prelevare PM10 (localitatea se va stabili prin activitatea A1.1.3)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296378"/>
                  </a:ext>
                </a:extLst>
              </a:tr>
              <a:tr h="559397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BRASOV</a:t>
                      </a: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Amplasare staţie de monitorizare (Trafic) (Localitatea se va stabili prin activitatea A1.1.3)</a:t>
                      </a:r>
                      <a:br>
                        <a:rPr lang="it-IT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it-IT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Instalare echipamente prelevare PM10 (Localitatea se va stabili prin activitatea A1.1.3) </a:t>
                      </a: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900910"/>
                  </a:ext>
                </a:extLst>
              </a:tr>
              <a:tr h="398033">
                <a:tc v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u="none" strike="noStrike" dirty="0">
                          <a:effectLst/>
                        </a:rPr>
                        <a:t>HARGHITA</a:t>
                      </a: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u="none" strike="noStrike" dirty="0">
                          <a:effectLst/>
                        </a:rPr>
                        <a:t>Instalare echipamente prelevare PM10 (localitatea se va stabili prin activitatea A1.1.3)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474175"/>
                  </a:ext>
                </a:extLst>
              </a:tr>
              <a:tr h="629188">
                <a:tc v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SIBIU/Municipiul Sibiu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Amplasare staţie de monitorizare (Trafic) </a:t>
                      </a:r>
                      <a:br>
                        <a:rPr lang="ro-RO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o-RO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Instalare echipamente prelevare PM10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8102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5635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38596" y="720969"/>
            <a:ext cx="11570677" cy="266176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o-RO" dirty="0"/>
              <a:t>Posibilitatea de respectare a criteriilor de amplasare la macroscară a punctelor de prelevare referitor la reprezentativitate:</a:t>
            </a:r>
          </a:p>
          <a:p>
            <a:pPr lvl="0"/>
            <a:endParaRPr lang="ro-RO" dirty="0"/>
          </a:p>
          <a:p>
            <a:pPr lvl="2"/>
            <a:r>
              <a:rPr lang="ro-RO" dirty="0"/>
              <a:t>Reprezentativitatea pentru </a:t>
            </a:r>
            <a:r>
              <a:rPr lang="ro-RO" sz="3000" dirty="0"/>
              <a:t>un segment de stradă cu o lungime mai mare sau egală cu 100 m</a:t>
            </a:r>
          </a:p>
          <a:p>
            <a:pPr lvl="2"/>
            <a:r>
              <a:rPr lang="ro-RO" dirty="0"/>
              <a:t>Reprezentativitatea pentru </a:t>
            </a:r>
            <a:r>
              <a:rPr lang="ro-RO" sz="3000" dirty="0"/>
              <a:t>amplasamente similare</a:t>
            </a:r>
            <a:r>
              <a:rPr lang="ro-RO" dirty="0"/>
              <a:t> care nu se află în imediata vecinătate</a:t>
            </a:r>
          </a:p>
          <a:p>
            <a:pPr marL="0" lvl="0" indent="0">
              <a:buNone/>
            </a:pPr>
            <a:endParaRPr lang="ro-RO" dirty="0"/>
          </a:p>
          <a:p>
            <a:r>
              <a:rPr lang="ro-RO" dirty="0"/>
              <a:t>Infrastructura sensibilă la poluare din vecinătatea căilor de trafic</a:t>
            </a:r>
          </a:p>
          <a:p>
            <a:pPr marL="0" lv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itle 1"/>
          <p:cNvSpPr txBox="1">
            <a:spLocks noGrp="1"/>
          </p:cNvSpPr>
          <p:nvPr>
            <p:ph type="title"/>
          </p:nvPr>
        </p:nvSpPr>
        <p:spPr>
          <a:xfrm>
            <a:off x="307729" y="86830"/>
            <a:ext cx="8880233" cy="63413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amplasare se iau în considerare: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7728" y="3538318"/>
            <a:ext cx="10964009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 pitchFamily="34"/>
              <a:buChar char="•"/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De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asemenea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, pot fi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luaţi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în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considerare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următorii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factori</a:t>
            </a:r>
            <a:r>
              <a:rPr lang="ro-RO" sz="2800" dirty="0">
                <a:solidFill>
                  <a:srgbClr val="000000"/>
                </a:solidFill>
                <a:latin typeface="Calibri"/>
              </a:rPr>
              <a:t> (</a:t>
            </a:r>
            <a:r>
              <a:rPr lang="ro-RO" sz="2800" dirty="0"/>
              <a:t>amplasare la microscară a punctelor de prelevare)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:</a:t>
            </a:r>
            <a:endParaRPr lang="ro-RO" sz="2800" dirty="0">
              <a:solidFill>
                <a:srgbClr val="000000"/>
              </a:solidFill>
              <a:latin typeface="Calibri"/>
            </a:endParaRPr>
          </a:p>
          <a:p>
            <a:pPr marL="800100" lvl="1" indent="-342900">
              <a:buAutoNum type="alphaLcParenR"/>
            </a:pPr>
            <a:r>
              <a:rPr lang="en-US" u="sng" dirty="0" err="1"/>
              <a:t>sursele</a:t>
            </a:r>
            <a:r>
              <a:rPr lang="en-US" u="sng" dirty="0"/>
              <a:t> de </a:t>
            </a:r>
            <a:r>
              <a:rPr lang="en-US" u="sng" dirty="0" err="1"/>
              <a:t>interferenţă</a:t>
            </a:r>
            <a:r>
              <a:rPr lang="en-US" u="sng" dirty="0"/>
              <a:t>;</a:t>
            </a:r>
            <a:endParaRPr lang="ro-RO" u="sng" dirty="0"/>
          </a:p>
          <a:p>
            <a:pPr marL="800100" lvl="1" indent="-342900">
              <a:buAutoNum type="alphaLcParenR"/>
            </a:pPr>
            <a:r>
              <a:rPr lang="en-US" dirty="0" err="1"/>
              <a:t>securitatea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accesul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b="1" dirty="0" err="1"/>
              <a:t>disponibilitatea</a:t>
            </a:r>
            <a:r>
              <a:rPr lang="en-US" b="1" dirty="0"/>
              <a:t> </a:t>
            </a:r>
            <a:r>
              <a:rPr lang="en-US" b="1" dirty="0" err="1"/>
              <a:t>energiei</a:t>
            </a:r>
            <a:r>
              <a:rPr lang="en-US" b="1" dirty="0"/>
              <a:t> </a:t>
            </a:r>
            <a:r>
              <a:rPr lang="en-US" b="1" dirty="0" err="1"/>
              <a:t>electrice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a </a:t>
            </a:r>
            <a:r>
              <a:rPr lang="en-US" dirty="0" err="1"/>
              <a:t>comunicaţiilor</a:t>
            </a:r>
            <a:r>
              <a:rPr lang="en-US" dirty="0"/>
              <a:t> </a:t>
            </a:r>
            <a:r>
              <a:rPr lang="en-US" dirty="0" err="1"/>
              <a:t>telefonice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vizibilitatea</a:t>
            </a:r>
            <a:r>
              <a:rPr lang="en-US" dirty="0"/>
              <a:t> </a:t>
            </a:r>
            <a:r>
              <a:rPr lang="en-US" dirty="0" err="1"/>
              <a:t>amplasamentului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raport</a:t>
            </a:r>
            <a:r>
              <a:rPr lang="en-US" dirty="0"/>
              <a:t> cu </a:t>
            </a:r>
            <a:r>
              <a:rPr lang="en-US" dirty="0" err="1"/>
              <a:t>împrejurimile</a:t>
            </a:r>
            <a:r>
              <a:rPr lang="en-US" dirty="0"/>
              <a:t> sale;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siguranţa</a:t>
            </a:r>
            <a:r>
              <a:rPr lang="en-US" dirty="0"/>
              <a:t> </a:t>
            </a:r>
            <a:r>
              <a:rPr lang="en-US" dirty="0" err="1"/>
              <a:t>publicului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a </a:t>
            </a:r>
            <a:r>
              <a:rPr lang="en-US" dirty="0" err="1"/>
              <a:t>operatorilor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oportunitatea</a:t>
            </a:r>
            <a:r>
              <a:rPr lang="en-US" dirty="0"/>
              <a:t> </a:t>
            </a:r>
            <a:r>
              <a:rPr lang="en-US" dirty="0" err="1"/>
              <a:t>amplasării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multor</a:t>
            </a:r>
            <a:r>
              <a:rPr lang="en-US" dirty="0"/>
              <a:t> </a:t>
            </a:r>
            <a:r>
              <a:rPr lang="en-US" dirty="0" err="1"/>
              <a:t>puncte</a:t>
            </a:r>
            <a:r>
              <a:rPr lang="en-US" dirty="0"/>
              <a:t> de </a:t>
            </a:r>
            <a:r>
              <a:rPr lang="en-US" dirty="0" err="1"/>
              <a:t>prelevare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mulţi</a:t>
            </a:r>
            <a:r>
              <a:rPr lang="en-US" dirty="0"/>
              <a:t> </a:t>
            </a:r>
            <a:r>
              <a:rPr lang="en-US" dirty="0" err="1"/>
              <a:t>poluanţi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acelaşi</a:t>
            </a:r>
            <a:r>
              <a:rPr lang="en-US" dirty="0"/>
              <a:t> </a:t>
            </a:r>
            <a:r>
              <a:rPr lang="en-US" dirty="0" err="1"/>
              <a:t>loc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planurile</a:t>
            </a:r>
            <a:r>
              <a:rPr lang="en-US" dirty="0"/>
              <a:t> de urbanism.</a:t>
            </a:r>
          </a:p>
        </p:txBody>
      </p:sp>
    </p:spTree>
    <p:extLst>
      <p:ext uri="{BB962C8B-B14F-4D97-AF65-F5344CB8AC3E}">
        <p14:creationId xmlns:p14="http://schemas.microsoft.com/office/powerpoint/2010/main" val="986507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b="1" dirty="0"/>
              <a:t>SURSE DATE ȘI INFORMAȚII*</a:t>
            </a:r>
            <a:endParaRPr lang="en-US" b="1" dirty="0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259556" y="1454714"/>
            <a:ext cx="11932444" cy="5167312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ro-RO" sz="3200" b="1" dirty="0"/>
              <a:t>Google maps</a:t>
            </a:r>
            <a:r>
              <a:rPr lang="ro-RO" sz="3200" dirty="0"/>
              <a:t>:		- hărți</a:t>
            </a:r>
          </a:p>
          <a:p>
            <a:pPr marL="0" lvl="0" indent="0">
              <a:buNone/>
            </a:pPr>
            <a:r>
              <a:rPr lang="ro-RO" sz="3200" dirty="0"/>
              <a:t>			- imagini satelitare</a:t>
            </a:r>
          </a:p>
          <a:p>
            <a:pPr marL="0" lvl="0" indent="0">
              <a:buNone/>
            </a:pPr>
            <a:r>
              <a:rPr lang="ro-RO" sz="3200" b="1" dirty="0"/>
              <a:t>Eionet	</a:t>
            </a:r>
            <a:r>
              <a:rPr lang="ro-RO" sz="3200" dirty="0"/>
              <a:t>		- Data Dictionary</a:t>
            </a:r>
          </a:p>
          <a:p>
            <a:pPr marL="0" lvl="0" indent="0">
              <a:buNone/>
            </a:pPr>
            <a:r>
              <a:rPr lang="ro-RO" sz="3200" dirty="0"/>
              <a:t>			- </a:t>
            </a:r>
            <a:r>
              <a:rPr lang="en-US" sz="3200" i="1" dirty="0"/>
              <a:t>Commission Implementing Decision laying down rules for Directives 2004/107/EC and 2008/50/EC of the European Parliament and of the Council as regards the reciprocal exchange of information and reporting on ambient air (Decision 2011/850/EU)</a:t>
            </a:r>
            <a:r>
              <a:rPr lang="en-US" sz="3200" dirty="0"/>
              <a:t> Version of 15 March 2018</a:t>
            </a:r>
            <a:endParaRPr lang="ro-RO" sz="3200" dirty="0"/>
          </a:p>
          <a:p>
            <a:pPr marL="0" lvl="0" indent="0">
              <a:buNone/>
            </a:pPr>
            <a:endParaRPr lang="ro-RO" sz="3200" dirty="0"/>
          </a:p>
          <a:p>
            <a:pPr marL="0" lvl="0" indent="0">
              <a:buNone/>
            </a:pPr>
            <a:r>
              <a:rPr lang="ro-RO" sz="3200" b="1" dirty="0"/>
              <a:t>Baza de date a RNMCA</a:t>
            </a:r>
            <a:r>
              <a:rPr lang="ro-RO" sz="3200" dirty="0"/>
              <a:t>:	- amplasarea stațiilor existente</a:t>
            </a:r>
          </a:p>
          <a:p>
            <a:pPr marL="0" lvl="0" indent="0">
              <a:buNone/>
            </a:pPr>
            <a:r>
              <a:rPr lang="it-IT" sz="3200" b="1" dirty="0"/>
              <a:t>Plan de menținere a calității aerului în județul Brașov</a:t>
            </a:r>
            <a:endParaRPr lang="ro-RO" sz="3200" i="1" dirty="0"/>
          </a:p>
          <a:p>
            <a:pPr marL="0" lvl="0" indent="0">
              <a:buNone/>
            </a:pPr>
            <a:r>
              <a:rPr lang="ro-RO" sz="3200" dirty="0"/>
              <a:t>Alte surse de date și informații:	</a:t>
            </a:r>
          </a:p>
          <a:p>
            <a:pPr marL="0" lvl="0" indent="0">
              <a:buNone/>
            </a:pPr>
            <a:r>
              <a:rPr lang="ro-RO" sz="2000" dirty="0"/>
              <a:t>			-	- </a:t>
            </a:r>
            <a:r>
              <a:rPr lang="en-US" sz="3200" dirty="0"/>
              <a:t>Source apportionment to support air quality management practices</a:t>
            </a:r>
            <a:r>
              <a:rPr lang="ro-RO" sz="3200" dirty="0"/>
              <a:t>,</a:t>
            </a:r>
            <a:r>
              <a:rPr lang="en-US" sz="3200" dirty="0"/>
              <a:t> A fitness-for-purpose guide (V 3.1) </a:t>
            </a:r>
            <a:r>
              <a:rPr lang="en-US" sz="3200" dirty="0" err="1"/>
              <a:t>Thunis</a:t>
            </a:r>
            <a:r>
              <a:rPr lang="en-US" sz="3200" dirty="0"/>
              <a:t>, P., </a:t>
            </a:r>
            <a:r>
              <a:rPr lang="en-US" sz="3200" dirty="0" err="1"/>
              <a:t>Clappier</a:t>
            </a:r>
            <a:r>
              <a:rPr lang="en-US" sz="3200" dirty="0"/>
              <a:t>, A., </a:t>
            </a:r>
            <a:r>
              <a:rPr lang="en-US" sz="3200" dirty="0" err="1"/>
              <a:t>Pirovano</a:t>
            </a:r>
            <a:r>
              <a:rPr lang="en-US" sz="3200" dirty="0"/>
              <a:t>, G</a:t>
            </a:r>
          </a:p>
          <a:p>
            <a:pPr marL="0" indent="0">
              <a:buNone/>
            </a:pPr>
            <a:r>
              <a:rPr lang="en-US" dirty="0"/>
              <a:t>				- On the validity of the incremental approach to estimate the impact of cities on air quality, Author </a:t>
            </a:r>
            <a:r>
              <a:rPr lang="en-US" dirty="0" err="1"/>
              <a:t>PhilippeThunis</a:t>
            </a:r>
            <a:endParaRPr lang="ro-RO" sz="3200" dirty="0"/>
          </a:p>
        </p:txBody>
      </p:sp>
    </p:spTree>
    <p:extLst>
      <p:ext uri="{BB962C8B-B14F-4D97-AF65-F5344CB8AC3E}">
        <p14:creationId xmlns:p14="http://schemas.microsoft.com/office/powerpoint/2010/main" val="1996003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029" y="188385"/>
            <a:ext cx="11535507" cy="359043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o-RO" dirty="0"/>
              <a:t>	Pentru a respecta criteriul de amplasare la macroscară referitor la furnizarea datelor despre </a:t>
            </a:r>
            <a:r>
              <a:rPr lang="en-US" dirty="0" err="1"/>
              <a:t>ariile</a:t>
            </a:r>
            <a:r>
              <a:rPr lang="en-US" dirty="0"/>
              <a:t> din </a:t>
            </a:r>
            <a:r>
              <a:rPr lang="en-US" dirty="0" err="1"/>
              <a:t>interiorul</a:t>
            </a:r>
            <a:r>
              <a:rPr lang="en-US" dirty="0"/>
              <a:t> zone</a:t>
            </a:r>
            <a:r>
              <a:rPr lang="ro-RO" dirty="0"/>
              <a:t>i </a:t>
            </a:r>
            <a:r>
              <a:rPr lang="en-US" dirty="0" err="1"/>
              <a:t>Brașov</a:t>
            </a:r>
            <a:r>
              <a:rPr lang="ro-RO" dirty="0"/>
              <a:t> (județ </a:t>
            </a:r>
            <a:r>
              <a:rPr lang="en-US" dirty="0" err="1"/>
              <a:t>Brașov</a:t>
            </a:r>
            <a:r>
              <a:rPr lang="en-US" dirty="0"/>
              <a:t> cu </a:t>
            </a:r>
            <a:r>
              <a:rPr lang="en-US" dirty="0" err="1"/>
              <a:t>excepția</a:t>
            </a:r>
            <a:r>
              <a:rPr lang="en-US" dirty="0"/>
              <a:t> </a:t>
            </a:r>
            <a:r>
              <a:rPr lang="en-US" dirty="0" err="1"/>
              <a:t>Municipiului</a:t>
            </a:r>
            <a:r>
              <a:rPr lang="en-US" dirty="0"/>
              <a:t> </a:t>
            </a:r>
            <a:r>
              <a:rPr lang="en-US" dirty="0" err="1"/>
              <a:t>Brașov</a:t>
            </a:r>
            <a:r>
              <a:rPr lang="ro-RO" dirty="0"/>
              <a:t>)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care </a:t>
            </a:r>
            <a:r>
              <a:rPr lang="en-US" u="sng" dirty="0"/>
              <a:t>apar </a:t>
            </a:r>
            <a:r>
              <a:rPr lang="en-US" u="sng" dirty="0" err="1"/>
              <a:t>cele</a:t>
            </a:r>
            <a:r>
              <a:rPr lang="en-US" u="sng" dirty="0"/>
              <a:t> </a:t>
            </a:r>
            <a:r>
              <a:rPr lang="en-US" u="sng" dirty="0" err="1"/>
              <a:t>mai</a:t>
            </a:r>
            <a:r>
              <a:rPr lang="en-US" u="sng" dirty="0"/>
              <a:t> </a:t>
            </a:r>
            <a:r>
              <a:rPr lang="en-US" u="sng" dirty="0" err="1"/>
              <a:t>mari</a:t>
            </a:r>
            <a:r>
              <a:rPr lang="en-US" u="sng" dirty="0"/>
              <a:t> </a:t>
            </a:r>
            <a:r>
              <a:rPr lang="en-US" u="sng" dirty="0" err="1"/>
              <a:t>concentraţii</a:t>
            </a:r>
            <a:r>
              <a:rPr lang="en-US" u="sng" dirty="0"/>
              <a:t> la care </a:t>
            </a:r>
            <a:r>
              <a:rPr lang="en-US" u="sng" dirty="0" err="1"/>
              <a:t>populaţia</a:t>
            </a:r>
            <a:r>
              <a:rPr lang="en-US" u="sng" dirty="0"/>
              <a:t> </a:t>
            </a:r>
            <a:r>
              <a:rPr lang="en-US" u="sng" dirty="0" err="1"/>
              <a:t>este</a:t>
            </a:r>
            <a:r>
              <a:rPr lang="en-US" u="sng" dirty="0"/>
              <a:t> </a:t>
            </a:r>
            <a:r>
              <a:rPr lang="en-US" u="sng" dirty="0" err="1"/>
              <a:t>susceptibilă</a:t>
            </a:r>
            <a:r>
              <a:rPr lang="en-US" u="sng" dirty="0"/>
              <a:t> a fi </a:t>
            </a:r>
            <a:r>
              <a:rPr lang="en-US" u="sng" dirty="0" err="1"/>
              <a:t>expusă</a:t>
            </a:r>
            <a:r>
              <a:rPr lang="en-US" u="sng" dirty="0"/>
              <a:t> </a:t>
            </a:r>
            <a:r>
              <a:rPr lang="en-US" u="sng" dirty="0" err="1"/>
              <a:t>în</a:t>
            </a:r>
            <a:r>
              <a:rPr lang="en-US" u="sng" dirty="0"/>
              <a:t> mod direct </a:t>
            </a:r>
            <a:r>
              <a:rPr lang="en-US" u="sng" dirty="0" err="1"/>
              <a:t>sau</a:t>
            </a:r>
            <a:r>
              <a:rPr lang="en-US" u="sng" dirty="0"/>
              <a:t> indirect</a:t>
            </a:r>
            <a:r>
              <a:rPr lang="ro-RO" u="sng" dirty="0"/>
              <a:t>,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o </a:t>
            </a:r>
            <a:r>
              <a:rPr lang="en-US" dirty="0" err="1"/>
              <a:t>perioadă</a:t>
            </a:r>
            <a:r>
              <a:rPr lang="en-US" dirty="0"/>
              <a:t> de </a:t>
            </a:r>
            <a:r>
              <a:rPr lang="en-US" dirty="0" err="1"/>
              <a:t>timp</a:t>
            </a:r>
            <a:r>
              <a:rPr lang="en-US" dirty="0"/>
              <a:t> </a:t>
            </a:r>
            <a:r>
              <a:rPr lang="en-US" dirty="0" err="1"/>
              <a:t>semnificativă</a:t>
            </a:r>
            <a:r>
              <a:rPr lang="ro-RO" dirty="0"/>
              <a:t>,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raport</a:t>
            </a:r>
            <a:r>
              <a:rPr lang="en-US" dirty="0"/>
              <a:t> cu </a:t>
            </a:r>
            <a:r>
              <a:rPr lang="en-US" dirty="0" err="1"/>
              <a:t>perioadele</a:t>
            </a:r>
            <a:r>
              <a:rPr lang="en-US" dirty="0"/>
              <a:t> de </a:t>
            </a:r>
            <a:r>
              <a:rPr lang="en-US" dirty="0" err="1"/>
              <a:t>mediere</a:t>
            </a:r>
            <a:r>
              <a:rPr lang="en-US" dirty="0"/>
              <a:t> ale </a:t>
            </a:r>
            <a:r>
              <a:rPr lang="en-US" dirty="0" err="1"/>
              <a:t>valorilor-limtă</a:t>
            </a:r>
            <a:r>
              <a:rPr lang="ro-RO" dirty="0"/>
              <a:t> (zi, an calendaristic), au fost analizate următoarele aspecte:</a:t>
            </a:r>
          </a:p>
          <a:p>
            <a:pPr marL="0" indent="0" algn="just">
              <a:buNone/>
            </a:pPr>
            <a:endParaRPr lang="ro-RO" dirty="0"/>
          </a:p>
          <a:p>
            <a:pPr marL="914400" lvl="2" indent="0">
              <a:buNone/>
            </a:pPr>
            <a:r>
              <a:rPr lang="ro-RO" dirty="0"/>
              <a:t>1</a:t>
            </a:r>
            <a:r>
              <a:rPr lang="ro-RO" sz="3300" dirty="0"/>
              <a:t>. </a:t>
            </a:r>
            <a:r>
              <a:rPr lang="ro-RO" sz="3300" b="1" dirty="0"/>
              <a:t>Emisii</a:t>
            </a:r>
            <a:endParaRPr lang="ro-RO" sz="3300" dirty="0"/>
          </a:p>
          <a:p>
            <a:pPr marL="914400" lvl="2" indent="0">
              <a:buNone/>
            </a:pPr>
            <a:r>
              <a:rPr lang="ro-RO" sz="3300" dirty="0"/>
              <a:t>2. </a:t>
            </a:r>
            <a:r>
              <a:rPr lang="ro-RO" sz="3300" b="1" dirty="0"/>
              <a:t>Dispersia emisiilor</a:t>
            </a:r>
            <a:endParaRPr lang="ro-RO" sz="3300" dirty="0"/>
          </a:p>
          <a:p>
            <a:pPr marL="914400" lvl="2" indent="0">
              <a:buNone/>
            </a:pPr>
            <a:r>
              <a:rPr lang="ro-RO" sz="3300" dirty="0"/>
              <a:t>3. </a:t>
            </a:r>
            <a:r>
              <a:rPr lang="ro-RO" sz="3300" b="1" dirty="0"/>
              <a:t>Niveluri evaluate </a:t>
            </a:r>
          </a:p>
          <a:p>
            <a:pPr marL="914400" lvl="2" indent="0">
              <a:buNone/>
            </a:pPr>
            <a:r>
              <a:rPr lang="en-US" sz="3300" dirty="0"/>
              <a:t>4</a:t>
            </a:r>
            <a:r>
              <a:rPr lang="ro-RO" sz="3300" dirty="0"/>
              <a:t>. </a:t>
            </a:r>
            <a:r>
              <a:rPr lang="ro-RO" sz="3300" b="1" dirty="0"/>
              <a:t>Receptori</a:t>
            </a:r>
            <a:endParaRPr lang="ro-RO" sz="3300" dirty="0"/>
          </a:p>
          <a:p>
            <a:pPr marL="1828800" lvl="4" indent="0">
              <a:buNone/>
            </a:pPr>
            <a:endParaRPr lang="ro-RO" dirty="0"/>
          </a:p>
        </p:txBody>
      </p:sp>
      <p:sp>
        <p:nvSpPr>
          <p:cNvPr id="2" name="Rectangle 1"/>
          <p:cNvSpPr/>
          <p:nvPr/>
        </p:nvSpPr>
        <p:spPr>
          <a:xfrm>
            <a:off x="5644055" y="4649160"/>
            <a:ext cx="65479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o-RO" sz="2400" dirty="0"/>
              <a:t>Criteriul de </a:t>
            </a:r>
            <a:r>
              <a:rPr lang="en-US" sz="2400" dirty="0" err="1"/>
              <a:t>stabilire</a:t>
            </a:r>
            <a:r>
              <a:rPr lang="en-US" sz="2400" dirty="0"/>
              <a:t> a </a:t>
            </a:r>
            <a:r>
              <a:rPr lang="ro-RO" sz="2400" dirty="0"/>
              <a:t>localități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în</a:t>
            </a:r>
            <a:r>
              <a:rPr lang="en-US" sz="2400" dirty="0"/>
              <a:t> care se </a:t>
            </a:r>
            <a:r>
              <a:rPr lang="en-US" sz="2400" dirty="0" err="1"/>
              <a:t>propune</a:t>
            </a:r>
            <a:r>
              <a:rPr lang="en-US" sz="2400" dirty="0"/>
              <a:t> </a:t>
            </a:r>
            <a:r>
              <a:rPr lang="en-US" sz="2400" dirty="0" err="1"/>
              <a:t>amplasarea</a:t>
            </a:r>
            <a:r>
              <a:rPr lang="en-US" sz="2400" dirty="0"/>
              <a:t> </a:t>
            </a:r>
            <a:r>
              <a:rPr lang="en-US" sz="2400" dirty="0" err="1"/>
              <a:t>stației</a:t>
            </a:r>
            <a:r>
              <a:rPr lang="en-US" sz="2400" dirty="0"/>
              <a:t> </a:t>
            </a:r>
            <a:r>
              <a:rPr lang="ro-RO" sz="2400" dirty="0"/>
              <a:t>este densitatea populației. Pe baza datelor referitoare la densitatea polulației, prezentate în grafic, </a:t>
            </a:r>
            <a:r>
              <a:rPr lang="en-US" sz="2400" b="1" dirty="0" err="1"/>
              <a:t>propunerea</a:t>
            </a:r>
            <a:r>
              <a:rPr lang="en-US" sz="2400" b="1" dirty="0"/>
              <a:t> </a:t>
            </a:r>
            <a:r>
              <a:rPr lang="en-US" sz="2400" b="1" dirty="0" err="1"/>
              <a:t>vizează</a:t>
            </a:r>
            <a:r>
              <a:rPr lang="en-US" sz="2400" b="1" dirty="0"/>
              <a:t> </a:t>
            </a:r>
            <a:r>
              <a:rPr lang="en-US" sz="2400" b="1" dirty="0" err="1"/>
              <a:t>Municipiul</a:t>
            </a:r>
            <a:r>
              <a:rPr lang="en-US" sz="2400" b="1" dirty="0"/>
              <a:t> </a:t>
            </a:r>
            <a:r>
              <a:rPr lang="en-US" sz="2400" b="1" dirty="0" err="1"/>
              <a:t>Făgăraș</a:t>
            </a:r>
            <a:r>
              <a:rPr lang="en-US" sz="2400" b="1" dirty="0"/>
              <a:t>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12" y="3476531"/>
            <a:ext cx="5287743" cy="317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00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" b="6103"/>
          <a:stretch/>
        </p:blipFill>
        <p:spPr>
          <a:xfrm>
            <a:off x="1277325" y="1881927"/>
            <a:ext cx="9175531" cy="49760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8619" y="152584"/>
            <a:ext cx="11212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>
              <a:buAutoNum type="arabicPeriod"/>
            </a:pPr>
            <a:r>
              <a:rPr lang="en-US" b="1" dirty="0" err="1"/>
              <a:t>Surse</a:t>
            </a:r>
            <a:r>
              <a:rPr lang="en-US" b="1" dirty="0"/>
              <a:t> </a:t>
            </a:r>
            <a:r>
              <a:rPr lang="en-US" b="1" dirty="0" err="1"/>
              <a:t>liniare</a:t>
            </a:r>
            <a:r>
              <a:rPr lang="en-US" b="1" dirty="0"/>
              <a:t> de e</a:t>
            </a:r>
            <a:r>
              <a:rPr lang="ro-RO" b="1" dirty="0"/>
              <a:t>misii</a:t>
            </a:r>
            <a:r>
              <a:rPr lang="en-US" b="1" dirty="0"/>
              <a:t> </a:t>
            </a:r>
            <a:r>
              <a:rPr lang="en-US" b="1" dirty="0" err="1"/>
              <a:t>în</a:t>
            </a:r>
            <a:r>
              <a:rPr lang="en-US" b="1" dirty="0"/>
              <a:t> </a:t>
            </a:r>
            <a:r>
              <a:rPr lang="en-US" b="1" dirty="0" err="1"/>
              <a:t>Municipiul</a:t>
            </a:r>
            <a:r>
              <a:rPr lang="en-US" b="1" dirty="0"/>
              <a:t> </a:t>
            </a:r>
            <a:r>
              <a:rPr lang="en-US" b="1" dirty="0" err="1"/>
              <a:t>Făgăraș</a:t>
            </a:r>
            <a:endParaRPr lang="ro-RO" b="1" dirty="0"/>
          </a:p>
          <a:p>
            <a:pPr marL="0" lvl="2"/>
            <a:r>
              <a:rPr lang="ro-RO" dirty="0"/>
              <a:t>Ipoteza simplistă – emisii mai mari determină concentrații mai ridicate;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05160" y="703505"/>
            <a:ext cx="110716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dirty="0"/>
              <a:t>Alte ipoteze de lucru:</a:t>
            </a:r>
          </a:p>
          <a:p>
            <a:pPr marL="285750" lvl="2" indent="-285750">
              <a:buFontTx/>
              <a:buChar char="-"/>
            </a:pPr>
            <a:r>
              <a:rPr lang="ro-RO" dirty="0"/>
              <a:t>Comportamentul liniar al emisiilor de PM10</a:t>
            </a:r>
          </a:p>
          <a:p>
            <a:pPr marL="285750" lvl="2" indent="-285750">
              <a:buFontTx/>
              <a:buChar char="-"/>
            </a:pPr>
            <a:r>
              <a:rPr lang="ro-RO" dirty="0"/>
              <a:t>Cantitate emisii din trafic invers proporțională cu viteza traficului</a:t>
            </a:r>
          </a:p>
          <a:p>
            <a:pPr marL="285750" lvl="2" indent="-285750">
              <a:buFontTx/>
              <a:buChar char="-"/>
            </a:pPr>
            <a:r>
              <a:rPr lang="ro-RO" dirty="0"/>
              <a:t>Volum de trafic invers proporțional cu viteza traficului</a:t>
            </a:r>
          </a:p>
        </p:txBody>
      </p:sp>
    </p:spTree>
    <p:extLst>
      <p:ext uri="{BB962C8B-B14F-4D97-AF65-F5344CB8AC3E}">
        <p14:creationId xmlns:p14="http://schemas.microsoft.com/office/powerpoint/2010/main" val="3138721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12192000" cy="6903101"/>
            <a:chOff x="0" y="0"/>
            <a:chExt cx="12192000" cy="6903101"/>
          </a:xfrm>
        </p:grpSpPr>
        <p:grpSp>
          <p:nvGrpSpPr>
            <p:cNvPr id="36" name="Group 35"/>
            <p:cNvGrpSpPr/>
            <p:nvPr/>
          </p:nvGrpSpPr>
          <p:grpSpPr>
            <a:xfrm>
              <a:off x="0" y="0"/>
              <a:ext cx="11995910" cy="6903101"/>
              <a:chOff x="0" y="-8950"/>
              <a:chExt cx="11995910" cy="6903101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00959" y="-8950"/>
                <a:ext cx="98564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o-RO" dirty="0"/>
                  <a:t>Municipiul Făgăraș, județ Brașov</a:t>
                </a:r>
              </a:p>
              <a:p>
                <a:r>
                  <a:rPr lang="ro-RO" dirty="0"/>
                  <a:t>Imagine de ansamblu cu infrastructură de trafic și receptori sensibili la poluare – spital, școli și grădinițe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8931871" y="1049851"/>
                <a:ext cx="306403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o-RO" dirty="0"/>
                  <a:t>Intersecția str. Tăbăcari– strada Vasile Alecsandri – Bulevardul Unirii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739857" y="1410677"/>
                <a:ext cx="1917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o-RO" dirty="0"/>
                  <a:t>Sens giratoriu – Bulevardul Unirii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66700" y="1286470"/>
                <a:ext cx="40513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o-RO" dirty="0"/>
                  <a:t>Intersecția str. Doamna Stanca – strada Titu Perția – Strada Octavia Paler – Bulevardul Unirii</a:t>
                </a: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0" y="1866900"/>
                <a:ext cx="10058400" cy="5027251"/>
                <a:chOff x="0" y="1866900"/>
                <a:chExt cx="10058400" cy="5027251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0" y="1866900"/>
                  <a:ext cx="10058400" cy="5027251"/>
                  <a:chOff x="0" y="1866900"/>
                  <a:chExt cx="10058400" cy="5027251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203" b="5948"/>
                  <a:stretch/>
                </p:blipFill>
                <p:spPr>
                  <a:xfrm>
                    <a:off x="0" y="2093551"/>
                    <a:ext cx="10058400" cy="4800600"/>
                  </a:xfrm>
                  <a:prstGeom prst="rect">
                    <a:avLst/>
                  </a:prstGeom>
                </p:spPr>
              </p:pic>
              <p:cxnSp>
                <p:nvCxnSpPr>
                  <p:cNvPr id="6" name="Straight Arrow Connector 5"/>
                  <p:cNvCxnSpPr/>
                  <p:nvPr/>
                </p:nvCxnSpPr>
                <p:spPr>
                  <a:xfrm>
                    <a:off x="2006600" y="1866900"/>
                    <a:ext cx="1342966" cy="193040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accent4"/>
                  </a:lnRef>
                  <a:fillRef idx="0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Straight Arrow Connector 8"/>
                  <p:cNvCxnSpPr/>
                  <p:nvPr/>
                </p:nvCxnSpPr>
                <p:spPr>
                  <a:xfrm flipH="1">
                    <a:off x="5910824" y="2066330"/>
                    <a:ext cx="178826" cy="173097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accent4"/>
                  </a:lnRef>
                  <a:fillRef idx="0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Arrow Connector 13"/>
                  <p:cNvCxnSpPr/>
                  <p:nvPr/>
                </p:nvCxnSpPr>
                <p:spPr>
                  <a:xfrm flipH="1">
                    <a:off x="8752609" y="1878926"/>
                    <a:ext cx="458067" cy="278637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accent4"/>
                  </a:lnRef>
                  <a:fillRef idx="0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7-Point Star 16"/>
                  <p:cNvSpPr/>
                  <p:nvPr/>
                </p:nvSpPr>
                <p:spPr>
                  <a:xfrm>
                    <a:off x="1583246" y="4322401"/>
                    <a:ext cx="547916" cy="342900"/>
                  </a:xfrm>
                  <a:prstGeom prst="star7">
                    <a:avLst/>
                  </a:prstGeom>
                  <a:noFill/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o-RO"/>
                  </a:p>
                </p:txBody>
              </p:sp>
            </p:grpSp>
            <p:sp>
              <p:nvSpPr>
                <p:cNvPr id="24" name="7-Point Star 23"/>
                <p:cNvSpPr/>
                <p:nvPr/>
              </p:nvSpPr>
              <p:spPr>
                <a:xfrm>
                  <a:off x="7286018" y="4204619"/>
                  <a:ext cx="342900" cy="342900"/>
                </a:xfrm>
                <a:prstGeom prst="star7">
                  <a:avLst/>
                </a:prstGeom>
                <a:noFill/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o-RO"/>
                </a:p>
              </p:txBody>
            </p:sp>
          </p:grpSp>
          <p:sp>
            <p:nvSpPr>
              <p:cNvPr id="29" name="Rectangle 28"/>
              <p:cNvSpPr/>
              <p:nvPr/>
            </p:nvSpPr>
            <p:spPr>
              <a:xfrm>
                <a:off x="5895687" y="2544042"/>
                <a:ext cx="1225963" cy="1157519"/>
              </a:xfrm>
              <a:custGeom>
                <a:avLst/>
                <a:gdLst>
                  <a:gd name="connsiteX0" fmla="*/ 0 w 530225"/>
                  <a:gd name="connsiteY0" fmla="*/ 0 h 928831"/>
                  <a:gd name="connsiteX1" fmla="*/ 530225 w 530225"/>
                  <a:gd name="connsiteY1" fmla="*/ 0 h 928831"/>
                  <a:gd name="connsiteX2" fmla="*/ 530225 w 530225"/>
                  <a:gd name="connsiteY2" fmla="*/ 928831 h 928831"/>
                  <a:gd name="connsiteX3" fmla="*/ 0 w 530225"/>
                  <a:gd name="connsiteY3" fmla="*/ 928831 h 928831"/>
                  <a:gd name="connsiteX4" fmla="*/ 0 w 530225"/>
                  <a:gd name="connsiteY4" fmla="*/ 0 h 928831"/>
                  <a:gd name="connsiteX0" fmla="*/ 0 w 530225"/>
                  <a:gd name="connsiteY0" fmla="*/ 203200 h 1132031"/>
                  <a:gd name="connsiteX1" fmla="*/ 327025 w 530225"/>
                  <a:gd name="connsiteY1" fmla="*/ 0 h 1132031"/>
                  <a:gd name="connsiteX2" fmla="*/ 530225 w 530225"/>
                  <a:gd name="connsiteY2" fmla="*/ 1132031 h 1132031"/>
                  <a:gd name="connsiteX3" fmla="*/ 0 w 530225"/>
                  <a:gd name="connsiteY3" fmla="*/ 1132031 h 1132031"/>
                  <a:gd name="connsiteX4" fmla="*/ 0 w 530225"/>
                  <a:gd name="connsiteY4" fmla="*/ 203200 h 1132031"/>
                  <a:gd name="connsiteX0" fmla="*/ 0 w 947696"/>
                  <a:gd name="connsiteY0" fmla="*/ 203200 h 1132031"/>
                  <a:gd name="connsiteX1" fmla="*/ 327025 w 947696"/>
                  <a:gd name="connsiteY1" fmla="*/ 0 h 1132031"/>
                  <a:gd name="connsiteX2" fmla="*/ 530225 w 947696"/>
                  <a:gd name="connsiteY2" fmla="*/ 1132031 h 1132031"/>
                  <a:gd name="connsiteX3" fmla="*/ 0 w 947696"/>
                  <a:gd name="connsiteY3" fmla="*/ 1132031 h 1132031"/>
                  <a:gd name="connsiteX4" fmla="*/ 0 w 947696"/>
                  <a:gd name="connsiteY4" fmla="*/ 203200 h 1132031"/>
                  <a:gd name="connsiteX0" fmla="*/ 0 w 1032000"/>
                  <a:gd name="connsiteY0" fmla="*/ 203200 h 1132031"/>
                  <a:gd name="connsiteX1" fmla="*/ 327025 w 1032000"/>
                  <a:gd name="connsiteY1" fmla="*/ 0 h 1132031"/>
                  <a:gd name="connsiteX2" fmla="*/ 779607 w 1032000"/>
                  <a:gd name="connsiteY2" fmla="*/ 1132031 h 1132031"/>
                  <a:gd name="connsiteX3" fmla="*/ 0 w 1032000"/>
                  <a:gd name="connsiteY3" fmla="*/ 1132031 h 1132031"/>
                  <a:gd name="connsiteX4" fmla="*/ 0 w 1032000"/>
                  <a:gd name="connsiteY4" fmla="*/ 203200 h 1132031"/>
                  <a:gd name="connsiteX0" fmla="*/ 193963 w 1225963"/>
                  <a:gd name="connsiteY0" fmla="*/ 203200 h 1132031"/>
                  <a:gd name="connsiteX1" fmla="*/ 520988 w 1225963"/>
                  <a:gd name="connsiteY1" fmla="*/ 0 h 1132031"/>
                  <a:gd name="connsiteX2" fmla="*/ 973570 w 1225963"/>
                  <a:gd name="connsiteY2" fmla="*/ 1132031 h 1132031"/>
                  <a:gd name="connsiteX3" fmla="*/ 0 w 1225963"/>
                  <a:gd name="connsiteY3" fmla="*/ 965776 h 1132031"/>
                  <a:gd name="connsiteX4" fmla="*/ 193963 w 1225963"/>
                  <a:gd name="connsiteY4" fmla="*/ 203200 h 1132031"/>
                  <a:gd name="connsiteX0" fmla="*/ 193963 w 1225963"/>
                  <a:gd name="connsiteY0" fmla="*/ 203200 h 1157519"/>
                  <a:gd name="connsiteX1" fmla="*/ 520988 w 1225963"/>
                  <a:gd name="connsiteY1" fmla="*/ 0 h 1157519"/>
                  <a:gd name="connsiteX2" fmla="*/ 973570 w 1225963"/>
                  <a:gd name="connsiteY2" fmla="*/ 1132031 h 1157519"/>
                  <a:gd name="connsiteX3" fmla="*/ 0 w 1225963"/>
                  <a:gd name="connsiteY3" fmla="*/ 965776 h 1157519"/>
                  <a:gd name="connsiteX4" fmla="*/ 193963 w 1225963"/>
                  <a:gd name="connsiteY4" fmla="*/ 203200 h 115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5963" h="1157519">
                    <a:moveTo>
                      <a:pt x="193963" y="203200"/>
                    </a:moveTo>
                    <a:lnTo>
                      <a:pt x="520988" y="0"/>
                    </a:lnTo>
                    <a:cubicBezTo>
                      <a:pt x="1826394" y="451235"/>
                      <a:pt x="905837" y="754687"/>
                      <a:pt x="973570" y="1132031"/>
                    </a:cubicBezTo>
                    <a:cubicBezTo>
                      <a:pt x="649047" y="1076613"/>
                      <a:pt x="555432" y="1307521"/>
                      <a:pt x="0" y="965776"/>
                    </a:cubicBezTo>
                    <a:lnTo>
                      <a:pt x="193963" y="203200"/>
                    </a:lnTo>
                    <a:close/>
                  </a:path>
                </a:pathLst>
              </a:custGeom>
              <a:noFill/>
              <a:ln w="50800" cmpd="sng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o-RO"/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flipH="1">
                <a:off x="6794866" y="1748135"/>
                <a:ext cx="797425" cy="91719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6834909" y="1016742"/>
                <a:ext cx="1917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o-RO" dirty="0"/>
                  <a:t>Cetatea Făgăraș</a:t>
                </a:r>
              </a:p>
              <a:p>
                <a:r>
                  <a:rPr lang="ro-RO" dirty="0"/>
                  <a:t>Obiectiv turistic</a:t>
                </a:r>
              </a:p>
            </p:txBody>
          </p:sp>
          <p:sp>
            <p:nvSpPr>
              <p:cNvPr id="33" name="7-Point Star 32"/>
              <p:cNvSpPr/>
              <p:nvPr/>
            </p:nvSpPr>
            <p:spPr>
              <a:xfrm>
                <a:off x="4258104" y="3454400"/>
                <a:ext cx="342900" cy="342900"/>
              </a:xfrm>
              <a:prstGeom prst="star7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o-RO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777224" y="3224664"/>
                <a:ext cx="16180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o-RO" u="sng" dirty="0">
                    <a:solidFill>
                      <a:schemeClr val="bg1"/>
                    </a:solidFill>
                  </a:rPr>
                  <a:t>Propunerea 2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58649" y="4204619"/>
                <a:ext cx="16180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o-RO" u="sng" dirty="0">
                    <a:solidFill>
                      <a:schemeClr val="bg1"/>
                    </a:solidFill>
                  </a:rPr>
                  <a:t>Propunerea 1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995696" y="3987935"/>
                <a:ext cx="16180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o-RO" u="sng" dirty="0">
                    <a:solidFill>
                      <a:schemeClr val="bg1"/>
                    </a:solidFill>
                  </a:rPr>
                  <a:t>Propunerea 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0058400" y="4665301"/>
              <a:ext cx="21336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b="1" dirty="0">
                  <a:solidFill>
                    <a:srgbClr val="FF0000"/>
                  </a:solidFill>
                </a:rPr>
                <a:t>Aspecte de urmărit</a:t>
              </a:r>
              <a:r>
                <a:rPr lang="ro-RO" dirty="0"/>
                <a:t>:</a:t>
              </a:r>
            </a:p>
            <a:p>
              <a:pPr marL="285750" indent="-285750">
                <a:buFontTx/>
                <a:buChar char="-"/>
              </a:pPr>
              <a:r>
                <a:rPr lang="ro-RO" dirty="0"/>
                <a:t>statutul juridic al terenurilor;</a:t>
              </a:r>
            </a:p>
            <a:p>
              <a:pPr marL="285750" indent="-285750">
                <a:buFontTx/>
                <a:buChar char="-"/>
              </a:pPr>
              <a:r>
                <a:rPr lang="ro-RO" dirty="0"/>
                <a:t>posibilitatea de alimentare cu energie electrică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69899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" y="994670"/>
            <a:ext cx="10482811" cy="5896581"/>
          </a:xfrm>
          <a:prstGeom prst="rect">
            <a:avLst/>
          </a:prstGeom>
        </p:spPr>
      </p:pic>
      <p:sp>
        <p:nvSpPr>
          <p:cNvPr id="16" name="7-Point Star 15"/>
          <p:cNvSpPr/>
          <p:nvPr/>
        </p:nvSpPr>
        <p:spPr>
          <a:xfrm>
            <a:off x="10278511" y="57551"/>
            <a:ext cx="342900" cy="342900"/>
          </a:xfrm>
          <a:prstGeom prst="star7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7" name="TextBox 16"/>
          <p:cNvSpPr txBox="1"/>
          <p:nvPr/>
        </p:nvSpPr>
        <p:spPr>
          <a:xfrm>
            <a:off x="10541000" y="57551"/>
            <a:ext cx="175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Propunerea 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6789" y="426883"/>
            <a:ext cx="11676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Strada Doamna Stanca, în apropierea intersecției cu strada Ghioceilor (teren Biserica Sfinții Cozma și Damian, ar putea fi o posibilă locația a stației); infrastructură vulnerabilă la poluare: Spitalul Municipal Făgăraș</a:t>
            </a:r>
            <a:endParaRPr lang="en-US" dirty="0"/>
          </a:p>
        </p:txBody>
      </p:sp>
      <p:sp>
        <p:nvSpPr>
          <p:cNvPr id="11" name="Up Arrow 10"/>
          <p:cNvSpPr/>
          <p:nvPr/>
        </p:nvSpPr>
        <p:spPr>
          <a:xfrm rot="3997600">
            <a:off x="3958465" y="4174119"/>
            <a:ext cx="545612" cy="209184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32944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" y="515389"/>
            <a:ext cx="12103331" cy="6342610"/>
            <a:chOff x="-1" y="58188"/>
            <a:chExt cx="12088553" cy="679981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8188"/>
              <a:ext cx="12088553" cy="6799811"/>
            </a:xfrm>
            <a:prstGeom prst="rect">
              <a:avLst/>
            </a:prstGeom>
          </p:spPr>
        </p:pic>
        <p:sp>
          <p:nvSpPr>
            <p:cNvPr id="13" name="Up Arrow 12"/>
            <p:cNvSpPr/>
            <p:nvPr/>
          </p:nvSpPr>
          <p:spPr>
            <a:xfrm rot="19861542">
              <a:off x="6561309" y="3965682"/>
              <a:ext cx="544946" cy="1736851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14" name="Up Arrow 13"/>
            <p:cNvSpPr/>
            <p:nvPr/>
          </p:nvSpPr>
          <p:spPr>
            <a:xfrm rot="2165287">
              <a:off x="6081941" y="2211682"/>
              <a:ext cx="544946" cy="1736851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15" name="7-Point Star 14"/>
            <p:cNvSpPr/>
            <p:nvPr/>
          </p:nvSpPr>
          <p:spPr>
            <a:xfrm rot="17611601">
              <a:off x="4872703" y="1326979"/>
              <a:ext cx="2301161" cy="2771021"/>
            </a:xfrm>
            <a:prstGeom prst="star7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0621411" y="57551"/>
            <a:ext cx="157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Propunerea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5389" y="182880"/>
            <a:ext cx="8486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B-dul Unirii, între Aleea Unirii și intersecția cu strada Mihai Eminescu (Biserica Reformată)</a:t>
            </a:r>
            <a:endParaRPr lang="en-US" dirty="0"/>
          </a:p>
        </p:txBody>
      </p:sp>
      <p:sp>
        <p:nvSpPr>
          <p:cNvPr id="10" name="7-Point Star 9"/>
          <p:cNvSpPr/>
          <p:nvPr/>
        </p:nvSpPr>
        <p:spPr>
          <a:xfrm>
            <a:off x="10330082" y="83983"/>
            <a:ext cx="342900" cy="342900"/>
          </a:xfrm>
          <a:prstGeom prst="star7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32310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81"/>
            <a:ext cx="11260973" cy="63342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21410" y="158168"/>
            <a:ext cx="1618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Propunerea 3</a:t>
            </a:r>
          </a:p>
        </p:txBody>
      </p:sp>
      <p:sp>
        <p:nvSpPr>
          <p:cNvPr id="14" name="Up Arrow 13"/>
          <p:cNvSpPr/>
          <p:nvPr/>
        </p:nvSpPr>
        <p:spPr>
          <a:xfrm rot="19861542">
            <a:off x="7399128" y="3303944"/>
            <a:ext cx="545612" cy="16200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6" name="TextBox 15"/>
          <p:cNvSpPr txBox="1"/>
          <p:nvPr/>
        </p:nvSpPr>
        <p:spPr>
          <a:xfrm>
            <a:off x="611234" y="259627"/>
            <a:ext cx="1001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Strada Tăbăcari, în apropierea intersecției cu strada Vasile Alecasandri (Biserica și Mănăstirea Franciscană)</a:t>
            </a:r>
            <a:endParaRPr lang="en-US" dirty="0"/>
          </a:p>
        </p:txBody>
      </p:sp>
      <p:sp>
        <p:nvSpPr>
          <p:cNvPr id="8" name="7-Point Star 7"/>
          <p:cNvSpPr/>
          <p:nvPr/>
        </p:nvSpPr>
        <p:spPr>
          <a:xfrm>
            <a:off x="10278510" y="109087"/>
            <a:ext cx="342900" cy="342900"/>
          </a:xfrm>
          <a:prstGeom prst="star7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2" name="7-Point Star 11"/>
          <p:cNvSpPr/>
          <p:nvPr/>
        </p:nvSpPr>
        <p:spPr>
          <a:xfrm>
            <a:off x="3536124" y="2458148"/>
            <a:ext cx="7258000" cy="2187423"/>
          </a:xfrm>
          <a:prstGeom prst="star7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17865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96438"/>
            <a:ext cx="1219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  <a:ea typeface="+mj-ea"/>
                <a:cs typeface="+mj-cs"/>
              </a:rPr>
              <a:t>	</a:t>
            </a:r>
            <a:r>
              <a:rPr lang="ro-RO" sz="2400" b="1" dirty="0">
                <a:latin typeface="+mj-lt"/>
                <a:ea typeface="+mj-ea"/>
                <a:cs typeface="+mj-cs"/>
              </a:rPr>
              <a:t>Propunerea 1: Strada Doamna Stanca, în apropierea intersecției cu strada Ghioceilor (teren Biserica Sfinții Cozma și Damian, ar putea fi o posibilă locația a stației); infrastructură vulnerabilă la poluare: Spitalul Municipal Făgăraș</a:t>
            </a:r>
          </a:p>
          <a:p>
            <a:endParaRPr lang="en-US" sz="2400" b="1" dirty="0">
              <a:latin typeface="+mj-lt"/>
              <a:ea typeface="+mj-ea"/>
              <a:cs typeface="+mj-cs"/>
            </a:endParaRPr>
          </a:p>
          <a:p>
            <a:r>
              <a:rPr lang="en-US" sz="2400" b="1" dirty="0">
                <a:latin typeface="+mj-lt"/>
                <a:ea typeface="+mj-ea"/>
                <a:cs typeface="+mj-cs"/>
              </a:rPr>
              <a:t>	</a:t>
            </a:r>
            <a:r>
              <a:rPr lang="ro-RO" sz="2400" b="1" dirty="0">
                <a:latin typeface="+mj-lt"/>
                <a:ea typeface="+mj-ea"/>
                <a:cs typeface="+mj-cs"/>
              </a:rPr>
              <a:t>Propunerea 2: B-dul Unirii, între Aleea Unirii și intersecția cu strada Mihai Eminescu (teren Biserica Reformată)</a:t>
            </a:r>
          </a:p>
          <a:p>
            <a:endParaRPr lang="en-US" sz="2400" b="1" dirty="0">
              <a:latin typeface="+mj-lt"/>
              <a:ea typeface="+mj-ea"/>
              <a:cs typeface="+mj-cs"/>
            </a:endParaRPr>
          </a:p>
          <a:p>
            <a:r>
              <a:rPr lang="en-US" sz="2400" b="1" dirty="0">
                <a:latin typeface="+mj-lt"/>
                <a:ea typeface="+mj-ea"/>
                <a:cs typeface="+mj-cs"/>
              </a:rPr>
              <a:t>	</a:t>
            </a:r>
            <a:r>
              <a:rPr lang="ro-RO" sz="2400" b="1" dirty="0">
                <a:latin typeface="+mj-lt"/>
                <a:ea typeface="+mj-ea"/>
                <a:cs typeface="+mj-cs"/>
              </a:rPr>
              <a:t>Propunerea 3: Strada Tăbăcari, în apropierea intersecției cu strada Vasile Alecasandri (teren Biserica și Mănăstirea Franciscană)</a:t>
            </a:r>
            <a:endParaRPr lang="en-US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1210" y="469537"/>
            <a:ext cx="10338706" cy="2387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o-RO" sz="5400" b="1" dirty="0"/>
              <a:t>Propunere A.N.P.M pentru amplasare stație trafic Municipiul </a:t>
            </a:r>
            <a:r>
              <a:rPr lang="en-US" sz="5400" b="1" dirty="0"/>
              <a:t>FĂGĂRAȘ</a:t>
            </a:r>
            <a:r>
              <a:rPr lang="ro-RO" sz="5400" b="1" dirty="0"/>
              <a:t>:</a:t>
            </a:r>
            <a:endParaRPr lang="en-US" sz="5400" b="1" dirty="0"/>
          </a:p>
        </p:txBody>
      </p:sp>
      <p:sp>
        <p:nvSpPr>
          <p:cNvPr id="5" name="7-Point Star 4"/>
          <p:cNvSpPr/>
          <p:nvPr/>
        </p:nvSpPr>
        <p:spPr>
          <a:xfrm>
            <a:off x="575099" y="2857135"/>
            <a:ext cx="373805" cy="291784"/>
          </a:xfrm>
          <a:prstGeom prst="star7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6" name="7-Point Star 5"/>
          <p:cNvSpPr/>
          <p:nvPr/>
        </p:nvSpPr>
        <p:spPr>
          <a:xfrm>
            <a:off x="588268" y="5312291"/>
            <a:ext cx="342900" cy="342900"/>
          </a:xfrm>
          <a:prstGeom prst="star7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" name="7-Point Star 6"/>
          <p:cNvSpPr/>
          <p:nvPr/>
        </p:nvSpPr>
        <p:spPr>
          <a:xfrm>
            <a:off x="606004" y="4230605"/>
            <a:ext cx="342900" cy="342900"/>
          </a:xfrm>
          <a:prstGeom prst="star7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9" name="Horizontal Scroll 8"/>
          <p:cNvSpPr/>
          <p:nvPr/>
        </p:nvSpPr>
        <p:spPr>
          <a:xfrm>
            <a:off x="7511144" y="5655191"/>
            <a:ext cx="4470338" cy="1189640"/>
          </a:xfrm>
          <a:prstGeom prst="horizontalScroll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Aspect important care </a:t>
            </a:r>
            <a:r>
              <a:rPr lang="en-US" b="1" dirty="0" err="1"/>
              <a:t>poate</a:t>
            </a:r>
            <a:r>
              <a:rPr lang="en-US" b="1" dirty="0"/>
              <a:t> </a:t>
            </a:r>
            <a:r>
              <a:rPr lang="en-US" b="1" dirty="0" err="1"/>
              <a:t>influența</a:t>
            </a:r>
            <a:r>
              <a:rPr lang="en-US" b="1" dirty="0"/>
              <a:t> </a:t>
            </a:r>
            <a:r>
              <a:rPr lang="en-US" b="1" dirty="0" err="1"/>
              <a:t>amplasarea</a:t>
            </a:r>
            <a:r>
              <a:rPr lang="en-US" b="1" dirty="0"/>
              <a:t>: </a:t>
            </a:r>
            <a:r>
              <a:rPr lang="en-US" b="1" dirty="0" err="1"/>
              <a:t>situația</a:t>
            </a:r>
            <a:r>
              <a:rPr lang="en-US" b="1" dirty="0"/>
              <a:t> </a:t>
            </a:r>
            <a:r>
              <a:rPr lang="en-US" b="1" dirty="0" err="1"/>
              <a:t>juridică</a:t>
            </a:r>
            <a:r>
              <a:rPr lang="en-US" b="1" dirty="0"/>
              <a:t> a </a:t>
            </a:r>
            <a:r>
              <a:rPr lang="en-US" b="1" dirty="0" err="1"/>
              <a:t>terenurilor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869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717758" y="101757"/>
            <a:ext cx="11474242" cy="1655758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ro-RO" sz="1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366854"/>
              </p:ext>
            </p:extLst>
          </p:nvPr>
        </p:nvGraphicFramePr>
        <p:xfrm>
          <a:off x="0" y="346790"/>
          <a:ext cx="12192000" cy="4509181"/>
        </p:xfrm>
        <a:graphic>
          <a:graphicData uri="http://schemas.openxmlformats.org/drawingml/2006/table">
            <a:tbl>
              <a:tblPr firstRow="1" bandRow="1">
                <a:solidFill>
                  <a:srgbClr val="FF66CC"/>
                </a:solidFill>
                <a:tableStyleId>{5C22544A-7EE6-4342-B048-85BDC9FD1C3A}</a:tableStyleId>
              </a:tblPr>
              <a:tblGrid>
                <a:gridCol w="1329680">
                  <a:extLst>
                    <a:ext uri="{9D8B030D-6E8A-4147-A177-3AD203B41FA5}">
                      <a16:colId xmlns:a16="http://schemas.microsoft.com/office/drawing/2014/main" val="913732662"/>
                    </a:ext>
                  </a:extLst>
                </a:gridCol>
                <a:gridCol w="2102069">
                  <a:extLst>
                    <a:ext uri="{9D8B030D-6E8A-4147-A177-3AD203B41FA5}">
                      <a16:colId xmlns:a16="http://schemas.microsoft.com/office/drawing/2014/main" val="2044489899"/>
                    </a:ext>
                  </a:extLst>
                </a:gridCol>
                <a:gridCol w="8760251">
                  <a:extLst>
                    <a:ext uri="{9D8B030D-6E8A-4147-A177-3AD203B41FA5}">
                      <a16:colId xmlns:a16="http://schemas.microsoft.com/office/drawing/2014/main" val="2848907714"/>
                    </a:ext>
                  </a:extLst>
                </a:gridCol>
              </a:tblGrid>
              <a:tr h="734053"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REGIUNE	</a:t>
                      </a:r>
                    </a:p>
                    <a:p>
                      <a:pPr algn="ctr"/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Judet/municipiu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dirty="0"/>
                        <a:t>DESCRIERE ACHIZITII	</a:t>
                      </a:r>
                    </a:p>
                    <a:p>
                      <a:pPr algn="ctr" fontAlgn="ctr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015302"/>
                  </a:ext>
                </a:extLst>
              </a:tr>
              <a:tr h="1258376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b="1" u="none" strike="noStrike" dirty="0">
                          <a:effectLst/>
                        </a:rPr>
                        <a:t>REGIUNEA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b="1" u="none" strike="noStrike" dirty="0">
                          <a:effectLst/>
                        </a:rPr>
                        <a:t>CENTRU</a:t>
                      </a:r>
                      <a:endParaRPr lang="ro-R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b="1" i="0" u="none" strike="noStrike" dirty="0">
                          <a:effectLst/>
                        </a:rPr>
                        <a:t>ALBA/Municipiul Alba Iulia</a:t>
                      </a:r>
                      <a:endParaRPr lang="ro-R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1" i="0" u="none" strike="noStrike" dirty="0">
                          <a:effectLst/>
                        </a:rPr>
                        <a:t>Amplasare staţie de monitorizare (Trafic) (localitatea se va stabili prin activitatea A1.1.3) </a:t>
                      </a:r>
                      <a:br>
                        <a:rPr lang="it-IT" sz="1800" b="1" i="0" u="none" strike="noStrike" dirty="0">
                          <a:effectLst/>
                        </a:rPr>
                      </a:br>
                      <a:r>
                        <a:rPr lang="it-IT" sz="1800" b="1" i="0" u="none" strike="noStrike" dirty="0">
                          <a:effectLst/>
                        </a:rPr>
                        <a:t>Instalare echipamente prelevare PM10 (localitatea se va stabili prin activitatea A1.1.3)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296378"/>
                  </a:ext>
                </a:extLst>
              </a:tr>
              <a:tr h="1258376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BRASOV</a:t>
                      </a: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Amplasare staţie de monitorizare (Trafic) (Localitatea se va stabili prin activitatea A1.1.3)</a:t>
                      </a:r>
                      <a:br>
                        <a:rPr lang="it-IT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it-IT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Instalare echipamente prelevare PM10 (Localitatea se va stabili prin activitatea A1.1.3) </a:t>
                      </a: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900910"/>
                  </a:ext>
                </a:extLst>
              </a:tr>
              <a:tr h="629188">
                <a:tc v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u="none" strike="noStrike" dirty="0">
                          <a:effectLst/>
                        </a:rPr>
                        <a:t>HARGHITA</a:t>
                      </a: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u="none" strike="noStrike" dirty="0">
                          <a:effectLst/>
                        </a:rPr>
                        <a:t>Instalare echipamente prelevare PM10 (localitatea se va stabili prin activitatea A1.1.3)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14474175"/>
                  </a:ext>
                </a:extLst>
              </a:tr>
              <a:tr h="629188">
                <a:tc v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u="none" strike="noStrike" dirty="0">
                          <a:effectLst/>
                        </a:rPr>
                        <a:t>SIBIU/Municipiul Sibiu</a:t>
                      </a: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u="none" strike="noStrike" dirty="0">
                          <a:effectLst/>
                        </a:rPr>
                        <a:t>Amplasare staţie de monitorizare (Trafic) </a:t>
                      </a:r>
                      <a:br>
                        <a:rPr lang="ro-RO" sz="1800" u="none" strike="noStrike" dirty="0">
                          <a:effectLst/>
                        </a:rPr>
                      </a:br>
                      <a:r>
                        <a:rPr lang="ro-RO" sz="1800" u="none" strike="noStrike" dirty="0">
                          <a:effectLst/>
                        </a:rPr>
                        <a:t>Instalare echipamente prelevare PM10</a:t>
                      </a: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810208"/>
                  </a:ext>
                </a:extLst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65471" y="-12781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9" name="Rectangular Callout 8"/>
          <p:cNvSpPr/>
          <p:nvPr/>
        </p:nvSpPr>
        <p:spPr>
          <a:xfrm rot="1212818">
            <a:off x="8536894" y="3109680"/>
            <a:ext cx="3148615" cy="1157881"/>
          </a:xfrm>
          <a:prstGeom prst="wedgeRectCallout">
            <a:avLst>
              <a:gd name="adj1" fmla="val -220720"/>
              <a:gd name="adj2" fmla="val 6749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D</a:t>
            </a:r>
            <a:r>
              <a:rPr lang="ro-RO" b="1" dirty="0"/>
              <a:t>e intrebat/propunerea noastră – în zona Alba</a:t>
            </a:r>
            <a:r>
              <a:rPr lang="en-US" b="1" dirty="0"/>
              <a:t>, </a:t>
            </a:r>
            <a:r>
              <a:rPr lang="en-US" b="1" dirty="0" err="1"/>
              <a:t>în</a:t>
            </a:r>
            <a:r>
              <a:rPr lang="en-US" b="1" dirty="0"/>
              <a:t> </a:t>
            </a:r>
            <a:r>
              <a:rPr lang="en-US" b="1" dirty="0" err="1"/>
              <a:t>Municipiul</a:t>
            </a:r>
            <a:r>
              <a:rPr lang="en-US" b="1" dirty="0"/>
              <a:t> </a:t>
            </a:r>
            <a:r>
              <a:rPr lang="ro-RO" b="1" dirty="0"/>
              <a:t>Sebeș (regim de gestionare I</a:t>
            </a:r>
            <a:r>
              <a:rPr lang="en-US" b="1" dirty="0"/>
              <a:t> </a:t>
            </a:r>
            <a:r>
              <a:rPr lang="en-US" b="1" dirty="0" err="1"/>
              <a:t>pentru</a:t>
            </a:r>
            <a:r>
              <a:rPr lang="en-US" b="1" dirty="0"/>
              <a:t> PM10)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75359" y="5376669"/>
            <a:ext cx="984128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o-R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Proiect cofinanțat din Fondul European de Dezvoltare Regională prin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Programul Operațional Infrastructură Mare 2014-2020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ine 3">
            <a:extLst>
              <a:ext uri="{FF2B5EF4-FFF2-40B4-BE49-F238E27FC236}">
                <a16:creationId xmlns:a16="http://schemas.microsoft.com/office/drawing/2014/main" id="{500CD286-BFDE-483D-BC7A-B554BDD124A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85" y="5836587"/>
            <a:ext cx="7504430" cy="374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03385-89B7-4BD2-A10D-18A76C538A4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6152826"/>
            <a:ext cx="2495550" cy="690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0842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22031" y="992459"/>
            <a:ext cx="10931772" cy="518450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o-RO" sz="4000" dirty="0"/>
              <a:t>Activitatea A1.1 - Analiza privind situaţia actuală a monitorizării calităţii aerului la nivel naţional şi </a:t>
            </a:r>
            <a:r>
              <a:rPr lang="ro-RO" sz="4000" b="1" dirty="0"/>
              <a:t>identificarea amplasamentelor unor puncte suplimentare de prelevare pentru măsurări fixe </a:t>
            </a:r>
            <a:r>
              <a:rPr lang="ro-RO" sz="4000" dirty="0"/>
              <a:t>(noi staţii de monitorizare/ staţii existente în RNMCA)</a:t>
            </a:r>
            <a:endParaRPr lang="en-US" sz="4000" dirty="0"/>
          </a:p>
          <a:p>
            <a:pPr lvl="0" algn="just"/>
            <a:endParaRPr lang="en-US" sz="4000" dirty="0"/>
          </a:p>
          <a:p>
            <a:pPr lvl="0" algn="just"/>
            <a:r>
              <a:rPr lang="ro-RO" sz="4000" dirty="0"/>
              <a:t>REGIUNEA CENTRU</a:t>
            </a:r>
          </a:p>
          <a:p>
            <a:pPr marL="0" lvl="0" indent="0" algn="just">
              <a:buNone/>
            </a:pPr>
            <a:r>
              <a:rPr lang="ro-RO" sz="4000" dirty="0"/>
              <a:t>	</a:t>
            </a:r>
            <a:r>
              <a:rPr lang="en-US" sz="4000" dirty="0"/>
              <a:t>Zona de </a:t>
            </a:r>
            <a:r>
              <a:rPr lang="en-US" sz="4000" dirty="0" err="1"/>
              <a:t>evaluare</a:t>
            </a:r>
            <a:r>
              <a:rPr lang="en-US" sz="4000" dirty="0"/>
              <a:t> a </a:t>
            </a:r>
            <a:r>
              <a:rPr lang="en-US" sz="4000" dirty="0" err="1"/>
              <a:t>calit</a:t>
            </a:r>
            <a:r>
              <a:rPr lang="ro-RO" sz="4000" dirty="0"/>
              <a:t>ății aerului Județul </a:t>
            </a:r>
            <a:r>
              <a:rPr lang="en-US" sz="4000" dirty="0"/>
              <a:t>BRAȘOV</a:t>
            </a:r>
            <a:r>
              <a:rPr lang="ro-RO" sz="4000" dirty="0"/>
              <a:t>,</a:t>
            </a:r>
            <a:r>
              <a:rPr lang="en-US" sz="4000" dirty="0"/>
              <a:t> cu </a:t>
            </a:r>
            <a:r>
              <a:rPr lang="en-US" sz="4000" dirty="0" err="1"/>
              <a:t>excepția</a:t>
            </a:r>
            <a:r>
              <a:rPr lang="en-US" sz="4000" dirty="0"/>
              <a:t> </a:t>
            </a:r>
            <a:r>
              <a:rPr lang="en-US" sz="4000" dirty="0" err="1"/>
              <a:t>aglomerării</a:t>
            </a:r>
            <a:r>
              <a:rPr lang="en-US" sz="4000" dirty="0"/>
              <a:t> </a:t>
            </a:r>
            <a:r>
              <a:rPr lang="en-US" sz="4000" dirty="0" err="1"/>
              <a:t>Brașov</a:t>
            </a:r>
            <a:endParaRPr lang="ro-RO" sz="4000" dirty="0"/>
          </a:p>
          <a:p>
            <a:pPr marL="1371600" lvl="3" indent="0" algn="just">
              <a:buNone/>
            </a:pPr>
            <a:r>
              <a:rPr lang="en-US" sz="4000" dirty="0" err="1"/>
              <a:t>Amplasare</a:t>
            </a:r>
            <a:r>
              <a:rPr lang="en-US" sz="4000" dirty="0"/>
              <a:t> </a:t>
            </a:r>
            <a:r>
              <a:rPr lang="en-US" sz="4000" dirty="0" err="1"/>
              <a:t>staţie</a:t>
            </a:r>
            <a:r>
              <a:rPr lang="en-US" sz="4000" dirty="0"/>
              <a:t> de </a:t>
            </a:r>
            <a:r>
              <a:rPr lang="en-US" sz="4000" dirty="0" err="1"/>
              <a:t>monitorizare</a:t>
            </a:r>
            <a:r>
              <a:rPr lang="en-US" sz="4000" dirty="0"/>
              <a:t> (</a:t>
            </a:r>
            <a:r>
              <a:rPr lang="en-US" sz="4000" dirty="0" err="1"/>
              <a:t>Trafic</a:t>
            </a:r>
            <a:r>
              <a:rPr lang="en-US" sz="4000" dirty="0"/>
              <a:t>)</a:t>
            </a:r>
            <a:br>
              <a:rPr lang="en-US" sz="4000" dirty="0"/>
            </a:br>
            <a:r>
              <a:rPr lang="en-US" sz="4000" dirty="0" err="1"/>
              <a:t>Instalare</a:t>
            </a:r>
            <a:r>
              <a:rPr lang="en-US" sz="4000" dirty="0"/>
              <a:t> </a:t>
            </a:r>
            <a:r>
              <a:rPr lang="en-US" sz="4000" dirty="0" err="1"/>
              <a:t>echipamente</a:t>
            </a:r>
            <a:r>
              <a:rPr lang="en-US" sz="4000" dirty="0"/>
              <a:t> </a:t>
            </a:r>
            <a:r>
              <a:rPr lang="en-US" sz="4000" dirty="0" err="1"/>
              <a:t>prelevare</a:t>
            </a:r>
            <a:r>
              <a:rPr lang="en-US" sz="4000" dirty="0"/>
              <a:t> PM10 </a:t>
            </a:r>
          </a:p>
        </p:txBody>
      </p:sp>
    </p:spTree>
    <p:extLst>
      <p:ext uri="{BB962C8B-B14F-4D97-AF65-F5344CB8AC3E}">
        <p14:creationId xmlns:p14="http://schemas.microsoft.com/office/powerpoint/2010/main" val="2535940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2" y="1122360"/>
            <a:ext cx="9389803" cy="3080523"/>
          </a:xfrm>
        </p:spPr>
        <p:txBody>
          <a:bodyPr/>
          <a:lstStyle/>
          <a:p>
            <a:pPr lvl="0"/>
            <a:r>
              <a:rPr lang="ro-RO" sz="5400" b="1" dirty="0"/>
              <a:t>Propunere A.N.P.M pentu amplasare stație trafic</a:t>
            </a:r>
            <a:br>
              <a:rPr lang="ro-RO" sz="5400" b="1" dirty="0"/>
            </a:br>
            <a:r>
              <a:rPr lang="ro-RO" sz="5400" b="1" dirty="0"/>
              <a:t>Municipiul </a:t>
            </a:r>
            <a:r>
              <a:rPr lang="en-US" sz="5400" b="1" dirty="0"/>
              <a:t>FĂGĂRAȘ</a:t>
            </a:r>
          </a:p>
        </p:txBody>
      </p:sp>
    </p:spTree>
    <p:extLst>
      <p:ext uri="{BB962C8B-B14F-4D97-AF65-F5344CB8AC3E}">
        <p14:creationId xmlns:p14="http://schemas.microsoft.com/office/powerpoint/2010/main" val="953454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83" y="0"/>
            <a:ext cx="10888717" cy="6805448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80" y="121114"/>
            <a:ext cx="11286667" cy="443486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ZONA </a:t>
            </a:r>
            <a:r>
              <a:rPr lang="en-US" sz="4000" b="1" dirty="0"/>
              <a:t>BRAȘOV</a:t>
            </a:r>
            <a:br>
              <a:rPr lang="ro-RO" sz="4000" b="1" dirty="0"/>
            </a:br>
            <a:r>
              <a:rPr lang="ro-RO" sz="4000" b="1" dirty="0"/>
              <a:t>SITUAȚIE EXISTENTĂ</a:t>
            </a:r>
            <a:endParaRPr lang="en-US" sz="40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081086"/>
              </p:ext>
            </p:extLst>
          </p:nvPr>
        </p:nvGraphicFramePr>
        <p:xfrm>
          <a:off x="0" y="5464328"/>
          <a:ext cx="6439869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5510">
                  <a:extLst>
                    <a:ext uri="{9D8B030D-6E8A-4147-A177-3AD203B41FA5}">
                      <a16:colId xmlns:a16="http://schemas.microsoft.com/office/drawing/2014/main" val="1915248521"/>
                    </a:ext>
                  </a:extLst>
                </a:gridCol>
                <a:gridCol w="763855">
                  <a:extLst>
                    <a:ext uri="{9D8B030D-6E8A-4147-A177-3AD203B41FA5}">
                      <a16:colId xmlns:a16="http://schemas.microsoft.com/office/drawing/2014/main" val="483327071"/>
                    </a:ext>
                  </a:extLst>
                </a:gridCol>
                <a:gridCol w="717520">
                  <a:extLst>
                    <a:ext uri="{9D8B030D-6E8A-4147-A177-3AD203B41FA5}">
                      <a16:colId xmlns:a16="http://schemas.microsoft.com/office/drawing/2014/main" val="2990433128"/>
                    </a:ext>
                  </a:extLst>
                </a:gridCol>
                <a:gridCol w="3492984">
                  <a:extLst>
                    <a:ext uri="{9D8B030D-6E8A-4147-A177-3AD203B41FA5}">
                      <a16:colId xmlns:a16="http://schemas.microsoft.com/office/drawing/2014/main" val="4113189283"/>
                    </a:ext>
                  </a:extLst>
                </a:gridCol>
              </a:tblGrid>
              <a:tr h="458385"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STAȚIE MONITORIZARE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Tip stație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Tip arie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Localitate și adresa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757017"/>
                  </a:ext>
                </a:extLst>
              </a:tr>
              <a:tr h="269638">
                <a:tc>
                  <a:txBody>
                    <a:bodyPr/>
                    <a:lstStyle/>
                    <a:p>
                      <a:r>
                        <a:rPr lang="en-US" sz="1400" b="1" dirty="0"/>
                        <a:t>BV</a:t>
                      </a:r>
                      <a:r>
                        <a:rPr lang="ro-RO" sz="1400" b="1" dirty="0"/>
                        <a:t>-</a:t>
                      </a:r>
                      <a:r>
                        <a:rPr lang="en-US" sz="1400" b="1" dirty="0"/>
                        <a:t>4</a:t>
                      </a:r>
                      <a:endParaRPr lang="ro-RO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</a:t>
                      </a:r>
                      <a:r>
                        <a:rPr lang="ro-RO" sz="1400" b="1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Comuna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Sânpetru</a:t>
                      </a:r>
                      <a:endParaRPr lang="ro-RO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329243"/>
                  </a:ext>
                </a:extLst>
              </a:tr>
              <a:tr h="269638">
                <a:tc>
                  <a:txBody>
                    <a:bodyPr/>
                    <a:lstStyle/>
                    <a:p>
                      <a:r>
                        <a:rPr lang="en-US" sz="1400" b="1" dirty="0"/>
                        <a:t>EM-1</a:t>
                      </a:r>
                      <a:endParaRPr lang="ro-RO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F</a:t>
                      </a:r>
                      <a:endParaRPr lang="ro-RO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R</a:t>
                      </a:r>
                      <a:endParaRPr lang="ro-RO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/>
                        <a:t>Fundata – în perimetrul staţiei meteo</a:t>
                      </a:r>
                      <a:endParaRPr lang="ro-RO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127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0185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44" y="534353"/>
            <a:ext cx="109728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70111" y="534353"/>
            <a:ext cx="11286667" cy="443486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>
                <a:solidFill>
                  <a:srgbClr val="FF0000"/>
                </a:solidFill>
              </a:rPr>
              <a:t>STAȚIA B</a:t>
            </a:r>
            <a:r>
              <a:rPr lang="en-US" sz="4000" b="1" dirty="0">
                <a:solidFill>
                  <a:srgbClr val="FF0000"/>
                </a:solidFill>
              </a:rPr>
              <a:t>V</a:t>
            </a:r>
            <a:r>
              <a:rPr lang="ro-RO" sz="4000" b="1" dirty="0">
                <a:solidFill>
                  <a:srgbClr val="FF0000"/>
                </a:solidFill>
              </a:rPr>
              <a:t>-4, </a:t>
            </a:r>
            <a:r>
              <a:rPr lang="en-US" sz="4000" b="1" dirty="0" err="1">
                <a:solidFill>
                  <a:srgbClr val="FF0000"/>
                </a:solidFill>
              </a:rPr>
              <a:t>Comuna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Sânpetru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997" y="3699641"/>
            <a:ext cx="5263003" cy="328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82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6" t="12874" r="29990" b="5538"/>
          <a:stretch/>
        </p:blipFill>
        <p:spPr>
          <a:xfrm>
            <a:off x="7703439" y="1183341"/>
            <a:ext cx="4488561" cy="5674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0" t="13040" r="29571" b="4702"/>
          <a:stretch/>
        </p:blipFill>
        <p:spPr>
          <a:xfrm>
            <a:off x="4524373" y="225911"/>
            <a:ext cx="4264356" cy="5298141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80" y="121114"/>
            <a:ext cx="11286667" cy="443486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ZONA </a:t>
            </a:r>
            <a:r>
              <a:rPr lang="en-US" sz="4000" b="1" dirty="0"/>
              <a:t>BRAȘOV</a:t>
            </a:r>
            <a:r>
              <a:rPr lang="ro-RO" sz="4000" b="1" dirty="0"/>
              <a:t> </a:t>
            </a:r>
            <a:br>
              <a:rPr lang="ro-RO" sz="4000" b="1" dirty="0"/>
            </a:br>
            <a:r>
              <a:rPr lang="ro-RO" sz="4000" b="1" dirty="0"/>
              <a:t>SITUAȚIE EXISTENTĂ</a:t>
            </a:r>
            <a:br>
              <a:rPr lang="en-US" sz="4000" b="1" dirty="0"/>
            </a:br>
            <a:r>
              <a:rPr lang="en-US" sz="4000" b="1" dirty="0"/>
              <a:t>I</a:t>
            </a:r>
            <a:r>
              <a:rPr lang="ro-RO" sz="4000" b="1" dirty="0"/>
              <a:t>NFORMAȚII GENERALE</a:t>
            </a:r>
            <a:endParaRPr lang="en-US" sz="40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059937"/>
              </p:ext>
            </p:extLst>
          </p:nvPr>
        </p:nvGraphicFramePr>
        <p:xfrm>
          <a:off x="105280" y="2430773"/>
          <a:ext cx="5268950" cy="2953944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301674">
                  <a:extLst>
                    <a:ext uri="{9D8B030D-6E8A-4147-A177-3AD203B41FA5}">
                      <a16:colId xmlns:a16="http://schemas.microsoft.com/office/drawing/2014/main" val="2178328502"/>
                    </a:ext>
                  </a:extLst>
                </a:gridCol>
                <a:gridCol w="623944">
                  <a:extLst>
                    <a:ext uri="{9D8B030D-6E8A-4147-A177-3AD203B41FA5}">
                      <a16:colId xmlns:a16="http://schemas.microsoft.com/office/drawing/2014/main" val="3360537526"/>
                    </a:ext>
                  </a:extLst>
                </a:gridCol>
                <a:gridCol w="849854">
                  <a:extLst>
                    <a:ext uri="{9D8B030D-6E8A-4147-A177-3AD203B41FA5}">
                      <a16:colId xmlns:a16="http://schemas.microsoft.com/office/drawing/2014/main" val="501231879"/>
                    </a:ext>
                  </a:extLst>
                </a:gridCol>
                <a:gridCol w="533577">
                  <a:extLst>
                    <a:ext uri="{9D8B030D-6E8A-4147-A177-3AD203B41FA5}">
                      <a16:colId xmlns:a16="http://schemas.microsoft.com/office/drawing/2014/main" val="2771067980"/>
                    </a:ext>
                  </a:extLst>
                </a:gridCol>
                <a:gridCol w="507474">
                  <a:extLst>
                    <a:ext uri="{9D8B030D-6E8A-4147-A177-3AD203B41FA5}">
                      <a16:colId xmlns:a16="http://schemas.microsoft.com/office/drawing/2014/main" val="2386587598"/>
                    </a:ext>
                  </a:extLst>
                </a:gridCol>
                <a:gridCol w="349983">
                  <a:extLst>
                    <a:ext uri="{9D8B030D-6E8A-4147-A177-3AD203B41FA5}">
                      <a16:colId xmlns:a16="http://schemas.microsoft.com/office/drawing/2014/main" val="3693244773"/>
                    </a:ext>
                  </a:extLst>
                </a:gridCol>
                <a:gridCol w="297485">
                  <a:extLst>
                    <a:ext uri="{9D8B030D-6E8A-4147-A177-3AD203B41FA5}">
                      <a16:colId xmlns:a16="http://schemas.microsoft.com/office/drawing/2014/main" val="4028999695"/>
                    </a:ext>
                  </a:extLst>
                </a:gridCol>
                <a:gridCol w="297485">
                  <a:extLst>
                    <a:ext uri="{9D8B030D-6E8A-4147-A177-3AD203B41FA5}">
                      <a16:colId xmlns:a16="http://schemas.microsoft.com/office/drawing/2014/main" val="3782844478"/>
                    </a:ext>
                  </a:extLst>
                </a:gridCol>
                <a:gridCol w="279985">
                  <a:extLst>
                    <a:ext uri="{9D8B030D-6E8A-4147-A177-3AD203B41FA5}">
                      <a16:colId xmlns:a16="http://schemas.microsoft.com/office/drawing/2014/main" val="4029664769"/>
                    </a:ext>
                  </a:extLst>
                </a:gridCol>
                <a:gridCol w="227489">
                  <a:extLst>
                    <a:ext uri="{9D8B030D-6E8A-4147-A177-3AD203B41FA5}">
                      <a16:colId xmlns:a16="http://schemas.microsoft.com/office/drawing/2014/main" val="2984855161"/>
                    </a:ext>
                  </a:extLst>
                </a:gridCol>
              </a:tblGrid>
              <a:tr h="613185"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u="none" strike="noStrike" dirty="0">
                          <a:effectLst/>
                        </a:rPr>
                        <a:t> </a:t>
                      </a:r>
                      <a:r>
                        <a:rPr lang="en-US" sz="1800" u="none" strike="noStrike" dirty="0">
                          <a:effectLst/>
                        </a:rPr>
                        <a:t>Zona </a:t>
                      </a:r>
                      <a:r>
                        <a:rPr lang="en-US" sz="1800" u="none" strike="noStrike" dirty="0" err="1">
                          <a:effectLst/>
                        </a:rPr>
                        <a:t>Brașov</a:t>
                      </a:r>
                      <a:endParaRPr lang="ro-R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u="none" strike="noStrike" dirty="0">
                          <a:effectLst/>
                        </a:rPr>
                        <a:t>SO2</a:t>
                      </a:r>
                      <a:endParaRPr lang="ro-R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r>
                        <a:rPr lang="ro-RO" sz="1800" u="none" strike="noStrike" baseline="-25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ro-RO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endParaRPr lang="en-US" sz="1800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ro-RO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NOx</a:t>
                      </a:r>
                      <a:endParaRPr lang="ro-RO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u="none" strike="noStrike">
                          <a:effectLst/>
                        </a:rPr>
                        <a:t>PM</a:t>
                      </a:r>
                      <a:endParaRPr lang="ro-R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u="none" strike="noStrike" dirty="0">
                          <a:effectLst/>
                        </a:rPr>
                        <a:t>C</a:t>
                      </a:r>
                      <a:r>
                        <a:rPr lang="ro-RO" sz="1800" u="none" strike="noStrike" baseline="-25000" dirty="0">
                          <a:effectLst/>
                        </a:rPr>
                        <a:t>6</a:t>
                      </a:r>
                      <a:r>
                        <a:rPr lang="ro-RO" sz="1800" u="none" strike="noStrike" dirty="0">
                          <a:effectLst/>
                        </a:rPr>
                        <a:t>H</a:t>
                      </a:r>
                      <a:r>
                        <a:rPr lang="ro-RO" sz="1800" u="none" strike="noStrike" baseline="-25000" dirty="0">
                          <a:effectLst/>
                        </a:rPr>
                        <a:t>6</a:t>
                      </a:r>
                      <a:endParaRPr lang="ro-RO" sz="1800" b="0" i="0" u="none" strike="noStrike" baseline="-25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u="none" strike="noStrike" dirty="0">
                          <a:effectLst/>
                        </a:rPr>
                        <a:t>CO</a:t>
                      </a:r>
                      <a:endParaRPr lang="ro-R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u="none" strike="noStrike">
                          <a:effectLst/>
                        </a:rPr>
                        <a:t>Pb</a:t>
                      </a:r>
                      <a:endParaRPr lang="ro-R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u="none" strike="noStrike">
                          <a:effectLst/>
                        </a:rPr>
                        <a:t>Cd</a:t>
                      </a:r>
                      <a:endParaRPr lang="ro-R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u="none" strike="noStrike">
                          <a:effectLst/>
                        </a:rPr>
                        <a:t>As</a:t>
                      </a:r>
                      <a:endParaRPr lang="ro-R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u="none" strike="noStrike">
                          <a:effectLst/>
                        </a:rPr>
                        <a:t>Ni</a:t>
                      </a:r>
                      <a:endParaRPr lang="ro-R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70345205"/>
                  </a:ext>
                </a:extLst>
              </a:tr>
              <a:tr h="5291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R</a:t>
                      </a:r>
                      <a:r>
                        <a:rPr lang="ro-RO" sz="1800" u="none" strike="noStrike" dirty="0">
                          <a:effectLst/>
                        </a:rPr>
                        <a:t>egim evaluare</a:t>
                      </a:r>
                      <a:endParaRPr lang="ro-R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u="none" strike="noStrike" dirty="0">
                          <a:effectLst/>
                        </a:rPr>
                        <a:t>C</a:t>
                      </a:r>
                      <a:endParaRPr lang="ro-R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</a:t>
                      </a:r>
                      <a:endParaRPr lang="ro-RO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u="none" strike="noStrike">
                          <a:effectLst/>
                        </a:rPr>
                        <a:t>A</a:t>
                      </a:r>
                      <a:endParaRPr lang="ro-R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u="none" strike="noStrike" dirty="0">
                          <a:effectLst/>
                        </a:rPr>
                        <a:t>B</a:t>
                      </a:r>
                      <a:endParaRPr lang="ro-R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</a:t>
                      </a:r>
                      <a:endParaRPr lang="ro-R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</a:t>
                      </a:r>
                      <a:endParaRPr lang="ro-R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</a:t>
                      </a:r>
                      <a:endParaRPr lang="ro-R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u="none" strike="noStrike" dirty="0">
                          <a:effectLst/>
                        </a:rPr>
                        <a:t>C</a:t>
                      </a:r>
                      <a:endParaRPr lang="ro-R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u="none" strike="noStrike" dirty="0">
                          <a:effectLst/>
                        </a:rPr>
                        <a:t>C</a:t>
                      </a:r>
                      <a:endParaRPr lang="ro-R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31579396"/>
                  </a:ext>
                </a:extLst>
              </a:tr>
              <a:tr h="68213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R</a:t>
                      </a:r>
                      <a:r>
                        <a:rPr lang="ro-RO" sz="1800" u="none" strike="noStrike" dirty="0">
                          <a:effectLst/>
                        </a:rPr>
                        <a:t>egim gestionare</a:t>
                      </a:r>
                      <a:endParaRPr lang="ro-R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ro-RO" sz="1800" u="none" strike="noStrike" dirty="0">
                          <a:effectLst/>
                        </a:rPr>
                        <a:t>II</a:t>
                      </a:r>
                      <a:endParaRPr lang="ro-R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175569"/>
                  </a:ext>
                </a:extLst>
              </a:tr>
              <a:tr h="656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P</a:t>
                      </a:r>
                      <a:r>
                        <a:rPr lang="ro-RO" sz="1800" u="none" strike="noStrike" dirty="0">
                          <a:effectLst/>
                        </a:rPr>
                        <a:t>lan de menținere</a:t>
                      </a:r>
                      <a:r>
                        <a:rPr lang="en-US" sz="1800" u="none" strike="noStrike" dirty="0">
                          <a:effectLst/>
                        </a:rPr>
                        <a:t> a </a:t>
                      </a:r>
                      <a:r>
                        <a:rPr lang="en-US" sz="1800" u="none" strike="noStrike" dirty="0" err="1">
                          <a:effectLst/>
                        </a:rPr>
                        <a:t>calității</a:t>
                      </a:r>
                      <a:r>
                        <a:rPr lang="en-US" sz="1800" u="none" strike="noStrike" baseline="0" dirty="0">
                          <a:effectLst/>
                        </a:rPr>
                        <a:t> </a:t>
                      </a:r>
                      <a:r>
                        <a:rPr lang="en-US" sz="1800" u="none" strike="noStrike" baseline="0" dirty="0" err="1">
                          <a:effectLst/>
                        </a:rPr>
                        <a:t>aerului</a:t>
                      </a:r>
                      <a:endParaRPr lang="ro-R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+mn-lt"/>
                        </a:rPr>
                        <a:t>PMCA</a:t>
                      </a:r>
                    </a:p>
                    <a:p>
                      <a:pPr algn="ctr" fontAlgn="b"/>
                      <a:r>
                        <a:rPr lang="en-US" sz="1800" b="0" i="0" u="none" strike="noStrike" dirty="0" err="1">
                          <a:effectLst/>
                          <a:latin typeface="+mn-lt"/>
                        </a:rPr>
                        <a:t>Aprobat</a:t>
                      </a:r>
                      <a:r>
                        <a:rPr lang="en-US" sz="1800" b="0" i="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baseline="0" dirty="0" err="1">
                          <a:effectLst/>
                          <a:latin typeface="+mn-lt"/>
                        </a:rPr>
                        <a:t>prin</a:t>
                      </a:r>
                      <a:r>
                        <a:rPr lang="en-US" sz="1800" b="0" i="0" u="none" strike="noStrike" baseline="0" dirty="0">
                          <a:effectLst/>
                          <a:latin typeface="+mn-lt"/>
                        </a:rPr>
                        <a:t> HCJ BV </a:t>
                      </a:r>
                      <a:r>
                        <a:rPr lang="en-US" sz="1800" b="0" i="0" u="none" strike="noStrike" baseline="0" dirty="0" err="1">
                          <a:effectLst/>
                          <a:latin typeface="+mn-lt"/>
                        </a:rPr>
                        <a:t>nr</a:t>
                      </a:r>
                      <a:r>
                        <a:rPr lang="en-US" sz="1800" b="0" i="0" u="none" strike="noStrike" baseline="0" dirty="0">
                          <a:effectLst/>
                          <a:latin typeface="+mn-lt"/>
                        </a:rPr>
                        <a:t>. 418/28.11.2018  </a:t>
                      </a:r>
                      <a:endParaRPr lang="ro-R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249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6158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7" t="27921" r="15047" b="9886"/>
          <a:stretch/>
        </p:blipFill>
        <p:spPr>
          <a:xfrm rot="60000">
            <a:off x="300259" y="592206"/>
            <a:ext cx="8135646" cy="43925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22142" y="2099072"/>
            <a:ext cx="966651" cy="178975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7" t="42805" r="16710" b="22701"/>
          <a:stretch/>
        </p:blipFill>
        <p:spPr>
          <a:xfrm rot="-120000">
            <a:off x="5166213" y="3842063"/>
            <a:ext cx="6766516" cy="31114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5724" y="476575"/>
            <a:ext cx="472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INFORMAȚII PRIVIND REPARTIZAREA SURSELOR</a:t>
            </a:r>
          </a:p>
        </p:txBody>
      </p:sp>
      <p:sp>
        <p:nvSpPr>
          <p:cNvPr id="6" name="Rectangle 5"/>
          <p:cNvSpPr/>
          <p:nvPr/>
        </p:nvSpPr>
        <p:spPr>
          <a:xfrm>
            <a:off x="5111624" y="3584031"/>
            <a:ext cx="464107" cy="15765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06371" y="2457398"/>
            <a:ext cx="464107" cy="15765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84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o-RO" b="1" dirty="0"/>
              <a:t>Criterii de amplasare a stației de trafic</a:t>
            </a:r>
            <a:endParaRPr lang="en-US" dirty="0"/>
          </a:p>
        </p:txBody>
      </p:sp>
      <p:sp>
        <p:nvSpPr>
          <p:cNvPr id="3" name="Content Placeholder 4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lnSpc>
                <a:spcPct val="80000"/>
              </a:lnSpc>
            </a:pPr>
            <a:r>
              <a:rPr lang="ro-RO" sz="2600" b="1" dirty="0"/>
              <a:t>Legea 104/2011</a:t>
            </a:r>
            <a:r>
              <a:rPr lang="it-IT" sz="2600" b="1" dirty="0"/>
              <a:t> </a:t>
            </a:r>
            <a:r>
              <a:rPr lang="it-IT" sz="2600" dirty="0"/>
              <a:t>- sondele de prelevare din staţiile de trafic rutier se amplasează la cel puţin 25 m de extremitatea intersecţiilor mari şi la cel mult 10 m de bordura trotuarului; pentru măsurarea concentraţiilor de arsen, cadmiu, nichel şi benzo(a)piren din aerul înconjurător sondele de prelevare din staţiile de trafic rutier se amplasează la cel puţin 25 m de extremitatea intersecţiilor mari şi cel puţin 4 m de axul celei mai apropiate benzi de circulaţie;</a:t>
            </a:r>
            <a:endParaRPr lang="ro-RO" sz="2600" dirty="0"/>
          </a:p>
          <a:p>
            <a:pPr lvl="0" algn="just">
              <a:lnSpc>
                <a:spcPct val="80000"/>
              </a:lnSpc>
            </a:pPr>
            <a:r>
              <a:rPr lang="ro-RO" sz="2600" b="1" dirty="0"/>
              <a:t>OM 806/2016 -</a:t>
            </a:r>
            <a:r>
              <a:rPr lang="en-US" sz="2600" b="1" dirty="0"/>
              <a:t> </a:t>
            </a:r>
            <a:r>
              <a:rPr lang="en-US" sz="2600" dirty="0" err="1"/>
              <a:t>pentru</a:t>
            </a:r>
            <a:r>
              <a:rPr lang="en-US" sz="2600" dirty="0"/>
              <a:t> </a:t>
            </a:r>
            <a:r>
              <a:rPr lang="en-US" sz="2600" dirty="0" err="1"/>
              <a:t>toţi</a:t>
            </a:r>
            <a:r>
              <a:rPr lang="en-US" sz="2600" dirty="0"/>
              <a:t> </a:t>
            </a:r>
            <a:r>
              <a:rPr lang="en-US" sz="2600" dirty="0" err="1"/>
              <a:t>poluanţii</a:t>
            </a:r>
            <a:r>
              <a:rPr lang="en-US" sz="2600" dirty="0"/>
              <a:t>, </a:t>
            </a:r>
            <a:r>
              <a:rPr lang="en-US" sz="2600" dirty="0" err="1"/>
              <a:t>sondele</a:t>
            </a:r>
            <a:r>
              <a:rPr lang="en-US" sz="2600" dirty="0"/>
              <a:t> de </a:t>
            </a:r>
            <a:r>
              <a:rPr lang="en-US" sz="2600" dirty="0" err="1"/>
              <a:t>prelevare</a:t>
            </a:r>
            <a:r>
              <a:rPr lang="en-US" sz="2600" dirty="0"/>
              <a:t> a </a:t>
            </a:r>
            <a:r>
              <a:rPr lang="en-US" sz="2600" dirty="0" err="1"/>
              <a:t>aerului</a:t>
            </a:r>
            <a:r>
              <a:rPr lang="en-US" sz="2600" dirty="0"/>
              <a:t> din </a:t>
            </a:r>
            <a:r>
              <a:rPr lang="en-US" sz="2600" dirty="0" err="1"/>
              <a:t>staţiile</a:t>
            </a:r>
            <a:r>
              <a:rPr lang="en-US" sz="2600" dirty="0"/>
              <a:t> de </a:t>
            </a:r>
            <a:r>
              <a:rPr lang="en-US" sz="2600" dirty="0" err="1"/>
              <a:t>trafic</a:t>
            </a:r>
            <a:r>
              <a:rPr lang="en-US" sz="2600" dirty="0"/>
              <a:t> </a:t>
            </a:r>
            <a:r>
              <a:rPr lang="en-US" sz="2600" dirty="0" err="1"/>
              <a:t>rutier</a:t>
            </a:r>
            <a:r>
              <a:rPr lang="en-US" sz="2600" dirty="0"/>
              <a:t> se </a:t>
            </a:r>
            <a:r>
              <a:rPr lang="en-US" sz="2600" dirty="0" err="1"/>
              <a:t>amplasează</a:t>
            </a:r>
            <a:r>
              <a:rPr lang="en-US" sz="2600" dirty="0"/>
              <a:t> la </a:t>
            </a:r>
            <a:r>
              <a:rPr lang="en-US" sz="2600" dirty="0" err="1"/>
              <a:t>cel</a:t>
            </a:r>
            <a:r>
              <a:rPr lang="en-US" sz="2600" dirty="0"/>
              <a:t> </a:t>
            </a:r>
            <a:r>
              <a:rPr lang="en-US" sz="2600" dirty="0" err="1"/>
              <a:t>puţin</a:t>
            </a:r>
            <a:r>
              <a:rPr lang="en-US" sz="2600" dirty="0"/>
              <a:t> 25 m de </a:t>
            </a:r>
            <a:r>
              <a:rPr lang="en-US" sz="2600" dirty="0" err="1"/>
              <a:t>extremitatea</a:t>
            </a:r>
            <a:r>
              <a:rPr lang="en-US" sz="2600" dirty="0"/>
              <a:t> </a:t>
            </a:r>
            <a:r>
              <a:rPr lang="en-US" sz="2600" dirty="0" err="1"/>
              <a:t>intersecţiilor</a:t>
            </a:r>
            <a:r>
              <a:rPr lang="en-US" sz="2600" dirty="0"/>
              <a:t> </a:t>
            </a:r>
            <a:r>
              <a:rPr lang="en-US" sz="2600" dirty="0" err="1"/>
              <a:t>mari</a:t>
            </a:r>
            <a:r>
              <a:rPr lang="en-US" sz="2600" dirty="0"/>
              <a:t> </a:t>
            </a:r>
            <a:r>
              <a:rPr lang="en-US" sz="2600" dirty="0" err="1"/>
              <a:t>şi</a:t>
            </a:r>
            <a:r>
              <a:rPr lang="en-US" sz="2600" dirty="0"/>
              <a:t> la </a:t>
            </a:r>
            <a:r>
              <a:rPr lang="en-US" sz="2600" dirty="0" err="1"/>
              <a:t>cel</a:t>
            </a:r>
            <a:r>
              <a:rPr lang="en-US" sz="2600" dirty="0"/>
              <a:t> </a:t>
            </a:r>
            <a:r>
              <a:rPr lang="en-US" sz="2600" dirty="0" err="1"/>
              <a:t>mult</a:t>
            </a:r>
            <a:r>
              <a:rPr lang="en-US" sz="2600" dirty="0"/>
              <a:t> 10 m de </a:t>
            </a:r>
            <a:r>
              <a:rPr lang="en-US" sz="2600" dirty="0" err="1"/>
              <a:t>bordura</a:t>
            </a:r>
            <a:r>
              <a:rPr lang="en-US" sz="2600" dirty="0"/>
              <a:t> </a:t>
            </a:r>
            <a:r>
              <a:rPr lang="en-US" sz="2600" dirty="0" err="1"/>
              <a:t>trotuarului</a:t>
            </a:r>
            <a:r>
              <a:rPr lang="en-US" sz="2600" dirty="0"/>
              <a:t>. </a:t>
            </a:r>
            <a:r>
              <a:rPr lang="en-US" sz="2600" dirty="0" err="1"/>
              <a:t>Prin</a:t>
            </a:r>
            <a:r>
              <a:rPr lang="en-US" sz="2600" dirty="0"/>
              <a:t> </a:t>
            </a:r>
            <a:r>
              <a:rPr lang="en-US" sz="2600" b="1" dirty="0"/>
              <a:t>«</a:t>
            </a:r>
            <a:r>
              <a:rPr lang="en-US" sz="2600" b="1" dirty="0" err="1"/>
              <a:t>intersecţie</a:t>
            </a:r>
            <a:r>
              <a:rPr lang="en-US" sz="2600" b="1" dirty="0"/>
              <a:t> mare»</a:t>
            </a:r>
            <a:r>
              <a:rPr lang="en-US" sz="2600" dirty="0"/>
              <a:t> se </a:t>
            </a:r>
            <a:r>
              <a:rPr lang="en-US" sz="2600" dirty="0" err="1"/>
              <a:t>înţelege</a:t>
            </a:r>
            <a:r>
              <a:rPr lang="en-US" sz="2600" dirty="0"/>
              <a:t> o </a:t>
            </a:r>
            <a:r>
              <a:rPr lang="en-US" sz="2600" dirty="0" err="1"/>
              <a:t>intersecţie</a:t>
            </a:r>
            <a:r>
              <a:rPr lang="en-US" sz="2600" dirty="0"/>
              <a:t> care </a:t>
            </a:r>
            <a:r>
              <a:rPr lang="en-US" sz="2600" dirty="0" err="1"/>
              <a:t>întrerupe</a:t>
            </a:r>
            <a:r>
              <a:rPr lang="en-US" sz="2600" dirty="0"/>
              <a:t> </a:t>
            </a:r>
            <a:r>
              <a:rPr lang="en-US" sz="2600" dirty="0" err="1"/>
              <a:t>fluxul</a:t>
            </a:r>
            <a:r>
              <a:rPr lang="en-US" sz="2600" dirty="0"/>
              <a:t> de </a:t>
            </a:r>
            <a:r>
              <a:rPr lang="en-US" sz="2600" dirty="0" err="1"/>
              <a:t>trafic</a:t>
            </a:r>
            <a:r>
              <a:rPr lang="en-US" sz="2600" dirty="0"/>
              <a:t> </a:t>
            </a:r>
            <a:r>
              <a:rPr lang="en-US" sz="2600" dirty="0" err="1"/>
              <a:t>şi</a:t>
            </a:r>
            <a:r>
              <a:rPr lang="en-US" sz="2600" dirty="0"/>
              <a:t> care </a:t>
            </a:r>
            <a:r>
              <a:rPr lang="en-US" sz="2600" dirty="0" err="1"/>
              <a:t>cauzează</a:t>
            </a:r>
            <a:r>
              <a:rPr lang="en-US" sz="2600" dirty="0"/>
              <a:t> </a:t>
            </a:r>
            <a:r>
              <a:rPr lang="en-US" sz="2600" dirty="0" err="1"/>
              <a:t>emisii</a:t>
            </a:r>
            <a:r>
              <a:rPr lang="en-US" sz="2600" dirty="0"/>
              <a:t> </a:t>
            </a:r>
            <a:r>
              <a:rPr lang="en-US" sz="2600" dirty="0" err="1"/>
              <a:t>diferite</a:t>
            </a:r>
            <a:r>
              <a:rPr lang="en-US" sz="2600" dirty="0"/>
              <a:t> (</a:t>
            </a:r>
            <a:r>
              <a:rPr lang="en-US" sz="2600" dirty="0" err="1"/>
              <a:t>emisii</a:t>
            </a:r>
            <a:r>
              <a:rPr lang="en-US" sz="2600" dirty="0"/>
              <a:t> de </a:t>
            </a:r>
            <a:r>
              <a:rPr lang="en-US" sz="2600" dirty="0" err="1"/>
              <a:t>oprire</a:t>
            </a:r>
            <a:r>
              <a:rPr lang="en-US" sz="2600" dirty="0"/>
              <a:t> </a:t>
            </a:r>
            <a:r>
              <a:rPr lang="en-US" sz="2600" dirty="0" err="1"/>
              <a:t>şi</a:t>
            </a:r>
            <a:r>
              <a:rPr lang="en-US" sz="2600" dirty="0"/>
              <a:t> </a:t>
            </a:r>
            <a:r>
              <a:rPr lang="en-US" sz="2600" dirty="0" err="1"/>
              <a:t>pornire</a:t>
            </a:r>
            <a:r>
              <a:rPr lang="en-US" sz="2600" dirty="0"/>
              <a:t>) </a:t>
            </a:r>
            <a:r>
              <a:rPr lang="en-US" sz="2600" dirty="0" err="1"/>
              <a:t>faţă</a:t>
            </a:r>
            <a:r>
              <a:rPr lang="en-US" sz="2600" dirty="0"/>
              <a:t> de </a:t>
            </a:r>
            <a:r>
              <a:rPr lang="en-US" sz="2600" dirty="0" err="1"/>
              <a:t>restul</a:t>
            </a:r>
            <a:r>
              <a:rPr lang="en-US" sz="2600" dirty="0"/>
              <a:t> </a:t>
            </a:r>
            <a:r>
              <a:rPr lang="en-US" sz="2600" dirty="0" err="1"/>
              <a:t>drumului</a:t>
            </a:r>
            <a:r>
              <a:rPr lang="en-US" sz="26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402080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n-US" dirty="0"/>
              <a:t>traffic and industrial sites represent areas where the highest concentrations occur and that background sites are representative of the exposure of the general population</a:t>
            </a:r>
            <a:endParaRPr lang="ro-RO" dirty="0"/>
          </a:p>
          <a:p>
            <a:pPr lvl="0" algn="just"/>
            <a:r>
              <a:rPr lang="en-US" dirty="0"/>
              <a:t>further characterization for traffic sites in terms of local dispersion conditions (“</a:t>
            </a:r>
            <a:r>
              <a:rPr lang="en-US" b="1" dirty="0"/>
              <a:t>wide street</a:t>
            </a:r>
            <a:r>
              <a:rPr lang="en-US" dirty="0"/>
              <a:t>”, </a:t>
            </a:r>
            <a:r>
              <a:rPr lang="en-US" dirty="0">
                <a:solidFill>
                  <a:srgbClr val="BFBFBF"/>
                </a:solidFill>
              </a:rPr>
              <a:t>“narrow street”, “canyon street”, “highway” and others</a:t>
            </a:r>
            <a:r>
              <a:rPr lang="en-US" dirty="0"/>
              <a:t>) is applicable to urban areas and suburban areas. </a:t>
            </a:r>
            <a:r>
              <a:rPr lang="en-US" dirty="0">
                <a:solidFill>
                  <a:srgbClr val="BFBFBF"/>
                </a:solidFill>
              </a:rPr>
              <a:t>It is recommended to provide a better definition for the terms “wide street”, “narrow street”, “canyon street” and “highway”</a:t>
            </a:r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o-RO" b="1" dirty="0"/>
              <a:t>Criterii de amplasare a stației de trafic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570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1422</Words>
  <Application>Microsoft Office PowerPoint</Application>
  <PresentationFormat>Widescreen</PresentationFormat>
  <Paragraphs>151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Trebuchet MS</vt:lpstr>
      <vt:lpstr>Office Theme</vt:lpstr>
      <vt:lpstr>PowerPoint Presentation</vt:lpstr>
      <vt:lpstr>PowerPoint Presentation</vt:lpstr>
      <vt:lpstr>Propunere A.N.P.M pentu amplasare stație trafic Municipiul FĂGĂRAȘ</vt:lpstr>
      <vt:lpstr>ZONA BRAȘOV SITUAȚIE EXISTENTĂ</vt:lpstr>
      <vt:lpstr>STAȚIA BV-4, Comuna Sânpetru</vt:lpstr>
      <vt:lpstr>ZONA BRAȘOV  SITUAȚIE EXISTENTĂ INFORMAȚII GENERALE</vt:lpstr>
      <vt:lpstr>PowerPoint Presentation</vt:lpstr>
      <vt:lpstr>Criterii de amplasare a stației de trafic</vt:lpstr>
      <vt:lpstr>Criterii de amplasare a stației de trafic</vt:lpstr>
      <vt:lpstr>La amplasare se iau în considerare:</vt:lpstr>
      <vt:lpstr>SURSE DATE ȘI INFORMAȚII*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carmen.popescu@anpm.ro</dc:creator>
  <cp:lastModifiedBy>Simona Marcusohn</cp:lastModifiedBy>
  <cp:revision>34</cp:revision>
  <dcterms:created xsi:type="dcterms:W3CDTF">2021-01-28T19:49:26Z</dcterms:created>
  <dcterms:modified xsi:type="dcterms:W3CDTF">2021-07-28T16:31:05Z</dcterms:modified>
</cp:coreProperties>
</file>