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1.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76" r:id="rId2"/>
    <p:sldId id="257" r:id="rId3"/>
    <p:sldId id="258" r:id="rId4"/>
    <p:sldId id="284" r:id="rId5"/>
    <p:sldId id="312" r:id="rId6"/>
    <p:sldId id="318" r:id="rId7"/>
    <p:sldId id="283" r:id="rId8"/>
    <p:sldId id="286" r:id="rId9"/>
    <p:sldId id="287" r:id="rId10"/>
    <p:sldId id="288" r:id="rId11"/>
    <p:sldId id="290" r:id="rId12"/>
    <p:sldId id="263" r:id="rId13"/>
    <p:sldId id="272" r:id="rId14"/>
    <p:sldId id="289" r:id="rId15"/>
    <p:sldId id="285" r:id="rId16"/>
    <p:sldId id="259" r:id="rId17"/>
    <p:sldId id="291" r:id="rId18"/>
    <p:sldId id="306" r:id="rId19"/>
    <p:sldId id="294" r:id="rId20"/>
    <p:sldId id="297" r:id="rId21"/>
    <p:sldId id="314" r:id="rId22"/>
    <p:sldId id="315" r:id="rId23"/>
    <p:sldId id="316" r:id="rId24"/>
    <p:sldId id="313" r:id="rId25"/>
    <p:sldId id="303" r:id="rId26"/>
    <p:sldId id="317" r:id="rId27"/>
    <p:sldId id="274" r:id="rId28"/>
    <p:sldId id="278" r:id="rId29"/>
    <p:sldId id="298" r:id="rId30"/>
    <p:sldId id="282" r:id="rId31"/>
    <p:sldId id="299" r:id="rId32"/>
    <p:sldId id="296" r:id="rId33"/>
    <p:sldId id="301" r:id="rId34"/>
    <p:sldId id="319" r:id="rId35"/>
    <p:sldId id="307" r:id="rId36"/>
    <p:sldId id="308" r:id="rId37"/>
    <p:sldId id="28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0000"/>
    <a:srgbClr val="660033"/>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oleObject" Target="file:///D:\POIM\Sibiu\PM10%20NO2%20zi%20profil%20lunar%20saptamanal%20%20zilnic_SB-1.xls"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oleObject" Target="file:///D:\POIM\Sibiu\PM10%20NO2%20zi%20profil%20lunar%20saptamanal%20%20zilnic_SB-4.xls"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D:\POIM\Sibiu\PM10%20NO2%20zi%20profil%20lunar%20saptamanal%20%20zilnic_SB-4.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carme\Documents\POIM\Sibiu\22%20ian%202021%20PM10%20NO2%20zi%20profil%20lunar%20saptamanal%20%20zilnic_SB-1.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carme\Documents\POIM\Sibiu\Copy%20of%20PM10%20NO2%20zi%20profil%20lunar%20saptamanal%20%20zilnic_SB-4.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carme\Documents\POIM\Sibiu\Copy%20of%20PM10%20NO2%20zi%20profil%20lunar%20saptamanal%20%20zilnic_SB-4.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carme\Documents\POIM\Sibiu\PM10%20NO2%20zi%20profil%20lunar%20saptamanal%20%20zilnic_SB-1.xls"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D:\POIM\Sibiu\PM10%20NO2%20zi%20profil%20lunar%20saptamanal%20%20zilnic_SB-1.xls"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D:\POIM\Sibiu\PM10%20NO2%20zi%20profil%20lunar%20saptamanal%20%20zilnic_SB-3.xls"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D:\POIM\Sibiu\de%20sambata%2023%20ian\wetransfer-b8aae8\PM10%20NO2%20zi%20profil%20lunar%20saptamanal%20%20zilnic_SB-3.xls"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D:\POIM\Sibiu\de%20sambata%2023%20ian\wetransfer-b8aae8\PM10%20NO2%20zi%20profil%20lunar%20saptamanal%20%20zilnic_SB-3.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5283010565390138"/>
          <c:y val="0.82763860304594239"/>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4745504488972784"/>
          <c:y val="8.330715891460598E-2"/>
          <c:w val="0.59067882766553903"/>
          <c:h val="0.88043599404743045"/>
        </c:manualLayout>
      </c:layout>
      <c:barChart>
        <c:barDir val="bar"/>
        <c:grouping val="clustered"/>
        <c:varyColors val="0"/>
        <c:ser>
          <c:idx val="0"/>
          <c:order val="0"/>
          <c:tx>
            <c:strRef>
              <c:f>'alte informatii zona Sibiu'!$N$8</c:f>
              <c:strCache>
                <c:ptCount val="1"/>
                <c:pt idx="0">
                  <c:v>Densitate populație (loc/kmp)</c:v>
                </c:pt>
              </c:strCache>
            </c:strRef>
          </c:tx>
          <c:spPr>
            <a:solidFill>
              <a:schemeClr val="accent1"/>
            </a:solidFill>
            <a:ln>
              <a:noFill/>
            </a:ln>
            <a:effectLst/>
          </c:spPr>
          <c:invertIfNegative val="0"/>
          <c:dPt>
            <c:idx val="0"/>
            <c:invertIfNegative val="0"/>
            <c:bubble3D val="0"/>
            <c:spPr>
              <a:solidFill>
                <a:srgbClr val="580000"/>
              </a:solidFill>
              <a:ln>
                <a:solidFill>
                  <a:srgbClr val="FFC000"/>
                </a:solidFill>
              </a:ln>
              <a:effectLst/>
            </c:spPr>
            <c:extLst>
              <c:ext xmlns:c16="http://schemas.microsoft.com/office/drawing/2014/chart" uri="{C3380CC4-5D6E-409C-BE32-E72D297353CC}">
                <c16:uniqueId val="{00000001-6171-4E66-ABBC-E39C9427B07A}"/>
              </c:ext>
            </c:extLst>
          </c:dPt>
          <c:dPt>
            <c:idx val="1"/>
            <c:invertIfNegative val="0"/>
            <c:bubble3D val="0"/>
            <c:spPr>
              <a:solidFill>
                <a:srgbClr val="580000"/>
              </a:solidFill>
              <a:ln>
                <a:noFill/>
              </a:ln>
              <a:effectLst/>
            </c:spPr>
            <c:extLst>
              <c:ext xmlns:c16="http://schemas.microsoft.com/office/drawing/2014/chart" uri="{C3380CC4-5D6E-409C-BE32-E72D297353CC}">
                <c16:uniqueId val="{00000002-6171-4E66-ABBC-E39C9427B07A}"/>
              </c:ext>
            </c:extLst>
          </c:dPt>
          <c:cat>
            <c:strRef>
              <c:f>'alte informatii zona Sibiu'!$M$9:$M$19</c:f>
              <c:strCache>
                <c:ptCount val="11"/>
                <c:pt idx="0">
                  <c:v>Municipiul Sibiu</c:v>
                </c:pt>
                <c:pt idx="1">
                  <c:v>Mediaș</c:v>
                </c:pt>
                <c:pt idx="2">
                  <c:v>Copșa Mică</c:v>
                </c:pt>
                <c:pt idx="3">
                  <c:v>Dumbrăveni</c:v>
                </c:pt>
                <c:pt idx="4">
                  <c:v>Agnita</c:v>
                </c:pt>
                <c:pt idx="5">
                  <c:v>Avrig</c:v>
                </c:pt>
                <c:pt idx="6">
                  <c:v>Cisnădie</c:v>
                </c:pt>
                <c:pt idx="7">
                  <c:v>Tălmaciu</c:v>
                </c:pt>
                <c:pt idx="8">
                  <c:v>Miercurea Sibiului</c:v>
                </c:pt>
                <c:pt idx="9">
                  <c:v>Ocna Sibiului</c:v>
                </c:pt>
                <c:pt idx="10">
                  <c:v>Săliște</c:v>
                </c:pt>
              </c:strCache>
            </c:strRef>
          </c:cat>
          <c:val>
            <c:numRef>
              <c:f>'alte informatii zona Sibiu'!$N$9:$N$19</c:f>
              <c:numCache>
                <c:formatCode>General</c:formatCode>
                <c:ptCount val="11"/>
                <c:pt idx="0">
                  <c:v>1395</c:v>
                </c:pt>
                <c:pt idx="1">
                  <c:v>881.55</c:v>
                </c:pt>
                <c:pt idx="2">
                  <c:v>207.49</c:v>
                </c:pt>
                <c:pt idx="3">
                  <c:v>132.72</c:v>
                </c:pt>
                <c:pt idx="4">
                  <c:v>112.92</c:v>
                </c:pt>
                <c:pt idx="5">
                  <c:v>106.92</c:v>
                </c:pt>
                <c:pt idx="6">
                  <c:v>56.34</c:v>
                </c:pt>
                <c:pt idx="7">
                  <c:v>53.81</c:v>
                </c:pt>
                <c:pt idx="8">
                  <c:v>47.76</c:v>
                </c:pt>
                <c:pt idx="9">
                  <c:v>47.05</c:v>
                </c:pt>
                <c:pt idx="10">
                  <c:v>24.49</c:v>
                </c:pt>
              </c:numCache>
            </c:numRef>
          </c:val>
          <c:extLst>
            <c:ext xmlns:c16="http://schemas.microsoft.com/office/drawing/2014/chart" uri="{C3380CC4-5D6E-409C-BE32-E72D297353CC}">
              <c16:uniqueId val="{00000000-6171-4E66-ABBC-E39C9427B07A}"/>
            </c:ext>
          </c:extLst>
        </c:ser>
        <c:dLbls>
          <c:showLegendKey val="0"/>
          <c:showVal val="0"/>
          <c:showCatName val="0"/>
          <c:showSerName val="0"/>
          <c:showPercent val="0"/>
          <c:showBubbleSize val="0"/>
        </c:dLbls>
        <c:gapWidth val="182"/>
        <c:axId val="1000585536"/>
        <c:axId val="1000575552"/>
      </c:barChart>
      <c:catAx>
        <c:axId val="100058553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0575552"/>
        <c:crosses val="autoZero"/>
        <c:auto val="1"/>
        <c:lblAlgn val="ctr"/>
        <c:lblOffset val="100"/>
        <c:noMultiLvlLbl val="0"/>
      </c:catAx>
      <c:valAx>
        <c:axId val="1000575552"/>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0585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ro-RO" sz="1800" b="0" dirty="0"/>
              <a:t>SB-</a:t>
            </a:r>
            <a:r>
              <a:rPr lang="en-US" sz="1800" b="0" dirty="0"/>
              <a:t>4</a:t>
            </a:r>
            <a:endParaRPr lang="ro-RO" sz="1800" b="0" dirty="0"/>
          </a:p>
          <a:p>
            <a:pPr>
              <a:defRPr sz="1800" b="0" i="0" u="none" strike="noStrike" kern="1200" spc="0" baseline="0">
                <a:solidFill>
                  <a:schemeClr val="tx1">
                    <a:lumMod val="65000"/>
                    <a:lumOff val="35000"/>
                  </a:schemeClr>
                </a:solidFill>
                <a:latin typeface="+mn-lt"/>
                <a:ea typeface="+mn-ea"/>
                <a:cs typeface="+mn-cs"/>
              </a:defRPr>
            </a:pPr>
            <a:r>
              <a:rPr lang="en-US" sz="1800" b="0" dirty="0" err="1"/>
              <a:t>Evoluția</a:t>
            </a:r>
            <a:r>
              <a:rPr lang="en-US" sz="1800" b="0" dirty="0"/>
              <a:t> PM10 </a:t>
            </a:r>
            <a:r>
              <a:rPr lang="en-US" sz="1800" b="0" dirty="0" err="1"/>
              <a:t>anual</a:t>
            </a:r>
            <a:r>
              <a:rPr lang="ro-RO" sz="1800" b="0" dirty="0"/>
              <a:t> raportat la VL, PSE și PIE</a:t>
            </a:r>
            <a:endParaRPr lang="en-US" sz="1800" b="0" dirty="0"/>
          </a:p>
        </c:rich>
      </c:tx>
      <c:layout>
        <c:manualLayout>
          <c:xMode val="edge"/>
          <c:yMode val="edge"/>
          <c:x val="0.16727865612648218"/>
          <c:y val="2.9952830188679246E-2"/>
        </c:manualLayout>
      </c:layout>
      <c:overlay val="0"/>
      <c:spPr>
        <a:noFill/>
        <a:ln w="25400">
          <a:noFill/>
        </a:ln>
      </c:spPr>
    </c:title>
    <c:autoTitleDeleted val="0"/>
    <c:plotArea>
      <c:layout>
        <c:manualLayout>
          <c:layoutTarget val="inner"/>
          <c:xMode val="edge"/>
          <c:yMode val="edge"/>
          <c:x val="3.0555555555555555E-2"/>
          <c:y val="0.24996539792387543"/>
          <c:w val="0.83669153491436099"/>
          <c:h val="0.56457546612901754"/>
        </c:manualLayout>
      </c:layout>
      <c:barChart>
        <c:barDir val="col"/>
        <c:grouping val="clustered"/>
        <c:varyColors val="0"/>
        <c:ser>
          <c:idx val="0"/>
          <c:order val="0"/>
          <c:tx>
            <c:strRef>
              <c:f>'PM10 DATE ZILNICE medii anuale'!$C$7</c:f>
              <c:strCache>
                <c:ptCount val="1"/>
                <c:pt idx="0">
                  <c:v>media anuala</c:v>
                </c:pt>
              </c:strCache>
            </c:strRef>
          </c:tx>
          <c:spPr>
            <a:solidFill>
              <a:srgbClr val="5B9BD5"/>
            </a:solidFill>
            <a:ln w="25400">
              <a:noFill/>
            </a:ln>
          </c:spPr>
          <c:invertIfNegative val="0"/>
          <c:dLbls>
            <c:dLbl>
              <c:idx val="0"/>
              <c:tx>
                <c:rich>
                  <a:bodyPr/>
                  <a:lstStyle/>
                  <a:p>
                    <a:fld id="{CAD5DB73-AA8F-4169-8D11-2361D35D3F14}" type="VALUE">
                      <a:rPr lang="en-US" i="1" u="sng"/>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9679-48BD-9FC1-76FA3A29ACD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'PM10 DATE ZILNICE medii anuale'!$B$8:$B$13</c:f>
              <c:numCache>
                <c:formatCode>General</c:formatCode>
                <c:ptCount val="6"/>
                <c:pt idx="0">
                  <c:v>2020</c:v>
                </c:pt>
                <c:pt idx="1">
                  <c:v>2019</c:v>
                </c:pt>
                <c:pt idx="2">
                  <c:v>2018</c:v>
                </c:pt>
                <c:pt idx="3">
                  <c:v>2017</c:v>
                </c:pt>
                <c:pt idx="4">
                  <c:v>2016</c:v>
                </c:pt>
                <c:pt idx="5">
                  <c:v>2015</c:v>
                </c:pt>
              </c:numCache>
            </c:numRef>
          </c:cat>
          <c:val>
            <c:numRef>
              <c:f>'PM10 DATE ZILNICE medii anuale'!$C$8:$C$13</c:f>
              <c:numCache>
                <c:formatCode>#,##0.00</c:formatCode>
                <c:ptCount val="6"/>
                <c:pt idx="0">
                  <c:v>23.976000000000013</c:v>
                </c:pt>
                <c:pt idx="1">
                  <c:v>21.257134502923957</c:v>
                </c:pt>
                <c:pt idx="2">
                  <c:v>22.416246575342445</c:v>
                </c:pt>
              </c:numCache>
            </c:numRef>
          </c:val>
          <c:extLst>
            <c:ext xmlns:c16="http://schemas.microsoft.com/office/drawing/2014/chart" uri="{C3380CC4-5D6E-409C-BE32-E72D297353CC}">
              <c16:uniqueId val="{00000000-9679-48BD-9FC1-76FA3A29ACD0}"/>
            </c:ext>
          </c:extLst>
        </c:ser>
        <c:dLbls>
          <c:showLegendKey val="0"/>
          <c:showVal val="0"/>
          <c:showCatName val="0"/>
          <c:showSerName val="0"/>
          <c:showPercent val="0"/>
          <c:showBubbleSize val="0"/>
        </c:dLbls>
        <c:gapWidth val="219"/>
        <c:overlap val="-27"/>
        <c:axId val="1309943248"/>
        <c:axId val="1"/>
      </c:barChart>
      <c:lineChart>
        <c:grouping val="standard"/>
        <c:varyColors val="0"/>
        <c:ser>
          <c:idx val="1"/>
          <c:order val="1"/>
          <c:tx>
            <c:strRef>
              <c:f>'PM10 DATE ZILNICE medii anuale'!$D$7</c:f>
              <c:strCache>
                <c:ptCount val="1"/>
                <c:pt idx="0">
                  <c:v>VL an</c:v>
                </c:pt>
              </c:strCache>
            </c:strRef>
          </c:tx>
          <c:marker>
            <c:symbol val="none"/>
          </c:marker>
          <c:cat>
            <c:numRef>
              <c:f>'PM10 DATE ZILNICE medii anuale'!$B$8:$B$13</c:f>
              <c:numCache>
                <c:formatCode>General</c:formatCode>
                <c:ptCount val="6"/>
                <c:pt idx="0">
                  <c:v>2020</c:v>
                </c:pt>
                <c:pt idx="1">
                  <c:v>2019</c:v>
                </c:pt>
                <c:pt idx="2">
                  <c:v>2018</c:v>
                </c:pt>
                <c:pt idx="3">
                  <c:v>2017</c:v>
                </c:pt>
                <c:pt idx="4">
                  <c:v>2016</c:v>
                </c:pt>
                <c:pt idx="5">
                  <c:v>2015</c:v>
                </c:pt>
              </c:numCache>
            </c:numRef>
          </c:cat>
          <c:val>
            <c:numRef>
              <c:f>'PM10 DATE ZILNICE medii anuale'!$D$8:$D$13</c:f>
              <c:numCache>
                <c:formatCode>General</c:formatCode>
                <c:ptCount val="6"/>
                <c:pt idx="0">
                  <c:v>40</c:v>
                </c:pt>
                <c:pt idx="1">
                  <c:v>40</c:v>
                </c:pt>
                <c:pt idx="2">
                  <c:v>40</c:v>
                </c:pt>
                <c:pt idx="3">
                  <c:v>40</c:v>
                </c:pt>
                <c:pt idx="4">
                  <c:v>40</c:v>
                </c:pt>
                <c:pt idx="5">
                  <c:v>40</c:v>
                </c:pt>
              </c:numCache>
            </c:numRef>
          </c:val>
          <c:smooth val="0"/>
          <c:extLst>
            <c:ext xmlns:c16="http://schemas.microsoft.com/office/drawing/2014/chart" uri="{C3380CC4-5D6E-409C-BE32-E72D297353CC}">
              <c16:uniqueId val="{00000001-9679-48BD-9FC1-76FA3A29ACD0}"/>
            </c:ext>
          </c:extLst>
        </c:ser>
        <c:ser>
          <c:idx val="2"/>
          <c:order val="2"/>
          <c:tx>
            <c:strRef>
              <c:f>'PM10 DATE ZILNICE medii anuale'!$E$7</c:f>
              <c:strCache>
                <c:ptCount val="1"/>
                <c:pt idx="0">
                  <c:v>PSE</c:v>
                </c:pt>
              </c:strCache>
            </c:strRef>
          </c:tx>
          <c:marker>
            <c:symbol val="none"/>
          </c:marker>
          <c:cat>
            <c:numRef>
              <c:f>'PM10 DATE ZILNICE medii anuale'!$B$8:$B$13</c:f>
              <c:numCache>
                <c:formatCode>General</c:formatCode>
                <c:ptCount val="6"/>
                <c:pt idx="0">
                  <c:v>2020</c:v>
                </c:pt>
                <c:pt idx="1">
                  <c:v>2019</c:v>
                </c:pt>
                <c:pt idx="2">
                  <c:v>2018</c:v>
                </c:pt>
                <c:pt idx="3">
                  <c:v>2017</c:v>
                </c:pt>
                <c:pt idx="4">
                  <c:v>2016</c:v>
                </c:pt>
                <c:pt idx="5">
                  <c:v>2015</c:v>
                </c:pt>
              </c:numCache>
            </c:numRef>
          </c:cat>
          <c:val>
            <c:numRef>
              <c:f>'PM10 DATE ZILNICE medii anuale'!$E$8:$E$13</c:f>
              <c:numCache>
                <c:formatCode>General</c:formatCode>
                <c:ptCount val="6"/>
                <c:pt idx="0">
                  <c:v>28</c:v>
                </c:pt>
                <c:pt idx="1">
                  <c:v>28</c:v>
                </c:pt>
                <c:pt idx="2">
                  <c:v>28</c:v>
                </c:pt>
                <c:pt idx="3">
                  <c:v>28</c:v>
                </c:pt>
                <c:pt idx="4">
                  <c:v>28</c:v>
                </c:pt>
                <c:pt idx="5">
                  <c:v>28</c:v>
                </c:pt>
              </c:numCache>
            </c:numRef>
          </c:val>
          <c:smooth val="0"/>
          <c:extLst>
            <c:ext xmlns:c16="http://schemas.microsoft.com/office/drawing/2014/chart" uri="{C3380CC4-5D6E-409C-BE32-E72D297353CC}">
              <c16:uniqueId val="{00000002-9679-48BD-9FC1-76FA3A29ACD0}"/>
            </c:ext>
          </c:extLst>
        </c:ser>
        <c:ser>
          <c:idx val="3"/>
          <c:order val="3"/>
          <c:tx>
            <c:strRef>
              <c:f>'PM10 DATE ZILNICE medii anuale'!$F$7</c:f>
              <c:strCache>
                <c:ptCount val="1"/>
                <c:pt idx="0">
                  <c:v>PIE</c:v>
                </c:pt>
              </c:strCache>
            </c:strRef>
          </c:tx>
          <c:marker>
            <c:symbol val="none"/>
          </c:marker>
          <c:cat>
            <c:numRef>
              <c:f>'PM10 DATE ZILNICE medii anuale'!$B$8:$B$13</c:f>
              <c:numCache>
                <c:formatCode>General</c:formatCode>
                <c:ptCount val="6"/>
                <c:pt idx="0">
                  <c:v>2020</c:v>
                </c:pt>
                <c:pt idx="1">
                  <c:v>2019</c:v>
                </c:pt>
                <c:pt idx="2">
                  <c:v>2018</c:v>
                </c:pt>
                <c:pt idx="3">
                  <c:v>2017</c:v>
                </c:pt>
                <c:pt idx="4">
                  <c:v>2016</c:v>
                </c:pt>
                <c:pt idx="5">
                  <c:v>2015</c:v>
                </c:pt>
              </c:numCache>
            </c:numRef>
          </c:cat>
          <c:val>
            <c:numRef>
              <c:f>'PM10 DATE ZILNICE medii anuale'!$F$8:$F$13</c:f>
              <c:numCache>
                <c:formatCode>General</c:formatCode>
                <c:ptCount val="6"/>
                <c:pt idx="0">
                  <c:v>20</c:v>
                </c:pt>
                <c:pt idx="1">
                  <c:v>20</c:v>
                </c:pt>
                <c:pt idx="2">
                  <c:v>20</c:v>
                </c:pt>
                <c:pt idx="3">
                  <c:v>20</c:v>
                </c:pt>
                <c:pt idx="4">
                  <c:v>20</c:v>
                </c:pt>
                <c:pt idx="5">
                  <c:v>20</c:v>
                </c:pt>
              </c:numCache>
            </c:numRef>
          </c:val>
          <c:smooth val="0"/>
          <c:extLst>
            <c:ext xmlns:c16="http://schemas.microsoft.com/office/drawing/2014/chart" uri="{C3380CC4-5D6E-409C-BE32-E72D297353CC}">
              <c16:uniqueId val="{00000003-9679-48BD-9FC1-76FA3A29ACD0}"/>
            </c:ext>
          </c:extLst>
        </c:ser>
        <c:dLbls>
          <c:showLegendKey val="0"/>
          <c:showVal val="0"/>
          <c:showCatName val="0"/>
          <c:showSerName val="0"/>
          <c:showPercent val="0"/>
          <c:showBubbleSize val="0"/>
        </c:dLbls>
        <c:marker val="1"/>
        <c:smooth val="0"/>
        <c:axId val="1309943248"/>
        <c:axId val="1"/>
      </c:lineChart>
      <c:catAx>
        <c:axId val="1309943248"/>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r"/>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9943248"/>
        <c:crosses val="autoZero"/>
        <c:crossBetween val="between"/>
      </c:valAx>
      <c:spPr>
        <a:noFill/>
        <a:ln w="25400">
          <a:noFill/>
        </a:ln>
      </c:spPr>
    </c:plotArea>
    <c:legend>
      <c:legendPos val="r"/>
      <c:layout>
        <c:manualLayout>
          <c:xMode val="edge"/>
          <c:yMode val="edge"/>
          <c:x val="0.16250524934383204"/>
          <c:y val="0.88584184762371843"/>
          <c:w val="0.66668832020997371"/>
          <c:h val="8.650809652253677E-2"/>
        </c:manualLayout>
      </c:layout>
      <c:overlay val="0"/>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ro-RO" dirty="0"/>
              <a:t>SB-</a:t>
            </a:r>
            <a:r>
              <a:rPr lang="en-US" dirty="0"/>
              <a:t>4</a:t>
            </a:r>
            <a:endParaRPr lang="ro-RO" dirty="0"/>
          </a:p>
          <a:p>
            <a:pPr>
              <a:defRPr sz="1400" b="0" i="0" u="none" strike="noStrike" kern="1200" spc="0" baseline="0">
                <a:solidFill>
                  <a:schemeClr val="tx1">
                    <a:lumMod val="65000"/>
                    <a:lumOff val="35000"/>
                  </a:schemeClr>
                </a:solidFill>
                <a:latin typeface="+mn-lt"/>
                <a:ea typeface="+mn-ea"/>
                <a:cs typeface="+mn-cs"/>
              </a:defRPr>
            </a:pPr>
            <a:r>
              <a:rPr lang="ro-RO" sz="1800" dirty="0"/>
              <a:t>Evoluție</a:t>
            </a:r>
            <a:r>
              <a:rPr lang="ro-RO" dirty="0"/>
              <a:t> PM10 zilnic raportat</a:t>
            </a:r>
            <a:r>
              <a:rPr lang="ro-RO" baseline="0" dirty="0"/>
              <a:t> la </a:t>
            </a:r>
            <a:r>
              <a:rPr lang="ro-RO" dirty="0"/>
              <a:t>VL și PSE</a:t>
            </a:r>
          </a:p>
        </c:rich>
      </c:tx>
      <c:layout>
        <c:manualLayout>
          <c:xMode val="edge"/>
          <c:yMode val="edge"/>
          <c:x val="0.18680489174661025"/>
          <c:y val="2.7210884353741496E-2"/>
        </c:manualLayout>
      </c:layout>
      <c:overlay val="0"/>
      <c:spPr>
        <a:noFill/>
        <a:ln w="25400">
          <a:noFill/>
        </a:ln>
      </c:spPr>
    </c:title>
    <c:autoTitleDeleted val="0"/>
    <c:plotArea>
      <c:layout>
        <c:manualLayout>
          <c:layoutTarget val="inner"/>
          <c:xMode val="edge"/>
          <c:yMode val="edge"/>
          <c:x val="3.3333333333333333E-2"/>
          <c:y val="0.17634259259259263"/>
          <c:w val="0.89019685039370078"/>
          <c:h val="0.61498432487605714"/>
        </c:manualLayout>
      </c:layout>
      <c:barChart>
        <c:barDir val="col"/>
        <c:grouping val="clustered"/>
        <c:varyColors val="0"/>
        <c:ser>
          <c:idx val="0"/>
          <c:order val="0"/>
          <c:tx>
            <c:strRef>
              <c:f>'PM10 DATE ZILNICE medii anuale'!$C$14</c:f>
              <c:strCache>
                <c:ptCount val="1"/>
                <c:pt idx="0">
                  <c:v>nr. zile &gt;50 µg/m3</c:v>
                </c:pt>
              </c:strCache>
            </c:strRef>
          </c:tx>
          <c:spPr>
            <a:solidFill>
              <a:srgbClr val="5B9BD5"/>
            </a:solidFill>
            <a:ln w="25400">
              <a:noFill/>
            </a:ln>
          </c:spPr>
          <c:invertIfNegative val="0"/>
          <c:dLbls>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'PM10 DATE ZILNICE medii anuale'!$B$15:$B$20</c:f>
              <c:numCache>
                <c:formatCode>General</c:formatCode>
                <c:ptCount val="6"/>
                <c:pt idx="0">
                  <c:v>2020</c:v>
                </c:pt>
                <c:pt idx="1">
                  <c:v>2019</c:v>
                </c:pt>
                <c:pt idx="2">
                  <c:v>2018</c:v>
                </c:pt>
                <c:pt idx="3">
                  <c:v>2017</c:v>
                </c:pt>
                <c:pt idx="4">
                  <c:v>2016</c:v>
                </c:pt>
                <c:pt idx="5">
                  <c:v>2015</c:v>
                </c:pt>
              </c:numCache>
            </c:numRef>
          </c:cat>
          <c:val>
            <c:numRef>
              <c:f>'PM10 DATE ZILNICE medii anuale'!$C$15:$C$20</c:f>
              <c:numCache>
                <c:formatCode>General</c:formatCode>
                <c:ptCount val="6"/>
                <c:pt idx="0">
                  <c:v>14</c:v>
                </c:pt>
                <c:pt idx="1">
                  <c:v>19</c:v>
                </c:pt>
                <c:pt idx="2">
                  <c:v>9</c:v>
                </c:pt>
              </c:numCache>
            </c:numRef>
          </c:val>
          <c:extLst>
            <c:ext xmlns:c16="http://schemas.microsoft.com/office/drawing/2014/chart" uri="{C3380CC4-5D6E-409C-BE32-E72D297353CC}">
              <c16:uniqueId val="{00000000-D88B-4561-8353-1B3849658BA0}"/>
            </c:ext>
          </c:extLst>
        </c:ser>
        <c:ser>
          <c:idx val="2"/>
          <c:order val="2"/>
          <c:tx>
            <c:strRef>
              <c:f>'PM10 DATE ZILNICE medii anuale'!$E$14</c:f>
              <c:strCache>
                <c:ptCount val="1"/>
                <c:pt idx="0">
                  <c:v>nr. zile &gt;35 µg/m3</c:v>
                </c:pt>
              </c:strCache>
            </c:strRef>
          </c:tx>
          <c:spPr>
            <a:solidFill>
              <a:srgbClr val="A5A5A5"/>
            </a:solidFill>
            <a:ln w="25400">
              <a:noFill/>
            </a:ln>
          </c:spPr>
          <c:invertIfNegative val="0"/>
          <c:dLbls>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'PM10 DATE ZILNICE medii anuale'!$B$15:$B$20</c:f>
              <c:numCache>
                <c:formatCode>General</c:formatCode>
                <c:ptCount val="6"/>
                <c:pt idx="0">
                  <c:v>2020</c:v>
                </c:pt>
                <c:pt idx="1">
                  <c:v>2019</c:v>
                </c:pt>
                <c:pt idx="2">
                  <c:v>2018</c:v>
                </c:pt>
                <c:pt idx="3">
                  <c:v>2017</c:v>
                </c:pt>
                <c:pt idx="4">
                  <c:v>2016</c:v>
                </c:pt>
                <c:pt idx="5">
                  <c:v>2015</c:v>
                </c:pt>
              </c:numCache>
            </c:numRef>
          </c:cat>
          <c:val>
            <c:numRef>
              <c:f>'PM10 DATE ZILNICE medii anuale'!$E$15:$E$20</c:f>
              <c:numCache>
                <c:formatCode>General</c:formatCode>
                <c:ptCount val="6"/>
                <c:pt idx="0">
                  <c:v>44</c:v>
                </c:pt>
                <c:pt idx="1">
                  <c:v>43</c:v>
                </c:pt>
                <c:pt idx="2">
                  <c:v>43</c:v>
                </c:pt>
                <c:pt idx="3">
                  <c:v>19</c:v>
                </c:pt>
                <c:pt idx="4">
                  <c:v>8</c:v>
                </c:pt>
                <c:pt idx="5">
                  <c:v>0</c:v>
                </c:pt>
              </c:numCache>
            </c:numRef>
          </c:val>
          <c:extLst>
            <c:ext xmlns:c16="http://schemas.microsoft.com/office/drawing/2014/chart" uri="{C3380CC4-5D6E-409C-BE32-E72D297353CC}">
              <c16:uniqueId val="{00000001-D88B-4561-8353-1B3849658BA0}"/>
            </c:ext>
          </c:extLst>
        </c:ser>
        <c:dLbls>
          <c:showLegendKey val="0"/>
          <c:showVal val="0"/>
          <c:showCatName val="0"/>
          <c:showSerName val="0"/>
          <c:showPercent val="0"/>
          <c:showBubbleSize val="0"/>
        </c:dLbls>
        <c:gapWidth val="219"/>
        <c:overlap val="-27"/>
        <c:axId val="1754892800"/>
        <c:axId val="1"/>
      </c:barChart>
      <c:lineChart>
        <c:grouping val="standard"/>
        <c:varyColors val="0"/>
        <c:ser>
          <c:idx val="1"/>
          <c:order val="1"/>
          <c:tx>
            <c:strRef>
              <c:f>'PM10 DATE ZILNICE medii anuale'!$D$14</c:f>
              <c:strCache>
                <c:ptCount val="1"/>
                <c:pt idx="0">
                  <c:v>VL/PSE nr. dep (35)</c:v>
                </c:pt>
              </c:strCache>
            </c:strRef>
          </c:tx>
          <c:spPr>
            <a:ln w="28575" cap="rnd">
              <a:solidFill>
                <a:schemeClr val="accent1">
                  <a:lumMod val="75000"/>
                </a:schemeClr>
              </a:solidFill>
              <a:round/>
            </a:ln>
            <a:effectLst/>
          </c:spPr>
          <c:marker>
            <c:symbol val="none"/>
          </c:marker>
          <c:cat>
            <c:numRef>
              <c:f>'PM10 DATE ZILNICE medii anuale'!$B$15:$B$20</c:f>
              <c:numCache>
                <c:formatCode>General</c:formatCode>
                <c:ptCount val="6"/>
                <c:pt idx="0">
                  <c:v>2020</c:v>
                </c:pt>
                <c:pt idx="1">
                  <c:v>2019</c:v>
                </c:pt>
                <c:pt idx="2">
                  <c:v>2018</c:v>
                </c:pt>
                <c:pt idx="3">
                  <c:v>2017</c:v>
                </c:pt>
                <c:pt idx="4">
                  <c:v>2016</c:v>
                </c:pt>
                <c:pt idx="5">
                  <c:v>2015</c:v>
                </c:pt>
              </c:numCache>
            </c:numRef>
          </c:cat>
          <c:val>
            <c:numRef>
              <c:f>'PM10 DATE ZILNICE medii anuale'!$D$15:$D$20</c:f>
              <c:numCache>
                <c:formatCode>General</c:formatCode>
                <c:ptCount val="6"/>
                <c:pt idx="0">
                  <c:v>35</c:v>
                </c:pt>
                <c:pt idx="1">
                  <c:v>35</c:v>
                </c:pt>
                <c:pt idx="2">
                  <c:v>35</c:v>
                </c:pt>
                <c:pt idx="3">
                  <c:v>35</c:v>
                </c:pt>
                <c:pt idx="4">
                  <c:v>35</c:v>
                </c:pt>
                <c:pt idx="5">
                  <c:v>35</c:v>
                </c:pt>
              </c:numCache>
            </c:numRef>
          </c:val>
          <c:smooth val="0"/>
          <c:extLst>
            <c:ext xmlns:c16="http://schemas.microsoft.com/office/drawing/2014/chart" uri="{C3380CC4-5D6E-409C-BE32-E72D297353CC}">
              <c16:uniqueId val="{00000002-D88B-4561-8353-1B3849658BA0}"/>
            </c:ext>
          </c:extLst>
        </c:ser>
        <c:dLbls>
          <c:showLegendKey val="0"/>
          <c:showVal val="0"/>
          <c:showCatName val="0"/>
          <c:showSerName val="0"/>
          <c:showPercent val="0"/>
          <c:showBubbleSize val="0"/>
        </c:dLbls>
        <c:marker val="1"/>
        <c:smooth val="0"/>
        <c:axId val="1754892800"/>
        <c:axId val="1"/>
      </c:lineChart>
      <c:catAx>
        <c:axId val="1754892800"/>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max val="60"/>
          <c:min val="0"/>
        </c:scaling>
        <c:delete val="0"/>
        <c:axPos val="r"/>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54892800"/>
        <c:crosses val="autoZero"/>
        <c:crossBetween val="between"/>
      </c:valAx>
      <c:spPr>
        <a:noFill/>
        <a:ln w="25400">
          <a:noFill/>
        </a:ln>
      </c:spPr>
    </c:plotArea>
    <c:legend>
      <c:legendPos val="r"/>
      <c:layout>
        <c:manualLayout>
          <c:xMode val="edge"/>
          <c:yMode val="edge"/>
          <c:x val="6.5504246467008226E-2"/>
          <c:y val="0.89458781937972043"/>
          <c:w val="0.8712063175509176"/>
          <c:h val="7.4832431660328158E-2"/>
        </c:manualLayout>
      </c:layout>
      <c:overlay val="0"/>
      <c:spPr>
        <a:noFill/>
        <a:ln w="25400">
          <a:no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ro-RO" dirty="0"/>
              <a:t>SB-1 NO2 (</a:t>
            </a:r>
            <a:r>
              <a:rPr lang="ro-RO" dirty="0">
                <a:latin typeface="Times New Roman" panose="02020603050405020304" pitchFamily="18" charset="0"/>
                <a:cs typeface="Times New Roman" panose="02020603050405020304" pitchFamily="18" charset="0"/>
              </a:rPr>
              <a:t>µg/m</a:t>
            </a:r>
            <a:r>
              <a:rPr lang="ro-RO" baseline="30000" dirty="0">
                <a:latin typeface="Times New Roman" panose="02020603050405020304" pitchFamily="18" charset="0"/>
                <a:cs typeface="Times New Roman" panose="02020603050405020304" pitchFamily="18" charset="0"/>
              </a:rPr>
              <a:t>3</a:t>
            </a:r>
            <a:r>
              <a:rPr lang="ro-RO" dirty="0">
                <a:latin typeface="Times New Roman" panose="02020603050405020304" pitchFamily="18" charset="0"/>
                <a:cs typeface="Times New Roman" panose="02020603050405020304" pitchFamily="18" charset="0"/>
              </a:rPr>
              <a:t>)</a:t>
            </a:r>
            <a:r>
              <a:rPr lang="ro-RO" dirty="0"/>
              <a:t> Profil săptămânal</a:t>
            </a:r>
          </a:p>
        </c:rich>
      </c:tx>
      <c:overlay val="0"/>
      <c:spPr>
        <a:noFill/>
        <a:ln w="25400">
          <a:noFill/>
        </a:ln>
      </c:spPr>
    </c:title>
    <c:autoTitleDeleted val="0"/>
    <c:plotArea>
      <c:layout>
        <c:manualLayout>
          <c:layoutTarget val="inner"/>
          <c:xMode val="edge"/>
          <c:yMode val="edge"/>
          <c:x val="7.537226395431687E-2"/>
          <c:y val="0.15025356570528831"/>
          <c:w val="0.91489258952214614"/>
          <c:h val="0.591967821732719"/>
        </c:manualLayout>
      </c:layout>
      <c:lineChart>
        <c:grouping val="standard"/>
        <c:varyColors val="0"/>
        <c:ser>
          <c:idx val="0"/>
          <c:order val="0"/>
          <c:tx>
            <c:strRef>
              <c:f>'NO2  ORARE medii anuale ZILNIC'!$H$8797</c:f>
              <c:strCache>
                <c:ptCount val="1"/>
                <c:pt idx="0">
                  <c:v>2020</c:v>
                </c:pt>
              </c:strCache>
            </c:strRef>
          </c:tx>
          <c:spPr>
            <a:ln w="28575" cap="rnd">
              <a:solidFill>
                <a:srgbClr val="C00000"/>
              </a:solidFill>
              <a:prstDash val="sysDash"/>
              <a:round/>
            </a:ln>
            <a:effectLst/>
          </c:spPr>
          <c:marker>
            <c:symbol val="none"/>
          </c:marker>
          <c:cat>
            <c:strRef>
              <c:f>'NO2  ORARE medii anuale ZILNIC'!$G$8798:$G$8804</c:f>
              <c:strCache>
                <c:ptCount val="7"/>
                <c:pt idx="0">
                  <c:v>luni</c:v>
                </c:pt>
                <c:pt idx="1">
                  <c:v>marti</c:v>
                </c:pt>
                <c:pt idx="2">
                  <c:v>miercuri</c:v>
                </c:pt>
                <c:pt idx="3">
                  <c:v>joi</c:v>
                </c:pt>
                <c:pt idx="4">
                  <c:v>vineri</c:v>
                </c:pt>
                <c:pt idx="5">
                  <c:v>sambata</c:v>
                </c:pt>
                <c:pt idx="6">
                  <c:v>duminica</c:v>
                </c:pt>
              </c:strCache>
            </c:strRef>
          </c:cat>
          <c:val>
            <c:numRef>
              <c:f>'NO2  ORARE medii anuale ZILNIC'!$H$8798:$H$8804</c:f>
              <c:numCache>
                <c:formatCode>General</c:formatCode>
                <c:ptCount val="7"/>
                <c:pt idx="0">
                  <c:v>23.07016587677726</c:v>
                </c:pt>
                <c:pt idx="1">
                  <c:v>25.090976190476187</c:v>
                </c:pt>
                <c:pt idx="2">
                  <c:v>23.65042553191487</c:v>
                </c:pt>
                <c:pt idx="3">
                  <c:v>26.28264423076924</c:v>
                </c:pt>
                <c:pt idx="4">
                  <c:v>24.904671532846741</c:v>
                </c:pt>
                <c:pt idx="5">
                  <c:v>18.962440758293834</c:v>
                </c:pt>
                <c:pt idx="6">
                  <c:v>17.043664302600472</c:v>
                </c:pt>
              </c:numCache>
            </c:numRef>
          </c:val>
          <c:smooth val="0"/>
          <c:extLst>
            <c:ext xmlns:c16="http://schemas.microsoft.com/office/drawing/2014/chart" uri="{C3380CC4-5D6E-409C-BE32-E72D297353CC}">
              <c16:uniqueId val="{00000000-7978-4CCC-BD23-AC9F1F0FCF0E}"/>
            </c:ext>
          </c:extLst>
        </c:ser>
        <c:ser>
          <c:idx val="1"/>
          <c:order val="1"/>
          <c:tx>
            <c:strRef>
              <c:f>'NO2  ORARE medii anuale ZILNIC'!$I$8797</c:f>
              <c:strCache>
                <c:ptCount val="1"/>
                <c:pt idx="0">
                  <c:v>2019</c:v>
                </c:pt>
              </c:strCache>
            </c:strRef>
          </c:tx>
          <c:spPr>
            <a:ln w="28575" cap="rnd">
              <a:solidFill>
                <a:srgbClr val="C00000"/>
              </a:solidFill>
              <a:prstDash val="sysDot"/>
              <a:round/>
            </a:ln>
            <a:effectLst/>
          </c:spPr>
          <c:marker>
            <c:symbol val="none"/>
          </c:marker>
          <c:cat>
            <c:strRef>
              <c:f>'NO2  ORARE medii anuale ZILNIC'!$G$8798:$G$8804</c:f>
              <c:strCache>
                <c:ptCount val="7"/>
                <c:pt idx="0">
                  <c:v>luni</c:v>
                </c:pt>
                <c:pt idx="1">
                  <c:v>marti</c:v>
                </c:pt>
                <c:pt idx="2">
                  <c:v>miercuri</c:v>
                </c:pt>
                <c:pt idx="3">
                  <c:v>joi</c:v>
                </c:pt>
                <c:pt idx="4">
                  <c:v>vineri</c:v>
                </c:pt>
                <c:pt idx="5">
                  <c:v>sambata</c:v>
                </c:pt>
                <c:pt idx="6">
                  <c:v>duminica</c:v>
                </c:pt>
              </c:strCache>
            </c:strRef>
          </c:cat>
          <c:val>
            <c:numRef>
              <c:f>'NO2  ORARE medii anuale ZILNIC'!$I$8798:$I$8804</c:f>
              <c:numCache>
                <c:formatCode>General</c:formatCode>
                <c:ptCount val="7"/>
              </c:numCache>
            </c:numRef>
          </c:val>
          <c:smooth val="0"/>
          <c:extLst>
            <c:ext xmlns:c16="http://schemas.microsoft.com/office/drawing/2014/chart" uri="{C3380CC4-5D6E-409C-BE32-E72D297353CC}">
              <c16:uniqueId val="{00000001-7978-4CCC-BD23-AC9F1F0FCF0E}"/>
            </c:ext>
          </c:extLst>
        </c:ser>
        <c:ser>
          <c:idx val="2"/>
          <c:order val="2"/>
          <c:tx>
            <c:strRef>
              <c:f>'NO2  ORARE medii anuale ZILNIC'!$J$8797</c:f>
              <c:strCache>
                <c:ptCount val="1"/>
                <c:pt idx="0">
                  <c:v>2018</c:v>
                </c:pt>
              </c:strCache>
            </c:strRef>
          </c:tx>
          <c:spPr>
            <a:ln>
              <a:prstDash val="sysDash"/>
            </a:ln>
          </c:spPr>
          <c:marker>
            <c:symbol val="none"/>
          </c:marker>
          <c:cat>
            <c:strRef>
              <c:f>'NO2  ORARE medii anuale ZILNIC'!$G$8798:$G$8804</c:f>
              <c:strCache>
                <c:ptCount val="7"/>
                <c:pt idx="0">
                  <c:v>luni</c:v>
                </c:pt>
                <c:pt idx="1">
                  <c:v>marti</c:v>
                </c:pt>
                <c:pt idx="2">
                  <c:v>miercuri</c:v>
                </c:pt>
                <c:pt idx="3">
                  <c:v>joi</c:v>
                </c:pt>
                <c:pt idx="4">
                  <c:v>vineri</c:v>
                </c:pt>
                <c:pt idx="5">
                  <c:v>sambata</c:v>
                </c:pt>
                <c:pt idx="6">
                  <c:v>duminica</c:v>
                </c:pt>
              </c:strCache>
            </c:strRef>
          </c:cat>
          <c:val>
            <c:numRef>
              <c:f>'NO2  ORARE medii anuale ZILNIC'!$J$8798:$J$8804</c:f>
              <c:numCache>
                <c:formatCode>General</c:formatCode>
                <c:ptCount val="7"/>
                <c:pt idx="0">
                  <c:v>27.699402985074617</c:v>
                </c:pt>
                <c:pt idx="1">
                  <c:v>29.257410958904103</c:v>
                </c:pt>
                <c:pt idx="2">
                  <c:v>30.501773533424288</c:v>
                </c:pt>
                <c:pt idx="3">
                  <c:v>31.587783933517994</c:v>
                </c:pt>
                <c:pt idx="4">
                  <c:v>31.749340813464197</c:v>
                </c:pt>
                <c:pt idx="5">
                  <c:v>28.857879213483034</c:v>
                </c:pt>
                <c:pt idx="6">
                  <c:v>24.82962184873951</c:v>
                </c:pt>
              </c:numCache>
            </c:numRef>
          </c:val>
          <c:smooth val="0"/>
          <c:extLst>
            <c:ext xmlns:c16="http://schemas.microsoft.com/office/drawing/2014/chart" uri="{C3380CC4-5D6E-409C-BE32-E72D297353CC}">
              <c16:uniqueId val="{00000002-7978-4CCC-BD23-AC9F1F0FCF0E}"/>
            </c:ext>
          </c:extLst>
        </c:ser>
        <c:ser>
          <c:idx val="3"/>
          <c:order val="3"/>
          <c:tx>
            <c:strRef>
              <c:f>'NO2  ORARE medii anuale ZILNIC'!$K$8797</c:f>
              <c:strCache>
                <c:ptCount val="1"/>
                <c:pt idx="0">
                  <c:v>2017</c:v>
                </c:pt>
              </c:strCache>
            </c:strRef>
          </c:tx>
          <c:spPr>
            <a:ln>
              <a:prstDash val="sysDash"/>
            </a:ln>
          </c:spPr>
          <c:marker>
            <c:symbol val="none"/>
          </c:marker>
          <c:cat>
            <c:strRef>
              <c:f>'NO2  ORARE medii anuale ZILNIC'!$G$8798:$G$8804</c:f>
              <c:strCache>
                <c:ptCount val="7"/>
                <c:pt idx="0">
                  <c:v>luni</c:v>
                </c:pt>
                <c:pt idx="1">
                  <c:v>marti</c:v>
                </c:pt>
                <c:pt idx="2">
                  <c:v>miercuri</c:v>
                </c:pt>
                <c:pt idx="3">
                  <c:v>joi</c:v>
                </c:pt>
                <c:pt idx="4">
                  <c:v>vineri</c:v>
                </c:pt>
                <c:pt idx="5">
                  <c:v>sambata</c:v>
                </c:pt>
                <c:pt idx="6">
                  <c:v>duminica</c:v>
                </c:pt>
              </c:strCache>
            </c:strRef>
          </c:cat>
          <c:val>
            <c:numRef>
              <c:f>'NO2  ORARE medii anuale ZILNIC'!$K$8798:$K$8804</c:f>
              <c:numCache>
                <c:formatCode>General</c:formatCode>
                <c:ptCount val="7"/>
                <c:pt idx="0">
                  <c:v>32.97958771929823</c:v>
                </c:pt>
                <c:pt idx="1">
                  <c:v>35.36574614065178</c:v>
                </c:pt>
                <c:pt idx="2">
                  <c:v>33.775012744265098</c:v>
                </c:pt>
                <c:pt idx="3">
                  <c:v>34.51162048698572</c:v>
                </c:pt>
                <c:pt idx="4">
                  <c:v>34.061716481639593</c:v>
                </c:pt>
                <c:pt idx="5">
                  <c:v>28.726509598603784</c:v>
                </c:pt>
                <c:pt idx="6">
                  <c:v>27.128666666666682</c:v>
                </c:pt>
              </c:numCache>
            </c:numRef>
          </c:val>
          <c:smooth val="0"/>
          <c:extLst>
            <c:ext xmlns:c16="http://schemas.microsoft.com/office/drawing/2014/chart" uri="{C3380CC4-5D6E-409C-BE32-E72D297353CC}">
              <c16:uniqueId val="{00000003-7978-4CCC-BD23-AC9F1F0FCF0E}"/>
            </c:ext>
          </c:extLst>
        </c:ser>
        <c:ser>
          <c:idx val="4"/>
          <c:order val="4"/>
          <c:tx>
            <c:strRef>
              <c:f>'NO2  ORARE medii anuale ZILNIC'!$L$8797</c:f>
              <c:strCache>
                <c:ptCount val="1"/>
                <c:pt idx="0">
                  <c:v>2016</c:v>
                </c:pt>
              </c:strCache>
            </c:strRef>
          </c:tx>
          <c:spPr>
            <a:ln>
              <a:prstDash val="sysDash"/>
            </a:ln>
          </c:spPr>
          <c:marker>
            <c:symbol val="none"/>
          </c:marker>
          <c:cat>
            <c:strRef>
              <c:f>'NO2  ORARE medii anuale ZILNIC'!$G$8798:$G$8804</c:f>
              <c:strCache>
                <c:ptCount val="7"/>
                <c:pt idx="0">
                  <c:v>luni</c:v>
                </c:pt>
                <c:pt idx="1">
                  <c:v>marti</c:v>
                </c:pt>
                <c:pt idx="2">
                  <c:v>miercuri</c:v>
                </c:pt>
                <c:pt idx="3">
                  <c:v>joi</c:v>
                </c:pt>
                <c:pt idx="4">
                  <c:v>vineri</c:v>
                </c:pt>
                <c:pt idx="5">
                  <c:v>sambata</c:v>
                </c:pt>
                <c:pt idx="6">
                  <c:v>duminica</c:v>
                </c:pt>
              </c:strCache>
            </c:strRef>
          </c:cat>
          <c:val>
            <c:numRef>
              <c:f>'NO2  ORARE medii anuale ZILNIC'!$L$8798:$L$8804</c:f>
              <c:numCache>
                <c:formatCode>General</c:formatCode>
                <c:ptCount val="7"/>
                <c:pt idx="0">
                  <c:v>12.942084095063979</c:v>
                </c:pt>
                <c:pt idx="1">
                  <c:v>12.581526032315979</c:v>
                </c:pt>
                <c:pt idx="2">
                  <c:v>13.458501742160271</c:v>
                </c:pt>
                <c:pt idx="3">
                  <c:v>12.745479930191964</c:v>
                </c:pt>
                <c:pt idx="4">
                  <c:v>13.585492957746483</c:v>
                </c:pt>
                <c:pt idx="5">
                  <c:v>13.390508166969147</c:v>
                </c:pt>
                <c:pt idx="6">
                  <c:v>11.835973282442755</c:v>
                </c:pt>
              </c:numCache>
            </c:numRef>
          </c:val>
          <c:smooth val="0"/>
          <c:extLst>
            <c:ext xmlns:c16="http://schemas.microsoft.com/office/drawing/2014/chart" uri="{C3380CC4-5D6E-409C-BE32-E72D297353CC}">
              <c16:uniqueId val="{00000004-7978-4CCC-BD23-AC9F1F0FCF0E}"/>
            </c:ext>
          </c:extLst>
        </c:ser>
        <c:ser>
          <c:idx val="5"/>
          <c:order val="5"/>
          <c:tx>
            <c:strRef>
              <c:f>'NO2  ORARE medii anuale ZILNIC'!$M$8797</c:f>
              <c:strCache>
                <c:ptCount val="1"/>
                <c:pt idx="0">
                  <c:v>2015</c:v>
                </c:pt>
              </c:strCache>
            </c:strRef>
          </c:tx>
          <c:marker>
            <c:symbol val="none"/>
          </c:marker>
          <c:cat>
            <c:strRef>
              <c:f>'NO2  ORARE medii anuale ZILNIC'!$G$8798:$G$8804</c:f>
              <c:strCache>
                <c:ptCount val="7"/>
                <c:pt idx="0">
                  <c:v>luni</c:v>
                </c:pt>
                <c:pt idx="1">
                  <c:v>marti</c:v>
                </c:pt>
                <c:pt idx="2">
                  <c:v>miercuri</c:v>
                </c:pt>
                <c:pt idx="3">
                  <c:v>joi</c:v>
                </c:pt>
                <c:pt idx="4">
                  <c:v>vineri</c:v>
                </c:pt>
                <c:pt idx="5">
                  <c:v>sambata</c:v>
                </c:pt>
                <c:pt idx="6">
                  <c:v>duminica</c:v>
                </c:pt>
              </c:strCache>
            </c:strRef>
          </c:cat>
          <c:val>
            <c:numRef>
              <c:f>'NO2  ORARE medii anuale ZILNIC'!$M$8798:$M$8804</c:f>
              <c:numCache>
                <c:formatCode>General</c:formatCode>
                <c:ptCount val="7"/>
              </c:numCache>
            </c:numRef>
          </c:val>
          <c:smooth val="0"/>
          <c:extLst>
            <c:ext xmlns:c16="http://schemas.microsoft.com/office/drawing/2014/chart" uri="{C3380CC4-5D6E-409C-BE32-E72D297353CC}">
              <c16:uniqueId val="{00000005-7978-4CCC-BD23-AC9F1F0FCF0E}"/>
            </c:ext>
          </c:extLst>
        </c:ser>
        <c:ser>
          <c:idx val="6"/>
          <c:order val="6"/>
          <c:tx>
            <c:strRef>
              <c:f>'NO2  ORARE medii anuale ZILNIC'!$N$8797</c:f>
              <c:strCache>
                <c:ptCount val="1"/>
                <c:pt idx="0">
                  <c:v>2014</c:v>
                </c:pt>
              </c:strCache>
            </c:strRef>
          </c:tx>
          <c:marker>
            <c:symbol val="none"/>
          </c:marker>
          <c:cat>
            <c:strRef>
              <c:f>'NO2  ORARE medii anuale ZILNIC'!$G$8798:$G$8804</c:f>
              <c:strCache>
                <c:ptCount val="7"/>
                <c:pt idx="0">
                  <c:v>luni</c:v>
                </c:pt>
                <c:pt idx="1">
                  <c:v>marti</c:v>
                </c:pt>
                <c:pt idx="2">
                  <c:v>miercuri</c:v>
                </c:pt>
                <c:pt idx="3">
                  <c:v>joi</c:v>
                </c:pt>
                <c:pt idx="4">
                  <c:v>vineri</c:v>
                </c:pt>
                <c:pt idx="5">
                  <c:v>sambata</c:v>
                </c:pt>
                <c:pt idx="6">
                  <c:v>duminica</c:v>
                </c:pt>
              </c:strCache>
            </c:strRef>
          </c:cat>
          <c:val>
            <c:numRef>
              <c:f>'NO2  ORARE medii anuale ZILNIC'!$N$8798:$N$8804</c:f>
              <c:numCache>
                <c:formatCode>General</c:formatCode>
                <c:ptCount val="7"/>
              </c:numCache>
            </c:numRef>
          </c:val>
          <c:smooth val="0"/>
          <c:extLst>
            <c:ext xmlns:c16="http://schemas.microsoft.com/office/drawing/2014/chart" uri="{C3380CC4-5D6E-409C-BE32-E72D297353CC}">
              <c16:uniqueId val="{00000006-7978-4CCC-BD23-AC9F1F0FCF0E}"/>
            </c:ext>
          </c:extLst>
        </c:ser>
        <c:ser>
          <c:idx val="7"/>
          <c:order val="7"/>
          <c:tx>
            <c:strRef>
              <c:f>'NO2  ORARE medii anuale ZILNIC'!$O$8797</c:f>
              <c:strCache>
                <c:ptCount val="1"/>
                <c:pt idx="0">
                  <c:v>MEDIA</c:v>
                </c:pt>
              </c:strCache>
            </c:strRef>
          </c:tx>
          <c:spPr>
            <a:ln w="22225">
              <a:solidFill>
                <a:srgbClr val="FFC000"/>
              </a:solidFill>
            </a:ln>
          </c:spPr>
          <c:marker>
            <c:symbol val="none"/>
          </c:marker>
          <c:cat>
            <c:strRef>
              <c:f>'NO2  ORARE medii anuale ZILNIC'!$G$8798:$G$8804</c:f>
              <c:strCache>
                <c:ptCount val="7"/>
                <c:pt idx="0">
                  <c:v>luni</c:v>
                </c:pt>
                <c:pt idx="1">
                  <c:v>marti</c:v>
                </c:pt>
                <c:pt idx="2">
                  <c:v>miercuri</c:v>
                </c:pt>
                <c:pt idx="3">
                  <c:v>joi</c:v>
                </c:pt>
                <c:pt idx="4">
                  <c:v>vineri</c:v>
                </c:pt>
                <c:pt idx="5">
                  <c:v>sambata</c:v>
                </c:pt>
                <c:pt idx="6">
                  <c:v>duminica</c:v>
                </c:pt>
              </c:strCache>
            </c:strRef>
          </c:cat>
          <c:val>
            <c:numRef>
              <c:f>'NO2  ORARE medii anuale ZILNIC'!$O$8798:$O$8804</c:f>
              <c:numCache>
                <c:formatCode>#,##0.00</c:formatCode>
                <c:ptCount val="7"/>
                <c:pt idx="0">
                  <c:v>24.172810169053523</c:v>
                </c:pt>
                <c:pt idx="1">
                  <c:v>25.573914830587011</c:v>
                </c:pt>
                <c:pt idx="2">
                  <c:v>25.346428387941131</c:v>
                </c:pt>
                <c:pt idx="3">
                  <c:v>26.281882145366229</c:v>
                </c:pt>
                <c:pt idx="4">
                  <c:v>26.075305446424252</c:v>
                </c:pt>
                <c:pt idx="5">
                  <c:v>22.484334434337448</c:v>
                </c:pt>
                <c:pt idx="6">
                  <c:v>20.209481525112352</c:v>
                </c:pt>
              </c:numCache>
            </c:numRef>
          </c:val>
          <c:smooth val="0"/>
          <c:extLst>
            <c:ext xmlns:c16="http://schemas.microsoft.com/office/drawing/2014/chart" uri="{C3380CC4-5D6E-409C-BE32-E72D297353CC}">
              <c16:uniqueId val="{00000007-7978-4CCC-BD23-AC9F1F0FCF0E}"/>
            </c:ext>
          </c:extLst>
        </c:ser>
        <c:dLbls>
          <c:showLegendKey val="0"/>
          <c:showVal val="0"/>
          <c:showCatName val="0"/>
          <c:showSerName val="0"/>
          <c:showPercent val="0"/>
          <c:showBubbleSize val="0"/>
        </c:dLbls>
        <c:smooth val="0"/>
        <c:axId val="1265439680"/>
        <c:axId val="1"/>
      </c:lineChart>
      <c:catAx>
        <c:axId val="1265439680"/>
        <c:scaling>
          <c:orientation val="minMax"/>
        </c:scaling>
        <c:delete val="0"/>
        <c:axPos val="b"/>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65439680"/>
        <c:crosses val="autoZero"/>
        <c:crossBetween val="between"/>
      </c:valAx>
      <c:spPr>
        <a:noFill/>
        <a:ln w="25400">
          <a:noFill/>
        </a:ln>
      </c:spPr>
    </c:plotArea>
    <c:legend>
      <c:legendPos val="r"/>
      <c:legendEntry>
        <c:idx val="1"/>
        <c:delete val="1"/>
      </c:legendEntry>
      <c:layout>
        <c:manualLayout>
          <c:xMode val="edge"/>
          <c:yMode val="edge"/>
          <c:x val="2.9594045968400536E-2"/>
          <c:y val="0.82900240004151027"/>
          <c:w val="0.93961095949671702"/>
          <c:h val="0.15895919806621192"/>
        </c:manualLayout>
      </c:layout>
      <c:overlay val="0"/>
      <c:spPr>
        <a:noFill/>
        <a:ln w="25400">
          <a:no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ro-RO" dirty="0"/>
              <a:t>SB-4</a:t>
            </a:r>
            <a:r>
              <a:rPr lang="ro-RO" baseline="0" dirty="0"/>
              <a:t> </a:t>
            </a:r>
            <a:r>
              <a:rPr lang="ro-RO" dirty="0"/>
              <a:t>NO2 </a:t>
            </a:r>
            <a:r>
              <a:rPr lang="ro-RO" sz="1400" b="0" i="0" u="none" strike="noStrike" baseline="0" dirty="0">
                <a:effectLst/>
              </a:rPr>
              <a:t>(µg/m</a:t>
            </a:r>
            <a:r>
              <a:rPr lang="ro-RO" sz="1400" b="0" i="0" u="none" strike="noStrike" baseline="30000" dirty="0">
                <a:effectLst/>
              </a:rPr>
              <a:t>3</a:t>
            </a:r>
            <a:r>
              <a:rPr lang="ro-RO" sz="1400" b="0" i="0" u="none" strike="noStrike" baseline="0" dirty="0">
                <a:effectLst/>
              </a:rPr>
              <a:t>) </a:t>
            </a:r>
            <a:r>
              <a:rPr lang="ro-RO" dirty="0"/>
              <a:t>Profil săptămânal</a:t>
            </a:r>
          </a:p>
        </c:rich>
      </c:tx>
      <c:layout>
        <c:manualLayout>
          <c:xMode val="edge"/>
          <c:yMode val="edge"/>
          <c:x val="0.28614260108113532"/>
          <c:y val="2.3470245150098688E-2"/>
        </c:manualLayout>
      </c:layout>
      <c:overlay val="0"/>
      <c:spPr>
        <a:noFill/>
        <a:ln w="25400">
          <a:noFill/>
        </a:ln>
      </c:spPr>
    </c:title>
    <c:autoTitleDeleted val="0"/>
    <c:plotArea>
      <c:layout>
        <c:manualLayout>
          <c:layoutTarget val="inner"/>
          <c:xMode val="edge"/>
          <c:yMode val="edge"/>
          <c:x val="6.4661938712914188E-2"/>
          <c:y val="0.14257266285951778"/>
          <c:w val="0.91489258952214614"/>
          <c:h val="0.60464372044658776"/>
        </c:manualLayout>
      </c:layout>
      <c:lineChart>
        <c:grouping val="standard"/>
        <c:varyColors val="0"/>
        <c:ser>
          <c:idx val="0"/>
          <c:order val="0"/>
          <c:tx>
            <c:strRef>
              <c:f>'NO2  ORARE medii anuale ZILNIC'!$H$8797</c:f>
              <c:strCache>
                <c:ptCount val="1"/>
                <c:pt idx="0">
                  <c:v>2020</c:v>
                </c:pt>
              </c:strCache>
            </c:strRef>
          </c:tx>
          <c:spPr>
            <a:ln w="28575" cap="rnd">
              <a:solidFill>
                <a:srgbClr val="C00000"/>
              </a:solidFill>
              <a:prstDash val="sysDash"/>
              <a:round/>
            </a:ln>
            <a:effectLst/>
          </c:spPr>
          <c:marker>
            <c:symbol val="none"/>
          </c:marker>
          <c:cat>
            <c:strRef>
              <c:f>'NO2  ORARE medii anuale ZILNIC'!$G$8798:$G$8804</c:f>
              <c:strCache>
                <c:ptCount val="7"/>
                <c:pt idx="0">
                  <c:v>luni</c:v>
                </c:pt>
                <c:pt idx="1">
                  <c:v>marti</c:v>
                </c:pt>
                <c:pt idx="2">
                  <c:v>miercuri</c:v>
                </c:pt>
                <c:pt idx="3">
                  <c:v>joi</c:v>
                </c:pt>
                <c:pt idx="4">
                  <c:v>vineri</c:v>
                </c:pt>
                <c:pt idx="5">
                  <c:v>sambata</c:v>
                </c:pt>
                <c:pt idx="6">
                  <c:v>duminica</c:v>
                </c:pt>
              </c:strCache>
            </c:strRef>
          </c:cat>
          <c:val>
            <c:numRef>
              <c:f>'NO2  ORARE medii anuale ZILNIC'!$H$8798:$H$8804</c:f>
              <c:numCache>
                <c:formatCode>General</c:formatCode>
                <c:ptCount val="7"/>
                <c:pt idx="0">
                  <c:v>21.549444444444458</c:v>
                </c:pt>
                <c:pt idx="1">
                  <c:v>22.206520618556659</c:v>
                </c:pt>
                <c:pt idx="2">
                  <c:v>20.924867634500448</c:v>
                </c:pt>
                <c:pt idx="3">
                  <c:v>22.038356282271973</c:v>
                </c:pt>
                <c:pt idx="4">
                  <c:v>22.335652173913051</c:v>
                </c:pt>
                <c:pt idx="5">
                  <c:v>19.256317157712278</c:v>
                </c:pt>
                <c:pt idx="6">
                  <c:v>17.13980017376198</c:v>
                </c:pt>
              </c:numCache>
            </c:numRef>
          </c:val>
          <c:smooth val="0"/>
          <c:extLst>
            <c:ext xmlns:c16="http://schemas.microsoft.com/office/drawing/2014/chart" uri="{C3380CC4-5D6E-409C-BE32-E72D297353CC}">
              <c16:uniqueId val="{00000000-4390-469C-8D67-8A8EBCBBFDBE}"/>
            </c:ext>
          </c:extLst>
        </c:ser>
        <c:ser>
          <c:idx val="1"/>
          <c:order val="1"/>
          <c:tx>
            <c:strRef>
              <c:f>'NO2  ORARE medii anuale ZILNIC'!$I$8797</c:f>
              <c:strCache>
                <c:ptCount val="1"/>
                <c:pt idx="0">
                  <c:v>2019</c:v>
                </c:pt>
              </c:strCache>
            </c:strRef>
          </c:tx>
          <c:spPr>
            <a:ln w="28575" cap="rnd">
              <a:solidFill>
                <a:srgbClr val="C00000"/>
              </a:solidFill>
              <a:prstDash val="sysDot"/>
              <a:round/>
            </a:ln>
            <a:effectLst/>
          </c:spPr>
          <c:marker>
            <c:symbol val="none"/>
          </c:marker>
          <c:cat>
            <c:strRef>
              <c:f>'NO2  ORARE medii anuale ZILNIC'!$G$8798:$G$8804</c:f>
              <c:strCache>
                <c:ptCount val="7"/>
                <c:pt idx="0">
                  <c:v>luni</c:v>
                </c:pt>
                <c:pt idx="1">
                  <c:v>marti</c:v>
                </c:pt>
                <c:pt idx="2">
                  <c:v>miercuri</c:v>
                </c:pt>
                <c:pt idx="3">
                  <c:v>joi</c:v>
                </c:pt>
                <c:pt idx="4">
                  <c:v>vineri</c:v>
                </c:pt>
                <c:pt idx="5">
                  <c:v>sambata</c:v>
                </c:pt>
                <c:pt idx="6">
                  <c:v>duminica</c:v>
                </c:pt>
              </c:strCache>
            </c:strRef>
          </c:cat>
          <c:val>
            <c:numRef>
              <c:f>'NO2  ORARE medii anuale ZILNIC'!$I$8798:$I$8804</c:f>
              <c:numCache>
                <c:formatCode>General</c:formatCode>
                <c:ptCount val="7"/>
                <c:pt idx="0">
                  <c:v>22.637639860139842</c:v>
                </c:pt>
                <c:pt idx="1">
                  <c:v>21.685331040412709</c:v>
                </c:pt>
                <c:pt idx="2">
                  <c:v>21.137297527706735</c:v>
                </c:pt>
                <c:pt idx="3">
                  <c:v>22.368654513888899</c:v>
                </c:pt>
                <c:pt idx="4">
                  <c:v>21.695699391833191</c:v>
                </c:pt>
                <c:pt idx="5">
                  <c:v>18.327975673327529</c:v>
                </c:pt>
                <c:pt idx="6">
                  <c:v>17.240825369244131</c:v>
                </c:pt>
              </c:numCache>
            </c:numRef>
          </c:val>
          <c:smooth val="0"/>
          <c:extLst>
            <c:ext xmlns:c16="http://schemas.microsoft.com/office/drawing/2014/chart" uri="{C3380CC4-5D6E-409C-BE32-E72D297353CC}">
              <c16:uniqueId val="{00000001-4390-469C-8D67-8A8EBCBBFDBE}"/>
            </c:ext>
          </c:extLst>
        </c:ser>
        <c:ser>
          <c:idx val="2"/>
          <c:order val="2"/>
          <c:tx>
            <c:strRef>
              <c:f>'NO2  ORARE medii anuale ZILNIC'!$J$8797</c:f>
              <c:strCache>
                <c:ptCount val="1"/>
                <c:pt idx="0">
                  <c:v>2018</c:v>
                </c:pt>
              </c:strCache>
            </c:strRef>
          </c:tx>
          <c:spPr>
            <a:ln>
              <a:prstDash val="sysDash"/>
            </a:ln>
          </c:spPr>
          <c:marker>
            <c:symbol val="none"/>
          </c:marker>
          <c:cat>
            <c:strRef>
              <c:f>'NO2  ORARE medii anuale ZILNIC'!$G$8798:$G$8804</c:f>
              <c:strCache>
                <c:ptCount val="7"/>
                <c:pt idx="0">
                  <c:v>luni</c:v>
                </c:pt>
                <c:pt idx="1">
                  <c:v>marti</c:v>
                </c:pt>
                <c:pt idx="2">
                  <c:v>miercuri</c:v>
                </c:pt>
                <c:pt idx="3">
                  <c:v>joi</c:v>
                </c:pt>
                <c:pt idx="4">
                  <c:v>vineri</c:v>
                </c:pt>
                <c:pt idx="5">
                  <c:v>sambata</c:v>
                </c:pt>
                <c:pt idx="6">
                  <c:v>duminica</c:v>
                </c:pt>
              </c:strCache>
            </c:strRef>
          </c:cat>
          <c:val>
            <c:numRef>
              <c:f>'NO2  ORARE medii anuale ZILNIC'!$J$8798:$J$8804</c:f>
              <c:numCache>
                <c:formatCode>General</c:formatCode>
                <c:ptCount val="7"/>
                <c:pt idx="0">
                  <c:v>21.216795398520993</c:v>
                </c:pt>
                <c:pt idx="1">
                  <c:v>22.331088777219424</c:v>
                </c:pt>
                <c:pt idx="2">
                  <c:v>22.042876480541477</c:v>
                </c:pt>
                <c:pt idx="3">
                  <c:v>22.345637130801663</c:v>
                </c:pt>
                <c:pt idx="4">
                  <c:v>22.893712374581952</c:v>
                </c:pt>
                <c:pt idx="5">
                  <c:v>17.971630434782583</c:v>
                </c:pt>
                <c:pt idx="6">
                  <c:v>14.820476588628779</c:v>
                </c:pt>
              </c:numCache>
            </c:numRef>
          </c:val>
          <c:smooth val="0"/>
          <c:extLst>
            <c:ext xmlns:c16="http://schemas.microsoft.com/office/drawing/2014/chart" uri="{C3380CC4-5D6E-409C-BE32-E72D297353CC}">
              <c16:uniqueId val="{00000002-4390-469C-8D67-8A8EBCBBFDBE}"/>
            </c:ext>
          </c:extLst>
        </c:ser>
        <c:ser>
          <c:idx val="3"/>
          <c:order val="3"/>
          <c:tx>
            <c:strRef>
              <c:f>'NO2  ORARE medii anuale ZILNIC'!$K$8797</c:f>
              <c:strCache>
                <c:ptCount val="1"/>
                <c:pt idx="0">
                  <c:v>2017</c:v>
                </c:pt>
              </c:strCache>
            </c:strRef>
          </c:tx>
          <c:spPr>
            <a:ln>
              <a:prstDash val="sysDash"/>
            </a:ln>
          </c:spPr>
          <c:marker>
            <c:symbol val="none"/>
          </c:marker>
          <c:cat>
            <c:strRef>
              <c:f>'NO2  ORARE medii anuale ZILNIC'!$G$8798:$G$8804</c:f>
              <c:strCache>
                <c:ptCount val="7"/>
                <c:pt idx="0">
                  <c:v>luni</c:v>
                </c:pt>
                <c:pt idx="1">
                  <c:v>marti</c:v>
                </c:pt>
                <c:pt idx="2">
                  <c:v>miercuri</c:v>
                </c:pt>
                <c:pt idx="3">
                  <c:v>joi</c:v>
                </c:pt>
                <c:pt idx="4">
                  <c:v>vineri</c:v>
                </c:pt>
                <c:pt idx="5">
                  <c:v>sambata</c:v>
                </c:pt>
                <c:pt idx="6">
                  <c:v>duminica</c:v>
                </c:pt>
              </c:strCache>
            </c:strRef>
          </c:cat>
          <c:val>
            <c:numRef>
              <c:f>'NO2  ORARE medii anuale ZILNIC'!$K$8798:$K$8804</c:f>
              <c:numCache>
                <c:formatCode>General</c:formatCode>
                <c:ptCount val="7"/>
                <c:pt idx="0">
                  <c:v>16.602040816326525</c:v>
                </c:pt>
                <c:pt idx="1">
                  <c:v>17.445555555555551</c:v>
                </c:pt>
                <c:pt idx="2">
                  <c:v>17.62983050847458</c:v>
                </c:pt>
                <c:pt idx="3">
                  <c:v>18.195724637681153</c:v>
                </c:pt>
                <c:pt idx="4">
                  <c:v>17.729325581395351</c:v>
                </c:pt>
                <c:pt idx="5">
                  <c:v>14.053253588516727</c:v>
                </c:pt>
                <c:pt idx="6">
                  <c:v>13.867461538461539</c:v>
                </c:pt>
              </c:numCache>
            </c:numRef>
          </c:val>
          <c:smooth val="0"/>
          <c:extLst>
            <c:ext xmlns:c16="http://schemas.microsoft.com/office/drawing/2014/chart" uri="{C3380CC4-5D6E-409C-BE32-E72D297353CC}">
              <c16:uniqueId val="{00000003-4390-469C-8D67-8A8EBCBBFDBE}"/>
            </c:ext>
          </c:extLst>
        </c:ser>
        <c:ser>
          <c:idx val="4"/>
          <c:order val="4"/>
          <c:tx>
            <c:strRef>
              <c:f>'NO2  ORARE medii anuale ZILNIC'!$L$8797</c:f>
              <c:strCache>
                <c:ptCount val="1"/>
                <c:pt idx="0">
                  <c:v>2016</c:v>
                </c:pt>
              </c:strCache>
            </c:strRef>
          </c:tx>
          <c:spPr>
            <a:ln>
              <a:prstDash val="sysDash"/>
            </a:ln>
          </c:spPr>
          <c:marker>
            <c:symbol val="none"/>
          </c:marker>
          <c:cat>
            <c:strRef>
              <c:f>'NO2  ORARE medii anuale ZILNIC'!$G$8798:$G$8804</c:f>
              <c:strCache>
                <c:ptCount val="7"/>
                <c:pt idx="0">
                  <c:v>luni</c:v>
                </c:pt>
                <c:pt idx="1">
                  <c:v>marti</c:v>
                </c:pt>
                <c:pt idx="2">
                  <c:v>miercuri</c:v>
                </c:pt>
                <c:pt idx="3">
                  <c:v>joi</c:v>
                </c:pt>
                <c:pt idx="4">
                  <c:v>vineri</c:v>
                </c:pt>
                <c:pt idx="5">
                  <c:v>sambata</c:v>
                </c:pt>
                <c:pt idx="6">
                  <c:v>duminica</c:v>
                </c:pt>
              </c:strCache>
            </c:strRef>
          </c:cat>
          <c:val>
            <c:numRef>
              <c:f>'NO2  ORARE medii anuale ZILNIC'!$L$8798:$L$8804</c:f>
              <c:numCache>
                <c:formatCode>General</c:formatCode>
                <c:ptCount val="7"/>
              </c:numCache>
            </c:numRef>
          </c:val>
          <c:smooth val="0"/>
          <c:extLst>
            <c:ext xmlns:c16="http://schemas.microsoft.com/office/drawing/2014/chart" uri="{C3380CC4-5D6E-409C-BE32-E72D297353CC}">
              <c16:uniqueId val="{00000004-4390-469C-8D67-8A8EBCBBFDBE}"/>
            </c:ext>
          </c:extLst>
        </c:ser>
        <c:ser>
          <c:idx val="5"/>
          <c:order val="5"/>
          <c:tx>
            <c:strRef>
              <c:f>'NO2  ORARE medii anuale ZILNIC'!$M$8797</c:f>
              <c:strCache>
                <c:ptCount val="1"/>
                <c:pt idx="0">
                  <c:v>2015</c:v>
                </c:pt>
              </c:strCache>
            </c:strRef>
          </c:tx>
          <c:marker>
            <c:symbol val="none"/>
          </c:marker>
          <c:cat>
            <c:strRef>
              <c:f>'NO2  ORARE medii anuale ZILNIC'!$G$8798:$G$8804</c:f>
              <c:strCache>
                <c:ptCount val="7"/>
                <c:pt idx="0">
                  <c:v>luni</c:v>
                </c:pt>
                <c:pt idx="1">
                  <c:v>marti</c:v>
                </c:pt>
                <c:pt idx="2">
                  <c:v>miercuri</c:v>
                </c:pt>
                <c:pt idx="3">
                  <c:v>joi</c:v>
                </c:pt>
                <c:pt idx="4">
                  <c:v>vineri</c:v>
                </c:pt>
                <c:pt idx="5">
                  <c:v>sambata</c:v>
                </c:pt>
                <c:pt idx="6">
                  <c:v>duminica</c:v>
                </c:pt>
              </c:strCache>
            </c:strRef>
          </c:cat>
          <c:val>
            <c:numRef>
              <c:f>'NO2  ORARE medii anuale ZILNIC'!$M$8798:$M$8804</c:f>
              <c:numCache>
                <c:formatCode>General</c:formatCode>
                <c:ptCount val="7"/>
              </c:numCache>
            </c:numRef>
          </c:val>
          <c:smooth val="0"/>
          <c:extLst>
            <c:ext xmlns:c16="http://schemas.microsoft.com/office/drawing/2014/chart" uri="{C3380CC4-5D6E-409C-BE32-E72D297353CC}">
              <c16:uniqueId val="{00000005-4390-469C-8D67-8A8EBCBBFDBE}"/>
            </c:ext>
          </c:extLst>
        </c:ser>
        <c:ser>
          <c:idx val="6"/>
          <c:order val="6"/>
          <c:tx>
            <c:strRef>
              <c:f>'NO2  ORARE medii anuale ZILNIC'!$N$8797</c:f>
              <c:strCache>
                <c:ptCount val="1"/>
                <c:pt idx="0">
                  <c:v>2014</c:v>
                </c:pt>
              </c:strCache>
            </c:strRef>
          </c:tx>
          <c:marker>
            <c:symbol val="none"/>
          </c:marker>
          <c:cat>
            <c:strRef>
              <c:f>'NO2  ORARE medii anuale ZILNIC'!$G$8798:$G$8804</c:f>
              <c:strCache>
                <c:ptCount val="7"/>
                <c:pt idx="0">
                  <c:v>luni</c:v>
                </c:pt>
                <c:pt idx="1">
                  <c:v>marti</c:v>
                </c:pt>
                <c:pt idx="2">
                  <c:v>miercuri</c:v>
                </c:pt>
                <c:pt idx="3">
                  <c:v>joi</c:v>
                </c:pt>
                <c:pt idx="4">
                  <c:v>vineri</c:v>
                </c:pt>
                <c:pt idx="5">
                  <c:v>sambata</c:v>
                </c:pt>
                <c:pt idx="6">
                  <c:v>duminica</c:v>
                </c:pt>
              </c:strCache>
            </c:strRef>
          </c:cat>
          <c:val>
            <c:numRef>
              <c:f>'NO2  ORARE medii anuale ZILNIC'!$N$8798:$N$8804</c:f>
              <c:numCache>
                <c:formatCode>General</c:formatCode>
                <c:ptCount val="7"/>
              </c:numCache>
            </c:numRef>
          </c:val>
          <c:smooth val="0"/>
          <c:extLst>
            <c:ext xmlns:c16="http://schemas.microsoft.com/office/drawing/2014/chart" uri="{C3380CC4-5D6E-409C-BE32-E72D297353CC}">
              <c16:uniqueId val="{00000006-4390-469C-8D67-8A8EBCBBFDBE}"/>
            </c:ext>
          </c:extLst>
        </c:ser>
        <c:ser>
          <c:idx val="7"/>
          <c:order val="7"/>
          <c:tx>
            <c:strRef>
              <c:f>'NO2  ORARE medii anuale ZILNIC'!$O$8797</c:f>
              <c:strCache>
                <c:ptCount val="1"/>
                <c:pt idx="0">
                  <c:v>MEDIA</c:v>
                </c:pt>
              </c:strCache>
            </c:strRef>
          </c:tx>
          <c:spPr>
            <a:ln w="22225">
              <a:solidFill>
                <a:srgbClr val="FFC000"/>
              </a:solidFill>
            </a:ln>
          </c:spPr>
          <c:marker>
            <c:symbol val="none"/>
          </c:marker>
          <c:cat>
            <c:strRef>
              <c:f>'NO2  ORARE medii anuale ZILNIC'!$G$8798:$G$8804</c:f>
              <c:strCache>
                <c:ptCount val="7"/>
                <c:pt idx="0">
                  <c:v>luni</c:v>
                </c:pt>
                <c:pt idx="1">
                  <c:v>marti</c:v>
                </c:pt>
                <c:pt idx="2">
                  <c:v>miercuri</c:v>
                </c:pt>
                <c:pt idx="3">
                  <c:v>joi</c:v>
                </c:pt>
                <c:pt idx="4">
                  <c:v>vineri</c:v>
                </c:pt>
                <c:pt idx="5">
                  <c:v>sambata</c:v>
                </c:pt>
                <c:pt idx="6">
                  <c:v>duminica</c:v>
                </c:pt>
              </c:strCache>
            </c:strRef>
          </c:cat>
          <c:val>
            <c:numRef>
              <c:f>'NO2  ORARE medii anuale ZILNIC'!$O$8798:$O$8804</c:f>
              <c:numCache>
                <c:formatCode>#,##0.00</c:formatCode>
                <c:ptCount val="7"/>
                <c:pt idx="0">
                  <c:v>20.501480129857956</c:v>
                </c:pt>
                <c:pt idx="1">
                  <c:v>20.917123997936088</c:v>
                </c:pt>
                <c:pt idx="2">
                  <c:v>20.433718037805811</c:v>
                </c:pt>
                <c:pt idx="3">
                  <c:v>21.237093141160923</c:v>
                </c:pt>
                <c:pt idx="4">
                  <c:v>21.163597380430886</c:v>
                </c:pt>
                <c:pt idx="5">
                  <c:v>17.402294213584778</c:v>
                </c:pt>
                <c:pt idx="6">
                  <c:v>15.767140917524108</c:v>
                </c:pt>
              </c:numCache>
            </c:numRef>
          </c:val>
          <c:smooth val="0"/>
          <c:extLst>
            <c:ext xmlns:c16="http://schemas.microsoft.com/office/drawing/2014/chart" uri="{C3380CC4-5D6E-409C-BE32-E72D297353CC}">
              <c16:uniqueId val="{00000007-4390-469C-8D67-8A8EBCBBFDBE}"/>
            </c:ext>
          </c:extLst>
        </c:ser>
        <c:dLbls>
          <c:showLegendKey val="0"/>
          <c:showVal val="0"/>
          <c:showCatName val="0"/>
          <c:showSerName val="0"/>
          <c:showPercent val="0"/>
          <c:showBubbleSize val="0"/>
        </c:dLbls>
        <c:smooth val="0"/>
        <c:axId val="1363390783"/>
        <c:axId val="1"/>
      </c:lineChart>
      <c:catAx>
        <c:axId val="1363390783"/>
        <c:scaling>
          <c:orientation val="minMax"/>
        </c:scaling>
        <c:delete val="0"/>
        <c:axPos val="b"/>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max val="4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63390783"/>
        <c:crosses val="autoZero"/>
        <c:crossBetween val="between"/>
      </c:valAx>
      <c:spPr>
        <a:noFill/>
        <a:ln w="25400">
          <a:noFill/>
        </a:ln>
      </c:spPr>
    </c:plotArea>
    <c:legend>
      <c:legendPos val="r"/>
      <c:legendEntry>
        <c:idx val="4"/>
        <c:delete val="1"/>
      </c:legendEntry>
      <c:legendEntry>
        <c:idx val="5"/>
        <c:delete val="1"/>
      </c:legendEntry>
      <c:legendEntry>
        <c:idx val="6"/>
        <c:delete val="1"/>
      </c:legendEntry>
      <c:layout>
        <c:manualLayout>
          <c:xMode val="edge"/>
          <c:yMode val="edge"/>
          <c:x val="2.9594045968400536E-2"/>
          <c:y val="0.82900240004151027"/>
          <c:w val="0.93961095949671702"/>
          <c:h val="0.15895919806621192"/>
        </c:manualLayout>
      </c:layout>
      <c:overlay val="0"/>
      <c:spPr>
        <a:noFill/>
        <a:ln w="25400">
          <a:no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ro-RO" dirty="0"/>
              <a:t>SB-</a:t>
            </a:r>
            <a:r>
              <a:rPr lang="en-US" dirty="0"/>
              <a:t>4</a:t>
            </a:r>
            <a:r>
              <a:rPr lang="ro-RO" dirty="0"/>
              <a:t> PM10 Profil săptămânal an calendaristic</a:t>
            </a:r>
          </a:p>
        </c:rich>
      </c:tx>
      <c:overlay val="0"/>
      <c:spPr>
        <a:noFill/>
        <a:ln w="25400">
          <a:noFill/>
        </a:ln>
      </c:spPr>
    </c:title>
    <c:autoTitleDeleted val="0"/>
    <c:plotArea>
      <c:layout>
        <c:manualLayout>
          <c:layoutTarget val="inner"/>
          <c:xMode val="edge"/>
          <c:yMode val="edge"/>
          <c:x val="7.537230549507945E-2"/>
          <c:y val="0.15318108651519843"/>
          <c:w val="0.89284458459197813"/>
          <c:h val="0.64259855071617511"/>
        </c:manualLayout>
      </c:layout>
      <c:lineChart>
        <c:grouping val="standard"/>
        <c:varyColors val="0"/>
        <c:ser>
          <c:idx val="0"/>
          <c:order val="0"/>
          <c:tx>
            <c:strRef>
              <c:f>'[Copy of PM10 NO2 zi profil lunar saptamanal  zilnic_SB-4.xls]PM10 saptamana'!$H$379</c:f>
              <c:strCache>
                <c:ptCount val="1"/>
                <c:pt idx="0">
                  <c:v>2020</c:v>
                </c:pt>
              </c:strCache>
            </c:strRef>
          </c:tx>
          <c:spPr>
            <a:ln w="28575" cap="rnd">
              <a:solidFill>
                <a:schemeClr val="accent1"/>
              </a:solidFill>
              <a:prstDash val="sysDot"/>
              <a:round/>
            </a:ln>
            <a:effectLst/>
          </c:spPr>
          <c:marker>
            <c:symbol val="none"/>
          </c:marker>
          <c:cat>
            <c:strRef>
              <c:f>'[Copy of PM10 NO2 zi profil lunar saptamanal  zilnic_SB-4.xls]PM10 saptamana'!$G$380:$G$386</c:f>
              <c:strCache>
                <c:ptCount val="7"/>
                <c:pt idx="0">
                  <c:v>luni</c:v>
                </c:pt>
                <c:pt idx="1">
                  <c:v>marti</c:v>
                </c:pt>
                <c:pt idx="2">
                  <c:v>miercuri</c:v>
                </c:pt>
                <c:pt idx="3">
                  <c:v>joi</c:v>
                </c:pt>
                <c:pt idx="4">
                  <c:v>vineri</c:v>
                </c:pt>
                <c:pt idx="5">
                  <c:v>sambata</c:v>
                </c:pt>
                <c:pt idx="6">
                  <c:v>duminica</c:v>
                </c:pt>
              </c:strCache>
            </c:strRef>
          </c:cat>
          <c:val>
            <c:numRef>
              <c:f>'[Copy of PM10 NO2 zi profil lunar saptamanal  zilnic_SB-4.xls]PM10 saptamana'!$H$380:$H$386</c:f>
              <c:numCache>
                <c:formatCode>General</c:formatCode>
                <c:ptCount val="7"/>
                <c:pt idx="0">
                  <c:v>25.409285714285712</c:v>
                </c:pt>
                <c:pt idx="1">
                  <c:v>24.64777777777778</c:v>
                </c:pt>
                <c:pt idx="2">
                  <c:v>21.855357142857148</c:v>
                </c:pt>
                <c:pt idx="3">
                  <c:v>21.577241379310347</c:v>
                </c:pt>
                <c:pt idx="4">
                  <c:v>26.601034482758628</c:v>
                </c:pt>
                <c:pt idx="5">
                  <c:v>25.422500000000007</c:v>
                </c:pt>
                <c:pt idx="6">
                  <c:v>23.709642857142857</c:v>
                </c:pt>
              </c:numCache>
            </c:numRef>
          </c:val>
          <c:smooth val="0"/>
          <c:extLst>
            <c:ext xmlns:c16="http://schemas.microsoft.com/office/drawing/2014/chart" uri="{C3380CC4-5D6E-409C-BE32-E72D297353CC}">
              <c16:uniqueId val="{00000000-209C-4599-B58C-81F7C0453076}"/>
            </c:ext>
          </c:extLst>
        </c:ser>
        <c:ser>
          <c:idx val="1"/>
          <c:order val="1"/>
          <c:tx>
            <c:strRef>
              <c:f>'[Copy of PM10 NO2 zi profil lunar saptamanal  zilnic_SB-4.xls]PM10 saptamana'!$I$379</c:f>
              <c:strCache>
                <c:ptCount val="1"/>
                <c:pt idx="0">
                  <c:v>2019</c:v>
                </c:pt>
              </c:strCache>
            </c:strRef>
          </c:tx>
          <c:spPr>
            <a:ln w="28575" cap="rnd">
              <a:solidFill>
                <a:srgbClr val="C00000"/>
              </a:solidFill>
              <a:prstDash val="sysDot"/>
              <a:round/>
            </a:ln>
            <a:effectLst/>
          </c:spPr>
          <c:marker>
            <c:symbol val="none"/>
          </c:marker>
          <c:cat>
            <c:strRef>
              <c:f>'[Copy of PM10 NO2 zi profil lunar saptamanal  zilnic_SB-4.xls]PM10 saptamana'!$G$380:$G$386</c:f>
              <c:strCache>
                <c:ptCount val="7"/>
                <c:pt idx="0">
                  <c:v>luni</c:v>
                </c:pt>
                <c:pt idx="1">
                  <c:v>marti</c:v>
                </c:pt>
                <c:pt idx="2">
                  <c:v>miercuri</c:v>
                </c:pt>
                <c:pt idx="3">
                  <c:v>joi</c:v>
                </c:pt>
                <c:pt idx="4">
                  <c:v>vineri</c:v>
                </c:pt>
                <c:pt idx="5">
                  <c:v>sambata</c:v>
                </c:pt>
                <c:pt idx="6">
                  <c:v>duminica</c:v>
                </c:pt>
              </c:strCache>
            </c:strRef>
          </c:cat>
          <c:val>
            <c:numRef>
              <c:f>'[Copy of PM10 NO2 zi profil lunar saptamanal  zilnic_SB-4.xls]PM10 saptamana'!$I$380:$I$386</c:f>
              <c:numCache>
                <c:formatCode>General</c:formatCode>
                <c:ptCount val="7"/>
                <c:pt idx="0">
                  <c:v>22.726595744680846</c:v>
                </c:pt>
                <c:pt idx="1">
                  <c:v>23.65291666666667</c:v>
                </c:pt>
                <c:pt idx="2">
                  <c:v>21.809800000000006</c:v>
                </c:pt>
                <c:pt idx="3">
                  <c:v>22.251020408163274</c:v>
                </c:pt>
                <c:pt idx="4">
                  <c:v>21.213599999999996</c:v>
                </c:pt>
                <c:pt idx="5">
                  <c:v>18.469400000000004</c:v>
                </c:pt>
                <c:pt idx="6">
                  <c:v>18.78145833333333</c:v>
                </c:pt>
              </c:numCache>
            </c:numRef>
          </c:val>
          <c:smooth val="0"/>
          <c:extLst>
            <c:ext xmlns:c16="http://schemas.microsoft.com/office/drawing/2014/chart" uri="{C3380CC4-5D6E-409C-BE32-E72D297353CC}">
              <c16:uniqueId val="{00000001-209C-4599-B58C-81F7C0453076}"/>
            </c:ext>
          </c:extLst>
        </c:ser>
        <c:ser>
          <c:idx val="2"/>
          <c:order val="2"/>
          <c:tx>
            <c:strRef>
              <c:f>'[Copy of PM10 NO2 zi profil lunar saptamanal  zilnic_SB-4.xls]PM10 saptamana'!$J$379</c:f>
              <c:strCache>
                <c:ptCount val="1"/>
                <c:pt idx="0">
                  <c:v>2018</c:v>
                </c:pt>
              </c:strCache>
            </c:strRef>
          </c:tx>
          <c:spPr>
            <a:ln>
              <a:prstDash val="sysDot"/>
            </a:ln>
          </c:spPr>
          <c:marker>
            <c:symbol val="none"/>
          </c:marker>
          <c:cat>
            <c:strRef>
              <c:f>'[Copy of PM10 NO2 zi profil lunar saptamanal  zilnic_SB-4.xls]PM10 saptamana'!$G$380:$G$386</c:f>
              <c:strCache>
                <c:ptCount val="7"/>
                <c:pt idx="0">
                  <c:v>luni</c:v>
                </c:pt>
                <c:pt idx="1">
                  <c:v>marti</c:v>
                </c:pt>
                <c:pt idx="2">
                  <c:v>miercuri</c:v>
                </c:pt>
                <c:pt idx="3">
                  <c:v>joi</c:v>
                </c:pt>
                <c:pt idx="4">
                  <c:v>vineri</c:v>
                </c:pt>
                <c:pt idx="5">
                  <c:v>sambata</c:v>
                </c:pt>
                <c:pt idx="6">
                  <c:v>duminica</c:v>
                </c:pt>
              </c:strCache>
            </c:strRef>
          </c:cat>
          <c:val>
            <c:numRef>
              <c:f>'[Copy of PM10 NO2 zi profil lunar saptamanal  zilnic_SB-4.xls]PM10 saptamana'!$J$380:$J$386</c:f>
              <c:numCache>
                <c:formatCode>General</c:formatCode>
                <c:ptCount val="7"/>
                <c:pt idx="0">
                  <c:v>22.076037735849056</c:v>
                </c:pt>
                <c:pt idx="1">
                  <c:v>24.247884615384617</c:v>
                </c:pt>
                <c:pt idx="2">
                  <c:v>22.413653846153842</c:v>
                </c:pt>
                <c:pt idx="3">
                  <c:v>22.255384615384614</c:v>
                </c:pt>
                <c:pt idx="4">
                  <c:v>23.199423076923075</c:v>
                </c:pt>
                <c:pt idx="5">
                  <c:v>22.464615384615385</c:v>
                </c:pt>
                <c:pt idx="6">
                  <c:v>20.263269230769232</c:v>
                </c:pt>
              </c:numCache>
            </c:numRef>
          </c:val>
          <c:smooth val="0"/>
          <c:extLst>
            <c:ext xmlns:c16="http://schemas.microsoft.com/office/drawing/2014/chart" uri="{C3380CC4-5D6E-409C-BE32-E72D297353CC}">
              <c16:uniqueId val="{00000002-209C-4599-B58C-81F7C0453076}"/>
            </c:ext>
          </c:extLst>
        </c:ser>
        <c:ser>
          <c:idx val="3"/>
          <c:order val="3"/>
          <c:tx>
            <c:strRef>
              <c:f>'[Copy of PM10 NO2 zi profil lunar saptamanal  zilnic_SB-4.xls]PM10 saptamana'!$K$379</c:f>
              <c:strCache>
                <c:ptCount val="1"/>
                <c:pt idx="0">
                  <c:v>2017</c:v>
                </c:pt>
              </c:strCache>
            </c:strRef>
          </c:tx>
          <c:spPr>
            <a:ln>
              <a:prstDash val="sysDot"/>
            </a:ln>
          </c:spPr>
          <c:marker>
            <c:symbol val="none"/>
          </c:marker>
          <c:cat>
            <c:strRef>
              <c:f>'[Copy of PM10 NO2 zi profil lunar saptamanal  zilnic_SB-4.xls]PM10 saptamana'!$G$380:$G$386</c:f>
              <c:strCache>
                <c:ptCount val="7"/>
                <c:pt idx="0">
                  <c:v>luni</c:v>
                </c:pt>
                <c:pt idx="1">
                  <c:v>marti</c:v>
                </c:pt>
                <c:pt idx="2">
                  <c:v>miercuri</c:v>
                </c:pt>
                <c:pt idx="3">
                  <c:v>joi</c:v>
                </c:pt>
                <c:pt idx="4">
                  <c:v>vineri</c:v>
                </c:pt>
                <c:pt idx="5">
                  <c:v>sambata</c:v>
                </c:pt>
                <c:pt idx="6">
                  <c:v>duminica</c:v>
                </c:pt>
              </c:strCache>
            </c:strRef>
          </c:cat>
          <c:val>
            <c:numRef>
              <c:f>'[Copy of PM10 NO2 zi profil lunar saptamanal  zilnic_SB-4.xls]PM10 saptamana'!$K$380:$K$386</c:f>
              <c:numCache>
                <c:formatCode>General</c:formatCode>
                <c:ptCount val="7"/>
                <c:pt idx="0">
                  <c:v>20.387777777777778</c:v>
                </c:pt>
                <c:pt idx="1">
                  <c:v>20.188333333333336</c:v>
                </c:pt>
                <c:pt idx="2">
                  <c:v>23.714210526315796</c:v>
                </c:pt>
                <c:pt idx="3">
                  <c:v>25.053157894736842</c:v>
                </c:pt>
                <c:pt idx="4">
                  <c:v>29.069473684210521</c:v>
                </c:pt>
                <c:pt idx="5">
                  <c:v>22.662631578947369</c:v>
                </c:pt>
                <c:pt idx="6">
                  <c:v>20.367894736842107</c:v>
                </c:pt>
              </c:numCache>
            </c:numRef>
          </c:val>
          <c:smooth val="0"/>
          <c:extLst>
            <c:ext xmlns:c16="http://schemas.microsoft.com/office/drawing/2014/chart" uri="{C3380CC4-5D6E-409C-BE32-E72D297353CC}">
              <c16:uniqueId val="{00000003-209C-4599-B58C-81F7C0453076}"/>
            </c:ext>
          </c:extLst>
        </c:ser>
        <c:ser>
          <c:idx val="4"/>
          <c:order val="4"/>
          <c:tx>
            <c:strRef>
              <c:f>'[Copy of PM10 NO2 zi profil lunar saptamanal  zilnic_SB-4.xls]PM10 saptamana'!$L$379</c:f>
              <c:strCache>
                <c:ptCount val="1"/>
                <c:pt idx="0">
                  <c:v>2016</c:v>
                </c:pt>
              </c:strCache>
            </c:strRef>
          </c:tx>
          <c:spPr>
            <a:ln>
              <a:prstDash val="sysDot"/>
            </a:ln>
          </c:spPr>
          <c:marker>
            <c:symbol val="none"/>
          </c:marker>
          <c:cat>
            <c:strRef>
              <c:f>'[Copy of PM10 NO2 zi profil lunar saptamanal  zilnic_SB-4.xls]PM10 saptamana'!$G$380:$G$386</c:f>
              <c:strCache>
                <c:ptCount val="7"/>
                <c:pt idx="0">
                  <c:v>luni</c:v>
                </c:pt>
                <c:pt idx="1">
                  <c:v>marti</c:v>
                </c:pt>
                <c:pt idx="2">
                  <c:v>miercuri</c:v>
                </c:pt>
                <c:pt idx="3">
                  <c:v>joi</c:v>
                </c:pt>
                <c:pt idx="4">
                  <c:v>vineri</c:v>
                </c:pt>
                <c:pt idx="5">
                  <c:v>sambata</c:v>
                </c:pt>
                <c:pt idx="6">
                  <c:v>duminica</c:v>
                </c:pt>
              </c:strCache>
            </c:strRef>
          </c:cat>
          <c:val>
            <c:numRef>
              <c:f>'[Copy of PM10 NO2 zi profil lunar saptamanal  zilnic_SB-4.xls]PM10 saptamana'!$L$380:$L$386</c:f>
              <c:numCache>
                <c:formatCode>General</c:formatCode>
                <c:ptCount val="7"/>
                <c:pt idx="0">
                  <c:v>20.387777777777778</c:v>
                </c:pt>
                <c:pt idx="1">
                  <c:v>17.975789473684213</c:v>
                </c:pt>
                <c:pt idx="2">
                  <c:v>15.122777777777777</c:v>
                </c:pt>
                <c:pt idx="3">
                  <c:v>15.638888888888886</c:v>
                </c:pt>
                <c:pt idx="4">
                  <c:v>16.446842105263158</c:v>
                </c:pt>
                <c:pt idx="5">
                  <c:v>11.378947368421054</c:v>
                </c:pt>
                <c:pt idx="6">
                  <c:v>11.47421052631579</c:v>
                </c:pt>
              </c:numCache>
            </c:numRef>
          </c:val>
          <c:smooth val="0"/>
          <c:extLst>
            <c:ext xmlns:c16="http://schemas.microsoft.com/office/drawing/2014/chart" uri="{C3380CC4-5D6E-409C-BE32-E72D297353CC}">
              <c16:uniqueId val="{00000004-209C-4599-B58C-81F7C0453076}"/>
            </c:ext>
          </c:extLst>
        </c:ser>
        <c:ser>
          <c:idx val="5"/>
          <c:order val="5"/>
          <c:tx>
            <c:strRef>
              <c:f>'[Copy of PM10 NO2 zi profil lunar saptamanal  zilnic_SB-4.xls]PM10 saptamana'!$M$379</c:f>
              <c:strCache>
                <c:ptCount val="1"/>
                <c:pt idx="0">
                  <c:v>2015</c:v>
                </c:pt>
              </c:strCache>
            </c:strRef>
          </c:tx>
          <c:spPr>
            <a:ln>
              <a:prstDash val="sysDot"/>
            </a:ln>
          </c:spPr>
          <c:marker>
            <c:symbol val="none"/>
          </c:marker>
          <c:cat>
            <c:strRef>
              <c:f>'[Copy of PM10 NO2 zi profil lunar saptamanal  zilnic_SB-4.xls]PM10 saptamana'!$G$380:$G$386</c:f>
              <c:strCache>
                <c:ptCount val="7"/>
                <c:pt idx="0">
                  <c:v>luni</c:v>
                </c:pt>
                <c:pt idx="1">
                  <c:v>marti</c:v>
                </c:pt>
                <c:pt idx="2">
                  <c:v>miercuri</c:v>
                </c:pt>
                <c:pt idx="3">
                  <c:v>joi</c:v>
                </c:pt>
                <c:pt idx="4">
                  <c:v>vineri</c:v>
                </c:pt>
                <c:pt idx="5">
                  <c:v>sambata</c:v>
                </c:pt>
                <c:pt idx="6">
                  <c:v>duminica</c:v>
                </c:pt>
              </c:strCache>
            </c:strRef>
          </c:cat>
          <c:val>
            <c:numRef>
              <c:f>'[Copy of PM10 NO2 zi profil lunar saptamanal  zilnic_SB-4.xls]PM10 saptamana'!$M$380:$M$386</c:f>
              <c:numCache>
                <c:formatCode>General</c:formatCode>
                <c:ptCount val="7"/>
              </c:numCache>
            </c:numRef>
          </c:val>
          <c:smooth val="0"/>
          <c:extLst>
            <c:ext xmlns:c16="http://schemas.microsoft.com/office/drawing/2014/chart" uri="{C3380CC4-5D6E-409C-BE32-E72D297353CC}">
              <c16:uniqueId val="{00000005-209C-4599-B58C-81F7C0453076}"/>
            </c:ext>
          </c:extLst>
        </c:ser>
        <c:ser>
          <c:idx val="6"/>
          <c:order val="6"/>
          <c:tx>
            <c:strRef>
              <c:f>'[Copy of PM10 NO2 zi profil lunar saptamanal  zilnic_SB-4.xls]PM10 saptamana'!$N$379</c:f>
              <c:strCache>
                <c:ptCount val="1"/>
                <c:pt idx="0">
                  <c:v>2014</c:v>
                </c:pt>
              </c:strCache>
            </c:strRef>
          </c:tx>
          <c:spPr>
            <a:ln>
              <a:prstDash val="sysDot"/>
            </a:ln>
          </c:spPr>
          <c:marker>
            <c:symbol val="none"/>
          </c:marker>
          <c:cat>
            <c:strRef>
              <c:f>'[Copy of PM10 NO2 zi profil lunar saptamanal  zilnic_SB-4.xls]PM10 saptamana'!$G$380:$G$386</c:f>
              <c:strCache>
                <c:ptCount val="7"/>
                <c:pt idx="0">
                  <c:v>luni</c:v>
                </c:pt>
                <c:pt idx="1">
                  <c:v>marti</c:v>
                </c:pt>
                <c:pt idx="2">
                  <c:v>miercuri</c:v>
                </c:pt>
                <c:pt idx="3">
                  <c:v>joi</c:v>
                </c:pt>
                <c:pt idx="4">
                  <c:v>vineri</c:v>
                </c:pt>
                <c:pt idx="5">
                  <c:v>sambata</c:v>
                </c:pt>
                <c:pt idx="6">
                  <c:v>duminica</c:v>
                </c:pt>
              </c:strCache>
            </c:strRef>
          </c:cat>
          <c:val>
            <c:numRef>
              <c:f>'[Copy of PM10 NO2 zi profil lunar saptamanal  zilnic_SB-4.xls]PM10 saptamana'!$N$380:$N$386</c:f>
              <c:numCache>
                <c:formatCode>General</c:formatCode>
                <c:ptCount val="7"/>
                <c:pt idx="0">
                  <c:v>18.455000000000002</c:v>
                </c:pt>
                <c:pt idx="1">
                  <c:v>20.270789473684211</c:v>
                </c:pt>
                <c:pt idx="2">
                  <c:v>22.088157894736838</c:v>
                </c:pt>
                <c:pt idx="3">
                  <c:v>22.480000000000004</c:v>
                </c:pt>
                <c:pt idx="4">
                  <c:v>20.073157894736841</c:v>
                </c:pt>
                <c:pt idx="5">
                  <c:v>20.462894736842117</c:v>
                </c:pt>
                <c:pt idx="6">
                  <c:v>16.111842105263158</c:v>
                </c:pt>
              </c:numCache>
            </c:numRef>
          </c:val>
          <c:smooth val="0"/>
          <c:extLst>
            <c:ext xmlns:c16="http://schemas.microsoft.com/office/drawing/2014/chart" uri="{C3380CC4-5D6E-409C-BE32-E72D297353CC}">
              <c16:uniqueId val="{00000006-209C-4599-B58C-81F7C0453076}"/>
            </c:ext>
          </c:extLst>
        </c:ser>
        <c:ser>
          <c:idx val="7"/>
          <c:order val="7"/>
          <c:tx>
            <c:strRef>
              <c:f>'[Copy of PM10 NO2 zi profil lunar saptamanal  zilnic_SB-4.xls]PM10 saptamana'!$O$379</c:f>
              <c:strCache>
                <c:ptCount val="1"/>
                <c:pt idx="0">
                  <c:v>MEDIA</c:v>
                </c:pt>
              </c:strCache>
            </c:strRef>
          </c:tx>
          <c:marker>
            <c:symbol val="none"/>
          </c:marker>
          <c:cat>
            <c:strRef>
              <c:f>'[Copy of PM10 NO2 zi profil lunar saptamanal  zilnic_SB-4.xls]PM10 saptamana'!$G$380:$G$386</c:f>
              <c:strCache>
                <c:ptCount val="7"/>
                <c:pt idx="0">
                  <c:v>luni</c:v>
                </c:pt>
                <c:pt idx="1">
                  <c:v>marti</c:v>
                </c:pt>
                <c:pt idx="2">
                  <c:v>miercuri</c:v>
                </c:pt>
                <c:pt idx="3">
                  <c:v>joi</c:v>
                </c:pt>
                <c:pt idx="4">
                  <c:v>vineri</c:v>
                </c:pt>
                <c:pt idx="5">
                  <c:v>sambata</c:v>
                </c:pt>
                <c:pt idx="6">
                  <c:v>duminica</c:v>
                </c:pt>
              </c:strCache>
            </c:strRef>
          </c:cat>
          <c:val>
            <c:numRef>
              <c:f>'[Copy of PM10 NO2 zi profil lunar saptamanal  zilnic_SB-4.xls]PM10 saptamana'!$O$380:$O$386</c:f>
              <c:numCache>
                <c:formatCode>#,##0.00</c:formatCode>
                <c:ptCount val="7"/>
                <c:pt idx="0">
                  <c:v>20.806637807217093</c:v>
                </c:pt>
                <c:pt idx="1">
                  <c:v>21.830581890088471</c:v>
                </c:pt>
                <c:pt idx="2">
                  <c:v>21.167326197973569</c:v>
                </c:pt>
                <c:pt idx="3">
                  <c:v>21.54261553108066</c:v>
                </c:pt>
                <c:pt idx="4">
                  <c:v>22.767255207315372</c:v>
                </c:pt>
                <c:pt idx="5">
                  <c:v>20.143498178137655</c:v>
                </c:pt>
                <c:pt idx="6">
                  <c:v>18.451386298277743</c:v>
                </c:pt>
              </c:numCache>
            </c:numRef>
          </c:val>
          <c:smooth val="0"/>
          <c:extLst>
            <c:ext xmlns:c16="http://schemas.microsoft.com/office/drawing/2014/chart" uri="{C3380CC4-5D6E-409C-BE32-E72D297353CC}">
              <c16:uniqueId val="{00000007-209C-4599-B58C-81F7C0453076}"/>
            </c:ext>
          </c:extLst>
        </c:ser>
        <c:dLbls>
          <c:showLegendKey val="0"/>
          <c:showVal val="0"/>
          <c:showCatName val="0"/>
          <c:showSerName val="0"/>
          <c:showPercent val="0"/>
          <c:showBubbleSize val="0"/>
        </c:dLbls>
        <c:smooth val="0"/>
        <c:axId val="927987023"/>
        <c:axId val="1"/>
      </c:lineChart>
      <c:catAx>
        <c:axId val="927987023"/>
        <c:scaling>
          <c:orientation val="minMax"/>
        </c:scaling>
        <c:delete val="0"/>
        <c:axPos val="b"/>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27987023"/>
        <c:crosses val="autoZero"/>
        <c:crossBetween val="between"/>
      </c:valAx>
      <c:spPr>
        <a:noFill/>
        <a:ln w="25400">
          <a:noFill/>
        </a:ln>
      </c:spPr>
    </c:plotArea>
    <c:legend>
      <c:legendPos val="r"/>
      <c:legendEntry>
        <c:idx val="5"/>
        <c:delete val="1"/>
      </c:legendEntry>
      <c:layout>
        <c:manualLayout>
          <c:xMode val="edge"/>
          <c:yMode val="edge"/>
          <c:x val="0.19539630441986333"/>
          <c:y val="0.84718030109250042"/>
          <c:w val="0.77557492938633177"/>
          <c:h val="0.13733547005254476"/>
        </c:manualLayout>
      </c:layout>
      <c:overlay val="0"/>
      <c:spPr>
        <a:noFill/>
        <a:ln w="25400">
          <a:no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ro-RO" dirty="0"/>
              <a:t>SB-1 PM10 Profil săptămânal an calendaristic</a:t>
            </a:r>
          </a:p>
        </c:rich>
      </c:tx>
      <c:layout>
        <c:manualLayout>
          <c:xMode val="edge"/>
          <c:yMode val="edge"/>
          <c:x val="0.26474268130405854"/>
          <c:y val="2.4719184227992626E-2"/>
        </c:manualLayout>
      </c:layout>
      <c:overlay val="0"/>
      <c:spPr>
        <a:noFill/>
        <a:ln w="25400">
          <a:noFill/>
        </a:ln>
      </c:spPr>
    </c:title>
    <c:autoTitleDeleted val="0"/>
    <c:plotArea>
      <c:layout>
        <c:manualLayout>
          <c:layoutTarget val="inner"/>
          <c:xMode val="edge"/>
          <c:yMode val="edge"/>
          <c:x val="7.537226395431687E-2"/>
          <c:y val="0.14082149440120209"/>
          <c:w val="0.89284458459197813"/>
          <c:h val="0.60139991033618745"/>
        </c:manualLayout>
      </c:layout>
      <c:lineChart>
        <c:grouping val="standard"/>
        <c:varyColors val="0"/>
        <c:ser>
          <c:idx val="0"/>
          <c:order val="0"/>
          <c:tx>
            <c:strRef>
              <c:f>'PM10 saptamana'!$H$379</c:f>
              <c:strCache>
                <c:ptCount val="1"/>
                <c:pt idx="0">
                  <c:v>2020</c:v>
                </c:pt>
              </c:strCache>
            </c:strRef>
          </c:tx>
          <c:spPr>
            <a:ln w="28575" cap="rnd">
              <a:solidFill>
                <a:schemeClr val="accent1"/>
              </a:solidFill>
              <a:prstDash val="sysDot"/>
              <a:round/>
            </a:ln>
            <a:effectLst/>
          </c:spPr>
          <c:marker>
            <c:symbol val="none"/>
          </c:marker>
          <c:cat>
            <c:strRef>
              <c:f>'PM10 saptamana'!$G$380:$G$386</c:f>
              <c:strCache>
                <c:ptCount val="7"/>
                <c:pt idx="0">
                  <c:v>luni</c:v>
                </c:pt>
                <c:pt idx="1">
                  <c:v>marti</c:v>
                </c:pt>
                <c:pt idx="2">
                  <c:v>miercuri</c:v>
                </c:pt>
                <c:pt idx="3">
                  <c:v>joi</c:v>
                </c:pt>
                <c:pt idx="4">
                  <c:v>vineri</c:v>
                </c:pt>
                <c:pt idx="5">
                  <c:v>sambata</c:v>
                </c:pt>
                <c:pt idx="6">
                  <c:v>duminica</c:v>
                </c:pt>
              </c:strCache>
            </c:strRef>
          </c:cat>
          <c:val>
            <c:numRef>
              <c:f>'PM10 saptamana'!$H$380:$H$386</c:f>
              <c:numCache>
                <c:formatCode>General</c:formatCode>
                <c:ptCount val="7"/>
                <c:pt idx="0">
                  <c:v>19.418372093023258</c:v>
                </c:pt>
                <c:pt idx="1">
                  <c:v>18.324651162790698</c:v>
                </c:pt>
                <c:pt idx="2">
                  <c:v>18.044545454545457</c:v>
                </c:pt>
                <c:pt idx="3">
                  <c:v>18.857954545454547</c:v>
                </c:pt>
                <c:pt idx="4">
                  <c:v>20.410000000000007</c:v>
                </c:pt>
                <c:pt idx="5">
                  <c:v>20.203863636363643</c:v>
                </c:pt>
                <c:pt idx="6">
                  <c:v>18.345813953488371</c:v>
                </c:pt>
              </c:numCache>
            </c:numRef>
          </c:val>
          <c:smooth val="0"/>
          <c:extLst>
            <c:ext xmlns:c16="http://schemas.microsoft.com/office/drawing/2014/chart" uri="{C3380CC4-5D6E-409C-BE32-E72D297353CC}">
              <c16:uniqueId val="{00000000-4B02-495C-A627-F03323786CDD}"/>
            </c:ext>
          </c:extLst>
        </c:ser>
        <c:ser>
          <c:idx val="1"/>
          <c:order val="1"/>
          <c:tx>
            <c:strRef>
              <c:f>'PM10 saptamana'!$I$379</c:f>
              <c:strCache>
                <c:ptCount val="1"/>
                <c:pt idx="0">
                  <c:v>2019</c:v>
                </c:pt>
              </c:strCache>
            </c:strRef>
          </c:tx>
          <c:spPr>
            <a:ln w="28575" cap="rnd">
              <a:solidFill>
                <a:srgbClr val="C00000"/>
              </a:solidFill>
              <a:prstDash val="sysDot"/>
              <a:round/>
            </a:ln>
            <a:effectLst/>
          </c:spPr>
          <c:marker>
            <c:symbol val="none"/>
          </c:marker>
          <c:cat>
            <c:strRef>
              <c:f>'PM10 saptamana'!$G$380:$G$386</c:f>
              <c:strCache>
                <c:ptCount val="7"/>
                <c:pt idx="0">
                  <c:v>luni</c:v>
                </c:pt>
                <c:pt idx="1">
                  <c:v>marti</c:v>
                </c:pt>
                <c:pt idx="2">
                  <c:v>miercuri</c:v>
                </c:pt>
                <c:pt idx="3">
                  <c:v>joi</c:v>
                </c:pt>
                <c:pt idx="4">
                  <c:v>vineri</c:v>
                </c:pt>
                <c:pt idx="5">
                  <c:v>sambata</c:v>
                </c:pt>
                <c:pt idx="6">
                  <c:v>duminica</c:v>
                </c:pt>
              </c:strCache>
            </c:strRef>
          </c:cat>
          <c:val>
            <c:numRef>
              <c:f>'PM10 saptamana'!$I$380:$I$386</c:f>
              <c:numCache>
                <c:formatCode>General</c:formatCode>
                <c:ptCount val="7"/>
                <c:pt idx="0">
                  <c:v>18.923999999999999</c:v>
                </c:pt>
                <c:pt idx="1">
                  <c:v>19.377692307692307</c:v>
                </c:pt>
                <c:pt idx="2">
                  <c:v>18.270980392156872</c:v>
                </c:pt>
                <c:pt idx="3">
                  <c:v>18.731600000000004</c:v>
                </c:pt>
                <c:pt idx="4">
                  <c:v>19.20529411764706</c:v>
                </c:pt>
                <c:pt idx="5">
                  <c:v>17.259799999999998</c:v>
                </c:pt>
                <c:pt idx="6">
                  <c:v>17.775600000000004</c:v>
                </c:pt>
              </c:numCache>
            </c:numRef>
          </c:val>
          <c:smooth val="0"/>
          <c:extLst>
            <c:ext xmlns:c16="http://schemas.microsoft.com/office/drawing/2014/chart" uri="{C3380CC4-5D6E-409C-BE32-E72D297353CC}">
              <c16:uniqueId val="{00000001-4B02-495C-A627-F03323786CDD}"/>
            </c:ext>
          </c:extLst>
        </c:ser>
        <c:ser>
          <c:idx val="2"/>
          <c:order val="2"/>
          <c:tx>
            <c:strRef>
              <c:f>'PM10 saptamana'!$J$379</c:f>
              <c:strCache>
                <c:ptCount val="1"/>
                <c:pt idx="0">
                  <c:v>2018</c:v>
                </c:pt>
              </c:strCache>
            </c:strRef>
          </c:tx>
          <c:spPr>
            <a:ln>
              <a:prstDash val="sysDot"/>
            </a:ln>
          </c:spPr>
          <c:marker>
            <c:symbol val="none"/>
          </c:marker>
          <c:cat>
            <c:strRef>
              <c:f>'PM10 saptamana'!$G$380:$G$386</c:f>
              <c:strCache>
                <c:ptCount val="7"/>
                <c:pt idx="0">
                  <c:v>luni</c:v>
                </c:pt>
                <c:pt idx="1">
                  <c:v>marti</c:v>
                </c:pt>
                <c:pt idx="2">
                  <c:v>miercuri</c:v>
                </c:pt>
                <c:pt idx="3">
                  <c:v>joi</c:v>
                </c:pt>
                <c:pt idx="4">
                  <c:v>vineri</c:v>
                </c:pt>
                <c:pt idx="5">
                  <c:v>sambata</c:v>
                </c:pt>
                <c:pt idx="6">
                  <c:v>duminica</c:v>
                </c:pt>
              </c:strCache>
            </c:strRef>
          </c:cat>
          <c:val>
            <c:numRef>
              <c:f>'PM10 saptamana'!$J$380:$J$386</c:f>
              <c:numCache>
                <c:formatCode>General</c:formatCode>
                <c:ptCount val="7"/>
                <c:pt idx="0">
                  <c:v>19.024150943396226</c:v>
                </c:pt>
                <c:pt idx="1">
                  <c:v>19.356538461538467</c:v>
                </c:pt>
                <c:pt idx="2">
                  <c:v>20.68480769230769</c:v>
                </c:pt>
                <c:pt idx="3">
                  <c:v>19.146730769230775</c:v>
                </c:pt>
                <c:pt idx="4">
                  <c:v>19.320576923076921</c:v>
                </c:pt>
                <c:pt idx="5">
                  <c:v>19.635384615384616</c:v>
                </c:pt>
                <c:pt idx="6">
                  <c:v>17.732884615384616</c:v>
                </c:pt>
              </c:numCache>
            </c:numRef>
          </c:val>
          <c:smooth val="0"/>
          <c:extLst>
            <c:ext xmlns:c16="http://schemas.microsoft.com/office/drawing/2014/chart" uri="{C3380CC4-5D6E-409C-BE32-E72D297353CC}">
              <c16:uniqueId val="{00000002-4B02-495C-A627-F03323786CDD}"/>
            </c:ext>
          </c:extLst>
        </c:ser>
        <c:ser>
          <c:idx val="3"/>
          <c:order val="3"/>
          <c:tx>
            <c:strRef>
              <c:f>'PM10 saptamana'!$K$379</c:f>
              <c:strCache>
                <c:ptCount val="1"/>
                <c:pt idx="0">
                  <c:v>2017</c:v>
                </c:pt>
              </c:strCache>
            </c:strRef>
          </c:tx>
          <c:spPr>
            <a:ln>
              <a:prstDash val="sysDot"/>
            </a:ln>
          </c:spPr>
          <c:marker>
            <c:symbol val="none"/>
          </c:marker>
          <c:cat>
            <c:strRef>
              <c:f>'PM10 saptamana'!$G$380:$G$386</c:f>
              <c:strCache>
                <c:ptCount val="7"/>
                <c:pt idx="0">
                  <c:v>luni</c:v>
                </c:pt>
                <c:pt idx="1">
                  <c:v>marti</c:v>
                </c:pt>
                <c:pt idx="2">
                  <c:v>miercuri</c:v>
                </c:pt>
                <c:pt idx="3">
                  <c:v>joi</c:v>
                </c:pt>
                <c:pt idx="4">
                  <c:v>vineri</c:v>
                </c:pt>
                <c:pt idx="5">
                  <c:v>sambata</c:v>
                </c:pt>
                <c:pt idx="6">
                  <c:v>duminica</c:v>
                </c:pt>
              </c:strCache>
            </c:strRef>
          </c:cat>
          <c:val>
            <c:numRef>
              <c:f>'PM10 saptamana'!$K$380:$K$386</c:f>
              <c:numCache>
                <c:formatCode>General</c:formatCode>
                <c:ptCount val="7"/>
                <c:pt idx="0">
                  <c:v>25.050444444444437</c:v>
                </c:pt>
                <c:pt idx="1">
                  <c:v>23.884166666666669</c:v>
                </c:pt>
                <c:pt idx="2">
                  <c:v>23.88872340425532</c:v>
                </c:pt>
                <c:pt idx="3">
                  <c:v>23.803877551020406</c:v>
                </c:pt>
                <c:pt idx="4">
                  <c:v>23.766938775510209</c:v>
                </c:pt>
                <c:pt idx="5">
                  <c:v>23.732500000000005</c:v>
                </c:pt>
                <c:pt idx="6">
                  <c:v>22.880833333333332</c:v>
                </c:pt>
              </c:numCache>
            </c:numRef>
          </c:val>
          <c:smooth val="0"/>
          <c:extLst>
            <c:ext xmlns:c16="http://schemas.microsoft.com/office/drawing/2014/chart" uri="{C3380CC4-5D6E-409C-BE32-E72D297353CC}">
              <c16:uniqueId val="{00000003-4B02-495C-A627-F03323786CDD}"/>
            </c:ext>
          </c:extLst>
        </c:ser>
        <c:ser>
          <c:idx val="4"/>
          <c:order val="4"/>
          <c:tx>
            <c:strRef>
              <c:f>'PM10 saptamana'!$L$379</c:f>
              <c:strCache>
                <c:ptCount val="1"/>
                <c:pt idx="0">
                  <c:v>2016</c:v>
                </c:pt>
              </c:strCache>
            </c:strRef>
          </c:tx>
          <c:spPr>
            <a:ln>
              <a:prstDash val="sysDot"/>
            </a:ln>
          </c:spPr>
          <c:marker>
            <c:symbol val="none"/>
          </c:marker>
          <c:cat>
            <c:strRef>
              <c:f>'PM10 saptamana'!$G$380:$G$386</c:f>
              <c:strCache>
                <c:ptCount val="7"/>
                <c:pt idx="0">
                  <c:v>luni</c:v>
                </c:pt>
                <c:pt idx="1">
                  <c:v>marti</c:v>
                </c:pt>
                <c:pt idx="2">
                  <c:v>miercuri</c:v>
                </c:pt>
                <c:pt idx="3">
                  <c:v>joi</c:v>
                </c:pt>
                <c:pt idx="4">
                  <c:v>vineri</c:v>
                </c:pt>
                <c:pt idx="5">
                  <c:v>sambata</c:v>
                </c:pt>
                <c:pt idx="6">
                  <c:v>duminica</c:v>
                </c:pt>
              </c:strCache>
            </c:strRef>
          </c:cat>
          <c:val>
            <c:numRef>
              <c:f>'PM10 saptamana'!$L$380:$L$386</c:f>
              <c:numCache>
                <c:formatCode>General</c:formatCode>
                <c:ptCount val="7"/>
                <c:pt idx="0">
                  <c:v>25.050444444444437</c:v>
                </c:pt>
                <c:pt idx="1">
                  <c:v>21.976153846153846</c:v>
                </c:pt>
                <c:pt idx="2">
                  <c:v>23.478653846153847</c:v>
                </c:pt>
                <c:pt idx="3">
                  <c:v>23.408846153846163</c:v>
                </c:pt>
                <c:pt idx="4">
                  <c:v>24.71584905660378</c:v>
                </c:pt>
                <c:pt idx="5">
                  <c:v>21.104230769230771</c:v>
                </c:pt>
                <c:pt idx="6">
                  <c:v>19.665098039215682</c:v>
                </c:pt>
              </c:numCache>
            </c:numRef>
          </c:val>
          <c:smooth val="0"/>
          <c:extLst>
            <c:ext xmlns:c16="http://schemas.microsoft.com/office/drawing/2014/chart" uri="{C3380CC4-5D6E-409C-BE32-E72D297353CC}">
              <c16:uniqueId val="{00000004-4B02-495C-A627-F03323786CDD}"/>
            </c:ext>
          </c:extLst>
        </c:ser>
        <c:ser>
          <c:idx val="5"/>
          <c:order val="5"/>
          <c:tx>
            <c:strRef>
              <c:f>'PM10 saptamana'!$M$379</c:f>
              <c:strCache>
                <c:ptCount val="1"/>
                <c:pt idx="0">
                  <c:v>2015</c:v>
                </c:pt>
              </c:strCache>
            </c:strRef>
          </c:tx>
          <c:spPr>
            <a:ln>
              <a:prstDash val="sysDot"/>
            </a:ln>
          </c:spPr>
          <c:marker>
            <c:symbol val="none"/>
          </c:marker>
          <c:cat>
            <c:strRef>
              <c:f>'PM10 saptamana'!$G$380:$G$386</c:f>
              <c:strCache>
                <c:ptCount val="7"/>
                <c:pt idx="0">
                  <c:v>luni</c:v>
                </c:pt>
                <c:pt idx="1">
                  <c:v>marti</c:v>
                </c:pt>
                <c:pt idx="2">
                  <c:v>miercuri</c:v>
                </c:pt>
                <c:pt idx="3">
                  <c:v>joi</c:v>
                </c:pt>
                <c:pt idx="4">
                  <c:v>vineri</c:v>
                </c:pt>
                <c:pt idx="5">
                  <c:v>sambata</c:v>
                </c:pt>
                <c:pt idx="6">
                  <c:v>duminica</c:v>
                </c:pt>
              </c:strCache>
            </c:strRef>
          </c:cat>
          <c:val>
            <c:numRef>
              <c:f>'PM10 saptamana'!$M$380:$M$386</c:f>
              <c:numCache>
                <c:formatCode>General</c:formatCode>
                <c:ptCount val="7"/>
                <c:pt idx="0">
                  <c:v>18.487843137254902</c:v>
                </c:pt>
                <c:pt idx="1">
                  <c:v>20.298653846153847</c:v>
                </c:pt>
                <c:pt idx="2">
                  <c:v>21.62692307692307</c:v>
                </c:pt>
                <c:pt idx="3">
                  <c:v>21.698301886792461</c:v>
                </c:pt>
                <c:pt idx="4">
                  <c:v>21.592307692307696</c:v>
                </c:pt>
                <c:pt idx="5">
                  <c:v>19.810384615384613</c:v>
                </c:pt>
                <c:pt idx="6">
                  <c:v>18.132307692307688</c:v>
                </c:pt>
              </c:numCache>
            </c:numRef>
          </c:val>
          <c:smooth val="0"/>
          <c:extLst>
            <c:ext xmlns:c16="http://schemas.microsoft.com/office/drawing/2014/chart" uri="{C3380CC4-5D6E-409C-BE32-E72D297353CC}">
              <c16:uniqueId val="{00000005-4B02-495C-A627-F03323786CDD}"/>
            </c:ext>
          </c:extLst>
        </c:ser>
        <c:ser>
          <c:idx val="6"/>
          <c:order val="6"/>
          <c:tx>
            <c:strRef>
              <c:f>'PM10 saptamana'!$N$379</c:f>
              <c:strCache>
                <c:ptCount val="1"/>
                <c:pt idx="0">
                  <c:v>2014</c:v>
                </c:pt>
              </c:strCache>
            </c:strRef>
          </c:tx>
          <c:spPr>
            <a:ln>
              <a:prstDash val="sysDot"/>
            </a:ln>
          </c:spPr>
          <c:marker>
            <c:symbol val="none"/>
          </c:marker>
          <c:cat>
            <c:strRef>
              <c:f>'PM10 saptamana'!$G$380:$G$386</c:f>
              <c:strCache>
                <c:ptCount val="7"/>
                <c:pt idx="0">
                  <c:v>luni</c:v>
                </c:pt>
                <c:pt idx="1">
                  <c:v>marti</c:v>
                </c:pt>
                <c:pt idx="2">
                  <c:v>miercuri</c:v>
                </c:pt>
                <c:pt idx="3">
                  <c:v>joi</c:v>
                </c:pt>
                <c:pt idx="4">
                  <c:v>vineri</c:v>
                </c:pt>
                <c:pt idx="5">
                  <c:v>sambata</c:v>
                </c:pt>
                <c:pt idx="6">
                  <c:v>duminica</c:v>
                </c:pt>
              </c:strCache>
            </c:strRef>
          </c:cat>
          <c:val>
            <c:numRef>
              <c:f>'PM10 saptamana'!$N$380:$N$386</c:f>
              <c:numCache>
                <c:formatCode>General</c:formatCode>
                <c:ptCount val="7"/>
                <c:pt idx="0">
                  <c:v>19.742222222222225</c:v>
                </c:pt>
                <c:pt idx="1">
                  <c:v>20.112391304347828</c:v>
                </c:pt>
                <c:pt idx="2">
                  <c:v>23.982666666666674</c:v>
                </c:pt>
                <c:pt idx="3">
                  <c:v>23.536136363636366</c:v>
                </c:pt>
                <c:pt idx="4">
                  <c:v>23.865909090909089</c:v>
                </c:pt>
                <c:pt idx="5">
                  <c:v>20.954000000000004</c:v>
                </c:pt>
                <c:pt idx="6">
                  <c:v>16.958000000000002</c:v>
                </c:pt>
              </c:numCache>
            </c:numRef>
          </c:val>
          <c:smooth val="0"/>
          <c:extLst>
            <c:ext xmlns:c16="http://schemas.microsoft.com/office/drawing/2014/chart" uri="{C3380CC4-5D6E-409C-BE32-E72D297353CC}">
              <c16:uniqueId val="{00000006-4B02-495C-A627-F03323786CDD}"/>
            </c:ext>
          </c:extLst>
        </c:ser>
        <c:ser>
          <c:idx val="7"/>
          <c:order val="7"/>
          <c:tx>
            <c:strRef>
              <c:f>'PM10 saptamana'!$O$379</c:f>
              <c:strCache>
                <c:ptCount val="1"/>
                <c:pt idx="0">
                  <c:v>MEDIA</c:v>
                </c:pt>
              </c:strCache>
            </c:strRef>
          </c:tx>
          <c:marker>
            <c:symbol val="none"/>
          </c:marker>
          <c:cat>
            <c:strRef>
              <c:f>'PM10 saptamana'!$G$380:$G$386</c:f>
              <c:strCache>
                <c:ptCount val="7"/>
                <c:pt idx="0">
                  <c:v>luni</c:v>
                </c:pt>
                <c:pt idx="1">
                  <c:v>marti</c:v>
                </c:pt>
                <c:pt idx="2">
                  <c:v>miercuri</c:v>
                </c:pt>
                <c:pt idx="3">
                  <c:v>joi</c:v>
                </c:pt>
                <c:pt idx="4">
                  <c:v>vineri</c:v>
                </c:pt>
                <c:pt idx="5">
                  <c:v>sambata</c:v>
                </c:pt>
                <c:pt idx="6">
                  <c:v>duminica</c:v>
                </c:pt>
              </c:strCache>
            </c:strRef>
          </c:cat>
          <c:val>
            <c:numRef>
              <c:f>'PM10 saptamana'!$O$380:$O$386</c:f>
              <c:numCache>
                <c:formatCode>#,##0.00</c:formatCode>
                <c:ptCount val="7"/>
                <c:pt idx="0">
                  <c:v>21.046517531960372</c:v>
                </c:pt>
                <c:pt idx="1">
                  <c:v>20.475749656477664</c:v>
                </c:pt>
                <c:pt idx="2">
                  <c:v>21.425328647572705</c:v>
                </c:pt>
                <c:pt idx="3">
                  <c:v>21.311921038568673</c:v>
                </c:pt>
                <c:pt idx="4">
                  <c:v>21.839553665150678</c:v>
                </c:pt>
                <c:pt idx="5">
                  <c:v>20.385737662337664</c:v>
                </c:pt>
                <c:pt idx="6">
                  <c:v>18.784362519104242</c:v>
                </c:pt>
              </c:numCache>
            </c:numRef>
          </c:val>
          <c:smooth val="0"/>
          <c:extLst>
            <c:ext xmlns:c16="http://schemas.microsoft.com/office/drawing/2014/chart" uri="{C3380CC4-5D6E-409C-BE32-E72D297353CC}">
              <c16:uniqueId val="{00000007-4B02-495C-A627-F03323786CDD}"/>
            </c:ext>
          </c:extLst>
        </c:ser>
        <c:dLbls>
          <c:showLegendKey val="0"/>
          <c:showVal val="0"/>
          <c:showCatName val="0"/>
          <c:showSerName val="0"/>
          <c:showPercent val="0"/>
          <c:showBubbleSize val="0"/>
        </c:dLbls>
        <c:smooth val="0"/>
        <c:axId val="927994511"/>
        <c:axId val="1"/>
      </c:lineChart>
      <c:catAx>
        <c:axId val="927994511"/>
        <c:scaling>
          <c:orientation val="minMax"/>
        </c:scaling>
        <c:delete val="0"/>
        <c:axPos val="b"/>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27994511"/>
        <c:crosses val="autoZero"/>
        <c:crossBetween val="between"/>
      </c:valAx>
      <c:spPr>
        <a:noFill/>
        <a:ln w="25400">
          <a:noFill/>
        </a:ln>
      </c:spPr>
    </c:plotArea>
    <c:legend>
      <c:legendPos val="r"/>
      <c:layout>
        <c:manualLayout>
          <c:xMode val="edge"/>
          <c:yMode val="edge"/>
          <c:x val="0.22357960014517222"/>
          <c:y val="0.85513598471423946"/>
          <c:w val="0.7764203998548278"/>
          <c:h val="0.14486401528576054"/>
        </c:manualLayout>
      </c:layout>
      <c:overlay val="0"/>
      <c:spPr>
        <a:noFill/>
        <a:ln w="25400">
          <a:no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ro-RO" sz="1800"/>
              <a:t>SB-1</a:t>
            </a:r>
          </a:p>
          <a:p>
            <a:pPr>
              <a:defRPr sz="1800" b="0" i="0" u="none" strike="noStrike" kern="1200" spc="0" baseline="0">
                <a:solidFill>
                  <a:schemeClr val="tx1">
                    <a:lumMod val="65000"/>
                    <a:lumOff val="35000"/>
                  </a:schemeClr>
                </a:solidFill>
                <a:latin typeface="+mn-lt"/>
                <a:ea typeface="+mn-ea"/>
                <a:cs typeface="+mn-cs"/>
              </a:defRPr>
            </a:pPr>
            <a:r>
              <a:rPr lang="en-US" sz="1800"/>
              <a:t>Evoluția PM10 anual</a:t>
            </a:r>
            <a:r>
              <a:rPr lang="ro-RO" sz="1800"/>
              <a:t> raportat la VL, PSE și PIE</a:t>
            </a:r>
            <a:endParaRPr lang="en-US" sz="1800"/>
          </a:p>
        </c:rich>
      </c:tx>
      <c:layout>
        <c:manualLayout>
          <c:xMode val="edge"/>
          <c:yMode val="edge"/>
          <c:x val="0.14422900262467195"/>
          <c:y val="2.768166089965398E-2"/>
        </c:manualLayout>
      </c:layout>
      <c:overlay val="0"/>
      <c:spPr>
        <a:noFill/>
        <a:ln w="25400">
          <a:noFill/>
        </a:ln>
      </c:spPr>
    </c:title>
    <c:autoTitleDeleted val="0"/>
    <c:plotArea>
      <c:layout>
        <c:manualLayout>
          <c:layoutTarget val="inner"/>
          <c:xMode val="edge"/>
          <c:yMode val="edge"/>
          <c:x val="2.2806305249580484E-2"/>
          <c:y val="0.18025108877173451"/>
          <c:w val="0.84636974065296555"/>
          <c:h val="0.66605219555322703"/>
        </c:manualLayout>
      </c:layout>
      <c:barChart>
        <c:barDir val="col"/>
        <c:grouping val="clustered"/>
        <c:varyColors val="0"/>
        <c:ser>
          <c:idx val="0"/>
          <c:order val="0"/>
          <c:tx>
            <c:strRef>
              <c:f>'PM10 DATE ZILNICE medii anuale'!$C$7</c:f>
              <c:strCache>
                <c:ptCount val="1"/>
                <c:pt idx="0">
                  <c:v>media anuala</c:v>
                </c:pt>
              </c:strCache>
            </c:strRef>
          </c:tx>
          <c:spPr>
            <a:solidFill>
              <a:srgbClr val="5B9BD5"/>
            </a:solidFill>
            <a:ln w="25400">
              <a:no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'PM10 DATE ZILNICE medii anuale'!$B$8:$B$13</c:f>
              <c:numCache>
                <c:formatCode>General</c:formatCode>
                <c:ptCount val="6"/>
                <c:pt idx="0">
                  <c:v>2020</c:v>
                </c:pt>
                <c:pt idx="1">
                  <c:v>2019</c:v>
                </c:pt>
                <c:pt idx="2">
                  <c:v>2018</c:v>
                </c:pt>
                <c:pt idx="3">
                  <c:v>2017</c:v>
                </c:pt>
                <c:pt idx="4">
                  <c:v>2016</c:v>
                </c:pt>
                <c:pt idx="5">
                  <c:v>2015</c:v>
                </c:pt>
              </c:numCache>
            </c:numRef>
          </c:cat>
          <c:val>
            <c:numRef>
              <c:f>'PM10 DATE ZILNICE medii anuale'!$C$8:$C$13</c:f>
              <c:numCache>
                <c:formatCode>#,##0.00</c:formatCode>
                <c:ptCount val="6"/>
                <c:pt idx="0">
                  <c:v>18.59520661157023</c:v>
                </c:pt>
                <c:pt idx="1">
                  <c:v>18.512655367231641</c:v>
                </c:pt>
                <c:pt idx="2">
                  <c:v>19.27090410958904</c:v>
                </c:pt>
                <c:pt idx="3">
                  <c:v>23.846976047904178</c:v>
                </c:pt>
                <c:pt idx="4">
                  <c:v>22.350934065934073</c:v>
                </c:pt>
                <c:pt idx="5">
                  <c:v>20.244065934065926</c:v>
                </c:pt>
              </c:numCache>
            </c:numRef>
          </c:val>
          <c:extLst>
            <c:ext xmlns:c16="http://schemas.microsoft.com/office/drawing/2014/chart" uri="{C3380CC4-5D6E-409C-BE32-E72D297353CC}">
              <c16:uniqueId val="{00000000-7542-424E-841D-9CD3CA63C087}"/>
            </c:ext>
          </c:extLst>
        </c:ser>
        <c:dLbls>
          <c:showLegendKey val="0"/>
          <c:showVal val="0"/>
          <c:showCatName val="0"/>
          <c:showSerName val="0"/>
          <c:showPercent val="0"/>
          <c:showBubbleSize val="0"/>
        </c:dLbls>
        <c:gapWidth val="219"/>
        <c:overlap val="-27"/>
        <c:axId val="1108937584"/>
        <c:axId val="1"/>
      </c:barChart>
      <c:lineChart>
        <c:grouping val="standard"/>
        <c:varyColors val="0"/>
        <c:ser>
          <c:idx val="1"/>
          <c:order val="1"/>
          <c:tx>
            <c:strRef>
              <c:f>'PM10 DATE ZILNICE medii anuale'!$D$7</c:f>
              <c:strCache>
                <c:ptCount val="1"/>
                <c:pt idx="0">
                  <c:v>VL an</c:v>
                </c:pt>
              </c:strCache>
            </c:strRef>
          </c:tx>
          <c:marker>
            <c:symbol val="none"/>
          </c:marker>
          <c:cat>
            <c:numRef>
              <c:f>'PM10 DATE ZILNICE medii anuale'!$B$8:$B$13</c:f>
              <c:numCache>
                <c:formatCode>General</c:formatCode>
                <c:ptCount val="6"/>
                <c:pt idx="0">
                  <c:v>2020</c:v>
                </c:pt>
                <c:pt idx="1">
                  <c:v>2019</c:v>
                </c:pt>
                <c:pt idx="2">
                  <c:v>2018</c:v>
                </c:pt>
                <c:pt idx="3">
                  <c:v>2017</c:v>
                </c:pt>
                <c:pt idx="4">
                  <c:v>2016</c:v>
                </c:pt>
                <c:pt idx="5">
                  <c:v>2015</c:v>
                </c:pt>
              </c:numCache>
            </c:numRef>
          </c:cat>
          <c:val>
            <c:numRef>
              <c:f>'PM10 DATE ZILNICE medii anuale'!$D$8:$D$13</c:f>
              <c:numCache>
                <c:formatCode>General</c:formatCode>
                <c:ptCount val="6"/>
                <c:pt idx="0">
                  <c:v>40</c:v>
                </c:pt>
                <c:pt idx="1">
                  <c:v>40</c:v>
                </c:pt>
                <c:pt idx="2">
                  <c:v>40</c:v>
                </c:pt>
                <c:pt idx="3">
                  <c:v>40</c:v>
                </c:pt>
                <c:pt idx="4">
                  <c:v>40</c:v>
                </c:pt>
                <c:pt idx="5">
                  <c:v>40</c:v>
                </c:pt>
              </c:numCache>
            </c:numRef>
          </c:val>
          <c:smooth val="0"/>
          <c:extLst>
            <c:ext xmlns:c16="http://schemas.microsoft.com/office/drawing/2014/chart" uri="{C3380CC4-5D6E-409C-BE32-E72D297353CC}">
              <c16:uniqueId val="{00000001-7542-424E-841D-9CD3CA63C087}"/>
            </c:ext>
          </c:extLst>
        </c:ser>
        <c:ser>
          <c:idx val="2"/>
          <c:order val="2"/>
          <c:tx>
            <c:strRef>
              <c:f>'PM10 DATE ZILNICE medii anuale'!$E$7</c:f>
              <c:strCache>
                <c:ptCount val="1"/>
                <c:pt idx="0">
                  <c:v>PSE</c:v>
                </c:pt>
              </c:strCache>
            </c:strRef>
          </c:tx>
          <c:marker>
            <c:symbol val="none"/>
          </c:marker>
          <c:cat>
            <c:numRef>
              <c:f>'PM10 DATE ZILNICE medii anuale'!$B$8:$B$13</c:f>
              <c:numCache>
                <c:formatCode>General</c:formatCode>
                <c:ptCount val="6"/>
                <c:pt idx="0">
                  <c:v>2020</c:v>
                </c:pt>
                <c:pt idx="1">
                  <c:v>2019</c:v>
                </c:pt>
                <c:pt idx="2">
                  <c:v>2018</c:v>
                </c:pt>
                <c:pt idx="3">
                  <c:v>2017</c:v>
                </c:pt>
                <c:pt idx="4">
                  <c:v>2016</c:v>
                </c:pt>
                <c:pt idx="5">
                  <c:v>2015</c:v>
                </c:pt>
              </c:numCache>
            </c:numRef>
          </c:cat>
          <c:val>
            <c:numRef>
              <c:f>'PM10 DATE ZILNICE medii anuale'!$E$8:$E$13</c:f>
              <c:numCache>
                <c:formatCode>General</c:formatCode>
                <c:ptCount val="6"/>
                <c:pt idx="0">
                  <c:v>28</c:v>
                </c:pt>
                <c:pt idx="1">
                  <c:v>28</c:v>
                </c:pt>
                <c:pt idx="2">
                  <c:v>28</c:v>
                </c:pt>
                <c:pt idx="3">
                  <c:v>28</c:v>
                </c:pt>
                <c:pt idx="4">
                  <c:v>28</c:v>
                </c:pt>
                <c:pt idx="5">
                  <c:v>28</c:v>
                </c:pt>
              </c:numCache>
            </c:numRef>
          </c:val>
          <c:smooth val="0"/>
          <c:extLst>
            <c:ext xmlns:c16="http://schemas.microsoft.com/office/drawing/2014/chart" uri="{C3380CC4-5D6E-409C-BE32-E72D297353CC}">
              <c16:uniqueId val="{00000002-7542-424E-841D-9CD3CA63C087}"/>
            </c:ext>
          </c:extLst>
        </c:ser>
        <c:ser>
          <c:idx val="3"/>
          <c:order val="3"/>
          <c:tx>
            <c:strRef>
              <c:f>'PM10 DATE ZILNICE medii anuale'!$F$7</c:f>
              <c:strCache>
                <c:ptCount val="1"/>
                <c:pt idx="0">
                  <c:v>PIE</c:v>
                </c:pt>
              </c:strCache>
            </c:strRef>
          </c:tx>
          <c:marker>
            <c:symbol val="none"/>
          </c:marker>
          <c:cat>
            <c:numRef>
              <c:f>'PM10 DATE ZILNICE medii anuale'!$B$8:$B$13</c:f>
              <c:numCache>
                <c:formatCode>General</c:formatCode>
                <c:ptCount val="6"/>
                <c:pt idx="0">
                  <c:v>2020</c:v>
                </c:pt>
                <c:pt idx="1">
                  <c:v>2019</c:v>
                </c:pt>
                <c:pt idx="2">
                  <c:v>2018</c:v>
                </c:pt>
                <c:pt idx="3">
                  <c:v>2017</c:v>
                </c:pt>
                <c:pt idx="4">
                  <c:v>2016</c:v>
                </c:pt>
                <c:pt idx="5">
                  <c:v>2015</c:v>
                </c:pt>
              </c:numCache>
            </c:numRef>
          </c:cat>
          <c:val>
            <c:numRef>
              <c:f>'PM10 DATE ZILNICE medii anuale'!$F$8:$F$13</c:f>
              <c:numCache>
                <c:formatCode>General</c:formatCode>
                <c:ptCount val="6"/>
                <c:pt idx="0">
                  <c:v>20</c:v>
                </c:pt>
                <c:pt idx="1">
                  <c:v>20</c:v>
                </c:pt>
                <c:pt idx="2">
                  <c:v>20</c:v>
                </c:pt>
                <c:pt idx="3">
                  <c:v>20</c:v>
                </c:pt>
                <c:pt idx="4">
                  <c:v>20</c:v>
                </c:pt>
                <c:pt idx="5">
                  <c:v>20</c:v>
                </c:pt>
              </c:numCache>
            </c:numRef>
          </c:val>
          <c:smooth val="0"/>
          <c:extLst>
            <c:ext xmlns:c16="http://schemas.microsoft.com/office/drawing/2014/chart" uri="{C3380CC4-5D6E-409C-BE32-E72D297353CC}">
              <c16:uniqueId val="{00000003-7542-424E-841D-9CD3CA63C087}"/>
            </c:ext>
          </c:extLst>
        </c:ser>
        <c:dLbls>
          <c:showLegendKey val="0"/>
          <c:showVal val="0"/>
          <c:showCatName val="0"/>
          <c:showSerName val="0"/>
          <c:showPercent val="0"/>
          <c:showBubbleSize val="0"/>
        </c:dLbls>
        <c:marker val="1"/>
        <c:smooth val="0"/>
        <c:axId val="1108937584"/>
        <c:axId val="1"/>
      </c:lineChart>
      <c:catAx>
        <c:axId val="1108937584"/>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r"/>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08937584"/>
        <c:crosses val="autoZero"/>
        <c:crossBetween val="between"/>
      </c:valAx>
      <c:spPr>
        <a:noFill/>
        <a:ln w="25400">
          <a:noFill/>
        </a:ln>
      </c:spPr>
    </c:plotArea>
    <c:legend>
      <c:legendPos val="r"/>
      <c:layout>
        <c:manualLayout>
          <c:xMode val="edge"/>
          <c:yMode val="edge"/>
          <c:x val="0.1625052914056471"/>
          <c:y val="0.91245712040341853"/>
          <c:w val="0.66668832020997371"/>
          <c:h val="8.650809652253677E-2"/>
        </c:manualLayout>
      </c:layout>
      <c:overlay val="0"/>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ro-RO" sz="1800"/>
              <a:t>SB-1</a:t>
            </a:r>
          </a:p>
          <a:p>
            <a:pPr>
              <a:defRPr sz="1800" b="0" i="0" u="none" strike="noStrike" kern="1200" spc="0" baseline="0">
                <a:solidFill>
                  <a:schemeClr val="tx1">
                    <a:lumMod val="65000"/>
                    <a:lumOff val="35000"/>
                  </a:schemeClr>
                </a:solidFill>
                <a:latin typeface="+mn-lt"/>
                <a:ea typeface="+mn-ea"/>
                <a:cs typeface="+mn-cs"/>
              </a:defRPr>
            </a:pPr>
            <a:r>
              <a:rPr lang="ro-RO" sz="1800"/>
              <a:t>Evoluție PM10 zilnic raportat</a:t>
            </a:r>
            <a:r>
              <a:rPr lang="ro-RO" sz="1800" baseline="0"/>
              <a:t> la </a:t>
            </a:r>
            <a:r>
              <a:rPr lang="ro-RO" sz="1800"/>
              <a:t>VL și PSE</a:t>
            </a:r>
          </a:p>
        </c:rich>
      </c:tx>
      <c:overlay val="0"/>
      <c:spPr>
        <a:noFill/>
        <a:ln w="25400">
          <a:noFill/>
        </a:ln>
      </c:spPr>
    </c:title>
    <c:autoTitleDeleted val="0"/>
    <c:plotArea>
      <c:layout>
        <c:manualLayout>
          <c:layoutTarget val="inner"/>
          <c:xMode val="edge"/>
          <c:yMode val="edge"/>
          <c:x val="3.3333333333333333E-2"/>
          <c:y val="0.20295773850938448"/>
          <c:w val="0.89019685039370078"/>
          <c:h val="0.58836907865507615"/>
        </c:manualLayout>
      </c:layout>
      <c:barChart>
        <c:barDir val="col"/>
        <c:grouping val="clustered"/>
        <c:varyColors val="0"/>
        <c:ser>
          <c:idx val="0"/>
          <c:order val="0"/>
          <c:tx>
            <c:strRef>
              <c:f>'PM10 DATE ZILNICE medii anuale'!$C$14</c:f>
              <c:strCache>
                <c:ptCount val="1"/>
                <c:pt idx="0">
                  <c:v>nr. zile &gt;50 µg/m3</c:v>
                </c:pt>
              </c:strCache>
            </c:strRef>
          </c:tx>
          <c:spPr>
            <a:solidFill>
              <a:srgbClr val="5B9BD5"/>
            </a:solidFill>
            <a:ln w="25400">
              <a:no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'PM10 DATE ZILNICE medii anuale'!$B$15:$B$20</c:f>
              <c:numCache>
                <c:formatCode>General</c:formatCode>
                <c:ptCount val="6"/>
                <c:pt idx="0">
                  <c:v>2020</c:v>
                </c:pt>
                <c:pt idx="1">
                  <c:v>2019</c:v>
                </c:pt>
                <c:pt idx="2">
                  <c:v>2018</c:v>
                </c:pt>
                <c:pt idx="3">
                  <c:v>2017</c:v>
                </c:pt>
                <c:pt idx="4">
                  <c:v>2016</c:v>
                </c:pt>
                <c:pt idx="5">
                  <c:v>2015</c:v>
                </c:pt>
              </c:numCache>
            </c:numRef>
          </c:cat>
          <c:val>
            <c:numRef>
              <c:f>'PM10 DATE ZILNICE medii anuale'!$C$15:$C$20</c:f>
              <c:numCache>
                <c:formatCode>General</c:formatCode>
                <c:ptCount val="6"/>
                <c:pt idx="0">
                  <c:v>1</c:v>
                </c:pt>
                <c:pt idx="1">
                  <c:v>0</c:v>
                </c:pt>
                <c:pt idx="2">
                  <c:v>3</c:v>
                </c:pt>
                <c:pt idx="3">
                  <c:v>21</c:v>
                </c:pt>
                <c:pt idx="4">
                  <c:v>24</c:v>
                </c:pt>
                <c:pt idx="5">
                  <c:v>19</c:v>
                </c:pt>
              </c:numCache>
            </c:numRef>
          </c:val>
          <c:extLst>
            <c:ext xmlns:c16="http://schemas.microsoft.com/office/drawing/2014/chart" uri="{C3380CC4-5D6E-409C-BE32-E72D297353CC}">
              <c16:uniqueId val="{00000000-BA71-4134-B75C-1D2D492534BC}"/>
            </c:ext>
          </c:extLst>
        </c:ser>
        <c:ser>
          <c:idx val="2"/>
          <c:order val="2"/>
          <c:tx>
            <c:strRef>
              <c:f>'PM10 DATE ZILNICE medii anuale'!$E$14</c:f>
              <c:strCache>
                <c:ptCount val="1"/>
                <c:pt idx="0">
                  <c:v>nr. zile &gt;35 µg/m3</c:v>
                </c:pt>
              </c:strCache>
            </c:strRef>
          </c:tx>
          <c:spPr>
            <a:solidFill>
              <a:srgbClr val="A5A5A5"/>
            </a:solidFill>
            <a:ln w="25400">
              <a:no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'PM10 DATE ZILNICE medii anuale'!$B$15:$B$20</c:f>
              <c:numCache>
                <c:formatCode>General</c:formatCode>
                <c:ptCount val="6"/>
                <c:pt idx="0">
                  <c:v>2020</c:v>
                </c:pt>
                <c:pt idx="1">
                  <c:v>2019</c:v>
                </c:pt>
                <c:pt idx="2">
                  <c:v>2018</c:v>
                </c:pt>
                <c:pt idx="3">
                  <c:v>2017</c:v>
                </c:pt>
                <c:pt idx="4">
                  <c:v>2016</c:v>
                </c:pt>
                <c:pt idx="5">
                  <c:v>2015</c:v>
                </c:pt>
              </c:numCache>
            </c:numRef>
          </c:cat>
          <c:val>
            <c:numRef>
              <c:f>'PM10 DATE ZILNICE medii anuale'!$E$15:$E$20</c:f>
              <c:numCache>
                <c:formatCode>General</c:formatCode>
                <c:ptCount val="6"/>
                <c:pt idx="0">
                  <c:v>11</c:v>
                </c:pt>
                <c:pt idx="1">
                  <c:v>19</c:v>
                </c:pt>
                <c:pt idx="2">
                  <c:v>25</c:v>
                </c:pt>
                <c:pt idx="3">
                  <c:v>66</c:v>
                </c:pt>
                <c:pt idx="4">
                  <c:v>54</c:v>
                </c:pt>
                <c:pt idx="5">
                  <c:v>66</c:v>
                </c:pt>
              </c:numCache>
            </c:numRef>
          </c:val>
          <c:extLst>
            <c:ext xmlns:c16="http://schemas.microsoft.com/office/drawing/2014/chart" uri="{C3380CC4-5D6E-409C-BE32-E72D297353CC}">
              <c16:uniqueId val="{00000001-BA71-4134-B75C-1D2D492534BC}"/>
            </c:ext>
          </c:extLst>
        </c:ser>
        <c:dLbls>
          <c:showLegendKey val="0"/>
          <c:showVal val="0"/>
          <c:showCatName val="0"/>
          <c:showSerName val="0"/>
          <c:showPercent val="0"/>
          <c:showBubbleSize val="0"/>
        </c:dLbls>
        <c:gapWidth val="219"/>
        <c:overlap val="-27"/>
        <c:axId val="2064943184"/>
        <c:axId val="1"/>
      </c:barChart>
      <c:lineChart>
        <c:grouping val="standard"/>
        <c:varyColors val="0"/>
        <c:ser>
          <c:idx val="1"/>
          <c:order val="1"/>
          <c:tx>
            <c:strRef>
              <c:f>'PM10 DATE ZILNICE medii anuale'!$D$14</c:f>
              <c:strCache>
                <c:ptCount val="1"/>
                <c:pt idx="0">
                  <c:v>VL/PSE nr. dep (35)</c:v>
                </c:pt>
              </c:strCache>
            </c:strRef>
          </c:tx>
          <c:spPr>
            <a:ln w="28575" cap="rnd">
              <a:solidFill>
                <a:schemeClr val="accent1">
                  <a:lumMod val="75000"/>
                </a:schemeClr>
              </a:solidFill>
              <a:round/>
            </a:ln>
            <a:effectLst/>
          </c:spPr>
          <c:marker>
            <c:symbol val="none"/>
          </c:marker>
          <c:cat>
            <c:numRef>
              <c:f>'PM10 DATE ZILNICE medii anuale'!$B$15:$B$20</c:f>
              <c:numCache>
                <c:formatCode>General</c:formatCode>
                <c:ptCount val="6"/>
                <c:pt idx="0">
                  <c:v>2020</c:v>
                </c:pt>
                <c:pt idx="1">
                  <c:v>2019</c:v>
                </c:pt>
                <c:pt idx="2">
                  <c:v>2018</c:v>
                </c:pt>
                <c:pt idx="3">
                  <c:v>2017</c:v>
                </c:pt>
                <c:pt idx="4">
                  <c:v>2016</c:v>
                </c:pt>
                <c:pt idx="5">
                  <c:v>2015</c:v>
                </c:pt>
              </c:numCache>
            </c:numRef>
          </c:cat>
          <c:val>
            <c:numRef>
              <c:f>'PM10 DATE ZILNICE medii anuale'!$D$15:$D$20</c:f>
              <c:numCache>
                <c:formatCode>General</c:formatCode>
                <c:ptCount val="6"/>
                <c:pt idx="0">
                  <c:v>35</c:v>
                </c:pt>
                <c:pt idx="1">
                  <c:v>35</c:v>
                </c:pt>
                <c:pt idx="2">
                  <c:v>35</c:v>
                </c:pt>
                <c:pt idx="3">
                  <c:v>35</c:v>
                </c:pt>
                <c:pt idx="4">
                  <c:v>35</c:v>
                </c:pt>
                <c:pt idx="5">
                  <c:v>35</c:v>
                </c:pt>
              </c:numCache>
            </c:numRef>
          </c:val>
          <c:smooth val="0"/>
          <c:extLst>
            <c:ext xmlns:c16="http://schemas.microsoft.com/office/drawing/2014/chart" uri="{C3380CC4-5D6E-409C-BE32-E72D297353CC}">
              <c16:uniqueId val="{00000002-BA71-4134-B75C-1D2D492534BC}"/>
            </c:ext>
          </c:extLst>
        </c:ser>
        <c:dLbls>
          <c:showLegendKey val="0"/>
          <c:showVal val="0"/>
          <c:showCatName val="0"/>
          <c:showSerName val="0"/>
          <c:showPercent val="0"/>
          <c:showBubbleSize val="0"/>
        </c:dLbls>
        <c:marker val="1"/>
        <c:smooth val="0"/>
        <c:axId val="2064943184"/>
        <c:axId val="1"/>
      </c:lineChart>
      <c:catAx>
        <c:axId val="2064943184"/>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max val="70"/>
          <c:min val="0"/>
        </c:scaling>
        <c:delete val="0"/>
        <c:axPos val="r"/>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64943184"/>
        <c:crosses val="autoZero"/>
        <c:crossBetween val="between"/>
      </c:valAx>
      <c:spPr>
        <a:noFill/>
        <a:ln w="25400">
          <a:noFill/>
        </a:ln>
      </c:spPr>
    </c:plotArea>
    <c:legend>
      <c:legendPos val="r"/>
      <c:layout>
        <c:manualLayout>
          <c:xMode val="edge"/>
          <c:yMode val="edge"/>
          <c:x val="0"/>
          <c:y val="0.85466508931789797"/>
          <c:w val="0.99890760735185047"/>
          <c:h val="0.12140878970266487"/>
        </c:manualLayout>
      </c:layout>
      <c:overlay val="0"/>
      <c:spPr>
        <a:noFill/>
        <a:ln w="25400">
          <a:no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b="0" i="0" u="none" strike="noStrike" baseline="0">
                <a:solidFill>
                  <a:srgbClr val="000000"/>
                </a:solidFill>
                <a:latin typeface="Calibri"/>
                <a:ea typeface="Calibri"/>
                <a:cs typeface="Calibri"/>
              </a:defRPr>
            </a:pPr>
            <a:r>
              <a:rPr lang="en-US" sz="1800" b="0" i="0" u="none" strike="noStrike" baseline="0">
                <a:solidFill>
                  <a:srgbClr val="333333"/>
                </a:solidFill>
                <a:latin typeface="Calibri"/>
                <a:cs typeface="Calibri"/>
              </a:rPr>
              <a:t>SB-3</a:t>
            </a:r>
          </a:p>
          <a:p>
            <a:pPr>
              <a:defRPr sz="1800" b="0" i="0" u="none" strike="noStrike" baseline="0">
                <a:solidFill>
                  <a:srgbClr val="000000"/>
                </a:solidFill>
                <a:latin typeface="Calibri"/>
                <a:ea typeface="Calibri"/>
                <a:cs typeface="Calibri"/>
              </a:defRPr>
            </a:pPr>
            <a:r>
              <a:rPr lang="en-US" sz="1800" b="0" i="0" u="none" strike="noStrike" baseline="0">
                <a:solidFill>
                  <a:srgbClr val="333333"/>
                </a:solidFill>
                <a:latin typeface="Calibri"/>
                <a:cs typeface="Calibri"/>
              </a:rPr>
              <a:t>Evoluția PM10 anual raportat la VL, PSE și PIE</a:t>
            </a:r>
          </a:p>
        </c:rich>
      </c:tx>
      <c:overlay val="0"/>
      <c:spPr>
        <a:noFill/>
        <a:ln w="25400">
          <a:noFill/>
        </a:ln>
      </c:spPr>
    </c:title>
    <c:autoTitleDeleted val="0"/>
    <c:plotArea>
      <c:layout>
        <c:manualLayout>
          <c:layoutTarget val="inner"/>
          <c:xMode val="edge"/>
          <c:yMode val="edge"/>
          <c:x val="3.0555555555555555E-2"/>
          <c:y val="0.24996539792387543"/>
          <c:w val="0.82857108486439213"/>
          <c:h val="0.56918907627895987"/>
        </c:manualLayout>
      </c:layout>
      <c:barChart>
        <c:barDir val="col"/>
        <c:grouping val="clustered"/>
        <c:varyColors val="0"/>
        <c:ser>
          <c:idx val="0"/>
          <c:order val="0"/>
          <c:tx>
            <c:strRef>
              <c:f>'PM10 DATE ZILNICE medii anuale'!$C$7</c:f>
              <c:strCache>
                <c:ptCount val="1"/>
                <c:pt idx="0">
                  <c:v>media anuala</c:v>
                </c:pt>
              </c:strCache>
            </c:strRef>
          </c:tx>
          <c:spPr>
            <a:solidFill>
              <a:srgbClr val="5B9BD5"/>
            </a:solidFill>
            <a:ln w="25400">
              <a:no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'PM10 DATE ZILNICE medii anuale'!$B$8:$B$13</c:f>
              <c:numCache>
                <c:formatCode>General</c:formatCode>
                <c:ptCount val="6"/>
                <c:pt idx="0">
                  <c:v>2020</c:v>
                </c:pt>
                <c:pt idx="1">
                  <c:v>2019</c:v>
                </c:pt>
                <c:pt idx="2">
                  <c:v>2018</c:v>
                </c:pt>
                <c:pt idx="3">
                  <c:v>2017</c:v>
                </c:pt>
                <c:pt idx="4">
                  <c:v>2016</c:v>
                </c:pt>
                <c:pt idx="5">
                  <c:v>2015</c:v>
                </c:pt>
              </c:numCache>
            </c:numRef>
          </c:cat>
          <c:val>
            <c:numRef>
              <c:f>'PM10 DATE ZILNICE medii anuale'!$C$8:$C$13</c:f>
              <c:numCache>
                <c:formatCode>#,##0.00</c:formatCode>
                <c:ptCount val="6"/>
                <c:pt idx="0">
                  <c:v>13.039685714285705</c:v>
                </c:pt>
                <c:pt idx="1">
                  <c:v>16.787492795389053</c:v>
                </c:pt>
                <c:pt idx="2">
                  <c:v>18.889534246575355</c:v>
                </c:pt>
                <c:pt idx="3">
                  <c:v>25.099403409090915</c:v>
                </c:pt>
                <c:pt idx="4">
                  <c:v>24.63839650145772</c:v>
                </c:pt>
                <c:pt idx="5">
                  <c:v>26.826960784313712</c:v>
                </c:pt>
              </c:numCache>
            </c:numRef>
          </c:val>
          <c:extLst>
            <c:ext xmlns:c16="http://schemas.microsoft.com/office/drawing/2014/chart" uri="{C3380CC4-5D6E-409C-BE32-E72D297353CC}">
              <c16:uniqueId val="{00000000-9896-4ED2-B2A6-FC12D4AB33BB}"/>
            </c:ext>
          </c:extLst>
        </c:ser>
        <c:dLbls>
          <c:showLegendKey val="0"/>
          <c:showVal val="0"/>
          <c:showCatName val="0"/>
          <c:showSerName val="0"/>
          <c:showPercent val="0"/>
          <c:showBubbleSize val="0"/>
        </c:dLbls>
        <c:gapWidth val="219"/>
        <c:overlap val="-27"/>
        <c:axId val="1931853568"/>
        <c:axId val="1"/>
      </c:barChart>
      <c:lineChart>
        <c:grouping val="standard"/>
        <c:varyColors val="0"/>
        <c:ser>
          <c:idx val="1"/>
          <c:order val="1"/>
          <c:tx>
            <c:strRef>
              <c:f>'PM10 DATE ZILNICE medii anuale'!$D$7</c:f>
              <c:strCache>
                <c:ptCount val="1"/>
                <c:pt idx="0">
                  <c:v>VL an</c:v>
                </c:pt>
              </c:strCache>
            </c:strRef>
          </c:tx>
          <c:marker>
            <c:symbol val="none"/>
          </c:marker>
          <c:cat>
            <c:numRef>
              <c:f>'PM10 DATE ZILNICE medii anuale'!$B$8:$B$13</c:f>
              <c:numCache>
                <c:formatCode>General</c:formatCode>
                <c:ptCount val="6"/>
                <c:pt idx="0">
                  <c:v>2020</c:v>
                </c:pt>
                <c:pt idx="1">
                  <c:v>2019</c:v>
                </c:pt>
                <c:pt idx="2">
                  <c:v>2018</c:v>
                </c:pt>
                <c:pt idx="3">
                  <c:v>2017</c:v>
                </c:pt>
                <c:pt idx="4">
                  <c:v>2016</c:v>
                </c:pt>
                <c:pt idx="5">
                  <c:v>2015</c:v>
                </c:pt>
              </c:numCache>
            </c:numRef>
          </c:cat>
          <c:val>
            <c:numRef>
              <c:f>'PM10 DATE ZILNICE medii anuale'!$D$8:$D$13</c:f>
              <c:numCache>
                <c:formatCode>General</c:formatCode>
                <c:ptCount val="6"/>
                <c:pt idx="0">
                  <c:v>40</c:v>
                </c:pt>
                <c:pt idx="1">
                  <c:v>40</c:v>
                </c:pt>
                <c:pt idx="2">
                  <c:v>40</c:v>
                </c:pt>
                <c:pt idx="3">
                  <c:v>40</c:v>
                </c:pt>
                <c:pt idx="4">
                  <c:v>40</c:v>
                </c:pt>
                <c:pt idx="5">
                  <c:v>40</c:v>
                </c:pt>
              </c:numCache>
            </c:numRef>
          </c:val>
          <c:smooth val="0"/>
          <c:extLst>
            <c:ext xmlns:c16="http://schemas.microsoft.com/office/drawing/2014/chart" uri="{C3380CC4-5D6E-409C-BE32-E72D297353CC}">
              <c16:uniqueId val="{00000001-9896-4ED2-B2A6-FC12D4AB33BB}"/>
            </c:ext>
          </c:extLst>
        </c:ser>
        <c:ser>
          <c:idx val="2"/>
          <c:order val="2"/>
          <c:tx>
            <c:strRef>
              <c:f>'PM10 DATE ZILNICE medii anuale'!$E$7</c:f>
              <c:strCache>
                <c:ptCount val="1"/>
                <c:pt idx="0">
                  <c:v>PSE</c:v>
                </c:pt>
              </c:strCache>
            </c:strRef>
          </c:tx>
          <c:marker>
            <c:symbol val="none"/>
          </c:marker>
          <c:cat>
            <c:numRef>
              <c:f>'PM10 DATE ZILNICE medii anuale'!$B$8:$B$13</c:f>
              <c:numCache>
                <c:formatCode>General</c:formatCode>
                <c:ptCount val="6"/>
                <c:pt idx="0">
                  <c:v>2020</c:v>
                </c:pt>
                <c:pt idx="1">
                  <c:v>2019</c:v>
                </c:pt>
                <c:pt idx="2">
                  <c:v>2018</c:v>
                </c:pt>
                <c:pt idx="3">
                  <c:v>2017</c:v>
                </c:pt>
                <c:pt idx="4">
                  <c:v>2016</c:v>
                </c:pt>
                <c:pt idx="5">
                  <c:v>2015</c:v>
                </c:pt>
              </c:numCache>
            </c:numRef>
          </c:cat>
          <c:val>
            <c:numRef>
              <c:f>'PM10 DATE ZILNICE medii anuale'!$E$8:$E$13</c:f>
              <c:numCache>
                <c:formatCode>General</c:formatCode>
                <c:ptCount val="6"/>
                <c:pt idx="0">
                  <c:v>28</c:v>
                </c:pt>
                <c:pt idx="1">
                  <c:v>28</c:v>
                </c:pt>
                <c:pt idx="2">
                  <c:v>28</c:v>
                </c:pt>
                <c:pt idx="3">
                  <c:v>28</c:v>
                </c:pt>
                <c:pt idx="4">
                  <c:v>28</c:v>
                </c:pt>
                <c:pt idx="5">
                  <c:v>28</c:v>
                </c:pt>
              </c:numCache>
            </c:numRef>
          </c:val>
          <c:smooth val="0"/>
          <c:extLst>
            <c:ext xmlns:c16="http://schemas.microsoft.com/office/drawing/2014/chart" uri="{C3380CC4-5D6E-409C-BE32-E72D297353CC}">
              <c16:uniqueId val="{00000002-9896-4ED2-B2A6-FC12D4AB33BB}"/>
            </c:ext>
          </c:extLst>
        </c:ser>
        <c:ser>
          <c:idx val="3"/>
          <c:order val="3"/>
          <c:tx>
            <c:strRef>
              <c:f>'PM10 DATE ZILNICE medii anuale'!$F$7</c:f>
              <c:strCache>
                <c:ptCount val="1"/>
                <c:pt idx="0">
                  <c:v>PIE</c:v>
                </c:pt>
              </c:strCache>
            </c:strRef>
          </c:tx>
          <c:marker>
            <c:symbol val="none"/>
          </c:marker>
          <c:cat>
            <c:numRef>
              <c:f>'PM10 DATE ZILNICE medii anuale'!$B$8:$B$13</c:f>
              <c:numCache>
                <c:formatCode>General</c:formatCode>
                <c:ptCount val="6"/>
                <c:pt idx="0">
                  <c:v>2020</c:v>
                </c:pt>
                <c:pt idx="1">
                  <c:v>2019</c:v>
                </c:pt>
                <c:pt idx="2">
                  <c:v>2018</c:v>
                </c:pt>
                <c:pt idx="3">
                  <c:v>2017</c:v>
                </c:pt>
                <c:pt idx="4">
                  <c:v>2016</c:v>
                </c:pt>
                <c:pt idx="5">
                  <c:v>2015</c:v>
                </c:pt>
              </c:numCache>
            </c:numRef>
          </c:cat>
          <c:val>
            <c:numRef>
              <c:f>'PM10 DATE ZILNICE medii anuale'!$F$8:$F$13</c:f>
              <c:numCache>
                <c:formatCode>General</c:formatCode>
                <c:ptCount val="6"/>
                <c:pt idx="0">
                  <c:v>20</c:v>
                </c:pt>
                <c:pt idx="1">
                  <c:v>20</c:v>
                </c:pt>
                <c:pt idx="2">
                  <c:v>20</c:v>
                </c:pt>
                <c:pt idx="3">
                  <c:v>20</c:v>
                </c:pt>
                <c:pt idx="4">
                  <c:v>20</c:v>
                </c:pt>
                <c:pt idx="5">
                  <c:v>20</c:v>
                </c:pt>
              </c:numCache>
            </c:numRef>
          </c:val>
          <c:smooth val="0"/>
          <c:extLst>
            <c:ext xmlns:c16="http://schemas.microsoft.com/office/drawing/2014/chart" uri="{C3380CC4-5D6E-409C-BE32-E72D297353CC}">
              <c16:uniqueId val="{00000003-9896-4ED2-B2A6-FC12D4AB33BB}"/>
            </c:ext>
          </c:extLst>
        </c:ser>
        <c:dLbls>
          <c:showLegendKey val="0"/>
          <c:showVal val="0"/>
          <c:showCatName val="0"/>
          <c:showSerName val="0"/>
          <c:showPercent val="0"/>
          <c:showBubbleSize val="0"/>
        </c:dLbls>
        <c:marker val="1"/>
        <c:smooth val="0"/>
        <c:axId val="1931853568"/>
        <c:axId val="1"/>
      </c:lineChart>
      <c:catAx>
        <c:axId val="1931853568"/>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vert="horz"/>
          <a:lstStyle/>
          <a:p>
            <a:pPr>
              <a:defRPr sz="900" b="0" i="0" u="none" strike="noStrike" baseline="0">
                <a:solidFill>
                  <a:srgbClr val="333333"/>
                </a:solidFill>
                <a:latin typeface="Calibri"/>
                <a:ea typeface="Calibri"/>
                <a:cs typeface="Calibri"/>
              </a:defRPr>
            </a:pPr>
            <a:endParaRPr lang="en-US"/>
          </a:p>
        </c:txPr>
        <c:crossAx val="1"/>
        <c:crosses val="autoZero"/>
        <c:auto val="1"/>
        <c:lblAlgn val="ctr"/>
        <c:lblOffset val="100"/>
        <c:noMultiLvlLbl val="0"/>
      </c:catAx>
      <c:valAx>
        <c:axId val="1"/>
        <c:scaling>
          <c:orientation val="minMax"/>
        </c:scaling>
        <c:delete val="0"/>
        <c:axPos val="r"/>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ln w="6350">
            <a:noFill/>
          </a:ln>
        </c:spPr>
        <c:txPr>
          <a:bodyPr rot="0" vert="horz"/>
          <a:lstStyle/>
          <a:p>
            <a:pPr>
              <a:defRPr sz="900" b="0" i="0" u="none" strike="noStrike" baseline="0">
                <a:solidFill>
                  <a:srgbClr val="333333"/>
                </a:solidFill>
                <a:latin typeface="Calibri"/>
                <a:ea typeface="Calibri"/>
                <a:cs typeface="Calibri"/>
              </a:defRPr>
            </a:pPr>
            <a:endParaRPr lang="en-US"/>
          </a:p>
        </c:txPr>
        <c:crossAx val="1931853568"/>
        <c:crosses val="autoZero"/>
        <c:crossBetween val="between"/>
      </c:valAx>
      <c:spPr>
        <a:noFill/>
        <a:ln w="25400">
          <a:noFill/>
        </a:ln>
      </c:spPr>
    </c:plotArea>
    <c:legend>
      <c:legendPos val="r"/>
      <c:layout>
        <c:manualLayout>
          <c:xMode val="edge"/>
          <c:yMode val="edge"/>
          <c:x val="0.16458869801452522"/>
          <c:y val="0.88584171039116555"/>
          <c:w val="0.66668839702086169"/>
          <c:h val="8.6507979530387261E-2"/>
        </c:manualLayout>
      </c:layout>
      <c:overlay val="0"/>
      <c:txPr>
        <a:bodyPr/>
        <a:lstStyle/>
        <a:p>
          <a:pPr>
            <a:defRPr sz="920" b="0" i="0" u="none" strike="noStrike" baseline="0">
              <a:solidFill>
                <a:srgbClr val="000000"/>
              </a:solidFill>
              <a:latin typeface="Calibri"/>
              <a:ea typeface="Calibri"/>
              <a:cs typeface="Calibri"/>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b="0" i="0" u="none" strike="noStrike" baseline="0">
                <a:solidFill>
                  <a:srgbClr val="000000"/>
                </a:solidFill>
                <a:latin typeface="Calibri"/>
                <a:ea typeface="Calibri"/>
                <a:cs typeface="Calibri"/>
              </a:defRPr>
            </a:pPr>
            <a:r>
              <a:rPr lang="en-US" sz="1800" b="0" i="0" u="none" strike="noStrike" baseline="0">
                <a:solidFill>
                  <a:srgbClr val="333333"/>
                </a:solidFill>
                <a:latin typeface="Calibri"/>
                <a:cs typeface="Calibri"/>
              </a:rPr>
              <a:t>SB-3</a:t>
            </a:r>
          </a:p>
          <a:p>
            <a:pPr>
              <a:defRPr sz="1800" b="0" i="0" u="none" strike="noStrike" baseline="0">
                <a:solidFill>
                  <a:srgbClr val="000000"/>
                </a:solidFill>
                <a:latin typeface="Calibri"/>
                <a:ea typeface="Calibri"/>
                <a:cs typeface="Calibri"/>
              </a:defRPr>
            </a:pPr>
            <a:r>
              <a:rPr lang="en-US" sz="1800" b="0" i="0" u="none" strike="noStrike" baseline="0">
                <a:solidFill>
                  <a:srgbClr val="333333"/>
                </a:solidFill>
                <a:latin typeface="Calibri"/>
                <a:cs typeface="Calibri"/>
              </a:rPr>
              <a:t>Evoluție PM10 zilnic raportat la VL și PSE</a:t>
            </a:r>
          </a:p>
        </c:rich>
      </c:tx>
      <c:layout>
        <c:manualLayout>
          <c:xMode val="edge"/>
          <c:yMode val="edge"/>
          <c:x val="0.20699470913672033"/>
          <c:y val="2.6002237830389654E-2"/>
        </c:manualLayout>
      </c:layout>
      <c:overlay val="0"/>
      <c:spPr>
        <a:noFill/>
        <a:ln w="25400">
          <a:noFill/>
        </a:ln>
      </c:spPr>
    </c:title>
    <c:autoTitleDeleted val="0"/>
    <c:plotArea>
      <c:layout>
        <c:manualLayout>
          <c:layoutTarget val="inner"/>
          <c:xMode val="edge"/>
          <c:yMode val="edge"/>
          <c:x val="3.3333277416367789E-2"/>
          <c:y val="0.21859615555889966"/>
          <c:w val="0.89019685039370078"/>
          <c:h val="0.59548272540306024"/>
        </c:manualLayout>
      </c:layout>
      <c:barChart>
        <c:barDir val="col"/>
        <c:grouping val="clustered"/>
        <c:varyColors val="0"/>
        <c:ser>
          <c:idx val="0"/>
          <c:order val="0"/>
          <c:tx>
            <c:strRef>
              <c:f>'PM10 DATE ZILNICE medii anuale'!$C$14</c:f>
              <c:strCache>
                <c:ptCount val="1"/>
                <c:pt idx="0">
                  <c:v>VL: nr. zile &gt;50 µg/m3</c:v>
                </c:pt>
              </c:strCache>
            </c:strRef>
          </c:tx>
          <c:spPr>
            <a:solidFill>
              <a:srgbClr val="5B9BD5"/>
            </a:solidFill>
            <a:ln w="25400">
              <a:noFill/>
            </a:ln>
          </c:spPr>
          <c:invertIfNegative val="0"/>
          <c:dLbls>
            <c:spPr>
              <a:noFill/>
              <a:ln w="25400">
                <a:noFill/>
              </a:ln>
            </c:spPr>
            <c:txPr>
              <a:bodyPr wrap="square" lIns="38100" tIns="19050" rIns="38100" bIns="19050" anchor="ctr">
                <a:spAutoFit/>
              </a:bodyPr>
              <a:lstStyle/>
              <a:p>
                <a:pPr>
                  <a:defRPr sz="1000" b="0" i="0" u="none" strike="noStrike" baseline="0">
                    <a:solidFill>
                      <a:srgbClr val="000000"/>
                    </a:solidFill>
                    <a:latin typeface="Calibri"/>
                    <a:ea typeface="Calibri"/>
                    <a:cs typeface="Calibri"/>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'PM10 DATE ZILNICE medii anuale'!$B$15:$B$20</c:f>
              <c:numCache>
                <c:formatCode>General</c:formatCode>
                <c:ptCount val="6"/>
                <c:pt idx="0">
                  <c:v>2020</c:v>
                </c:pt>
                <c:pt idx="1">
                  <c:v>2019</c:v>
                </c:pt>
                <c:pt idx="2">
                  <c:v>2018</c:v>
                </c:pt>
                <c:pt idx="3">
                  <c:v>2017</c:v>
                </c:pt>
                <c:pt idx="4">
                  <c:v>2016</c:v>
                </c:pt>
                <c:pt idx="5">
                  <c:v>2015</c:v>
                </c:pt>
              </c:numCache>
            </c:numRef>
          </c:cat>
          <c:val>
            <c:numRef>
              <c:f>'PM10 DATE ZILNICE medii anuale'!$C$15:$C$20</c:f>
              <c:numCache>
                <c:formatCode>General</c:formatCode>
                <c:ptCount val="6"/>
                <c:pt idx="0">
                  <c:v>1</c:v>
                </c:pt>
                <c:pt idx="1">
                  <c:v>0</c:v>
                </c:pt>
                <c:pt idx="2">
                  <c:v>3</c:v>
                </c:pt>
                <c:pt idx="3">
                  <c:v>21</c:v>
                </c:pt>
                <c:pt idx="4">
                  <c:v>24</c:v>
                </c:pt>
                <c:pt idx="5">
                  <c:v>19</c:v>
                </c:pt>
              </c:numCache>
            </c:numRef>
          </c:val>
          <c:extLst>
            <c:ext xmlns:c16="http://schemas.microsoft.com/office/drawing/2014/chart" uri="{C3380CC4-5D6E-409C-BE32-E72D297353CC}">
              <c16:uniqueId val="{00000000-1AE9-450D-91D4-241E8C1C4DBA}"/>
            </c:ext>
          </c:extLst>
        </c:ser>
        <c:ser>
          <c:idx val="2"/>
          <c:order val="2"/>
          <c:tx>
            <c:strRef>
              <c:f>'PM10 DATE ZILNICE medii anuale'!$E$14</c:f>
              <c:strCache>
                <c:ptCount val="1"/>
                <c:pt idx="0">
                  <c:v>PSE: nr. zile &gt;35 µg/m3</c:v>
                </c:pt>
              </c:strCache>
            </c:strRef>
          </c:tx>
          <c:spPr>
            <a:solidFill>
              <a:srgbClr val="A5A5A5"/>
            </a:solidFill>
            <a:ln w="25400">
              <a:noFill/>
            </a:ln>
          </c:spPr>
          <c:invertIfNegative val="0"/>
          <c:dLbls>
            <c:spPr>
              <a:noFill/>
              <a:ln w="25400">
                <a:noFill/>
              </a:ln>
            </c:spPr>
            <c:txPr>
              <a:bodyPr wrap="square" lIns="38100" tIns="19050" rIns="38100" bIns="19050" anchor="ctr">
                <a:spAutoFit/>
              </a:bodyPr>
              <a:lstStyle/>
              <a:p>
                <a:pPr>
                  <a:defRPr sz="1000" b="0" i="0" u="none" strike="noStrike" baseline="0">
                    <a:solidFill>
                      <a:srgbClr val="000000"/>
                    </a:solidFill>
                    <a:latin typeface="Calibri"/>
                    <a:ea typeface="Calibri"/>
                    <a:cs typeface="Calibri"/>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'PM10 DATE ZILNICE medii anuale'!$B$15:$B$20</c:f>
              <c:numCache>
                <c:formatCode>General</c:formatCode>
                <c:ptCount val="6"/>
                <c:pt idx="0">
                  <c:v>2020</c:v>
                </c:pt>
                <c:pt idx="1">
                  <c:v>2019</c:v>
                </c:pt>
                <c:pt idx="2">
                  <c:v>2018</c:v>
                </c:pt>
                <c:pt idx="3">
                  <c:v>2017</c:v>
                </c:pt>
                <c:pt idx="4">
                  <c:v>2016</c:v>
                </c:pt>
                <c:pt idx="5">
                  <c:v>2015</c:v>
                </c:pt>
              </c:numCache>
            </c:numRef>
          </c:cat>
          <c:val>
            <c:numRef>
              <c:f>'PM10 DATE ZILNICE medii anuale'!$E$15:$E$20</c:f>
              <c:numCache>
                <c:formatCode>General</c:formatCode>
                <c:ptCount val="6"/>
                <c:pt idx="0">
                  <c:v>11</c:v>
                </c:pt>
                <c:pt idx="1">
                  <c:v>19</c:v>
                </c:pt>
                <c:pt idx="2">
                  <c:v>25</c:v>
                </c:pt>
                <c:pt idx="3">
                  <c:v>66</c:v>
                </c:pt>
                <c:pt idx="4">
                  <c:v>54</c:v>
                </c:pt>
                <c:pt idx="5">
                  <c:v>66</c:v>
                </c:pt>
              </c:numCache>
            </c:numRef>
          </c:val>
          <c:extLst>
            <c:ext xmlns:c16="http://schemas.microsoft.com/office/drawing/2014/chart" uri="{C3380CC4-5D6E-409C-BE32-E72D297353CC}">
              <c16:uniqueId val="{00000001-1AE9-450D-91D4-241E8C1C4DBA}"/>
            </c:ext>
          </c:extLst>
        </c:ser>
        <c:dLbls>
          <c:showLegendKey val="0"/>
          <c:showVal val="0"/>
          <c:showCatName val="0"/>
          <c:showSerName val="0"/>
          <c:showPercent val="0"/>
          <c:showBubbleSize val="0"/>
        </c:dLbls>
        <c:gapWidth val="219"/>
        <c:overlap val="-27"/>
        <c:axId val="1931864384"/>
        <c:axId val="1"/>
      </c:barChart>
      <c:lineChart>
        <c:grouping val="standard"/>
        <c:varyColors val="0"/>
        <c:ser>
          <c:idx val="1"/>
          <c:order val="1"/>
          <c:tx>
            <c:strRef>
              <c:f>'PM10 DATE ZILNICE medii anuale'!$D$14</c:f>
              <c:strCache>
                <c:ptCount val="1"/>
                <c:pt idx="0">
                  <c:v>VL/PSE nr. dep (35)</c:v>
                </c:pt>
              </c:strCache>
            </c:strRef>
          </c:tx>
          <c:spPr>
            <a:ln w="28575" cap="rnd">
              <a:solidFill>
                <a:schemeClr val="accent1">
                  <a:lumMod val="75000"/>
                </a:schemeClr>
              </a:solidFill>
              <a:round/>
            </a:ln>
            <a:effectLst/>
          </c:spPr>
          <c:marker>
            <c:symbol val="none"/>
          </c:marker>
          <c:cat>
            <c:numRef>
              <c:f>'PM10 DATE ZILNICE medii anuale'!$B$15:$B$20</c:f>
              <c:numCache>
                <c:formatCode>General</c:formatCode>
                <c:ptCount val="6"/>
                <c:pt idx="0">
                  <c:v>2020</c:v>
                </c:pt>
                <c:pt idx="1">
                  <c:v>2019</c:v>
                </c:pt>
                <c:pt idx="2">
                  <c:v>2018</c:v>
                </c:pt>
                <c:pt idx="3">
                  <c:v>2017</c:v>
                </c:pt>
                <c:pt idx="4">
                  <c:v>2016</c:v>
                </c:pt>
                <c:pt idx="5">
                  <c:v>2015</c:v>
                </c:pt>
              </c:numCache>
            </c:numRef>
          </c:cat>
          <c:val>
            <c:numRef>
              <c:f>'PM10 DATE ZILNICE medii anuale'!$D$15:$D$20</c:f>
              <c:numCache>
                <c:formatCode>General</c:formatCode>
                <c:ptCount val="6"/>
                <c:pt idx="0">
                  <c:v>35</c:v>
                </c:pt>
                <c:pt idx="1">
                  <c:v>35</c:v>
                </c:pt>
                <c:pt idx="2">
                  <c:v>35</c:v>
                </c:pt>
                <c:pt idx="3">
                  <c:v>35</c:v>
                </c:pt>
                <c:pt idx="4">
                  <c:v>35</c:v>
                </c:pt>
                <c:pt idx="5">
                  <c:v>35</c:v>
                </c:pt>
              </c:numCache>
            </c:numRef>
          </c:val>
          <c:smooth val="0"/>
          <c:extLst>
            <c:ext xmlns:c16="http://schemas.microsoft.com/office/drawing/2014/chart" uri="{C3380CC4-5D6E-409C-BE32-E72D297353CC}">
              <c16:uniqueId val="{00000002-1AE9-450D-91D4-241E8C1C4DBA}"/>
            </c:ext>
          </c:extLst>
        </c:ser>
        <c:dLbls>
          <c:showLegendKey val="0"/>
          <c:showVal val="0"/>
          <c:showCatName val="0"/>
          <c:showSerName val="0"/>
          <c:showPercent val="0"/>
          <c:showBubbleSize val="0"/>
        </c:dLbls>
        <c:marker val="1"/>
        <c:smooth val="0"/>
        <c:axId val="1931864384"/>
        <c:axId val="1"/>
      </c:lineChart>
      <c:catAx>
        <c:axId val="1931864384"/>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vert="horz"/>
          <a:lstStyle/>
          <a:p>
            <a:pPr>
              <a:defRPr sz="900" b="0" i="0" u="none" strike="noStrike" baseline="0">
                <a:solidFill>
                  <a:srgbClr val="333333"/>
                </a:solidFill>
                <a:latin typeface="Calibri"/>
                <a:ea typeface="Calibri"/>
                <a:cs typeface="Calibri"/>
              </a:defRPr>
            </a:pPr>
            <a:endParaRPr lang="en-US"/>
          </a:p>
        </c:txPr>
        <c:crossAx val="1"/>
        <c:crosses val="autoZero"/>
        <c:auto val="1"/>
        <c:lblAlgn val="ctr"/>
        <c:lblOffset val="100"/>
        <c:noMultiLvlLbl val="0"/>
      </c:catAx>
      <c:valAx>
        <c:axId val="1"/>
        <c:scaling>
          <c:orientation val="minMax"/>
          <c:max val="70"/>
          <c:min val="0"/>
        </c:scaling>
        <c:delete val="0"/>
        <c:axPos val="r"/>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ln w="6350">
            <a:noFill/>
          </a:ln>
        </c:spPr>
        <c:txPr>
          <a:bodyPr rot="0" vert="horz"/>
          <a:lstStyle/>
          <a:p>
            <a:pPr>
              <a:defRPr sz="900" b="0" i="0" u="none" strike="noStrike" baseline="0">
                <a:solidFill>
                  <a:srgbClr val="333333"/>
                </a:solidFill>
                <a:latin typeface="Calibri"/>
                <a:ea typeface="Calibri"/>
                <a:cs typeface="Calibri"/>
              </a:defRPr>
            </a:pPr>
            <a:endParaRPr lang="en-US"/>
          </a:p>
        </c:txPr>
        <c:crossAx val="1931864384"/>
        <c:crosses val="autoZero"/>
        <c:crossBetween val="between"/>
      </c:valAx>
      <c:spPr>
        <a:noFill/>
        <a:ln w="25400">
          <a:noFill/>
        </a:ln>
      </c:spPr>
    </c:plotArea>
    <c:legend>
      <c:legendPos val="r"/>
      <c:layout>
        <c:manualLayout>
          <c:xMode val="edge"/>
          <c:yMode val="edge"/>
          <c:x val="4.0142454061416921E-2"/>
          <c:y val="0.87995258174581481"/>
          <c:w val="0.85546616296664102"/>
          <c:h val="9.5503455533614029E-2"/>
        </c:manualLayout>
      </c:layout>
      <c:overlay val="0"/>
      <c:spPr>
        <a:noFill/>
        <a:ln w="25400">
          <a:noFill/>
        </a:ln>
      </c:spPr>
      <c:txPr>
        <a:bodyPr/>
        <a:lstStyle/>
        <a:p>
          <a:pPr>
            <a:defRPr sz="755" b="0" i="0" u="none" strike="noStrike" baseline="0">
              <a:solidFill>
                <a:srgbClr val="333333"/>
              </a:solidFill>
              <a:latin typeface="Calibri"/>
              <a:ea typeface="Calibri"/>
              <a:cs typeface="Calibri"/>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400B20-7F21-4994-8174-5433AA9746F9}"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US"/>
        </a:p>
      </dgm:t>
    </dgm:pt>
    <dgm:pt modelId="{9CA03BF4-C4DF-4AB8-BCB6-E1055021A36B}">
      <dgm:prSet phldrT="[Text]" custT="1"/>
      <dgm:spPr/>
      <dgm:t>
        <a:bodyPr/>
        <a:lstStyle/>
        <a:p>
          <a:pPr algn="ctr"/>
          <a:r>
            <a:rPr lang="en-US" sz="1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Monitorizare</a:t>
          </a:r>
          <a:endParaRPr lang="en-US" sz="1400" b="1" dirty="0"/>
        </a:p>
      </dgm:t>
    </dgm:pt>
    <dgm:pt modelId="{CA8DB2E9-A60E-4F2C-A4C3-08213BFE75EF}" type="parTrans" cxnId="{41BD1FC7-86B4-4324-8509-3075614E8FF8}">
      <dgm:prSet/>
      <dgm:spPr/>
      <dgm:t>
        <a:bodyPr/>
        <a:lstStyle/>
        <a:p>
          <a:pPr algn="ctr"/>
          <a:endParaRPr lang="en-US"/>
        </a:p>
      </dgm:t>
    </dgm:pt>
    <dgm:pt modelId="{4FF86D64-ABF5-46F7-8EF0-DE23831CB49F}" type="sibTrans" cxnId="{41BD1FC7-86B4-4324-8509-3075614E8FF8}">
      <dgm:prSet/>
      <dgm:spPr/>
      <dgm:t>
        <a:bodyPr/>
        <a:lstStyle/>
        <a:p>
          <a:pPr algn="ctr"/>
          <a:endParaRPr lang="en-US"/>
        </a:p>
      </dgm:t>
    </dgm:pt>
    <dgm:pt modelId="{7ED2C238-2D26-4F1B-9418-6AAA535A1CA5}">
      <dgm:prSet phldrT="[Text]" custT="1"/>
      <dgm:spPr/>
      <dgm:t>
        <a:bodyPr/>
        <a:lstStyle/>
        <a:p>
          <a:pPr algn="ctr"/>
          <a:r>
            <a:rPr lang="en-US" sz="1400" b="1" cap="none" spc="0" dirty="0" err="1">
              <a:ln w="1905"/>
              <a:solidFill>
                <a:srgbClr val="00B050"/>
              </a:solidFill>
              <a:effectLst>
                <a:innerShdw blurRad="69850" dist="43180" dir="5400000">
                  <a:srgbClr val="000000">
                    <a:alpha val="65000"/>
                  </a:srgbClr>
                </a:innerShdw>
              </a:effectLst>
            </a:rPr>
            <a:t>Evaluare</a:t>
          </a:r>
          <a:endParaRPr lang="en-US" sz="1400" b="1" dirty="0">
            <a:solidFill>
              <a:srgbClr val="00B050"/>
            </a:solidFill>
          </a:endParaRPr>
        </a:p>
      </dgm:t>
    </dgm:pt>
    <dgm:pt modelId="{187ED1E2-7AAA-44AB-8F46-6F3A7A9FB37A}" type="parTrans" cxnId="{04272D40-2B3E-423D-8E40-155D0148A16D}">
      <dgm:prSet/>
      <dgm:spPr/>
      <dgm:t>
        <a:bodyPr/>
        <a:lstStyle/>
        <a:p>
          <a:pPr algn="ctr"/>
          <a:endParaRPr lang="en-US"/>
        </a:p>
      </dgm:t>
    </dgm:pt>
    <dgm:pt modelId="{502A140C-DE04-44CB-8F7C-4A0FA14C98ED}" type="sibTrans" cxnId="{04272D40-2B3E-423D-8E40-155D0148A16D}">
      <dgm:prSet/>
      <dgm:spPr/>
      <dgm:t>
        <a:bodyPr/>
        <a:lstStyle/>
        <a:p>
          <a:pPr algn="ctr"/>
          <a:endParaRPr lang="en-US"/>
        </a:p>
      </dgm:t>
    </dgm:pt>
    <dgm:pt modelId="{891455C5-C4C5-4448-85A1-421B2588163F}">
      <dgm:prSet phldrT="[Text]" custT="1"/>
      <dgm:spPr/>
      <dgm:t>
        <a:bodyPr/>
        <a:lstStyle/>
        <a:p>
          <a:pPr algn="ctr"/>
          <a:r>
            <a:rPr lang="ro-RO" sz="1800" b="1" dirty="0"/>
            <a:t>GESTIONARE</a:t>
          </a:r>
          <a:endParaRPr lang="en-US" sz="1800" b="1" dirty="0"/>
        </a:p>
      </dgm:t>
    </dgm:pt>
    <dgm:pt modelId="{6A78A271-2578-46E7-A4CA-45F0EB4D27C3}" type="parTrans" cxnId="{276055CC-91D9-402E-87EB-6DC57A48EDA8}">
      <dgm:prSet/>
      <dgm:spPr/>
      <dgm:t>
        <a:bodyPr/>
        <a:lstStyle/>
        <a:p>
          <a:pPr algn="ctr"/>
          <a:endParaRPr lang="en-US"/>
        </a:p>
      </dgm:t>
    </dgm:pt>
    <dgm:pt modelId="{A3B4C5E0-0D40-428F-A3EE-06DBDBCC98CE}" type="sibTrans" cxnId="{276055CC-91D9-402E-87EB-6DC57A48EDA8}">
      <dgm:prSet/>
      <dgm:spPr/>
      <dgm:t>
        <a:bodyPr/>
        <a:lstStyle/>
        <a:p>
          <a:pPr algn="ctr"/>
          <a:endParaRPr lang="en-US"/>
        </a:p>
      </dgm:t>
    </dgm:pt>
    <dgm:pt modelId="{B1A210CA-19D2-4C4C-9CE4-A437DB1E318B}" type="pres">
      <dgm:prSet presAssocID="{FC400B20-7F21-4994-8174-5433AA9746F9}" presName="Name0" presStyleCnt="0">
        <dgm:presLayoutVars>
          <dgm:chMax val="7"/>
          <dgm:chPref val="7"/>
          <dgm:dir/>
          <dgm:animLvl val="lvl"/>
        </dgm:presLayoutVars>
      </dgm:prSet>
      <dgm:spPr/>
    </dgm:pt>
    <dgm:pt modelId="{13860222-F8AE-4888-8BFE-B9B353F2EFA9}" type="pres">
      <dgm:prSet presAssocID="{9CA03BF4-C4DF-4AB8-BCB6-E1055021A36B}" presName="Accent1" presStyleCnt="0"/>
      <dgm:spPr/>
    </dgm:pt>
    <dgm:pt modelId="{C765E05D-7071-46DB-AD0D-A1816BC56DF8}" type="pres">
      <dgm:prSet presAssocID="{9CA03BF4-C4DF-4AB8-BCB6-E1055021A36B}" presName="Accent" presStyleLbl="node1" presStyleIdx="0" presStyleCnt="3" custScaleX="122398" custScaleY="99004"/>
      <dgm:spPr>
        <a:solidFill>
          <a:srgbClr val="FFC000"/>
        </a:solidFill>
      </dgm:spPr>
    </dgm:pt>
    <dgm:pt modelId="{D6520DB5-BA8F-4331-BD0B-E5FB47A171D9}" type="pres">
      <dgm:prSet presAssocID="{9CA03BF4-C4DF-4AB8-BCB6-E1055021A36B}" presName="Parent1" presStyleLbl="revTx" presStyleIdx="0" presStyleCnt="3" custScaleX="235854" custScaleY="86280" custLinFactY="-71311" custLinFactNeighborX="74517" custLinFactNeighborY="-100000">
        <dgm:presLayoutVars>
          <dgm:chMax val="1"/>
          <dgm:chPref val="1"/>
          <dgm:bulletEnabled val="1"/>
        </dgm:presLayoutVars>
      </dgm:prSet>
      <dgm:spPr/>
    </dgm:pt>
    <dgm:pt modelId="{5CD2507B-A1B6-433D-95E6-E6D14D18F593}" type="pres">
      <dgm:prSet presAssocID="{7ED2C238-2D26-4F1B-9418-6AAA535A1CA5}" presName="Accent2" presStyleCnt="0"/>
      <dgm:spPr/>
    </dgm:pt>
    <dgm:pt modelId="{653F43EC-4205-46F5-9AD4-D89FF25381C5}" type="pres">
      <dgm:prSet presAssocID="{7ED2C238-2D26-4F1B-9418-6AAA535A1CA5}" presName="Accent" presStyleLbl="node1" presStyleIdx="1" presStyleCnt="3" custScaleX="100253" custScaleY="102996" custLinFactNeighborX="9354" custLinFactNeighborY="-8017"/>
      <dgm:spPr>
        <a:solidFill>
          <a:srgbClr val="00B050"/>
        </a:solidFill>
      </dgm:spPr>
    </dgm:pt>
    <dgm:pt modelId="{E8A23A5F-1D5F-4943-ADA5-3F8380B28145}" type="pres">
      <dgm:prSet presAssocID="{7ED2C238-2D26-4F1B-9418-6AAA535A1CA5}" presName="Parent2" presStyleLbl="revTx" presStyleIdx="1" presStyleCnt="3" custScaleX="248802" custScaleY="96192" custLinFactX="15395" custLinFactNeighborX="100000" custLinFactNeighborY="-71615">
        <dgm:presLayoutVars>
          <dgm:chMax val="1"/>
          <dgm:chPref val="1"/>
          <dgm:bulletEnabled val="1"/>
        </dgm:presLayoutVars>
      </dgm:prSet>
      <dgm:spPr/>
    </dgm:pt>
    <dgm:pt modelId="{FA88FAD1-6A0E-45F7-8E13-EDED757DD4A0}" type="pres">
      <dgm:prSet presAssocID="{891455C5-C4C5-4448-85A1-421B2588163F}" presName="Accent3" presStyleCnt="0"/>
      <dgm:spPr/>
    </dgm:pt>
    <dgm:pt modelId="{4D4F9282-693E-4C38-8BE0-87C94698AD8F}" type="pres">
      <dgm:prSet presAssocID="{891455C5-C4C5-4448-85A1-421B2588163F}" presName="Accent" presStyleLbl="node1" presStyleIdx="2" presStyleCnt="3" custScaleX="193236" custScaleY="146259"/>
      <dgm:spPr/>
    </dgm:pt>
    <dgm:pt modelId="{AD8B2F89-FD6E-4530-8FC1-B476B50FA7A3}" type="pres">
      <dgm:prSet presAssocID="{891455C5-C4C5-4448-85A1-421B2588163F}" presName="Parent3" presStyleLbl="revTx" presStyleIdx="2" presStyleCnt="3" custScaleX="243733" custScaleY="77638" custLinFactNeighborX="-1471" custLinFactNeighborY="16635">
        <dgm:presLayoutVars>
          <dgm:chMax val="1"/>
          <dgm:chPref val="1"/>
          <dgm:bulletEnabled val="1"/>
        </dgm:presLayoutVars>
      </dgm:prSet>
      <dgm:spPr/>
    </dgm:pt>
  </dgm:ptLst>
  <dgm:cxnLst>
    <dgm:cxn modelId="{04272D40-2B3E-423D-8E40-155D0148A16D}" srcId="{FC400B20-7F21-4994-8174-5433AA9746F9}" destId="{7ED2C238-2D26-4F1B-9418-6AAA535A1CA5}" srcOrd="1" destOrd="0" parTransId="{187ED1E2-7AAA-44AB-8F46-6F3A7A9FB37A}" sibTransId="{502A140C-DE04-44CB-8F7C-4A0FA14C98ED}"/>
    <dgm:cxn modelId="{CD9F827C-AE98-4F0B-A1FB-2AB05E194209}" type="presOf" srcId="{9CA03BF4-C4DF-4AB8-BCB6-E1055021A36B}" destId="{D6520DB5-BA8F-4331-BD0B-E5FB47A171D9}" srcOrd="0" destOrd="0" presId="urn:microsoft.com/office/officeart/2009/layout/CircleArrowProcess"/>
    <dgm:cxn modelId="{EB2664B2-F58F-4C1D-A9C1-413A1DCC0580}" type="presOf" srcId="{FC400B20-7F21-4994-8174-5433AA9746F9}" destId="{B1A210CA-19D2-4C4C-9CE4-A437DB1E318B}" srcOrd="0" destOrd="0" presId="urn:microsoft.com/office/officeart/2009/layout/CircleArrowProcess"/>
    <dgm:cxn modelId="{078DB0B5-D807-4C62-B503-E17A6CD8C72E}" type="presOf" srcId="{7ED2C238-2D26-4F1B-9418-6AAA535A1CA5}" destId="{E8A23A5F-1D5F-4943-ADA5-3F8380B28145}" srcOrd="0" destOrd="0" presId="urn:microsoft.com/office/officeart/2009/layout/CircleArrowProcess"/>
    <dgm:cxn modelId="{41BD1FC7-86B4-4324-8509-3075614E8FF8}" srcId="{FC400B20-7F21-4994-8174-5433AA9746F9}" destId="{9CA03BF4-C4DF-4AB8-BCB6-E1055021A36B}" srcOrd="0" destOrd="0" parTransId="{CA8DB2E9-A60E-4F2C-A4C3-08213BFE75EF}" sibTransId="{4FF86D64-ABF5-46F7-8EF0-DE23831CB49F}"/>
    <dgm:cxn modelId="{276055CC-91D9-402E-87EB-6DC57A48EDA8}" srcId="{FC400B20-7F21-4994-8174-5433AA9746F9}" destId="{891455C5-C4C5-4448-85A1-421B2588163F}" srcOrd="2" destOrd="0" parTransId="{6A78A271-2578-46E7-A4CA-45F0EB4D27C3}" sibTransId="{A3B4C5E0-0D40-428F-A3EE-06DBDBCC98CE}"/>
    <dgm:cxn modelId="{43609AE2-8811-47EB-ACD1-D7DB256920B0}" type="presOf" srcId="{891455C5-C4C5-4448-85A1-421B2588163F}" destId="{AD8B2F89-FD6E-4530-8FC1-B476B50FA7A3}" srcOrd="0" destOrd="0" presId="urn:microsoft.com/office/officeart/2009/layout/CircleArrowProcess"/>
    <dgm:cxn modelId="{F996E9F3-1987-450E-BF32-D0EC38179A14}" type="presParOf" srcId="{B1A210CA-19D2-4C4C-9CE4-A437DB1E318B}" destId="{13860222-F8AE-4888-8BFE-B9B353F2EFA9}" srcOrd="0" destOrd="0" presId="urn:microsoft.com/office/officeart/2009/layout/CircleArrowProcess"/>
    <dgm:cxn modelId="{EEDCCB40-127E-4189-B5BB-71D3222BB325}" type="presParOf" srcId="{13860222-F8AE-4888-8BFE-B9B353F2EFA9}" destId="{C765E05D-7071-46DB-AD0D-A1816BC56DF8}" srcOrd="0" destOrd="0" presId="urn:microsoft.com/office/officeart/2009/layout/CircleArrowProcess"/>
    <dgm:cxn modelId="{9DCF61D3-338A-4E74-BE2A-143F89368452}" type="presParOf" srcId="{B1A210CA-19D2-4C4C-9CE4-A437DB1E318B}" destId="{D6520DB5-BA8F-4331-BD0B-E5FB47A171D9}" srcOrd="1" destOrd="0" presId="urn:microsoft.com/office/officeart/2009/layout/CircleArrowProcess"/>
    <dgm:cxn modelId="{5E0918C5-5860-477D-A357-C04808292B3C}" type="presParOf" srcId="{B1A210CA-19D2-4C4C-9CE4-A437DB1E318B}" destId="{5CD2507B-A1B6-433D-95E6-E6D14D18F593}" srcOrd="2" destOrd="0" presId="urn:microsoft.com/office/officeart/2009/layout/CircleArrowProcess"/>
    <dgm:cxn modelId="{8B915173-3413-43D5-8697-17FC2637B64D}" type="presParOf" srcId="{5CD2507B-A1B6-433D-95E6-E6D14D18F593}" destId="{653F43EC-4205-46F5-9AD4-D89FF25381C5}" srcOrd="0" destOrd="0" presId="urn:microsoft.com/office/officeart/2009/layout/CircleArrowProcess"/>
    <dgm:cxn modelId="{7671C11F-D10B-4945-84F0-65D8AA0028FD}" type="presParOf" srcId="{B1A210CA-19D2-4C4C-9CE4-A437DB1E318B}" destId="{E8A23A5F-1D5F-4943-ADA5-3F8380B28145}" srcOrd="3" destOrd="0" presId="urn:microsoft.com/office/officeart/2009/layout/CircleArrowProcess"/>
    <dgm:cxn modelId="{0A23BB61-6D5B-4997-BBC5-C3ECD94EBBB2}" type="presParOf" srcId="{B1A210CA-19D2-4C4C-9CE4-A437DB1E318B}" destId="{FA88FAD1-6A0E-45F7-8E13-EDED757DD4A0}" srcOrd="4" destOrd="0" presId="urn:microsoft.com/office/officeart/2009/layout/CircleArrowProcess"/>
    <dgm:cxn modelId="{FF521AA7-54A4-4B46-A245-C50D7039A998}" type="presParOf" srcId="{FA88FAD1-6A0E-45F7-8E13-EDED757DD4A0}" destId="{4D4F9282-693E-4C38-8BE0-87C94698AD8F}" srcOrd="0" destOrd="0" presId="urn:microsoft.com/office/officeart/2009/layout/CircleArrowProcess"/>
    <dgm:cxn modelId="{F85027FF-87C8-4779-A127-61489D7F4C43}" type="presParOf" srcId="{B1A210CA-19D2-4C4C-9CE4-A437DB1E318B}" destId="{AD8B2F89-FD6E-4530-8FC1-B476B50FA7A3}"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65E05D-7071-46DB-AD0D-A1816BC56DF8}">
      <dsp:nvSpPr>
        <dsp:cNvPr id="0" name=""/>
        <dsp:cNvSpPr/>
      </dsp:nvSpPr>
      <dsp:spPr>
        <a:xfrm>
          <a:off x="685371" y="-114330"/>
          <a:ext cx="1444027" cy="1168207"/>
        </a:xfrm>
        <a:prstGeom prst="circularArrow">
          <a:avLst>
            <a:gd name="adj1" fmla="val 10980"/>
            <a:gd name="adj2" fmla="val 1142322"/>
            <a:gd name="adj3" fmla="val 4500000"/>
            <a:gd name="adj4" fmla="val 10800000"/>
            <a:gd name="adj5" fmla="val 125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520DB5-BA8F-4331-BD0B-E5FB47A171D9}">
      <dsp:nvSpPr>
        <dsp:cNvPr id="0" name=""/>
        <dsp:cNvSpPr/>
      </dsp:nvSpPr>
      <dsp:spPr>
        <a:xfrm>
          <a:off x="1105545" y="0"/>
          <a:ext cx="1546214" cy="282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Monitorizare</a:t>
          </a:r>
          <a:endParaRPr lang="en-US" sz="1400" b="1" kern="1200" dirty="0"/>
        </a:p>
      </dsp:txBody>
      <dsp:txXfrm>
        <a:off x="1105545" y="0"/>
        <a:ext cx="1546214" cy="282749"/>
      </dsp:txXfrm>
    </dsp:sp>
    <dsp:sp modelId="{653F43EC-4205-46F5-9AD4-D89FF25381C5}">
      <dsp:nvSpPr>
        <dsp:cNvPr id="0" name=""/>
        <dsp:cNvSpPr/>
      </dsp:nvSpPr>
      <dsp:spPr>
        <a:xfrm>
          <a:off x="598679" y="445494"/>
          <a:ext cx="1182764" cy="1215311"/>
        </a:xfrm>
        <a:prstGeom prst="leftCircularArrow">
          <a:avLst>
            <a:gd name="adj1" fmla="val 10980"/>
            <a:gd name="adj2" fmla="val 1142322"/>
            <a:gd name="adj3" fmla="val 6300000"/>
            <a:gd name="adj4" fmla="val 18900000"/>
            <a:gd name="adj5" fmla="val 125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A23A5F-1D5F-4943-ADA5-3F8380B28145}">
      <dsp:nvSpPr>
        <dsp:cNvPr id="0" name=""/>
        <dsp:cNvSpPr/>
      </dsp:nvSpPr>
      <dsp:spPr>
        <a:xfrm>
          <a:off x="1020661" y="759238"/>
          <a:ext cx="1631098" cy="315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cap="none" spc="0" dirty="0" err="1">
              <a:ln w="1905"/>
              <a:solidFill>
                <a:srgbClr val="00B050"/>
              </a:solidFill>
              <a:effectLst>
                <a:innerShdw blurRad="69850" dist="43180" dir="5400000">
                  <a:srgbClr val="000000">
                    <a:alpha val="65000"/>
                  </a:srgbClr>
                </a:innerShdw>
              </a:effectLst>
            </a:rPr>
            <a:t>Evaluare</a:t>
          </a:r>
          <a:endParaRPr lang="en-US" sz="1400" b="1" kern="1200" dirty="0">
            <a:solidFill>
              <a:srgbClr val="00B050"/>
            </a:solidFill>
          </a:endParaRPr>
        </a:p>
      </dsp:txBody>
      <dsp:txXfrm>
        <a:off x="1020661" y="759238"/>
        <a:ext cx="1631098" cy="315232"/>
      </dsp:txXfrm>
    </dsp:sp>
    <dsp:sp modelId="{4D4F9282-693E-4C38-8BE0-87C94698AD8F}">
      <dsp:nvSpPr>
        <dsp:cNvPr id="0" name=""/>
        <dsp:cNvSpPr/>
      </dsp:nvSpPr>
      <dsp:spPr>
        <a:xfrm>
          <a:off x="428937" y="1082335"/>
          <a:ext cx="1958666" cy="1483095"/>
        </a:xfrm>
        <a:prstGeom prst="blockArc">
          <a:avLst>
            <a:gd name="adj1" fmla="val 13500000"/>
            <a:gd name="adj2" fmla="val 10800000"/>
            <a:gd name="adj3" fmla="val 1274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8B2F89-FD6E-4530-8FC1-B476B50FA7A3}">
      <dsp:nvSpPr>
        <dsp:cNvPr id="0" name=""/>
        <dsp:cNvSpPr/>
      </dsp:nvSpPr>
      <dsp:spPr>
        <a:xfrm>
          <a:off x="599029" y="1761723"/>
          <a:ext cx="1597867" cy="254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ro-RO" sz="1800" b="1" kern="1200" dirty="0"/>
            <a:t>GESTIONARE</a:t>
          </a:r>
          <a:endParaRPr lang="en-US" sz="1800" b="1" kern="1200" dirty="0"/>
        </a:p>
      </dsp:txBody>
      <dsp:txXfrm>
        <a:off x="599029" y="1761723"/>
        <a:ext cx="1597867" cy="254429"/>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EDB324-5A2B-4BC3-9BBA-D7EDD89FC45F}" type="datetimeFigureOut">
              <a:rPr lang="en-US" smtClean="0"/>
              <a:t>7/28/2021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D3DBF1-B344-4637-AE16-DC5095B72FA8}" type="slidenum">
              <a:rPr lang="en-US" smtClean="0"/>
              <a:t>‹#›</a:t>
            </a:fld>
            <a:endParaRPr lang="en-US"/>
          </a:p>
        </p:txBody>
      </p:sp>
    </p:spTree>
    <p:extLst>
      <p:ext uri="{BB962C8B-B14F-4D97-AF65-F5344CB8AC3E}">
        <p14:creationId xmlns:p14="http://schemas.microsoft.com/office/powerpoint/2010/main" val="3773212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F7D3DBF1-B344-4637-AE16-DC5095B72FA8}" type="slidenum">
              <a:rPr lang="en-US" smtClean="0"/>
              <a:t>23</a:t>
            </a:fld>
            <a:endParaRPr lang="en-US"/>
          </a:p>
        </p:txBody>
      </p:sp>
    </p:spTree>
    <p:extLst>
      <p:ext uri="{BB962C8B-B14F-4D97-AF65-F5344CB8AC3E}">
        <p14:creationId xmlns:p14="http://schemas.microsoft.com/office/powerpoint/2010/main" val="1462529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D3DBF1-B344-4637-AE16-DC5095B72FA8}" type="slidenum">
              <a:rPr lang="en-US" smtClean="0"/>
              <a:t>29</a:t>
            </a:fld>
            <a:endParaRPr lang="en-US"/>
          </a:p>
        </p:txBody>
      </p:sp>
    </p:spTree>
    <p:extLst>
      <p:ext uri="{BB962C8B-B14F-4D97-AF65-F5344CB8AC3E}">
        <p14:creationId xmlns:p14="http://schemas.microsoft.com/office/powerpoint/2010/main" val="2493267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p>
        </p:txBody>
      </p:sp>
      <p:sp>
        <p:nvSpPr>
          <p:cNvPr id="3" name="Subtitle 2"/>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p>
        </p:txBody>
      </p:sp>
      <p:sp>
        <p:nvSpPr>
          <p:cNvPr id="4" name="Date Placeholder 3"/>
          <p:cNvSpPr txBox="1">
            <a:spLocks noGrp="1"/>
          </p:cNvSpPr>
          <p:nvPr>
            <p:ph type="dt" sz="half" idx="7"/>
          </p:nvPr>
        </p:nvSpPr>
        <p:spPr/>
        <p:txBody>
          <a:bodyPr/>
          <a:lstStyle>
            <a:lvl1pPr>
              <a:defRPr/>
            </a:lvl1pPr>
          </a:lstStyle>
          <a:p>
            <a:pPr lvl="0"/>
            <a:fld id="{663166D8-A418-42B3-8374-E7A785EF9D30}" type="datetime1">
              <a:rPr lang="en-US"/>
              <a:pPr lvl="0"/>
              <a:t>7/28/2021</a:t>
            </a:fld>
            <a:endParaRPr lang="en-US"/>
          </a:p>
        </p:txBody>
      </p:sp>
      <p:sp>
        <p:nvSpPr>
          <p:cNvPr id="5" name="Footer Placeholder 4"/>
          <p:cNvSpPr txBox="1">
            <a:spLocks noGrp="1"/>
          </p:cNvSpPr>
          <p:nvPr>
            <p:ph type="ftr" sz="quarter" idx="9"/>
          </p:nvPr>
        </p:nvSpPr>
        <p:spPr/>
        <p:txBody>
          <a:bodyPr/>
          <a:lstStyle>
            <a:lvl1pPr>
              <a:defRPr/>
            </a:lvl1pPr>
          </a:lstStyle>
          <a:p>
            <a:pPr lvl="0"/>
            <a:endParaRPr lang="en-US"/>
          </a:p>
        </p:txBody>
      </p:sp>
      <p:sp>
        <p:nvSpPr>
          <p:cNvPr id="6" name="Slide Number Placeholder 5"/>
          <p:cNvSpPr txBox="1">
            <a:spLocks noGrp="1"/>
          </p:cNvSpPr>
          <p:nvPr>
            <p:ph type="sldNum" sz="quarter" idx="8"/>
          </p:nvPr>
        </p:nvSpPr>
        <p:spPr/>
        <p:txBody>
          <a:bodyPr/>
          <a:lstStyle>
            <a:lvl1pPr>
              <a:defRPr/>
            </a:lvl1pPr>
          </a:lstStyle>
          <a:p>
            <a:pPr lvl="0"/>
            <a:fld id="{A4F81D73-F5B2-42EC-A4F3-4A86E529391D}" type="slidenum">
              <a:t>‹#›</a:t>
            </a:fld>
            <a:endParaRPr lang="en-US"/>
          </a:p>
        </p:txBody>
      </p:sp>
    </p:spTree>
    <p:extLst>
      <p:ext uri="{BB962C8B-B14F-4D97-AF65-F5344CB8AC3E}">
        <p14:creationId xmlns:p14="http://schemas.microsoft.com/office/powerpoint/2010/main" val="557692100"/>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a:defRPr/>
            </a:lvl1pPr>
          </a:lstStyle>
          <a:p>
            <a:pPr lvl="0"/>
            <a:fld id="{A04ED92D-294B-4F6D-9989-598AE8540ED5}" type="datetime1">
              <a:rPr lang="en-US"/>
              <a:pPr lvl="0"/>
              <a:t>7/28/2021</a:t>
            </a:fld>
            <a:endParaRPr lang="en-US"/>
          </a:p>
        </p:txBody>
      </p:sp>
      <p:sp>
        <p:nvSpPr>
          <p:cNvPr id="5" name="Footer Placeholder 4"/>
          <p:cNvSpPr txBox="1">
            <a:spLocks noGrp="1"/>
          </p:cNvSpPr>
          <p:nvPr>
            <p:ph type="ftr" sz="quarter" idx="9"/>
          </p:nvPr>
        </p:nvSpPr>
        <p:spPr/>
        <p:txBody>
          <a:bodyPr/>
          <a:lstStyle>
            <a:lvl1pPr>
              <a:defRPr/>
            </a:lvl1pPr>
          </a:lstStyle>
          <a:p>
            <a:pPr lvl="0"/>
            <a:endParaRPr lang="en-US"/>
          </a:p>
        </p:txBody>
      </p:sp>
      <p:sp>
        <p:nvSpPr>
          <p:cNvPr id="6" name="Slide Number Placeholder 5"/>
          <p:cNvSpPr txBox="1">
            <a:spLocks noGrp="1"/>
          </p:cNvSpPr>
          <p:nvPr>
            <p:ph type="sldNum" sz="quarter" idx="8"/>
          </p:nvPr>
        </p:nvSpPr>
        <p:spPr/>
        <p:txBody>
          <a:bodyPr/>
          <a:lstStyle>
            <a:lvl1pPr>
              <a:defRPr/>
            </a:lvl1pPr>
          </a:lstStyle>
          <a:p>
            <a:pPr lvl="0"/>
            <a:fld id="{AE5DDD11-7A1B-4072-B48C-D340190B418E}" type="slidenum">
              <a:t>‹#›</a:t>
            </a:fld>
            <a:endParaRPr lang="en-US"/>
          </a:p>
        </p:txBody>
      </p:sp>
    </p:spTree>
    <p:extLst>
      <p:ext uri="{BB962C8B-B14F-4D97-AF65-F5344CB8AC3E}">
        <p14:creationId xmlns:p14="http://schemas.microsoft.com/office/powerpoint/2010/main" val="2891692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a:defRPr/>
            </a:lvl1pPr>
          </a:lstStyle>
          <a:p>
            <a:pPr lvl="0"/>
            <a:fld id="{30F53123-FCB5-499E-AE5A-4D029232C5A4}" type="datetime1">
              <a:rPr lang="en-US"/>
              <a:pPr lvl="0"/>
              <a:t>7/28/2021</a:t>
            </a:fld>
            <a:endParaRPr lang="en-US"/>
          </a:p>
        </p:txBody>
      </p:sp>
      <p:sp>
        <p:nvSpPr>
          <p:cNvPr id="5" name="Footer Placeholder 4"/>
          <p:cNvSpPr txBox="1">
            <a:spLocks noGrp="1"/>
          </p:cNvSpPr>
          <p:nvPr>
            <p:ph type="ftr" sz="quarter" idx="9"/>
          </p:nvPr>
        </p:nvSpPr>
        <p:spPr/>
        <p:txBody>
          <a:bodyPr/>
          <a:lstStyle>
            <a:lvl1pPr>
              <a:defRPr/>
            </a:lvl1pPr>
          </a:lstStyle>
          <a:p>
            <a:pPr lvl="0"/>
            <a:endParaRPr lang="en-US"/>
          </a:p>
        </p:txBody>
      </p:sp>
      <p:sp>
        <p:nvSpPr>
          <p:cNvPr id="6" name="Slide Number Placeholder 5"/>
          <p:cNvSpPr txBox="1">
            <a:spLocks noGrp="1"/>
          </p:cNvSpPr>
          <p:nvPr>
            <p:ph type="sldNum" sz="quarter" idx="8"/>
          </p:nvPr>
        </p:nvSpPr>
        <p:spPr/>
        <p:txBody>
          <a:bodyPr/>
          <a:lstStyle>
            <a:lvl1pPr>
              <a:defRPr/>
            </a:lvl1pPr>
          </a:lstStyle>
          <a:p>
            <a:pPr lvl="0"/>
            <a:fld id="{4216A5A3-2D21-4221-8773-CDE371AB6D81}" type="slidenum">
              <a:t>‹#›</a:t>
            </a:fld>
            <a:endParaRPr lang="en-US"/>
          </a:p>
        </p:txBody>
      </p:sp>
    </p:spTree>
    <p:extLst>
      <p:ext uri="{BB962C8B-B14F-4D97-AF65-F5344CB8AC3E}">
        <p14:creationId xmlns:p14="http://schemas.microsoft.com/office/powerpoint/2010/main" val="2031103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a:defRPr/>
            </a:lvl1pPr>
          </a:lstStyle>
          <a:p>
            <a:pPr lvl="0"/>
            <a:fld id="{D845DAAA-55DB-45D3-98E6-8BC622ED9DCA}" type="datetime1">
              <a:rPr lang="en-US"/>
              <a:pPr lvl="0"/>
              <a:t>7/28/2021</a:t>
            </a:fld>
            <a:endParaRPr lang="en-US"/>
          </a:p>
        </p:txBody>
      </p:sp>
      <p:sp>
        <p:nvSpPr>
          <p:cNvPr id="5" name="Footer Placeholder 4"/>
          <p:cNvSpPr txBox="1">
            <a:spLocks noGrp="1"/>
          </p:cNvSpPr>
          <p:nvPr>
            <p:ph type="ftr" sz="quarter" idx="9"/>
          </p:nvPr>
        </p:nvSpPr>
        <p:spPr/>
        <p:txBody>
          <a:bodyPr/>
          <a:lstStyle>
            <a:lvl1pPr>
              <a:defRPr/>
            </a:lvl1pPr>
          </a:lstStyle>
          <a:p>
            <a:pPr lvl="0"/>
            <a:endParaRPr lang="en-US"/>
          </a:p>
        </p:txBody>
      </p:sp>
      <p:sp>
        <p:nvSpPr>
          <p:cNvPr id="6" name="Slide Number Placeholder 5"/>
          <p:cNvSpPr txBox="1">
            <a:spLocks noGrp="1"/>
          </p:cNvSpPr>
          <p:nvPr>
            <p:ph type="sldNum" sz="quarter" idx="8"/>
          </p:nvPr>
        </p:nvSpPr>
        <p:spPr/>
        <p:txBody>
          <a:bodyPr/>
          <a:lstStyle>
            <a:lvl1pPr>
              <a:defRPr/>
            </a:lvl1pPr>
          </a:lstStyle>
          <a:p>
            <a:pPr lvl="0"/>
            <a:fld id="{CC206657-252A-4762-8883-6C25F07C1EC0}" type="slidenum">
              <a:t>‹#›</a:t>
            </a:fld>
            <a:endParaRPr lang="en-US"/>
          </a:p>
        </p:txBody>
      </p:sp>
    </p:spTree>
    <p:extLst>
      <p:ext uri="{BB962C8B-B14F-4D97-AF65-F5344CB8AC3E}">
        <p14:creationId xmlns:p14="http://schemas.microsoft.com/office/powerpoint/2010/main" val="336394466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p>
        </p:txBody>
      </p:sp>
      <p:sp>
        <p:nvSpPr>
          <p:cNvPr id="3" name="Text Placeholder 2"/>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Click to edit Master text styles</a:t>
            </a:r>
          </a:p>
        </p:txBody>
      </p:sp>
      <p:sp>
        <p:nvSpPr>
          <p:cNvPr id="4" name="Date Placeholder 3"/>
          <p:cNvSpPr txBox="1">
            <a:spLocks noGrp="1"/>
          </p:cNvSpPr>
          <p:nvPr>
            <p:ph type="dt" sz="half" idx="7"/>
          </p:nvPr>
        </p:nvSpPr>
        <p:spPr/>
        <p:txBody>
          <a:bodyPr/>
          <a:lstStyle>
            <a:lvl1pPr>
              <a:defRPr/>
            </a:lvl1pPr>
          </a:lstStyle>
          <a:p>
            <a:pPr lvl="0"/>
            <a:fld id="{D09AC3E5-DD19-4F25-8CC4-A594084F0BF5}" type="datetime1">
              <a:rPr lang="en-US"/>
              <a:pPr lvl="0"/>
              <a:t>7/28/2021</a:t>
            </a:fld>
            <a:endParaRPr lang="en-US"/>
          </a:p>
        </p:txBody>
      </p:sp>
      <p:sp>
        <p:nvSpPr>
          <p:cNvPr id="5" name="Footer Placeholder 4"/>
          <p:cNvSpPr txBox="1">
            <a:spLocks noGrp="1"/>
          </p:cNvSpPr>
          <p:nvPr>
            <p:ph type="ftr" sz="quarter" idx="9"/>
          </p:nvPr>
        </p:nvSpPr>
        <p:spPr/>
        <p:txBody>
          <a:bodyPr/>
          <a:lstStyle>
            <a:lvl1pPr>
              <a:defRPr/>
            </a:lvl1pPr>
          </a:lstStyle>
          <a:p>
            <a:pPr lvl="0"/>
            <a:endParaRPr lang="en-US"/>
          </a:p>
        </p:txBody>
      </p:sp>
      <p:sp>
        <p:nvSpPr>
          <p:cNvPr id="6" name="Slide Number Placeholder 5"/>
          <p:cNvSpPr txBox="1">
            <a:spLocks noGrp="1"/>
          </p:cNvSpPr>
          <p:nvPr>
            <p:ph type="sldNum" sz="quarter" idx="8"/>
          </p:nvPr>
        </p:nvSpPr>
        <p:spPr/>
        <p:txBody>
          <a:bodyPr/>
          <a:lstStyle>
            <a:lvl1pPr>
              <a:defRPr/>
            </a:lvl1pPr>
          </a:lstStyle>
          <a:p>
            <a:pPr lvl="0"/>
            <a:fld id="{3ACF2ECA-BA15-4072-BAF3-09468DE112E5}" type="slidenum">
              <a:t>‹#›</a:t>
            </a:fld>
            <a:endParaRPr lang="en-US"/>
          </a:p>
        </p:txBody>
      </p:sp>
    </p:spTree>
    <p:extLst>
      <p:ext uri="{BB962C8B-B14F-4D97-AF65-F5344CB8AC3E}">
        <p14:creationId xmlns:p14="http://schemas.microsoft.com/office/powerpoint/2010/main" val="701867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txBox="1">
            <a:spLocks noGrp="1"/>
          </p:cNvSpPr>
          <p:nvPr>
            <p:ph type="dt" sz="half" idx="7"/>
          </p:nvPr>
        </p:nvSpPr>
        <p:spPr/>
        <p:txBody>
          <a:bodyPr/>
          <a:lstStyle>
            <a:lvl1pPr>
              <a:defRPr/>
            </a:lvl1pPr>
          </a:lstStyle>
          <a:p>
            <a:pPr lvl="0"/>
            <a:fld id="{9AC09B6B-53DA-4892-A669-F2F0DFB61D24}" type="datetime1">
              <a:rPr lang="en-US"/>
              <a:pPr lvl="0"/>
              <a:t>7/28/2021</a:t>
            </a:fld>
            <a:endParaRPr lang="en-US"/>
          </a:p>
        </p:txBody>
      </p:sp>
      <p:sp>
        <p:nvSpPr>
          <p:cNvPr id="6" name="Footer Placeholder 5"/>
          <p:cNvSpPr txBox="1">
            <a:spLocks noGrp="1"/>
          </p:cNvSpPr>
          <p:nvPr>
            <p:ph type="ftr" sz="quarter" idx="9"/>
          </p:nvPr>
        </p:nvSpPr>
        <p:spPr/>
        <p:txBody>
          <a:bodyPr/>
          <a:lstStyle>
            <a:lvl1pPr>
              <a:defRPr/>
            </a:lvl1pPr>
          </a:lstStyle>
          <a:p>
            <a:pPr lvl="0"/>
            <a:endParaRPr lang="en-US"/>
          </a:p>
        </p:txBody>
      </p:sp>
      <p:sp>
        <p:nvSpPr>
          <p:cNvPr id="7" name="Slide Number Placeholder 6"/>
          <p:cNvSpPr txBox="1">
            <a:spLocks noGrp="1"/>
          </p:cNvSpPr>
          <p:nvPr>
            <p:ph type="sldNum" sz="quarter" idx="8"/>
          </p:nvPr>
        </p:nvSpPr>
        <p:spPr/>
        <p:txBody>
          <a:bodyPr/>
          <a:lstStyle>
            <a:lvl1pPr>
              <a:defRPr/>
            </a:lvl1pPr>
          </a:lstStyle>
          <a:p>
            <a:pPr lvl="0"/>
            <a:fld id="{AFF66AB1-4F74-4356-BA69-91F9B32F5A87}" type="slidenum">
              <a:t>‹#›</a:t>
            </a:fld>
            <a:endParaRPr lang="en-US"/>
          </a:p>
        </p:txBody>
      </p:sp>
    </p:spTree>
    <p:extLst>
      <p:ext uri="{BB962C8B-B14F-4D97-AF65-F5344CB8AC3E}">
        <p14:creationId xmlns:p14="http://schemas.microsoft.com/office/powerpoint/2010/main" val="129233802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4" name="Content Placeholder 3"/>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6" name="Content Placeholder 5"/>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txBox="1">
            <a:spLocks noGrp="1"/>
          </p:cNvSpPr>
          <p:nvPr>
            <p:ph type="dt" sz="half" idx="7"/>
          </p:nvPr>
        </p:nvSpPr>
        <p:spPr/>
        <p:txBody>
          <a:bodyPr/>
          <a:lstStyle>
            <a:lvl1pPr>
              <a:defRPr/>
            </a:lvl1pPr>
          </a:lstStyle>
          <a:p>
            <a:pPr lvl="0"/>
            <a:fld id="{AEEF2CDB-9232-4DDF-9BC3-5C66FFC46D8D}" type="datetime1">
              <a:rPr lang="en-US"/>
              <a:pPr lvl="0"/>
              <a:t>7/28/2021</a:t>
            </a:fld>
            <a:endParaRPr lang="en-US"/>
          </a:p>
        </p:txBody>
      </p:sp>
      <p:sp>
        <p:nvSpPr>
          <p:cNvPr id="8" name="Footer Placeholder 7"/>
          <p:cNvSpPr txBox="1">
            <a:spLocks noGrp="1"/>
          </p:cNvSpPr>
          <p:nvPr>
            <p:ph type="ftr" sz="quarter" idx="9"/>
          </p:nvPr>
        </p:nvSpPr>
        <p:spPr/>
        <p:txBody>
          <a:bodyPr/>
          <a:lstStyle>
            <a:lvl1pPr>
              <a:defRPr/>
            </a:lvl1pPr>
          </a:lstStyle>
          <a:p>
            <a:pPr lvl="0"/>
            <a:endParaRPr lang="en-US"/>
          </a:p>
        </p:txBody>
      </p:sp>
      <p:sp>
        <p:nvSpPr>
          <p:cNvPr id="9" name="Slide Number Placeholder 8"/>
          <p:cNvSpPr txBox="1">
            <a:spLocks noGrp="1"/>
          </p:cNvSpPr>
          <p:nvPr>
            <p:ph type="sldNum" sz="quarter" idx="8"/>
          </p:nvPr>
        </p:nvSpPr>
        <p:spPr/>
        <p:txBody>
          <a:bodyPr/>
          <a:lstStyle>
            <a:lvl1pPr>
              <a:defRPr/>
            </a:lvl1pPr>
          </a:lstStyle>
          <a:p>
            <a:pPr lvl="0"/>
            <a:fld id="{F3707D7A-72CB-41B5-AB33-FD1B738A4A9F}" type="slidenum">
              <a:t>‹#›</a:t>
            </a:fld>
            <a:endParaRPr lang="en-US"/>
          </a:p>
        </p:txBody>
      </p:sp>
    </p:spTree>
    <p:extLst>
      <p:ext uri="{BB962C8B-B14F-4D97-AF65-F5344CB8AC3E}">
        <p14:creationId xmlns:p14="http://schemas.microsoft.com/office/powerpoint/2010/main" val="958569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Date Placeholder 2"/>
          <p:cNvSpPr txBox="1">
            <a:spLocks noGrp="1"/>
          </p:cNvSpPr>
          <p:nvPr>
            <p:ph type="dt" sz="half" idx="7"/>
          </p:nvPr>
        </p:nvSpPr>
        <p:spPr/>
        <p:txBody>
          <a:bodyPr/>
          <a:lstStyle>
            <a:lvl1pPr>
              <a:defRPr/>
            </a:lvl1pPr>
          </a:lstStyle>
          <a:p>
            <a:pPr lvl="0"/>
            <a:fld id="{E1895DF1-1C16-4921-B2D2-9ECEC39DB508}" type="datetime1">
              <a:rPr lang="en-US"/>
              <a:pPr lvl="0"/>
              <a:t>7/28/2021</a:t>
            </a:fld>
            <a:endParaRPr lang="en-US"/>
          </a:p>
        </p:txBody>
      </p:sp>
      <p:sp>
        <p:nvSpPr>
          <p:cNvPr id="4" name="Footer Placeholder 3"/>
          <p:cNvSpPr txBox="1">
            <a:spLocks noGrp="1"/>
          </p:cNvSpPr>
          <p:nvPr>
            <p:ph type="ftr" sz="quarter" idx="9"/>
          </p:nvPr>
        </p:nvSpPr>
        <p:spPr/>
        <p:txBody>
          <a:bodyPr/>
          <a:lstStyle>
            <a:lvl1pPr>
              <a:defRPr/>
            </a:lvl1pPr>
          </a:lstStyle>
          <a:p>
            <a:pPr lvl="0"/>
            <a:endParaRPr lang="en-US"/>
          </a:p>
        </p:txBody>
      </p:sp>
      <p:sp>
        <p:nvSpPr>
          <p:cNvPr id="5" name="Slide Number Placeholder 4"/>
          <p:cNvSpPr txBox="1">
            <a:spLocks noGrp="1"/>
          </p:cNvSpPr>
          <p:nvPr>
            <p:ph type="sldNum" sz="quarter" idx="8"/>
          </p:nvPr>
        </p:nvSpPr>
        <p:spPr/>
        <p:txBody>
          <a:bodyPr/>
          <a:lstStyle>
            <a:lvl1pPr>
              <a:defRPr/>
            </a:lvl1pPr>
          </a:lstStyle>
          <a:p>
            <a:pPr lvl="0"/>
            <a:fld id="{D9D99D38-290E-4BAE-B4A2-4424A2445E5E}" type="slidenum">
              <a:t>‹#›</a:t>
            </a:fld>
            <a:endParaRPr lang="en-US"/>
          </a:p>
        </p:txBody>
      </p:sp>
    </p:spTree>
    <p:extLst>
      <p:ext uri="{BB962C8B-B14F-4D97-AF65-F5344CB8AC3E}">
        <p14:creationId xmlns:p14="http://schemas.microsoft.com/office/powerpoint/2010/main" val="1348559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txBox="1">
            <a:spLocks noGrp="1"/>
          </p:cNvSpPr>
          <p:nvPr>
            <p:ph type="dt" sz="half" idx="7"/>
          </p:nvPr>
        </p:nvSpPr>
        <p:spPr/>
        <p:txBody>
          <a:bodyPr/>
          <a:lstStyle>
            <a:lvl1pPr>
              <a:defRPr/>
            </a:lvl1pPr>
          </a:lstStyle>
          <a:p>
            <a:pPr lvl="0"/>
            <a:fld id="{1BB5FE94-E35A-49DD-9780-8614EFA57899}" type="datetime1">
              <a:rPr lang="en-US"/>
              <a:pPr lvl="0"/>
              <a:t>7/28/2021</a:t>
            </a:fld>
            <a:endParaRPr lang="en-US"/>
          </a:p>
        </p:txBody>
      </p:sp>
      <p:sp>
        <p:nvSpPr>
          <p:cNvPr id="3" name="Footer Placeholder 2"/>
          <p:cNvSpPr txBox="1">
            <a:spLocks noGrp="1"/>
          </p:cNvSpPr>
          <p:nvPr>
            <p:ph type="ftr" sz="quarter" idx="9"/>
          </p:nvPr>
        </p:nvSpPr>
        <p:spPr/>
        <p:txBody>
          <a:bodyPr/>
          <a:lstStyle>
            <a:lvl1pPr>
              <a:defRPr/>
            </a:lvl1pPr>
          </a:lstStyle>
          <a:p>
            <a:pPr lvl="0"/>
            <a:endParaRPr lang="en-US"/>
          </a:p>
        </p:txBody>
      </p:sp>
      <p:sp>
        <p:nvSpPr>
          <p:cNvPr id="4" name="Slide Number Placeholder 3"/>
          <p:cNvSpPr txBox="1">
            <a:spLocks noGrp="1"/>
          </p:cNvSpPr>
          <p:nvPr>
            <p:ph type="sldNum" sz="quarter" idx="8"/>
          </p:nvPr>
        </p:nvSpPr>
        <p:spPr/>
        <p:txBody>
          <a:bodyPr/>
          <a:lstStyle>
            <a:lvl1pPr>
              <a:defRPr/>
            </a:lvl1pPr>
          </a:lstStyle>
          <a:p>
            <a:pPr lvl="0"/>
            <a:fld id="{29D95A01-33AF-46A4-BE61-D88E6EA5E816}" type="slidenum">
              <a:t>‹#›</a:t>
            </a:fld>
            <a:endParaRPr lang="en-US"/>
          </a:p>
        </p:txBody>
      </p:sp>
    </p:spTree>
    <p:extLst>
      <p:ext uri="{BB962C8B-B14F-4D97-AF65-F5344CB8AC3E}">
        <p14:creationId xmlns:p14="http://schemas.microsoft.com/office/powerpoint/2010/main" val="3438349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p>
        </p:txBody>
      </p:sp>
      <p:sp>
        <p:nvSpPr>
          <p:cNvPr id="3" name="Content Placeholder 2"/>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p:cNvSpPr txBox="1">
            <a:spLocks noGrp="1"/>
          </p:cNvSpPr>
          <p:nvPr>
            <p:ph type="dt" sz="half" idx="7"/>
          </p:nvPr>
        </p:nvSpPr>
        <p:spPr/>
        <p:txBody>
          <a:bodyPr/>
          <a:lstStyle>
            <a:lvl1pPr>
              <a:defRPr/>
            </a:lvl1pPr>
          </a:lstStyle>
          <a:p>
            <a:pPr lvl="0"/>
            <a:fld id="{62F18AA2-A9F7-47B9-B089-712256CC243C}" type="datetime1">
              <a:rPr lang="en-US"/>
              <a:pPr lvl="0"/>
              <a:t>7/28/2021</a:t>
            </a:fld>
            <a:endParaRPr lang="en-US"/>
          </a:p>
        </p:txBody>
      </p:sp>
      <p:sp>
        <p:nvSpPr>
          <p:cNvPr id="6" name="Footer Placeholder 5"/>
          <p:cNvSpPr txBox="1">
            <a:spLocks noGrp="1"/>
          </p:cNvSpPr>
          <p:nvPr>
            <p:ph type="ftr" sz="quarter" idx="9"/>
          </p:nvPr>
        </p:nvSpPr>
        <p:spPr/>
        <p:txBody>
          <a:bodyPr/>
          <a:lstStyle>
            <a:lvl1pPr>
              <a:defRPr/>
            </a:lvl1pPr>
          </a:lstStyle>
          <a:p>
            <a:pPr lvl="0"/>
            <a:endParaRPr lang="en-US"/>
          </a:p>
        </p:txBody>
      </p:sp>
      <p:sp>
        <p:nvSpPr>
          <p:cNvPr id="7" name="Slide Number Placeholder 6"/>
          <p:cNvSpPr txBox="1">
            <a:spLocks noGrp="1"/>
          </p:cNvSpPr>
          <p:nvPr>
            <p:ph type="sldNum" sz="quarter" idx="8"/>
          </p:nvPr>
        </p:nvSpPr>
        <p:spPr/>
        <p:txBody>
          <a:bodyPr/>
          <a:lstStyle>
            <a:lvl1pPr>
              <a:defRPr/>
            </a:lvl1pPr>
          </a:lstStyle>
          <a:p>
            <a:pPr lvl="0"/>
            <a:fld id="{4FDFCEDD-B2DD-47D4-A3F8-5B922CD124A8}" type="slidenum">
              <a:t>‹#›</a:t>
            </a:fld>
            <a:endParaRPr lang="en-US"/>
          </a:p>
        </p:txBody>
      </p:sp>
    </p:spTree>
    <p:extLst>
      <p:ext uri="{BB962C8B-B14F-4D97-AF65-F5344CB8AC3E}">
        <p14:creationId xmlns:p14="http://schemas.microsoft.com/office/powerpoint/2010/main" val="398034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p>
        </p:txBody>
      </p:sp>
      <p:sp>
        <p:nvSpPr>
          <p:cNvPr id="3" name="Picture Placeholder 2"/>
          <p:cNvSpPr txBox="1">
            <a:spLocks noGrp="1"/>
          </p:cNvSpPr>
          <p:nvPr>
            <p:ph type="pic" idx="1"/>
          </p:nvPr>
        </p:nvSpPr>
        <p:spPr>
          <a:xfrm>
            <a:off x="5183184" y="987423"/>
            <a:ext cx="6172200" cy="4873623"/>
          </a:xfrm>
        </p:spPr>
        <p:txBody>
          <a:bodyPr/>
          <a:lstStyle>
            <a:lvl1pPr marL="0" indent="0">
              <a:buNone/>
              <a:defRPr sz="3200"/>
            </a:lvl1pPr>
          </a:lstStyle>
          <a:p>
            <a:pPr lvl="0"/>
            <a:endParaRPr lang="en-US"/>
          </a:p>
        </p:txBody>
      </p:sp>
      <p:sp>
        <p:nvSpPr>
          <p:cNvPr id="4" name="Text Placeholder 3"/>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p:cNvSpPr txBox="1">
            <a:spLocks noGrp="1"/>
          </p:cNvSpPr>
          <p:nvPr>
            <p:ph type="dt" sz="half" idx="7"/>
          </p:nvPr>
        </p:nvSpPr>
        <p:spPr/>
        <p:txBody>
          <a:bodyPr/>
          <a:lstStyle>
            <a:lvl1pPr>
              <a:defRPr/>
            </a:lvl1pPr>
          </a:lstStyle>
          <a:p>
            <a:pPr lvl="0"/>
            <a:fld id="{85543D94-AF62-4679-B5F8-5DC907CBB376}" type="datetime1">
              <a:rPr lang="en-US"/>
              <a:pPr lvl="0"/>
              <a:t>7/28/2021</a:t>
            </a:fld>
            <a:endParaRPr lang="en-US"/>
          </a:p>
        </p:txBody>
      </p:sp>
      <p:sp>
        <p:nvSpPr>
          <p:cNvPr id="6" name="Footer Placeholder 5"/>
          <p:cNvSpPr txBox="1">
            <a:spLocks noGrp="1"/>
          </p:cNvSpPr>
          <p:nvPr>
            <p:ph type="ftr" sz="quarter" idx="9"/>
          </p:nvPr>
        </p:nvSpPr>
        <p:spPr/>
        <p:txBody>
          <a:bodyPr/>
          <a:lstStyle>
            <a:lvl1pPr>
              <a:defRPr/>
            </a:lvl1pPr>
          </a:lstStyle>
          <a:p>
            <a:pPr lvl="0"/>
            <a:endParaRPr lang="en-US"/>
          </a:p>
        </p:txBody>
      </p:sp>
      <p:sp>
        <p:nvSpPr>
          <p:cNvPr id="7" name="Slide Number Placeholder 6"/>
          <p:cNvSpPr txBox="1">
            <a:spLocks noGrp="1"/>
          </p:cNvSpPr>
          <p:nvPr>
            <p:ph type="sldNum" sz="quarter" idx="8"/>
          </p:nvPr>
        </p:nvSpPr>
        <p:spPr/>
        <p:txBody>
          <a:bodyPr/>
          <a:lstStyle>
            <a:lvl1pPr>
              <a:defRPr/>
            </a:lvl1pPr>
          </a:lstStyle>
          <a:p>
            <a:pPr lvl="0"/>
            <a:fld id="{A477554F-5DF4-46BD-B0EA-665D5D5587AE}" type="slidenum">
              <a:t>‹#›</a:t>
            </a:fld>
            <a:endParaRPr lang="en-US"/>
          </a:p>
        </p:txBody>
      </p:sp>
    </p:spTree>
    <p:extLst>
      <p:ext uri="{BB962C8B-B14F-4D97-AF65-F5344CB8AC3E}">
        <p14:creationId xmlns:p14="http://schemas.microsoft.com/office/powerpoint/2010/main" val="3611273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8BA5EC7D-C196-47E6-96E0-691951C44CEF}" type="datetime1">
              <a:rPr lang="en-US"/>
              <a:pPr lvl="0"/>
              <a:t>7/28/2021</a:t>
            </a:fld>
            <a:endParaRPr lang="en-US"/>
          </a:p>
        </p:txBody>
      </p:sp>
      <p:sp>
        <p:nvSpPr>
          <p:cNvPr id="5" name="Footer Placeholder 4"/>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endParaRPr lang="en-US"/>
          </a:p>
        </p:txBody>
      </p:sp>
      <p:sp>
        <p:nvSpPr>
          <p:cNvPr id="6" name="Slide Number Placeholder 5"/>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1EFB179A-DCF7-45F4-B564-9820849EDD23}" type="slidenum">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hyperlink" Target="https://www.sibiu.ro/ro2/pdf/2019/Directia_Tehnica/Revizuire_Plan_Zgomot_Sibiu.pdf" TargetMode="External"/><Relationship Id="rId2" Type="http://schemas.openxmlformats.org/officeDocument/2006/relationships/hyperlink" Target="https://sibiu.ro/primaria/plan_zgomot"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7.xml"/><Relationship Id="rId5" Type="http://schemas.openxmlformats.org/officeDocument/2006/relationships/chart" Target="../charts/chart5.xml"/><Relationship Id="rId4" Type="http://schemas.openxmlformats.org/officeDocument/2006/relationships/chart" Target="../charts/char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chart" Target="../charts/chart11.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717758" y="101757"/>
            <a:ext cx="11474242" cy="1655758"/>
          </a:xfrm>
          <a:prstGeom prst="rect">
            <a:avLst/>
          </a:prstGeom>
        </p:spPr>
        <p:txBody>
          <a:bodyPr>
            <a:norm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endParaRPr lang="ro-RO" sz="1800" dirty="0"/>
          </a:p>
        </p:txBody>
      </p:sp>
      <p:graphicFrame>
        <p:nvGraphicFramePr>
          <p:cNvPr id="2" name="Table 1"/>
          <p:cNvGraphicFramePr>
            <a:graphicFrameLocks noGrp="1"/>
          </p:cNvGraphicFramePr>
          <p:nvPr>
            <p:extLst>
              <p:ext uri="{D42A27DB-BD31-4B8C-83A1-F6EECF244321}">
                <p14:modId xmlns:p14="http://schemas.microsoft.com/office/powerpoint/2010/main" val="3473398826"/>
              </p:ext>
            </p:extLst>
          </p:nvPr>
        </p:nvGraphicFramePr>
        <p:xfrm>
          <a:off x="-30480" y="3389163"/>
          <a:ext cx="12192000" cy="3147019"/>
        </p:xfrm>
        <a:graphic>
          <a:graphicData uri="http://schemas.openxmlformats.org/drawingml/2006/table">
            <a:tbl>
              <a:tblPr firstRow="1" bandRow="1">
                <a:tableStyleId>{5C22544A-7EE6-4342-B048-85BDC9FD1C3A}</a:tableStyleId>
              </a:tblPr>
              <a:tblGrid>
                <a:gridCol w="1329680">
                  <a:extLst>
                    <a:ext uri="{9D8B030D-6E8A-4147-A177-3AD203B41FA5}">
                      <a16:colId xmlns:a16="http://schemas.microsoft.com/office/drawing/2014/main" val="913732662"/>
                    </a:ext>
                  </a:extLst>
                </a:gridCol>
                <a:gridCol w="2102069">
                  <a:extLst>
                    <a:ext uri="{9D8B030D-6E8A-4147-A177-3AD203B41FA5}">
                      <a16:colId xmlns:a16="http://schemas.microsoft.com/office/drawing/2014/main" val="2044489899"/>
                    </a:ext>
                  </a:extLst>
                </a:gridCol>
                <a:gridCol w="8760251">
                  <a:extLst>
                    <a:ext uri="{9D8B030D-6E8A-4147-A177-3AD203B41FA5}">
                      <a16:colId xmlns:a16="http://schemas.microsoft.com/office/drawing/2014/main" val="2848907714"/>
                    </a:ext>
                  </a:extLst>
                </a:gridCol>
              </a:tblGrid>
              <a:tr h="734053">
                <a:tc>
                  <a:txBody>
                    <a:bodyPr/>
                    <a:lstStyle/>
                    <a:p>
                      <a:pPr algn="ctr"/>
                      <a:r>
                        <a:rPr lang="ro-RO" dirty="0"/>
                        <a:t>REGIUNE	</a:t>
                      </a:r>
                    </a:p>
                    <a:p>
                      <a:pPr algn="ctr"/>
                      <a:endParaRPr lang="ro-RO" dirty="0"/>
                    </a:p>
                  </a:txBody>
                  <a:tcPr/>
                </a:tc>
                <a:tc>
                  <a:txBody>
                    <a:bodyPr/>
                    <a:lstStyle/>
                    <a:p>
                      <a:pPr algn="ctr"/>
                      <a:r>
                        <a:rPr lang="ro-RO" dirty="0"/>
                        <a:t>Județ/municipiu	</a:t>
                      </a:r>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o-RO" dirty="0"/>
                        <a:t>DESCRIERE ACHIZIȚII	</a:t>
                      </a:r>
                    </a:p>
                    <a:p>
                      <a:pPr algn="ctr" fontAlgn="ctr"/>
                      <a:endParaRPr lang="it-IT" sz="18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712015302"/>
                  </a:ext>
                </a:extLst>
              </a:tr>
              <a:tr h="757866">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o-RO" sz="2000" b="1" u="none" strike="noStrike" dirty="0">
                          <a:effectLst/>
                        </a:rPr>
                        <a:t>REGIUNEA </a:t>
                      </a:r>
                    </a:p>
                    <a:p>
                      <a:pPr marL="0" marR="0" indent="0" algn="ctr" defTabSz="914400" rtl="0" eaLnBrk="1" fontAlgn="auto" latinLnBrk="0" hangingPunct="1">
                        <a:lnSpc>
                          <a:spcPct val="100000"/>
                        </a:lnSpc>
                        <a:spcBef>
                          <a:spcPts val="0"/>
                        </a:spcBef>
                        <a:spcAft>
                          <a:spcPts val="0"/>
                        </a:spcAft>
                        <a:buClrTx/>
                        <a:buSzTx/>
                        <a:buFontTx/>
                        <a:buNone/>
                        <a:tabLst/>
                        <a:defRPr/>
                      </a:pPr>
                      <a:r>
                        <a:rPr lang="ro-RO" sz="2000" b="1" u="none" strike="noStrike" dirty="0">
                          <a:effectLst/>
                        </a:rPr>
                        <a:t>CENTRU</a:t>
                      </a:r>
                      <a:endParaRPr lang="ro-RO" sz="2000" b="1" i="0" u="none" strike="noStrike" dirty="0">
                        <a:solidFill>
                          <a:srgbClr val="000000"/>
                        </a:solidFill>
                        <a:effectLst/>
                        <a:latin typeface="Calibri" panose="020F0502020204030204" pitchFamily="34" charset="0"/>
                      </a:endParaRPr>
                    </a:p>
                  </a:txBody>
                  <a:tcPr anchor="ctr"/>
                </a:tc>
                <a:tc>
                  <a:txBody>
                    <a:bodyPr/>
                    <a:lstStyle/>
                    <a:p>
                      <a:pPr algn="l" fontAlgn="ctr"/>
                      <a:r>
                        <a:rPr lang="ro-RO" sz="1800" u="none" strike="noStrike" dirty="0">
                          <a:effectLst/>
                        </a:rPr>
                        <a:t>ALBA/Municipiul Alba Iulia</a:t>
                      </a:r>
                      <a:endParaRPr lang="ro-RO" sz="18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it-IT" sz="1800" u="none" strike="noStrike" dirty="0">
                          <a:effectLst/>
                        </a:rPr>
                        <a:t>Amplasare staţie de monitorizare (Trafic) (localitatea se va stabili prin activitatea A1.1.3) </a:t>
                      </a:r>
                      <a:br>
                        <a:rPr lang="it-IT" sz="1800" u="none" strike="noStrike" dirty="0">
                          <a:effectLst/>
                        </a:rPr>
                      </a:br>
                      <a:r>
                        <a:rPr lang="it-IT" sz="1800" u="none" strike="noStrike" dirty="0">
                          <a:effectLst/>
                        </a:rPr>
                        <a:t>Instalare echipamente prelevare PM10 (localitatea se va stabili prin activitatea A1.1.3)</a:t>
                      </a:r>
                      <a:endParaRPr lang="it-IT" sz="18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59296378"/>
                  </a:ext>
                </a:extLst>
              </a:tr>
              <a:tr h="568712">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o-RO" sz="1800" b="0" i="0" u="none" strike="noStrike" dirty="0">
                        <a:solidFill>
                          <a:srgbClr val="000000"/>
                        </a:solidFill>
                        <a:effectLst/>
                        <a:latin typeface="Calibri" panose="020F0502020204030204" pitchFamily="34" charset="0"/>
                      </a:endParaRPr>
                    </a:p>
                  </a:txBody>
                  <a:tcPr/>
                </a:tc>
                <a:tc>
                  <a:txBody>
                    <a:bodyPr/>
                    <a:lstStyle/>
                    <a:p>
                      <a:pPr algn="l" fontAlgn="ctr"/>
                      <a:r>
                        <a:rPr lang="ro-RO" sz="1800" u="none" strike="noStrike" dirty="0">
                          <a:effectLst/>
                        </a:rPr>
                        <a:t>BRASOV</a:t>
                      </a:r>
                      <a:endParaRPr lang="ro-RO" sz="18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it-IT" sz="1800" u="none" strike="noStrike" dirty="0">
                          <a:effectLst/>
                        </a:rPr>
                        <a:t>Amplasare staţie de monitorizare (Trafic) (Localitatea se va stabili prin activitatea A1.1.3)</a:t>
                      </a:r>
                      <a:br>
                        <a:rPr lang="it-IT" sz="1800" u="none" strike="noStrike" dirty="0">
                          <a:effectLst/>
                        </a:rPr>
                      </a:br>
                      <a:r>
                        <a:rPr lang="it-IT" sz="1800" u="none" strike="noStrike" dirty="0">
                          <a:effectLst/>
                        </a:rPr>
                        <a:t>Instalare echipamente prelevare PM10 (Localitatea se va stabili prin activitatea A1.1.3) </a:t>
                      </a:r>
                      <a:endParaRPr lang="it-IT" sz="18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673900910"/>
                  </a:ext>
                </a:extLst>
              </a:tr>
              <a:tr h="457200">
                <a:tc vMerge="1">
                  <a:txBody>
                    <a:bodyPr/>
                    <a:lstStyle/>
                    <a:p>
                      <a:endParaRPr lang="ro-RO" dirty="0"/>
                    </a:p>
                  </a:txBody>
                  <a:tcPr/>
                </a:tc>
                <a:tc>
                  <a:txBody>
                    <a:bodyPr/>
                    <a:lstStyle/>
                    <a:p>
                      <a:pPr algn="l" fontAlgn="ctr"/>
                      <a:r>
                        <a:rPr lang="ro-RO" sz="1800" u="none" strike="noStrike" dirty="0">
                          <a:effectLst/>
                        </a:rPr>
                        <a:t>HARGHITA</a:t>
                      </a:r>
                      <a:endParaRPr lang="ro-RO" sz="18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it-IT" sz="1800" u="none" strike="noStrike" dirty="0">
                          <a:effectLst/>
                        </a:rPr>
                        <a:t>Instalare echipamente prelevare PM10 (localitatea se va stabili prin activitatea A1.1.3)</a:t>
                      </a:r>
                      <a:endParaRPr lang="it-IT" sz="18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414474175"/>
                  </a:ext>
                </a:extLst>
              </a:tr>
              <a:tr h="629188">
                <a:tc vMerge="1">
                  <a:txBody>
                    <a:bodyPr/>
                    <a:lstStyle/>
                    <a:p>
                      <a:endParaRPr lang="ro-RO" dirty="0"/>
                    </a:p>
                  </a:txBody>
                  <a:tcPr/>
                </a:tc>
                <a:tc>
                  <a:txBody>
                    <a:bodyPr/>
                    <a:lstStyle/>
                    <a:p>
                      <a:pPr algn="l" fontAlgn="ctr"/>
                      <a:r>
                        <a:rPr lang="ro-RO" sz="1800" b="1" u="none" strike="noStrike" dirty="0">
                          <a:solidFill>
                            <a:schemeClr val="bg1"/>
                          </a:solidFill>
                          <a:effectLst/>
                        </a:rPr>
                        <a:t>SIBIU/Municipiul Sibiu</a:t>
                      </a:r>
                      <a:endParaRPr lang="ro-RO" sz="1800" b="1" i="0" u="none" strike="noStrike" dirty="0">
                        <a:solidFill>
                          <a:schemeClr val="bg1"/>
                        </a:solidFill>
                        <a:effectLst/>
                        <a:latin typeface="Calibri" panose="020F0502020204030204" pitchFamily="34" charset="0"/>
                      </a:endParaRPr>
                    </a:p>
                  </a:txBody>
                  <a:tcPr marL="0" marR="0" marT="0" marB="0" anchor="ctr">
                    <a:solidFill>
                      <a:srgbClr val="CC66FF"/>
                    </a:solidFill>
                  </a:tcPr>
                </a:tc>
                <a:tc>
                  <a:txBody>
                    <a:bodyPr/>
                    <a:lstStyle/>
                    <a:p>
                      <a:pPr algn="l" fontAlgn="ctr"/>
                      <a:r>
                        <a:rPr lang="ro-RO" sz="1800" b="1" u="none" strike="noStrike" dirty="0">
                          <a:solidFill>
                            <a:schemeClr val="bg1"/>
                          </a:solidFill>
                          <a:effectLst/>
                        </a:rPr>
                        <a:t>Amplasare staţie de monitorizare (Trafic) </a:t>
                      </a:r>
                      <a:br>
                        <a:rPr lang="ro-RO" sz="1800" b="1" u="none" strike="noStrike" dirty="0">
                          <a:solidFill>
                            <a:schemeClr val="bg1"/>
                          </a:solidFill>
                          <a:effectLst/>
                        </a:rPr>
                      </a:br>
                      <a:r>
                        <a:rPr lang="ro-RO" sz="1800" b="1" u="none" strike="noStrike" dirty="0">
                          <a:solidFill>
                            <a:schemeClr val="bg1"/>
                          </a:solidFill>
                          <a:effectLst/>
                        </a:rPr>
                        <a:t>Instalare echipamente prelevare PM10</a:t>
                      </a:r>
                      <a:endParaRPr lang="ro-RO" sz="1800" b="1" i="0" u="none" strike="noStrike" dirty="0">
                        <a:solidFill>
                          <a:schemeClr val="bg1"/>
                        </a:solidFill>
                        <a:effectLst/>
                        <a:latin typeface="Calibri" panose="020F0502020204030204" pitchFamily="34" charset="0"/>
                      </a:endParaRPr>
                    </a:p>
                  </a:txBody>
                  <a:tcPr marL="0" marR="0" marT="0" marB="0" anchor="ctr">
                    <a:solidFill>
                      <a:srgbClr val="CC66FF"/>
                    </a:solidFill>
                  </a:tcPr>
                </a:tc>
                <a:extLst>
                  <a:ext uri="{0D108BD9-81ED-4DB2-BD59-A6C34878D82A}">
                    <a16:rowId xmlns:a16="http://schemas.microsoft.com/office/drawing/2014/main" val="3962810208"/>
                  </a:ext>
                </a:extLst>
              </a:tr>
            </a:tbl>
          </a:graphicData>
        </a:graphic>
      </p:graphicFrame>
      <p:sp>
        <p:nvSpPr>
          <p:cNvPr id="5" name="Rectangle 3"/>
          <p:cNvSpPr>
            <a:spLocks noChangeArrowheads="1"/>
          </p:cNvSpPr>
          <p:nvPr/>
        </p:nvSpPr>
        <p:spPr bwMode="auto">
          <a:xfrm>
            <a:off x="265471" y="-12781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o-RO"/>
          </a:p>
        </p:txBody>
      </p:sp>
      <p:pic>
        <p:nvPicPr>
          <p:cNvPr id="10" name="Picture 9"/>
          <p:cNvPicPr>
            <a:picLocks noChangeAspect="1"/>
          </p:cNvPicPr>
          <p:nvPr/>
        </p:nvPicPr>
        <p:blipFill>
          <a:blip r:embed="rId2"/>
          <a:stretch>
            <a:fillRect/>
          </a:stretch>
        </p:blipFill>
        <p:spPr>
          <a:xfrm>
            <a:off x="34229" y="0"/>
            <a:ext cx="12127291" cy="1741618"/>
          </a:xfrm>
          <a:prstGeom prst="rect">
            <a:avLst/>
          </a:prstGeom>
        </p:spPr>
      </p:pic>
      <p:sp>
        <p:nvSpPr>
          <p:cNvPr id="12" name="Rectangle 11"/>
          <p:cNvSpPr/>
          <p:nvPr/>
        </p:nvSpPr>
        <p:spPr>
          <a:xfrm>
            <a:off x="152400" y="1699549"/>
            <a:ext cx="11887199" cy="294183"/>
          </a:xfrm>
          <a:prstGeom prst="rect">
            <a:avLst/>
          </a:prstGeom>
          <a:solidFill>
            <a:srgbClr val="C5E2FF"/>
          </a:solid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lnSpc>
                <a:spcPct val="80000"/>
              </a:lnSpc>
              <a:spcBef>
                <a:spcPts val="1200"/>
              </a:spcBef>
              <a:spcAft>
                <a:spcPts val="1200"/>
              </a:spcAft>
            </a:pPr>
            <a:r>
              <a:rPr lang="ro-RO" sz="1600" b="1" dirty="0">
                <a:solidFill>
                  <a:schemeClr val="accent1">
                    <a:lumMod val="75000"/>
                  </a:schemeClr>
                </a:solidFill>
              </a:rPr>
              <a:t>Proiect </a:t>
            </a:r>
            <a:r>
              <a:rPr lang="en-US" sz="1600" b="1" dirty="0">
                <a:solidFill>
                  <a:schemeClr val="accent1">
                    <a:lumMod val="75000"/>
                  </a:schemeClr>
                </a:solidFill>
              </a:rPr>
              <a:t>“</a:t>
            </a:r>
            <a:r>
              <a:rPr lang="ro-RO" sz="1600" b="1" dirty="0">
                <a:solidFill>
                  <a:schemeClr val="accent1">
                    <a:lumMod val="75000"/>
                  </a:schemeClr>
                </a:solidFill>
              </a:rPr>
              <a:t>Îmbunătățirea Sistemului de Evaluare și Monitorizare a Calității Aerului la nivel național</a:t>
            </a:r>
            <a:r>
              <a:rPr lang="en-US" sz="1600" b="1" dirty="0">
                <a:solidFill>
                  <a:schemeClr val="accent1">
                    <a:lumMod val="75000"/>
                  </a:schemeClr>
                </a:solidFill>
              </a:rPr>
              <a:t>”</a:t>
            </a:r>
            <a:r>
              <a:rPr lang="ro-RO" sz="1600" b="1" dirty="0">
                <a:solidFill>
                  <a:schemeClr val="accent1">
                    <a:lumMod val="75000"/>
                  </a:schemeClr>
                </a:solidFill>
              </a:rPr>
              <a:t> Cod My SMIS</a:t>
            </a:r>
            <a:r>
              <a:rPr lang="en-US" sz="1600" b="1" dirty="0">
                <a:solidFill>
                  <a:schemeClr val="accent1">
                    <a:lumMod val="75000"/>
                  </a:schemeClr>
                </a:solidFill>
              </a:rPr>
              <a:t>2014+:</a:t>
            </a:r>
            <a:r>
              <a:rPr lang="ro-RO" sz="1600" b="1" dirty="0">
                <a:solidFill>
                  <a:schemeClr val="accent1">
                    <a:lumMod val="75000"/>
                  </a:schemeClr>
                </a:solidFill>
              </a:rPr>
              <a:t> 139703</a:t>
            </a:r>
            <a:endParaRPr lang="ro-RO" sz="1600" b="1" i="1" dirty="0">
              <a:solidFill>
                <a:schemeClr val="accent1">
                  <a:lumMod val="75000"/>
                </a:schemeClr>
              </a:solidFill>
            </a:endParaRPr>
          </a:p>
        </p:txBody>
      </p:sp>
    </p:spTree>
    <p:extLst>
      <p:ext uri="{BB962C8B-B14F-4D97-AF65-F5344CB8AC3E}">
        <p14:creationId xmlns:p14="http://schemas.microsoft.com/office/powerpoint/2010/main" val="1965090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054"/>
            <a:ext cx="12192000" cy="6858000"/>
          </a:xfrm>
          <a:prstGeom prst="rect">
            <a:avLst/>
          </a:prstGeom>
        </p:spPr>
      </p:pic>
      <p:sp>
        <p:nvSpPr>
          <p:cNvPr id="4" name="Title 1"/>
          <p:cNvSpPr txBox="1">
            <a:spLocks noGrp="1"/>
          </p:cNvSpPr>
          <p:nvPr>
            <p:ph type="title"/>
          </p:nvPr>
        </p:nvSpPr>
        <p:spPr>
          <a:xfrm>
            <a:off x="70111" y="534353"/>
            <a:ext cx="11286667" cy="443486"/>
          </a:xfrm>
        </p:spPr>
        <p:txBody>
          <a:bodyPr anchor="t">
            <a:noAutofit/>
          </a:bodyPr>
          <a:lstStyle/>
          <a:p>
            <a:pPr lvl="0"/>
            <a:r>
              <a:rPr lang="ro-RO" sz="4000" b="1" dirty="0">
                <a:solidFill>
                  <a:srgbClr val="FF0000"/>
                </a:solidFill>
              </a:rPr>
              <a:t>STAȚIA SB-4, Municipiul Mediaș</a:t>
            </a:r>
            <a:endParaRPr lang="en-US" sz="4000" b="1" dirty="0">
              <a:solidFill>
                <a:srgbClr val="FF0000"/>
              </a:solidFill>
            </a:endParaRPr>
          </a:p>
        </p:txBody>
      </p:sp>
    </p:spTree>
    <p:extLst>
      <p:ext uri="{BB962C8B-B14F-4D97-AF65-F5344CB8AC3E}">
        <p14:creationId xmlns:p14="http://schemas.microsoft.com/office/powerpoint/2010/main" val="115186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105280" y="121114"/>
            <a:ext cx="11286667" cy="443486"/>
          </a:xfrm>
        </p:spPr>
        <p:txBody>
          <a:bodyPr anchor="t">
            <a:noAutofit/>
          </a:bodyPr>
          <a:lstStyle/>
          <a:p>
            <a:pPr lvl="0"/>
            <a:r>
              <a:rPr lang="ro-RO" sz="4000" b="1" dirty="0"/>
              <a:t>ZONA SIBIU </a:t>
            </a:r>
            <a:br>
              <a:rPr lang="ro-RO" sz="4000" b="1" dirty="0"/>
            </a:br>
            <a:r>
              <a:rPr lang="ro-RO" sz="4000" b="1" dirty="0"/>
              <a:t>SITUAȚIE EXISTENTĂ</a:t>
            </a:r>
            <a:br>
              <a:rPr lang="ro-RO" sz="4000" b="1" dirty="0"/>
            </a:br>
            <a:r>
              <a:rPr lang="ro-RO" sz="4000" b="1" dirty="0"/>
              <a:t>INFORMAȚII GENERALE</a:t>
            </a:r>
            <a:endParaRPr lang="en-US" sz="4000" b="1" dirty="0"/>
          </a:p>
        </p:txBody>
      </p:sp>
      <p:graphicFrame>
        <p:nvGraphicFramePr>
          <p:cNvPr id="5" name="Table 4"/>
          <p:cNvGraphicFramePr>
            <a:graphicFrameLocks noGrp="1"/>
          </p:cNvGraphicFramePr>
          <p:nvPr>
            <p:extLst>
              <p:ext uri="{D42A27DB-BD31-4B8C-83A1-F6EECF244321}">
                <p14:modId xmlns:p14="http://schemas.microsoft.com/office/powerpoint/2010/main" val="3403478463"/>
              </p:ext>
            </p:extLst>
          </p:nvPr>
        </p:nvGraphicFramePr>
        <p:xfrm>
          <a:off x="1229035" y="2393745"/>
          <a:ext cx="9950243" cy="1732280"/>
        </p:xfrm>
        <a:graphic>
          <a:graphicData uri="http://schemas.openxmlformats.org/drawingml/2006/table">
            <a:tbl>
              <a:tblPr>
                <a:tableStyleId>{D113A9D2-9D6B-4929-AA2D-F23B5EE8CBE7}</a:tableStyleId>
              </a:tblPr>
              <a:tblGrid>
                <a:gridCol w="3283578">
                  <a:extLst>
                    <a:ext uri="{9D8B030D-6E8A-4147-A177-3AD203B41FA5}">
                      <a16:colId xmlns:a16="http://schemas.microsoft.com/office/drawing/2014/main" val="2178328502"/>
                    </a:ext>
                  </a:extLst>
                </a:gridCol>
                <a:gridCol w="829187">
                  <a:extLst>
                    <a:ext uri="{9D8B030D-6E8A-4147-A177-3AD203B41FA5}">
                      <a16:colId xmlns:a16="http://schemas.microsoft.com/office/drawing/2014/main" val="3360537526"/>
                    </a:ext>
                  </a:extLst>
                </a:gridCol>
                <a:gridCol w="1459368">
                  <a:extLst>
                    <a:ext uri="{9D8B030D-6E8A-4147-A177-3AD203B41FA5}">
                      <a16:colId xmlns:a16="http://schemas.microsoft.com/office/drawing/2014/main" val="501231879"/>
                    </a:ext>
                  </a:extLst>
                </a:gridCol>
                <a:gridCol w="663351">
                  <a:extLst>
                    <a:ext uri="{9D8B030D-6E8A-4147-A177-3AD203B41FA5}">
                      <a16:colId xmlns:a16="http://schemas.microsoft.com/office/drawing/2014/main" val="2771067980"/>
                    </a:ext>
                  </a:extLst>
                </a:gridCol>
                <a:gridCol w="961857">
                  <a:extLst>
                    <a:ext uri="{9D8B030D-6E8A-4147-A177-3AD203B41FA5}">
                      <a16:colId xmlns:a16="http://schemas.microsoft.com/office/drawing/2014/main" val="2386587598"/>
                    </a:ext>
                  </a:extLst>
                </a:gridCol>
                <a:gridCol w="663351">
                  <a:extLst>
                    <a:ext uri="{9D8B030D-6E8A-4147-A177-3AD203B41FA5}">
                      <a16:colId xmlns:a16="http://schemas.microsoft.com/office/drawing/2014/main" val="3693244773"/>
                    </a:ext>
                  </a:extLst>
                </a:gridCol>
                <a:gridCol w="563847">
                  <a:extLst>
                    <a:ext uri="{9D8B030D-6E8A-4147-A177-3AD203B41FA5}">
                      <a16:colId xmlns:a16="http://schemas.microsoft.com/office/drawing/2014/main" val="4028999695"/>
                    </a:ext>
                  </a:extLst>
                </a:gridCol>
                <a:gridCol w="563847">
                  <a:extLst>
                    <a:ext uri="{9D8B030D-6E8A-4147-A177-3AD203B41FA5}">
                      <a16:colId xmlns:a16="http://schemas.microsoft.com/office/drawing/2014/main" val="3782844478"/>
                    </a:ext>
                  </a:extLst>
                </a:gridCol>
                <a:gridCol w="530679">
                  <a:extLst>
                    <a:ext uri="{9D8B030D-6E8A-4147-A177-3AD203B41FA5}">
                      <a16:colId xmlns:a16="http://schemas.microsoft.com/office/drawing/2014/main" val="4029664769"/>
                    </a:ext>
                  </a:extLst>
                </a:gridCol>
                <a:gridCol w="431178">
                  <a:extLst>
                    <a:ext uri="{9D8B030D-6E8A-4147-A177-3AD203B41FA5}">
                      <a16:colId xmlns:a16="http://schemas.microsoft.com/office/drawing/2014/main" val="2984855161"/>
                    </a:ext>
                  </a:extLst>
                </a:gridCol>
              </a:tblGrid>
              <a:tr h="158750">
                <a:tc>
                  <a:txBody>
                    <a:bodyPr/>
                    <a:lstStyle/>
                    <a:p>
                      <a:pPr algn="l" fontAlgn="b"/>
                      <a:r>
                        <a:rPr lang="ro-RO" sz="2800" u="none" strike="noStrike" dirty="0">
                          <a:effectLst/>
                        </a:rPr>
                        <a:t> </a:t>
                      </a:r>
                      <a:endParaRPr lang="ro-RO" sz="2800" b="0" i="0" u="none" strike="noStrike" dirty="0">
                        <a:effectLst/>
                        <a:latin typeface="Arial" panose="020B0604020202020204" pitchFamily="34" charset="0"/>
                      </a:endParaRPr>
                    </a:p>
                  </a:txBody>
                  <a:tcPr marL="6350" marR="6350" marT="6350" marB="0" anchor="b"/>
                </a:tc>
                <a:tc>
                  <a:txBody>
                    <a:bodyPr/>
                    <a:lstStyle/>
                    <a:p>
                      <a:pPr algn="ctr" fontAlgn="b"/>
                      <a:r>
                        <a:rPr lang="ro-RO" sz="2800" u="none" strike="noStrike" dirty="0">
                          <a:effectLst/>
                        </a:rPr>
                        <a:t>SO2</a:t>
                      </a:r>
                      <a:endParaRPr lang="ro-RO" sz="2800" b="0" i="0" u="none" strike="noStrike" dirty="0">
                        <a:effectLst/>
                        <a:latin typeface="Arial" panose="020B0604020202020204" pitchFamily="34" charset="0"/>
                      </a:endParaRPr>
                    </a:p>
                  </a:txBody>
                  <a:tcPr marL="6350" marR="6350" marT="6350" marB="0" anchor="b"/>
                </a:tc>
                <a:tc>
                  <a:txBody>
                    <a:bodyPr/>
                    <a:lstStyle/>
                    <a:p>
                      <a:pPr algn="ctr" fontAlgn="b"/>
                      <a:r>
                        <a:rPr lang="ro-RO" sz="2800" u="none" strike="noStrike" dirty="0">
                          <a:solidFill>
                            <a:srgbClr val="C00000"/>
                          </a:solidFill>
                          <a:effectLst/>
                        </a:rPr>
                        <a:t>NO</a:t>
                      </a:r>
                      <a:r>
                        <a:rPr lang="ro-RO" sz="2800" u="none" strike="noStrike" baseline="-25000" dirty="0">
                          <a:solidFill>
                            <a:srgbClr val="C00000"/>
                          </a:solidFill>
                          <a:effectLst/>
                        </a:rPr>
                        <a:t>2</a:t>
                      </a:r>
                      <a:r>
                        <a:rPr lang="ro-RO" sz="2800" u="none" strike="noStrike" dirty="0">
                          <a:solidFill>
                            <a:srgbClr val="C00000"/>
                          </a:solidFill>
                          <a:effectLst/>
                        </a:rPr>
                        <a:t>/NOx</a:t>
                      </a:r>
                      <a:endParaRPr lang="ro-RO" sz="2800" b="0" i="0" u="none" strike="noStrike" dirty="0">
                        <a:solidFill>
                          <a:srgbClr val="C00000"/>
                        </a:solidFill>
                        <a:effectLst/>
                        <a:latin typeface="Arial" panose="020B0604020202020204" pitchFamily="34" charset="0"/>
                      </a:endParaRPr>
                    </a:p>
                  </a:txBody>
                  <a:tcPr marL="6350" marR="6350" marT="6350" marB="0" anchor="b"/>
                </a:tc>
                <a:tc>
                  <a:txBody>
                    <a:bodyPr/>
                    <a:lstStyle/>
                    <a:p>
                      <a:pPr algn="ctr" fontAlgn="b"/>
                      <a:r>
                        <a:rPr lang="ro-RO" sz="2800" u="none" strike="noStrike">
                          <a:effectLst/>
                        </a:rPr>
                        <a:t>PM</a:t>
                      </a:r>
                      <a:endParaRPr lang="ro-RO" sz="2800" b="0" i="0" u="none" strike="noStrike">
                        <a:effectLst/>
                        <a:latin typeface="Arial" panose="020B0604020202020204" pitchFamily="34" charset="0"/>
                      </a:endParaRPr>
                    </a:p>
                  </a:txBody>
                  <a:tcPr marL="6350" marR="6350" marT="6350" marB="0" anchor="b"/>
                </a:tc>
                <a:tc>
                  <a:txBody>
                    <a:bodyPr/>
                    <a:lstStyle/>
                    <a:p>
                      <a:pPr algn="ctr" fontAlgn="b"/>
                      <a:r>
                        <a:rPr lang="ro-RO" sz="2800" u="none" strike="noStrike">
                          <a:effectLst/>
                        </a:rPr>
                        <a:t>C6H6</a:t>
                      </a:r>
                      <a:endParaRPr lang="ro-RO" sz="2800" b="0" i="0" u="none" strike="noStrike">
                        <a:effectLst/>
                        <a:latin typeface="Arial" panose="020B0604020202020204" pitchFamily="34" charset="0"/>
                      </a:endParaRPr>
                    </a:p>
                  </a:txBody>
                  <a:tcPr marL="6350" marR="6350" marT="6350" marB="0" anchor="b"/>
                </a:tc>
                <a:tc>
                  <a:txBody>
                    <a:bodyPr/>
                    <a:lstStyle/>
                    <a:p>
                      <a:pPr algn="ctr" fontAlgn="b"/>
                      <a:r>
                        <a:rPr lang="ro-RO" sz="2800" u="none" strike="noStrike">
                          <a:effectLst/>
                        </a:rPr>
                        <a:t>CO</a:t>
                      </a:r>
                      <a:endParaRPr lang="ro-RO" sz="2800" b="0" i="0" u="none" strike="noStrike">
                        <a:effectLst/>
                        <a:latin typeface="Arial" panose="020B0604020202020204" pitchFamily="34" charset="0"/>
                      </a:endParaRPr>
                    </a:p>
                  </a:txBody>
                  <a:tcPr marL="6350" marR="6350" marT="6350" marB="0" anchor="b"/>
                </a:tc>
                <a:tc>
                  <a:txBody>
                    <a:bodyPr/>
                    <a:lstStyle/>
                    <a:p>
                      <a:pPr algn="ctr" fontAlgn="b"/>
                      <a:r>
                        <a:rPr lang="ro-RO" sz="2800" u="none" strike="noStrike">
                          <a:effectLst/>
                        </a:rPr>
                        <a:t>Pb</a:t>
                      </a:r>
                      <a:endParaRPr lang="ro-RO" sz="2800" b="0" i="0" u="none" strike="noStrike">
                        <a:effectLst/>
                        <a:latin typeface="Arial" panose="020B0604020202020204" pitchFamily="34" charset="0"/>
                      </a:endParaRPr>
                    </a:p>
                  </a:txBody>
                  <a:tcPr marL="6350" marR="6350" marT="6350" marB="0" anchor="b"/>
                </a:tc>
                <a:tc>
                  <a:txBody>
                    <a:bodyPr/>
                    <a:lstStyle/>
                    <a:p>
                      <a:pPr algn="ctr" fontAlgn="b"/>
                      <a:r>
                        <a:rPr lang="ro-RO" sz="2800" u="none" strike="noStrike">
                          <a:effectLst/>
                        </a:rPr>
                        <a:t>Cd</a:t>
                      </a:r>
                      <a:endParaRPr lang="ro-RO" sz="2800" b="0" i="0" u="none" strike="noStrike">
                        <a:effectLst/>
                        <a:latin typeface="Arial" panose="020B0604020202020204" pitchFamily="34" charset="0"/>
                      </a:endParaRPr>
                    </a:p>
                  </a:txBody>
                  <a:tcPr marL="6350" marR="6350" marT="6350" marB="0" anchor="b"/>
                </a:tc>
                <a:tc>
                  <a:txBody>
                    <a:bodyPr/>
                    <a:lstStyle/>
                    <a:p>
                      <a:pPr algn="ctr" fontAlgn="b"/>
                      <a:r>
                        <a:rPr lang="ro-RO" sz="2800" u="none" strike="noStrike">
                          <a:effectLst/>
                        </a:rPr>
                        <a:t>As</a:t>
                      </a:r>
                      <a:endParaRPr lang="ro-RO" sz="2800" b="0" i="0" u="none" strike="noStrike">
                        <a:effectLst/>
                        <a:latin typeface="Arial" panose="020B0604020202020204" pitchFamily="34" charset="0"/>
                      </a:endParaRPr>
                    </a:p>
                  </a:txBody>
                  <a:tcPr marL="6350" marR="6350" marT="6350" marB="0" anchor="b"/>
                </a:tc>
                <a:tc>
                  <a:txBody>
                    <a:bodyPr/>
                    <a:lstStyle/>
                    <a:p>
                      <a:pPr algn="ctr" fontAlgn="b"/>
                      <a:r>
                        <a:rPr lang="ro-RO" sz="2800" u="none" strike="noStrike">
                          <a:effectLst/>
                        </a:rPr>
                        <a:t>Ni</a:t>
                      </a:r>
                      <a:endParaRPr lang="ro-RO" sz="2800" b="0" i="0" u="none" strike="noStrike">
                        <a:effectLst/>
                        <a:latin typeface="Arial" panose="020B0604020202020204" pitchFamily="34" charset="0"/>
                      </a:endParaRPr>
                    </a:p>
                  </a:txBody>
                  <a:tcPr marL="6350" marR="6350" marT="6350" marB="0" anchor="b"/>
                </a:tc>
                <a:extLst>
                  <a:ext uri="{0D108BD9-81ED-4DB2-BD59-A6C34878D82A}">
                    <a16:rowId xmlns:a16="http://schemas.microsoft.com/office/drawing/2014/main" val="1970345205"/>
                  </a:ext>
                </a:extLst>
              </a:tr>
              <a:tr h="158750">
                <a:tc>
                  <a:txBody>
                    <a:bodyPr/>
                    <a:lstStyle/>
                    <a:p>
                      <a:pPr algn="l" fontAlgn="b"/>
                      <a:r>
                        <a:rPr lang="ro-RO" sz="2800" u="none" strike="noStrike">
                          <a:effectLst/>
                        </a:rPr>
                        <a:t>regim evaluare</a:t>
                      </a:r>
                      <a:endParaRPr lang="ro-RO" sz="2800" b="0" i="0" u="none" strike="noStrike">
                        <a:effectLst/>
                        <a:latin typeface="Arial" panose="020B0604020202020204" pitchFamily="34" charset="0"/>
                      </a:endParaRPr>
                    </a:p>
                  </a:txBody>
                  <a:tcPr marL="6350" marR="6350" marT="6350" marB="0" anchor="b"/>
                </a:tc>
                <a:tc>
                  <a:txBody>
                    <a:bodyPr/>
                    <a:lstStyle/>
                    <a:p>
                      <a:pPr algn="ctr" fontAlgn="b"/>
                      <a:r>
                        <a:rPr lang="ro-RO" sz="2800" u="none" strike="noStrike" dirty="0">
                          <a:effectLst/>
                        </a:rPr>
                        <a:t>C</a:t>
                      </a:r>
                      <a:endParaRPr lang="ro-RO" sz="2800" b="0" i="0" u="none" strike="noStrike" dirty="0">
                        <a:effectLst/>
                        <a:latin typeface="Arial" panose="020B0604020202020204" pitchFamily="34" charset="0"/>
                      </a:endParaRPr>
                    </a:p>
                  </a:txBody>
                  <a:tcPr marL="6350" marR="6350" marT="6350" marB="0" anchor="b"/>
                </a:tc>
                <a:tc>
                  <a:txBody>
                    <a:bodyPr/>
                    <a:lstStyle/>
                    <a:p>
                      <a:pPr algn="ctr" fontAlgn="b"/>
                      <a:r>
                        <a:rPr lang="ro-RO" sz="2800" u="none" strike="noStrike" dirty="0">
                          <a:solidFill>
                            <a:srgbClr val="C00000"/>
                          </a:solidFill>
                          <a:effectLst/>
                        </a:rPr>
                        <a:t>C</a:t>
                      </a:r>
                      <a:endParaRPr lang="ro-RO" sz="2800" b="0" i="0" u="none" strike="noStrike" dirty="0">
                        <a:solidFill>
                          <a:srgbClr val="C00000"/>
                        </a:solidFill>
                        <a:effectLst/>
                        <a:latin typeface="Arial" panose="020B0604020202020204" pitchFamily="34" charset="0"/>
                      </a:endParaRPr>
                    </a:p>
                  </a:txBody>
                  <a:tcPr marL="6350" marR="6350" marT="6350" marB="0" anchor="b"/>
                </a:tc>
                <a:tc>
                  <a:txBody>
                    <a:bodyPr/>
                    <a:lstStyle/>
                    <a:p>
                      <a:pPr algn="ctr" fontAlgn="b"/>
                      <a:r>
                        <a:rPr lang="ro-RO" sz="2800" u="none" strike="noStrike">
                          <a:effectLst/>
                        </a:rPr>
                        <a:t>A</a:t>
                      </a:r>
                      <a:endParaRPr lang="ro-RO" sz="2800" b="0" i="0" u="none" strike="noStrike">
                        <a:effectLst/>
                        <a:latin typeface="Arial" panose="020B0604020202020204" pitchFamily="34" charset="0"/>
                      </a:endParaRPr>
                    </a:p>
                  </a:txBody>
                  <a:tcPr marL="6350" marR="6350" marT="6350" marB="0" anchor="b"/>
                </a:tc>
                <a:tc>
                  <a:txBody>
                    <a:bodyPr/>
                    <a:lstStyle/>
                    <a:p>
                      <a:pPr algn="ctr" fontAlgn="b"/>
                      <a:r>
                        <a:rPr lang="ro-RO" sz="2800" u="none" strike="noStrike">
                          <a:effectLst/>
                        </a:rPr>
                        <a:t>B</a:t>
                      </a:r>
                      <a:endParaRPr lang="ro-RO" sz="2800" b="0" i="0" u="none" strike="noStrike">
                        <a:effectLst/>
                        <a:latin typeface="Arial" panose="020B0604020202020204" pitchFamily="34" charset="0"/>
                      </a:endParaRPr>
                    </a:p>
                  </a:txBody>
                  <a:tcPr marL="6350" marR="6350" marT="6350" marB="0" anchor="b"/>
                </a:tc>
                <a:tc>
                  <a:txBody>
                    <a:bodyPr/>
                    <a:lstStyle/>
                    <a:p>
                      <a:pPr algn="ctr" fontAlgn="b"/>
                      <a:r>
                        <a:rPr lang="ro-RO" sz="2800" u="none" strike="noStrike">
                          <a:effectLst/>
                        </a:rPr>
                        <a:t>B</a:t>
                      </a:r>
                      <a:endParaRPr lang="ro-RO" sz="2800" b="0" i="0" u="none" strike="noStrike">
                        <a:effectLst/>
                        <a:latin typeface="Arial" panose="020B0604020202020204" pitchFamily="34" charset="0"/>
                      </a:endParaRPr>
                    </a:p>
                  </a:txBody>
                  <a:tcPr marL="6350" marR="6350" marT="6350" marB="0" anchor="b"/>
                </a:tc>
                <a:tc>
                  <a:txBody>
                    <a:bodyPr/>
                    <a:lstStyle/>
                    <a:p>
                      <a:pPr algn="ctr" fontAlgn="b"/>
                      <a:r>
                        <a:rPr lang="ro-RO" sz="2800" u="none" strike="noStrike">
                          <a:effectLst/>
                        </a:rPr>
                        <a:t>A</a:t>
                      </a:r>
                      <a:endParaRPr lang="ro-RO" sz="2800" b="0" i="0" u="none" strike="noStrike">
                        <a:effectLst/>
                        <a:latin typeface="Arial" panose="020B0604020202020204" pitchFamily="34" charset="0"/>
                      </a:endParaRPr>
                    </a:p>
                  </a:txBody>
                  <a:tcPr marL="6350" marR="6350" marT="6350" marB="0" anchor="b"/>
                </a:tc>
                <a:tc>
                  <a:txBody>
                    <a:bodyPr/>
                    <a:lstStyle/>
                    <a:p>
                      <a:pPr algn="ctr" fontAlgn="b"/>
                      <a:r>
                        <a:rPr lang="ro-RO" sz="2800" u="none" strike="noStrike" dirty="0">
                          <a:effectLst/>
                        </a:rPr>
                        <a:t>A</a:t>
                      </a:r>
                      <a:endParaRPr lang="ro-RO" sz="2800" b="0" i="0" u="none" strike="noStrike" dirty="0">
                        <a:effectLst/>
                        <a:latin typeface="Arial" panose="020B0604020202020204" pitchFamily="34" charset="0"/>
                      </a:endParaRPr>
                    </a:p>
                  </a:txBody>
                  <a:tcPr marL="6350" marR="6350" marT="6350" marB="0" anchor="b"/>
                </a:tc>
                <a:tc>
                  <a:txBody>
                    <a:bodyPr/>
                    <a:lstStyle/>
                    <a:p>
                      <a:pPr algn="ctr" fontAlgn="b"/>
                      <a:r>
                        <a:rPr lang="ro-RO" sz="2800" u="none" strike="noStrike" dirty="0">
                          <a:effectLst/>
                        </a:rPr>
                        <a:t>C</a:t>
                      </a:r>
                      <a:endParaRPr lang="ro-RO" sz="2800" b="0" i="0" u="none" strike="noStrike" dirty="0">
                        <a:effectLst/>
                        <a:latin typeface="Arial" panose="020B0604020202020204" pitchFamily="34" charset="0"/>
                      </a:endParaRPr>
                    </a:p>
                  </a:txBody>
                  <a:tcPr marL="6350" marR="6350" marT="6350" marB="0" anchor="b"/>
                </a:tc>
                <a:tc>
                  <a:txBody>
                    <a:bodyPr/>
                    <a:lstStyle/>
                    <a:p>
                      <a:pPr algn="ctr" fontAlgn="b"/>
                      <a:r>
                        <a:rPr lang="ro-RO" sz="2800" u="none" strike="noStrike" dirty="0">
                          <a:effectLst/>
                        </a:rPr>
                        <a:t>C</a:t>
                      </a:r>
                      <a:endParaRPr lang="ro-RO" sz="2800" b="0" i="0" u="none" strike="noStrike" dirty="0">
                        <a:effectLst/>
                        <a:latin typeface="Arial" panose="020B0604020202020204" pitchFamily="34" charset="0"/>
                      </a:endParaRPr>
                    </a:p>
                  </a:txBody>
                  <a:tcPr marL="6350" marR="6350" marT="6350" marB="0" anchor="b"/>
                </a:tc>
                <a:extLst>
                  <a:ext uri="{0D108BD9-81ED-4DB2-BD59-A6C34878D82A}">
                    <a16:rowId xmlns:a16="http://schemas.microsoft.com/office/drawing/2014/main" val="3231579396"/>
                  </a:ext>
                </a:extLst>
              </a:tr>
              <a:tr h="158750">
                <a:tc>
                  <a:txBody>
                    <a:bodyPr/>
                    <a:lstStyle/>
                    <a:p>
                      <a:pPr algn="l" fontAlgn="b"/>
                      <a:r>
                        <a:rPr lang="ro-RO" sz="2800" u="none" strike="noStrike">
                          <a:effectLst/>
                        </a:rPr>
                        <a:t>regim gestionare</a:t>
                      </a:r>
                      <a:endParaRPr lang="ro-RO" sz="2800" b="0" i="0" u="none" strike="noStrike">
                        <a:effectLst/>
                        <a:latin typeface="Arial" panose="020B0604020202020204" pitchFamily="34" charset="0"/>
                      </a:endParaRPr>
                    </a:p>
                  </a:txBody>
                  <a:tcPr marL="6350" marR="6350" marT="6350" marB="0" anchor="b"/>
                </a:tc>
                <a:tc gridSpan="9">
                  <a:txBody>
                    <a:bodyPr/>
                    <a:lstStyle/>
                    <a:p>
                      <a:pPr algn="ctr" fontAlgn="b"/>
                      <a:r>
                        <a:rPr lang="ro-RO" sz="2800" u="none" strike="noStrike" dirty="0">
                          <a:effectLst/>
                        </a:rPr>
                        <a:t>II</a:t>
                      </a:r>
                      <a:endParaRPr lang="ro-RO" sz="2800" b="0" i="0" u="none" strike="noStrike" dirty="0">
                        <a:effectLst/>
                        <a:latin typeface="Arial" panose="020B0604020202020204" pitchFamily="34" charset="0"/>
                      </a:endParaRPr>
                    </a:p>
                  </a:txBody>
                  <a:tcPr marL="6350" marR="6350" marT="6350" marB="0" anchor="b"/>
                </a:tc>
                <a:tc hMerge="1">
                  <a:txBody>
                    <a:bodyPr/>
                    <a:lstStyle/>
                    <a:p>
                      <a:endParaRPr lang="ro-RO"/>
                    </a:p>
                  </a:txBody>
                  <a:tcPr/>
                </a:tc>
                <a:tc hMerge="1">
                  <a:txBody>
                    <a:bodyPr/>
                    <a:lstStyle/>
                    <a:p>
                      <a:endParaRPr lang="ro-RO"/>
                    </a:p>
                  </a:txBody>
                  <a:tcPr/>
                </a:tc>
                <a:tc hMerge="1">
                  <a:txBody>
                    <a:bodyPr/>
                    <a:lstStyle/>
                    <a:p>
                      <a:endParaRPr lang="ro-RO"/>
                    </a:p>
                  </a:txBody>
                  <a:tcPr/>
                </a:tc>
                <a:tc hMerge="1">
                  <a:txBody>
                    <a:bodyPr/>
                    <a:lstStyle/>
                    <a:p>
                      <a:endParaRPr lang="ro-RO"/>
                    </a:p>
                  </a:txBody>
                  <a:tcPr/>
                </a:tc>
                <a:tc hMerge="1">
                  <a:txBody>
                    <a:bodyPr/>
                    <a:lstStyle/>
                    <a:p>
                      <a:endParaRPr lang="ro-RO"/>
                    </a:p>
                  </a:txBody>
                  <a:tcPr/>
                </a:tc>
                <a:tc hMerge="1">
                  <a:txBody>
                    <a:bodyPr/>
                    <a:lstStyle/>
                    <a:p>
                      <a:endParaRPr lang="ro-RO"/>
                    </a:p>
                  </a:txBody>
                  <a:tcPr/>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3135175569"/>
                  </a:ext>
                </a:extLst>
              </a:tr>
              <a:tr h="158750">
                <a:tc>
                  <a:txBody>
                    <a:bodyPr/>
                    <a:lstStyle/>
                    <a:p>
                      <a:pPr algn="l" fontAlgn="b"/>
                      <a:r>
                        <a:rPr lang="ro-RO" sz="2800" u="none" strike="noStrike">
                          <a:effectLst/>
                        </a:rPr>
                        <a:t>plan de menținere</a:t>
                      </a:r>
                      <a:endParaRPr lang="ro-RO" sz="2800" b="0" i="0" u="none" strike="noStrike">
                        <a:effectLst/>
                        <a:latin typeface="Arial" panose="020B0604020202020204" pitchFamily="34" charset="0"/>
                      </a:endParaRPr>
                    </a:p>
                  </a:txBody>
                  <a:tcPr marL="6350" marR="6350" marT="6350" marB="0" anchor="b"/>
                </a:tc>
                <a:tc gridSpan="9">
                  <a:txBody>
                    <a:bodyPr/>
                    <a:lstStyle/>
                    <a:p>
                      <a:pPr algn="ctr" fontAlgn="b"/>
                      <a:r>
                        <a:rPr lang="ro-RO" sz="2800" u="none" strike="noStrike" dirty="0">
                          <a:effectLst/>
                        </a:rPr>
                        <a:t>NU este disponibil</a:t>
                      </a:r>
                      <a:endParaRPr lang="ro-RO" sz="2800" b="0" i="0" u="none" strike="noStrike" dirty="0">
                        <a:effectLst/>
                        <a:latin typeface="Arial" panose="020B0604020202020204" pitchFamily="34" charset="0"/>
                      </a:endParaRPr>
                    </a:p>
                  </a:txBody>
                  <a:tcPr marL="6350" marR="6350" marT="6350" marB="0" anchor="b"/>
                </a:tc>
                <a:tc hMerge="1">
                  <a:txBody>
                    <a:bodyPr/>
                    <a:lstStyle/>
                    <a:p>
                      <a:endParaRPr lang="ro-RO"/>
                    </a:p>
                  </a:txBody>
                  <a:tcPr/>
                </a:tc>
                <a:tc hMerge="1">
                  <a:txBody>
                    <a:bodyPr/>
                    <a:lstStyle/>
                    <a:p>
                      <a:endParaRPr lang="ro-RO"/>
                    </a:p>
                  </a:txBody>
                  <a:tcPr/>
                </a:tc>
                <a:tc hMerge="1">
                  <a:txBody>
                    <a:bodyPr/>
                    <a:lstStyle/>
                    <a:p>
                      <a:endParaRPr lang="ro-RO"/>
                    </a:p>
                  </a:txBody>
                  <a:tcPr/>
                </a:tc>
                <a:tc hMerge="1">
                  <a:txBody>
                    <a:bodyPr/>
                    <a:lstStyle/>
                    <a:p>
                      <a:endParaRPr lang="ro-RO"/>
                    </a:p>
                  </a:txBody>
                  <a:tcPr/>
                </a:tc>
                <a:tc hMerge="1">
                  <a:txBody>
                    <a:bodyPr/>
                    <a:lstStyle/>
                    <a:p>
                      <a:endParaRPr lang="ro-RO"/>
                    </a:p>
                  </a:txBody>
                  <a:tcPr/>
                </a:tc>
                <a:tc hMerge="1">
                  <a:txBody>
                    <a:bodyPr/>
                    <a:lstStyle/>
                    <a:p>
                      <a:endParaRPr lang="ro-RO"/>
                    </a:p>
                  </a:txBody>
                  <a:tcPr/>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2304249438"/>
                  </a:ext>
                </a:extLst>
              </a:tr>
            </a:tbl>
          </a:graphicData>
        </a:graphic>
      </p:graphicFrame>
      <p:cxnSp>
        <p:nvCxnSpPr>
          <p:cNvPr id="4" name="Straight Arrow Connector 3"/>
          <p:cNvCxnSpPr/>
          <p:nvPr/>
        </p:nvCxnSpPr>
        <p:spPr>
          <a:xfrm flipH="1">
            <a:off x="5627077" y="2813538"/>
            <a:ext cx="26377" cy="23035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815861" y="5117123"/>
            <a:ext cx="4542141" cy="369332"/>
          </a:xfrm>
          <a:prstGeom prst="rect">
            <a:avLst/>
          </a:prstGeom>
          <a:noFill/>
        </p:spPr>
        <p:txBody>
          <a:bodyPr wrap="none" rtlCol="0">
            <a:spAutoFit/>
          </a:bodyPr>
          <a:lstStyle/>
          <a:p>
            <a:r>
              <a:rPr lang="ro-RO" dirty="0"/>
              <a:t>Important de monitorizat într-o stație de trafic</a:t>
            </a:r>
            <a:endParaRPr lang="en-US" dirty="0"/>
          </a:p>
        </p:txBody>
      </p:sp>
    </p:spTree>
    <p:extLst>
      <p:ext uri="{BB962C8B-B14F-4D97-AF65-F5344CB8AC3E}">
        <p14:creationId xmlns:p14="http://schemas.microsoft.com/office/powerpoint/2010/main" val="486105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8">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ro-RO" b="1" dirty="0"/>
              <a:t>Criterii de amplasare a stației de trafic</a:t>
            </a:r>
            <a:endParaRPr lang="en-US" dirty="0"/>
          </a:p>
        </p:txBody>
      </p:sp>
      <p:sp>
        <p:nvSpPr>
          <p:cNvPr id="3" name="Content Placeholder 4"/>
          <p:cNvSpPr txBox="1">
            <a:spLocks noGrp="1"/>
          </p:cNvSpPr>
          <p:nvPr>
            <p:ph idx="1"/>
          </p:nvPr>
        </p:nvSpPr>
        <p:spPr/>
        <p:txBody>
          <a:bodyPr/>
          <a:lstStyle/>
          <a:p>
            <a:pPr lvl="0" algn="just">
              <a:lnSpc>
                <a:spcPct val="80000"/>
              </a:lnSpc>
            </a:pPr>
            <a:r>
              <a:rPr lang="ro-RO" sz="2600" b="1" dirty="0"/>
              <a:t>Legea 104/2011</a:t>
            </a:r>
            <a:r>
              <a:rPr lang="it-IT" sz="2600" b="1" dirty="0"/>
              <a:t> </a:t>
            </a:r>
            <a:r>
              <a:rPr lang="it-IT" sz="2600" dirty="0"/>
              <a:t>- sondele de prelevare din staţiile de trafic rutier se amplasează la cel puţin 25 m de extremitatea intersecţiilor mari şi la cel mult 10 m de bordura trotuarului; pentru măsurarea concentraţiilor de arsen, cadmiu, nichel şi benzo(a)piren din aerul înconjurător sondele de prelevare din staţiile de trafic rutier se amplasează la cel puţin 25 m de extremitatea intersecţiilor mari şi cel puţin 4 m de axul celei mai apropiate benzi de circulaţie;</a:t>
            </a:r>
            <a:endParaRPr lang="ro-RO" sz="2600" dirty="0"/>
          </a:p>
          <a:p>
            <a:pPr lvl="0" algn="just">
              <a:lnSpc>
                <a:spcPct val="80000"/>
              </a:lnSpc>
            </a:pPr>
            <a:r>
              <a:rPr lang="ro-RO" sz="2600" b="1" dirty="0"/>
              <a:t>OM 806/2016 -</a:t>
            </a:r>
            <a:r>
              <a:rPr lang="en-US" sz="2600" b="1" dirty="0"/>
              <a:t> </a:t>
            </a:r>
            <a:r>
              <a:rPr lang="en-US" sz="2600" dirty="0" err="1"/>
              <a:t>pentru</a:t>
            </a:r>
            <a:r>
              <a:rPr lang="en-US" sz="2600" dirty="0"/>
              <a:t> </a:t>
            </a:r>
            <a:r>
              <a:rPr lang="en-US" sz="2600" dirty="0" err="1"/>
              <a:t>toţi</a:t>
            </a:r>
            <a:r>
              <a:rPr lang="en-US" sz="2600" dirty="0"/>
              <a:t> </a:t>
            </a:r>
            <a:r>
              <a:rPr lang="en-US" sz="2600" dirty="0" err="1"/>
              <a:t>poluanţii</a:t>
            </a:r>
            <a:r>
              <a:rPr lang="en-US" sz="2600" dirty="0"/>
              <a:t>, </a:t>
            </a:r>
            <a:r>
              <a:rPr lang="en-US" sz="2600" dirty="0" err="1"/>
              <a:t>sondele</a:t>
            </a:r>
            <a:r>
              <a:rPr lang="en-US" sz="2600" dirty="0"/>
              <a:t> de </a:t>
            </a:r>
            <a:r>
              <a:rPr lang="en-US" sz="2600" dirty="0" err="1"/>
              <a:t>prelevare</a:t>
            </a:r>
            <a:r>
              <a:rPr lang="en-US" sz="2600" dirty="0"/>
              <a:t> a </a:t>
            </a:r>
            <a:r>
              <a:rPr lang="en-US" sz="2600" dirty="0" err="1"/>
              <a:t>aerului</a:t>
            </a:r>
            <a:r>
              <a:rPr lang="en-US" sz="2600" dirty="0"/>
              <a:t> din </a:t>
            </a:r>
            <a:r>
              <a:rPr lang="en-US" sz="2600" dirty="0" err="1"/>
              <a:t>staţiile</a:t>
            </a:r>
            <a:r>
              <a:rPr lang="en-US" sz="2600" dirty="0"/>
              <a:t> de </a:t>
            </a:r>
            <a:r>
              <a:rPr lang="en-US" sz="2600" dirty="0" err="1"/>
              <a:t>trafic</a:t>
            </a:r>
            <a:r>
              <a:rPr lang="en-US" sz="2600" dirty="0"/>
              <a:t> </a:t>
            </a:r>
            <a:r>
              <a:rPr lang="en-US" sz="2600" dirty="0" err="1"/>
              <a:t>rutier</a:t>
            </a:r>
            <a:r>
              <a:rPr lang="en-US" sz="2600" dirty="0"/>
              <a:t> se </a:t>
            </a:r>
            <a:r>
              <a:rPr lang="en-US" sz="2600" dirty="0" err="1"/>
              <a:t>amplasează</a:t>
            </a:r>
            <a:r>
              <a:rPr lang="en-US" sz="2600" dirty="0"/>
              <a:t> la </a:t>
            </a:r>
            <a:r>
              <a:rPr lang="en-US" sz="2600" dirty="0" err="1"/>
              <a:t>cel</a:t>
            </a:r>
            <a:r>
              <a:rPr lang="en-US" sz="2600" dirty="0"/>
              <a:t> </a:t>
            </a:r>
            <a:r>
              <a:rPr lang="en-US" sz="2600" dirty="0" err="1"/>
              <a:t>puţin</a:t>
            </a:r>
            <a:r>
              <a:rPr lang="en-US" sz="2600" dirty="0"/>
              <a:t> 25 m de </a:t>
            </a:r>
            <a:r>
              <a:rPr lang="en-US" sz="2600" dirty="0" err="1"/>
              <a:t>extremitatea</a:t>
            </a:r>
            <a:r>
              <a:rPr lang="en-US" sz="2600" dirty="0"/>
              <a:t> </a:t>
            </a:r>
            <a:r>
              <a:rPr lang="en-US" sz="2600" dirty="0" err="1"/>
              <a:t>intersecţiilor</a:t>
            </a:r>
            <a:r>
              <a:rPr lang="en-US" sz="2600" dirty="0"/>
              <a:t> </a:t>
            </a:r>
            <a:r>
              <a:rPr lang="en-US" sz="2600" dirty="0" err="1"/>
              <a:t>mari</a:t>
            </a:r>
            <a:r>
              <a:rPr lang="en-US" sz="2600" dirty="0"/>
              <a:t> </a:t>
            </a:r>
            <a:r>
              <a:rPr lang="en-US" sz="2600" dirty="0" err="1"/>
              <a:t>şi</a:t>
            </a:r>
            <a:r>
              <a:rPr lang="en-US" sz="2600" dirty="0"/>
              <a:t> la </a:t>
            </a:r>
            <a:r>
              <a:rPr lang="en-US" sz="2600" dirty="0" err="1"/>
              <a:t>cel</a:t>
            </a:r>
            <a:r>
              <a:rPr lang="en-US" sz="2600" dirty="0"/>
              <a:t> </a:t>
            </a:r>
            <a:r>
              <a:rPr lang="en-US" sz="2600" dirty="0" err="1"/>
              <a:t>mult</a:t>
            </a:r>
            <a:r>
              <a:rPr lang="en-US" sz="2600" dirty="0"/>
              <a:t> 10 m de </a:t>
            </a:r>
            <a:r>
              <a:rPr lang="en-US" sz="2600" dirty="0" err="1"/>
              <a:t>bordura</a:t>
            </a:r>
            <a:r>
              <a:rPr lang="en-US" sz="2600" dirty="0"/>
              <a:t> </a:t>
            </a:r>
            <a:r>
              <a:rPr lang="en-US" sz="2600" dirty="0" err="1"/>
              <a:t>trotuarului</a:t>
            </a:r>
            <a:r>
              <a:rPr lang="en-US" sz="2600" dirty="0"/>
              <a:t>. </a:t>
            </a:r>
            <a:r>
              <a:rPr lang="en-US" sz="2600" dirty="0" err="1"/>
              <a:t>Prin</a:t>
            </a:r>
            <a:r>
              <a:rPr lang="en-US" sz="2600" dirty="0"/>
              <a:t> </a:t>
            </a:r>
            <a:r>
              <a:rPr lang="en-US" sz="2600" b="1" dirty="0"/>
              <a:t>«</a:t>
            </a:r>
            <a:r>
              <a:rPr lang="en-US" sz="2600" b="1" dirty="0" err="1"/>
              <a:t>intersecţie</a:t>
            </a:r>
            <a:r>
              <a:rPr lang="en-US" sz="2600" b="1" dirty="0"/>
              <a:t> mare»</a:t>
            </a:r>
            <a:r>
              <a:rPr lang="en-US" sz="2600" dirty="0"/>
              <a:t> se </a:t>
            </a:r>
            <a:r>
              <a:rPr lang="en-US" sz="2600" dirty="0" err="1"/>
              <a:t>înţelege</a:t>
            </a:r>
            <a:r>
              <a:rPr lang="en-US" sz="2600" dirty="0"/>
              <a:t> o </a:t>
            </a:r>
            <a:r>
              <a:rPr lang="en-US" sz="2600" dirty="0" err="1"/>
              <a:t>intersecţie</a:t>
            </a:r>
            <a:r>
              <a:rPr lang="en-US" sz="2600" dirty="0"/>
              <a:t> care </a:t>
            </a:r>
            <a:r>
              <a:rPr lang="en-US" sz="2600" dirty="0" err="1"/>
              <a:t>întrerupe</a:t>
            </a:r>
            <a:r>
              <a:rPr lang="en-US" sz="2600" dirty="0"/>
              <a:t> </a:t>
            </a:r>
            <a:r>
              <a:rPr lang="en-US" sz="2600" dirty="0" err="1"/>
              <a:t>fluxul</a:t>
            </a:r>
            <a:r>
              <a:rPr lang="en-US" sz="2600" dirty="0"/>
              <a:t> de </a:t>
            </a:r>
            <a:r>
              <a:rPr lang="en-US" sz="2600" dirty="0" err="1"/>
              <a:t>trafic</a:t>
            </a:r>
            <a:r>
              <a:rPr lang="en-US" sz="2600" dirty="0"/>
              <a:t> </a:t>
            </a:r>
            <a:r>
              <a:rPr lang="en-US" sz="2600" dirty="0" err="1"/>
              <a:t>şi</a:t>
            </a:r>
            <a:r>
              <a:rPr lang="en-US" sz="2600" dirty="0"/>
              <a:t> care </a:t>
            </a:r>
            <a:r>
              <a:rPr lang="en-US" sz="2600" dirty="0" err="1"/>
              <a:t>cauzează</a:t>
            </a:r>
            <a:r>
              <a:rPr lang="en-US" sz="2600" dirty="0"/>
              <a:t> </a:t>
            </a:r>
            <a:r>
              <a:rPr lang="en-US" sz="2600" dirty="0" err="1"/>
              <a:t>emisii</a:t>
            </a:r>
            <a:r>
              <a:rPr lang="en-US" sz="2600" dirty="0"/>
              <a:t> </a:t>
            </a:r>
            <a:r>
              <a:rPr lang="en-US" sz="2600" dirty="0" err="1"/>
              <a:t>diferite</a:t>
            </a:r>
            <a:r>
              <a:rPr lang="en-US" sz="2600" dirty="0"/>
              <a:t> (</a:t>
            </a:r>
            <a:r>
              <a:rPr lang="en-US" sz="2600" dirty="0" err="1"/>
              <a:t>emisii</a:t>
            </a:r>
            <a:r>
              <a:rPr lang="en-US" sz="2600" dirty="0"/>
              <a:t> de </a:t>
            </a:r>
            <a:r>
              <a:rPr lang="en-US" sz="2600" dirty="0" err="1"/>
              <a:t>oprire</a:t>
            </a:r>
            <a:r>
              <a:rPr lang="en-US" sz="2600" dirty="0"/>
              <a:t> </a:t>
            </a:r>
            <a:r>
              <a:rPr lang="en-US" sz="2600" dirty="0" err="1"/>
              <a:t>şi</a:t>
            </a:r>
            <a:r>
              <a:rPr lang="en-US" sz="2600" dirty="0"/>
              <a:t> </a:t>
            </a:r>
            <a:r>
              <a:rPr lang="en-US" sz="2600" dirty="0" err="1"/>
              <a:t>pornire</a:t>
            </a:r>
            <a:r>
              <a:rPr lang="en-US" sz="2600" dirty="0"/>
              <a:t>) </a:t>
            </a:r>
            <a:r>
              <a:rPr lang="en-US" sz="2600" dirty="0" err="1"/>
              <a:t>faţă</a:t>
            </a:r>
            <a:r>
              <a:rPr lang="en-US" sz="2600" dirty="0"/>
              <a:t> de </a:t>
            </a:r>
            <a:r>
              <a:rPr lang="en-US" sz="2600" dirty="0" err="1"/>
              <a:t>restul</a:t>
            </a:r>
            <a:r>
              <a:rPr lang="en-US" sz="2600" dirty="0"/>
              <a:t> </a:t>
            </a:r>
            <a:r>
              <a:rPr lang="en-US" sz="2600" dirty="0" err="1"/>
              <a:t>drumului</a:t>
            </a:r>
            <a:r>
              <a:rPr lang="en-US" sz="2600" dirty="0"/>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17">
    <p:spTree>
      <p:nvGrpSpPr>
        <p:cNvPr id="1" name=""/>
        <p:cNvGrpSpPr/>
        <p:nvPr/>
      </p:nvGrpSpPr>
      <p:grpSpPr>
        <a:xfrm>
          <a:off x="0" y="0"/>
          <a:ext cx="0" cy="0"/>
          <a:chOff x="0" y="0"/>
          <a:chExt cx="0" cy="0"/>
        </a:xfrm>
      </p:grpSpPr>
      <p:sp>
        <p:nvSpPr>
          <p:cNvPr id="3" name="Content Placeholder 2"/>
          <p:cNvSpPr txBox="1">
            <a:spLocks noGrp="1"/>
          </p:cNvSpPr>
          <p:nvPr>
            <p:ph idx="1"/>
          </p:nvPr>
        </p:nvSpPr>
        <p:spPr/>
        <p:txBody>
          <a:bodyPr/>
          <a:lstStyle/>
          <a:p>
            <a:pPr lvl="0" algn="just"/>
            <a:r>
              <a:rPr lang="en-US" dirty="0"/>
              <a:t>traffic and industrial sites represent areas where the highest concentrations occur and that background sites are representative of the exposure of the general population</a:t>
            </a:r>
            <a:endParaRPr lang="ro-RO" dirty="0"/>
          </a:p>
          <a:p>
            <a:pPr lvl="0" algn="just"/>
            <a:r>
              <a:rPr lang="en-US" dirty="0"/>
              <a:t>further characterization for traffic sites in terms of local dispersion conditions (“</a:t>
            </a:r>
            <a:r>
              <a:rPr lang="en-US" b="1" dirty="0"/>
              <a:t>wide street</a:t>
            </a:r>
            <a:r>
              <a:rPr lang="en-US" dirty="0"/>
              <a:t>”, </a:t>
            </a:r>
            <a:r>
              <a:rPr lang="en-US" dirty="0">
                <a:solidFill>
                  <a:srgbClr val="BFBFBF"/>
                </a:solidFill>
              </a:rPr>
              <a:t>“narrow street”, “canyon street”, “highway” and others</a:t>
            </a:r>
            <a:r>
              <a:rPr lang="en-US" dirty="0"/>
              <a:t>) is applicable to urban areas and suburban areas. </a:t>
            </a:r>
            <a:r>
              <a:rPr lang="en-US" dirty="0">
                <a:solidFill>
                  <a:srgbClr val="BFBFBF"/>
                </a:solidFill>
              </a:rPr>
              <a:t>It is recommended to provide a better definition for the terms “wide street”, “narrow street”, “canyon street” and “highway”</a:t>
            </a:r>
          </a:p>
        </p:txBody>
      </p:sp>
      <p:sp>
        <p:nvSpPr>
          <p:cNvPr id="7" name="Title 1"/>
          <p:cNvSpPr txBox="1">
            <a:spLocks noGrp="1"/>
          </p:cNvSpPr>
          <p:nvPr>
            <p:ph type="title"/>
          </p:nvPr>
        </p:nvSpPr>
        <p:spPr/>
        <p:txBody>
          <a:bodyPr/>
          <a:lstStyle/>
          <a:p>
            <a:pPr lvl="0"/>
            <a:r>
              <a:rPr lang="ro-RO" b="1" dirty="0"/>
              <a:t>Criterii de amplasare a stației de trafic</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noGrp="1"/>
          </p:cNvSpPr>
          <p:nvPr>
            <p:ph idx="1"/>
          </p:nvPr>
        </p:nvSpPr>
        <p:spPr>
          <a:xfrm>
            <a:off x="138596" y="720969"/>
            <a:ext cx="11570677" cy="2661761"/>
          </a:xfrm>
        </p:spPr>
        <p:txBody>
          <a:bodyPr>
            <a:normAutofit fontScale="77500" lnSpcReduction="20000"/>
          </a:bodyPr>
          <a:lstStyle/>
          <a:p>
            <a:pPr lvl="0"/>
            <a:r>
              <a:rPr lang="ro-RO" dirty="0"/>
              <a:t>Posibilitatea de respectare a criteriilor de amplasare la macroscară a punctelor de prelevare referitor la reprezentativitate:</a:t>
            </a:r>
          </a:p>
          <a:p>
            <a:pPr lvl="0"/>
            <a:endParaRPr lang="ro-RO" dirty="0"/>
          </a:p>
          <a:p>
            <a:pPr lvl="2"/>
            <a:r>
              <a:rPr lang="ro-RO" dirty="0"/>
              <a:t>Reprezentativitatea pentru </a:t>
            </a:r>
            <a:r>
              <a:rPr lang="ro-RO" sz="3000" dirty="0"/>
              <a:t>un segment de stradă cu o lungime mai mare sau egală cu 100 m</a:t>
            </a:r>
          </a:p>
          <a:p>
            <a:pPr lvl="2"/>
            <a:r>
              <a:rPr lang="ro-RO" dirty="0"/>
              <a:t>Reprezentativitatea pentru </a:t>
            </a:r>
            <a:r>
              <a:rPr lang="ro-RO" sz="3000" dirty="0"/>
              <a:t>amplasamente similare</a:t>
            </a:r>
            <a:r>
              <a:rPr lang="ro-RO" dirty="0"/>
              <a:t> care nu se află în imediata vecinătate</a:t>
            </a:r>
          </a:p>
          <a:p>
            <a:pPr marL="0" lvl="0" indent="0">
              <a:buNone/>
            </a:pPr>
            <a:endParaRPr lang="ro-RO" dirty="0"/>
          </a:p>
          <a:p>
            <a:r>
              <a:rPr lang="ro-RO" dirty="0"/>
              <a:t>Infrastructura sensibilă la poluare din vecinătatea căilor de trafic</a:t>
            </a:r>
          </a:p>
          <a:p>
            <a:pPr marL="0" lvl="0" indent="0">
              <a:buNone/>
            </a:pPr>
            <a:endParaRPr lang="en-US" dirty="0">
              <a:solidFill>
                <a:schemeClr val="tx1"/>
              </a:solidFill>
            </a:endParaRPr>
          </a:p>
        </p:txBody>
      </p:sp>
      <p:sp>
        <p:nvSpPr>
          <p:cNvPr id="11" name="Title 1"/>
          <p:cNvSpPr txBox="1">
            <a:spLocks noGrp="1"/>
          </p:cNvSpPr>
          <p:nvPr>
            <p:ph type="title"/>
          </p:nvPr>
        </p:nvSpPr>
        <p:spPr>
          <a:xfrm>
            <a:off x="307729" y="86830"/>
            <a:ext cx="8880233" cy="634139"/>
          </a:xfrm>
        </p:spPr>
        <p:style>
          <a:lnRef idx="2">
            <a:schemeClr val="accent4"/>
          </a:lnRef>
          <a:fillRef idx="1">
            <a:schemeClr val="lt1"/>
          </a:fillRef>
          <a:effectRef idx="0">
            <a:schemeClr val="accent4"/>
          </a:effectRef>
          <a:fontRef idx="minor">
            <a:schemeClr val="dk1"/>
          </a:fontRef>
        </p:style>
        <p:txBody>
          <a:bodyPr>
            <a:normAutofit fontScale="90000"/>
          </a:bodyPr>
          <a:lstStyle/>
          <a:p>
            <a:pPr lvl="0"/>
            <a:r>
              <a:rPr lang="ro-RO"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La amplasare se iau în considerare:</a:t>
            </a:r>
            <a:endPar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2" name="Rectangle 11"/>
          <p:cNvSpPr/>
          <p:nvPr/>
        </p:nvSpPr>
        <p:spPr>
          <a:xfrm>
            <a:off x="307728" y="3538318"/>
            <a:ext cx="10964009" cy="3083921"/>
          </a:xfrm>
          <a:prstGeom prst="rect">
            <a:avLst/>
          </a:prstGeom>
        </p:spPr>
        <p:txBody>
          <a:bodyPr wrap="square">
            <a:spAutoFit/>
          </a:bodyPr>
          <a:lstStyle/>
          <a:p>
            <a:pPr marL="228600" indent="-228600">
              <a:lnSpc>
                <a:spcPct val="90000"/>
              </a:lnSpc>
              <a:spcBef>
                <a:spcPts val="1000"/>
              </a:spcBef>
              <a:buSzPct val="100000"/>
              <a:buFont typeface="Arial" pitchFamily="34"/>
              <a:buChar char="•"/>
            </a:pPr>
            <a:r>
              <a:rPr lang="en-US" sz="2800" dirty="0">
                <a:solidFill>
                  <a:srgbClr val="000000"/>
                </a:solidFill>
                <a:latin typeface="Calibri"/>
              </a:rPr>
              <a:t>De </a:t>
            </a:r>
            <a:r>
              <a:rPr lang="en-US" sz="2800" dirty="0" err="1">
                <a:solidFill>
                  <a:srgbClr val="000000"/>
                </a:solidFill>
                <a:latin typeface="Calibri"/>
              </a:rPr>
              <a:t>asemenea</a:t>
            </a:r>
            <a:r>
              <a:rPr lang="en-US" sz="2800" dirty="0">
                <a:solidFill>
                  <a:srgbClr val="000000"/>
                </a:solidFill>
                <a:latin typeface="Calibri"/>
              </a:rPr>
              <a:t>, pot fi </a:t>
            </a:r>
            <a:r>
              <a:rPr lang="en-US" sz="2800" dirty="0" err="1">
                <a:solidFill>
                  <a:srgbClr val="000000"/>
                </a:solidFill>
                <a:latin typeface="Calibri"/>
              </a:rPr>
              <a:t>luaţi</a:t>
            </a:r>
            <a:r>
              <a:rPr lang="en-US" sz="2800" dirty="0">
                <a:solidFill>
                  <a:srgbClr val="000000"/>
                </a:solidFill>
                <a:latin typeface="Calibri"/>
              </a:rPr>
              <a:t> </a:t>
            </a:r>
            <a:r>
              <a:rPr lang="en-US" sz="2800" dirty="0" err="1">
                <a:solidFill>
                  <a:srgbClr val="000000"/>
                </a:solidFill>
                <a:latin typeface="Calibri"/>
              </a:rPr>
              <a:t>în</a:t>
            </a:r>
            <a:r>
              <a:rPr lang="en-US" sz="2800" dirty="0">
                <a:solidFill>
                  <a:srgbClr val="000000"/>
                </a:solidFill>
                <a:latin typeface="Calibri"/>
              </a:rPr>
              <a:t> </a:t>
            </a:r>
            <a:r>
              <a:rPr lang="en-US" sz="2800" dirty="0" err="1">
                <a:solidFill>
                  <a:srgbClr val="000000"/>
                </a:solidFill>
                <a:latin typeface="Calibri"/>
              </a:rPr>
              <a:t>considerare</a:t>
            </a:r>
            <a:r>
              <a:rPr lang="en-US" sz="2800" dirty="0">
                <a:solidFill>
                  <a:srgbClr val="000000"/>
                </a:solidFill>
                <a:latin typeface="Calibri"/>
              </a:rPr>
              <a:t> </a:t>
            </a:r>
            <a:r>
              <a:rPr lang="en-US" sz="2800" dirty="0" err="1">
                <a:solidFill>
                  <a:srgbClr val="000000"/>
                </a:solidFill>
                <a:latin typeface="Calibri"/>
              </a:rPr>
              <a:t>următorii</a:t>
            </a:r>
            <a:r>
              <a:rPr lang="en-US" sz="2800" dirty="0">
                <a:solidFill>
                  <a:srgbClr val="000000"/>
                </a:solidFill>
                <a:latin typeface="Calibri"/>
              </a:rPr>
              <a:t> </a:t>
            </a:r>
            <a:r>
              <a:rPr lang="en-US" sz="2800" dirty="0" err="1">
                <a:solidFill>
                  <a:srgbClr val="000000"/>
                </a:solidFill>
                <a:latin typeface="Calibri"/>
              </a:rPr>
              <a:t>factori</a:t>
            </a:r>
            <a:r>
              <a:rPr lang="ro-RO" sz="2800" dirty="0">
                <a:solidFill>
                  <a:srgbClr val="000000"/>
                </a:solidFill>
                <a:latin typeface="Calibri"/>
              </a:rPr>
              <a:t> (</a:t>
            </a:r>
            <a:r>
              <a:rPr lang="ro-RO" sz="2800" dirty="0"/>
              <a:t>amplasare la microscară a punctelor de prelevare)</a:t>
            </a:r>
            <a:r>
              <a:rPr lang="en-US" sz="2800" dirty="0">
                <a:solidFill>
                  <a:srgbClr val="000000"/>
                </a:solidFill>
                <a:latin typeface="Calibri"/>
              </a:rPr>
              <a:t>:</a:t>
            </a:r>
            <a:endParaRPr lang="ro-RO" sz="2800" dirty="0">
              <a:solidFill>
                <a:srgbClr val="000000"/>
              </a:solidFill>
              <a:latin typeface="Calibri"/>
            </a:endParaRPr>
          </a:p>
          <a:p>
            <a:pPr marL="800100" lvl="1" indent="-342900">
              <a:buAutoNum type="alphaLcParenR"/>
            </a:pPr>
            <a:r>
              <a:rPr lang="en-US" u="sng" dirty="0" err="1"/>
              <a:t>sursele</a:t>
            </a:r>
            <a:r>
              <a:rPr lang="en-US" u="sng" dirty="0"/>
              <a:t> de </a:t>
            </a:r>
            <a:r>
              <a:rPr lang="en-US" u="sng" dirty="0" err="1"/>
              <a:t>interferenţă</a:t>
            </a:r>
            <a:r>
              <a:rPr lang="en-US" u="sng" dirty="0"/>
              <a:t>;</a:t>
            </a:r>
            <a:endParaRPr lang="ro-RO" u="sng" dirty="0"/>
          </a:p>
          <a:p>
            <a:pPr marL="800100" lvl="1" indent="-342900">
              <a:buAutoNum type="alphaLcParenR"/>
            </a:pPr>
            <a:r>
              <a:rPr lang="en-US" dirty="0" err="1"/>
              <a:t>securitatea</a:t>
            </a:r>
            <a:r>
              <a:rPr lang="en-US" dirty="0"/>
              <a:t>;</a:t>
            </a:r>
            <a:endParaRPr lang="ro-RO" dirty="0"/>
          </a:p>
          <a:p>
            <a:pPr marL="800100" lvl="1" indent="-342900">
              <a:buAutoNum type="alphaLcParenR"/>
            </a:pPr>
            <a:r>
              <a:rPr lang="en-US" dirty="0" err="1"/>
              <a:t>accesul</a:t>
            </a:r>
            <a:r>
              <a:rPr lang="en-US" dirty="0"/>
              <a:t>;</a:t>
            </a:r>
            <a:endParaRPr lang="ro-RO" dirty="0"/>
          </a:p>
          <a:p>
            <a:pPr marL="800100" lvl="1" indent="-342900">
              <a:buAutoNum type="alphaLcParenR"/>
            </a:pPr>
            <a:r>
              <a:rPr lang="en-US" dirty="0" err="1"/>
              <a:t>disponibilitatea</a:t>
            </a:r>
            <a:r>
              <a:rPr lang="en-US" dirty="0"/>
              <a:t> </a:t>
            </a:r>
            <a:r>
              <a:rPr lang="en-US" dirty="0" err="1"/>
              <a:t>energiei</a:t>
            </a:r>
            <a:r>
              <a:rPr lang="en-US" dirty="0"/>
              <a:t> </a:t>
            </a:r>
            <a:r>
              <a:rPr lang="en-US" dirty="0" err="1"/>
              <a:t>electrice</a:t>
            </a:r>
            <a:r>
              <a:rPr lang="en-US" dirty="0"/>
              <a:t> </a:t>
            </a:r>
            <a:r>
              <a:rPr lang="en-US" dirty="0" err="1"/>
              <a:t>şi</a:t>
            </a:r>
            <a:r>
              <a:rPr lang="en-US" dirty="0"/>
              <a:t> a </a:t>
            </a:r>
            <a:r>
              <a:rPr lang="en-US" dirty="0" err="1"/>
              <a:t>comunicaţiilor</a:t>
            </a:r>
            <a:r>
              <a:rPr lang="en-US" dirty="0"/>
              <a:t> </a:t>
            </a:r>
            <a:r>
              <a:rPr lang="en-US" dirty="0" err="1"/>
              <a:t>telefonice</a:t>
            </a:r>
            <a:r>
              <a:rPr lang="en-US" dirty="0"/>
              <a:t>;</a:t>
            </a:r>
            <a:endParaRPr lang="ro-RO" dirty="0"/>
          </a:p>
          <a:p>
            <a:pPr marL="800100" lvl="1" indent="-342900">
              <a:buAutoNum type="alphaLcParenR"/>
            </a:pPr>
            <a:r>
              <a:rPr lang="en-US" dirty="0" err="1"/>
              <a:t>vizibilitatea</a:t>
            </a:r>
            <a:r>
              <a:rPr lang="en-US" dirty="0"/>
              <a:t> </a:t>
            </a:r>
            <a:r>
              <a:rPr lang="en-US" dirty="0" err="1"/>
              <a:t>amplasamentului</a:t>
            </a:r>
            <a:r>
              <a:rPr lang="en-US" dirty="0"/>
              <a:t> </a:t>
            </a:r>
            <a:r>
              <a:rPr lang="en-US" dirty="0" err="1"/>
              <a:t>în</a:t>
            </a:r>
            <a:r>
              <a:rPr lang="en-US" dirty="0"/>
              <a:t> </a:t>
            </a:r>
            <a:r>
              <a:rPr lang="en-US" dirty="0" err="1"/>
              <a:t>raport</a:t>
            </a:r>
            <a:r>
              <a:rPr lang="en-US" dirty="0"/>
              <a:t> cu </a:t>
            </a:r>
            <a:r>
              <a:rPr lang="en-US" dirty="0" err="1"/>
              <a:t>împrejurimile</a:t>
            </a:r>
            <a:r>
              <a:rPr lang="en-US" dirty="0"/>
              <a:t> sale;</a:t>
            </a:r>
            <a:endParaRPr lang="ro-RO" dirty="0"/>
          </a:p>
          <a:p>
            <a:pPr marL="800100" lvl="1" indent="-342900">
              <a:buAutoNum type="alphaLcParenR"/>
            </a:pPr>
            <a:r>
              <a:rPr lang="en-US" dirty="0" err="1"/>
              <a:t>siguranţa</a:t>
            </a:r>
            <a:r>
              <a:rPr lang="en-US" dirty="0"/>
              <a:t> </a:t>
            </a:r>
            <a:r>
              <a:rPr lang="en-US" dirty="0" err="1"/>
              <a:t>publicului</a:t>
            </a:r>
            <a:r>
              <a:rPr lang="en-US" dirty="0"/>
              <a:t> </a:t>
            </a:r>
            <a:r>
              <a:rPr lang="en-US" dirty="0" err="1"/>
              <a:t>şi</a:t>
            </a:r>
            <a:r>
              <a:rPr lang="en-US" dirty="0"/>
              <a:t> a </a:t>
            </a:r>
            <a:r>
              <a:rPr lang="en-US" dirty="0" err="1"/>
              <a:t>operatorilor</a:t>
            </a:r>
            <a:r>
              <a:rPr lang="en-US" dirty="0"/>
              <a:t>;</a:t>
            </a:r>
            <a:endParaRPr lang="ro-RO" dirty="0"/>
          </a:p>
          <a:p>
            <a:pPr marL="800100" lvl="1" indent="-342900">
              <a:buAutoNum type="alphaLcParenR"/>
            </a:pPr>
            <a:r>
              <a:rPr lang="en-US" dirty="0" err="1"/>
              <a:t>oportunitatea</a:t>
            </a:r>
            <a:r>
              <a:rPr lang="en-US" dirty="0"/>
              <a:t> </a:t>
            </a:r>
            <a:r>
              <a:rPr lang="en-US" dirty="0" err="1"/>
              <a:t>amplasării</a:t>
            </a:r>
            <a:r>
              <a:rPr lang="en-US" dirty="0"/>
              <a:t> </a:t>
            </a:r>
            <a:r>
              <a:rPr lang="en-US" dirty="0" err="1"/>
              <a:t>mai</a:t>
            </a:r>
            <a:r>
              <a:rPr lang="en-US" dirty="0"/>
              <a:t> </a:t>
            </a:r>
            <a:r>
              <a:rPr lang="en-US" dirty="0" err="1"/>
              <a:t>multor</a:t>
            </a:r>
            <a:r>
              <a:rPr lang="en-US" dirty="0"/>
              <a:t> </a:t>
            </a:r>
            <a:r>
              <a:rPr lang="en-US" dirty="0" err="1"/>
              <a:t>puncte</a:t>
            </a:r>
            <a:r>
              <a:rPr lang="en-US" dirty="0"/>
              <a:t> de </a:t>
            </a:r>
            <a:r>
              <a:rPr lang="en-US" dirty="0" err="1"/>
              <a:t>prelevare</a:t>
            </a:r>
            <a:r>
              <a:rPr lang="en-US" dirty="0"/>
              <a:t> </a:t>
            </a:r>
            <a:r>
              <a:rPr lang="en-US" dirty="0" err="1"/>
              <a:t>pentru</a:t>
            </a:r>
            <a:r>
              <a:rPr lang="en-US" dirty="0"/>
              <a:t> </a:t>
            </a:r>
            <a:r>
              <a:rPr lang="en-US" dirty="0" err="1"/>
              <a:t>mai</a:t>
            </a:r>
            <a:r>
              <a:rPr lang="en-US" dirty="0"/>
              <a:t> </a:t>
            </a:r>
            <a:r>
              <a:rPr lang="en-US" dirty="0" err="1"/>
              <a:t>mulţi</a:t>
            </a:r>
            <a:r>
              <a:rPr lang="en-US" dirty="0"/>
              <a:t> </a:t>
            </a:r>
            <a:r>
              <a:rPr lang="en-US" dirty="0" err="1"/>
              <a:t>poluanţi</a:t>
            </a:r>
            <a:r>
              <a:rPr lang="en-US" dirty="0"/>
              <a:t> </a:t>
            </a:r>
            <a:r>
              <a:rPr lang="en-US" dirty="0" err="1"/>
              <a:t>în</a:t>
            </a:r>
            <a:r>
              <a:rPr lang="en-US" dirty="0"/>
              <a:t> </a:t>
            </a:r>
            <a:r>
              <a:rPr lang="en-US" dirty="0" err="1"/>
              <a:t>acelaşi</a:t>
            </a:r>
            <a:r>
              <a:rPr lang="en-US" dirty="0"/>
              <a:t> </a:t>
            </a:r>
            <a:r>
              <a:rPr lang="en-US" dirty="0" err="1"/>
              <a:t>loc</a:t>
            </a:r>
            <a:r>
              <a:rPr lang="en-US" dirty="0"/>
              <a:t>;</a:t>
            </a:r>
            <a:endParaRPr lang="ro-RO" dirty="0"/>
          </a:p>
          <a:p>
            <a:pPr marL="800100" lvl="1" indent="-342900">
              <a:buAutoNum type="alphaLcParenR"/>
            </a:pPr>
            <a:r>
              <a:rPr lang="en-US" dirty="0" err="1"/>
              <a:t>planurile</a:t>
            </a:r>
            <a:r>
              <a:rPr lang="en-US" dirty="0"/>
              <a:t> de urbanism.</a:t>
            </a:r>
          </a:p>
        </p:txBody>
      </p:sp>
    </p:spTree>
    <p:extLst>
      <p:ext uri="{BB962C8B-B14F-4D97-AF65-F5344CB8AC3E}">
        <p14:creationId xmlns:p14="http://schemas.microsoft.com/office/powerpoint/2010/main" val="549067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13859" y="2458065"/>
            <a:ext cx="6249887" cy="4420199"/>
          </a:xfrm>
          <a:prstGeom prst="rect">
            <a:avLst/>
          </a:prstGeom>
        </p:spPr>
      </p:pic>
      <p:sp>
        <p:nvSpPr>
          <p:cNvPr id="3" name="Content Placeholder 2"/>
          <p:cNvSpPr txBox="1">
            <a:spLocks noGrp="1"/>
          </p:cNvSpPr>
          <p:nvPr>
            <p:ph idx="1"/>
          </p:nvPr>
        </p:nvSpPr>
        <p:spPr>
          <a:xfrm>
            <a:off x="158259" y="802736"/>
            <a:ext cx="11570677" cy="2122119"/>
          </a:xfrm>
        </p:spPr>
        <p:txBody>
          <a:bodyPr>
            <a:normAutofit/>
          </a:bodyPr>
          <a:lstStyle/>
          <a:p>
            <a:pPr marL="514350" lvl="0" indent="-514350">
              <a:buFont typeface="+mj-lt"/>
              <a:buAutoNum type="arabicParenR"/>
            </a:pPr>
            <a:r>
              <a:rPr lang="ro-RO" dirty="0"/>
              <a:t>Treceri de pietoni în apropierea amplasamentului stației de trafic </a:t>
            </a:r>
          </a:p>
          <a:p>
            <a:pPr marL="514350" lvl="0" indent="-514350">
              <a:buFont typeface="+mj-lt"/>
              <a:buAutoNum type="arabicParenR"/>
            </a:pPr>
            <a:r>
              <a:rPr lang="ro-RO" dirty="0"/>
              <a:t>Posibile amplasamente în care ar putea fi instalate semafoare de trafic</a:t>
            </a:r>
          </a:p>
          <a:p>
            <a:pPr marL="514350" lvl="0" indent="-514350">
              <a:buFont typeface="+mj-lt"/>
              <a:buAutoNum type="arabicParenR"/>
            </a:pPr>
            <a:r>
              <a:rPr lang="ro-RO" dirty="0"/>
              <a:t>Parcări în proximitate (valabil și în cazul stațiilor de fond)</a:t>
            </a:r>
          </a:p>
          <a:p>
            <a:pPr marL="0" lvl="0" indent="0">
              <a:buNone/>
            </a:pPr>
            <a:r>
              <a:rPr lang="ro-RO" dirty="0">
                <a:solidFill>
                  <a:schemeClr val="tx1"/>
                </a:solidFill>
              </a:rPr>
              <a:t>Pentru că, în cazurile 1 și 2:</a:t>
            </a:r>
          </a:p>
          <a:p>
            <a:pPr lvl="0"/>
            <a:endParaRPr lang="en-US" dirty="0">
              <a:solidFill>
                <a:schemeClr val="tx1"/>
              </a:solidFill>
            </a:endParaRPr>
          </a:p>
        </p:txBody>
      </p:sp>
      <p:sp>
        <p:nvSpPr>
          <p:cNvPr id="7" name="Title 1"/>
          <p:cNvSpPr txBox="1">
            <a:spLocks noGrp="1"/>
          </p:cNvSpPr>
          <p:nvPr>
            <p:ph type="title"/>
          </p:nvPr>
        </p:nvSpPr>
        <p:spPr>
          <a:xfrm>
            <a:off x="307729" y="86830"/>
            <a:ext cx="7145123" cy="634139"/>
          </a:xfrm>
        </p:spPr>
        <p:style>
          <a:lnRef idx="2">
            <a:schemeClr val="accent4"/>
          </a:lnRef>
          <a:fillRef idx="1">
            <a:schemeClr val="lt1"/>
          </a:fillRef>
          <a:effectRef idx="0">
            <a:schemeClr val="accent4"/>
          </a:effectRef>
          <a:fontRef idx="minor">
            <a:schemeClr val="dk1"/>
          </a:fontRef>
        </p:style>
        <p:txBody>
          <a:bodyPr>
            <a:normAutofit fontScale="90000"/>
          </a:bodyPr>
          <a:lstStyle/>
          <a:p>
            <a:pPr lvl="0"/>
            <a:r>
              <a:rPr lang="ro-RO" dirty="0">
                <a:ln w="6600">
                  <a:solidFill>
                    <a:schemeClr val="accent2"/>
                  </a:solidFill>
                  <a:prstDash val="solid"/>
                </a:ln>
                <a:solidFill>
                  <a:srgbClr val="FFFFFF"/>
                </a:solidFill>
                <a:effectLst>
                  <a:outerShdw blurRad="38100" dist="38100" dir="2700000" algn="tl">
                    <a:srgbClr val="000000">
                      <a:alpha val="43137"/>
                    </a:srgbClr>
                  </a:outerShdw>
                </a:effectLst>
              </a:rPr>
              <a:t>De evitat sursele de interefer</a:t>
            </a:r>
            <a:r>
              <a:rPr lang="en-US" dirty="0">
                <a:ln w="6600">
                  <a:solidFill>
                    <a:schemeClr val="accent2"/>
                  </a:solidFill>
                  <a:prstDash val="solid"/>
                </a:ln>
                <a:solidFill>
                  <a:srgbClr val="FFFFFF"/>
                </a:solidFill>
                <a:effectLst>
                  <a:outerShdw blurRad="38100" dist="38100" dir="2700000" algn="tl">
                    <a:srgbClr val="000000">
                      <a:alpha val="43137"/>
                    </a:srgbClr>
                  </a:outerShdw>
                </a:effectLst>
              </a:rPr>
              <a:t>e</a:t>
            </a:r>
            <a:r>
              <a:rPr lang="ro-RO" dirty="0">
                <a:ln w="6600">
                  <a:solidFill>
                    <a:schemeClr val="accent2"/>
                  </a:solidFill>
                  <a:prstDash val="solid"/>
                </a:ln>
                <a:solidFill>
                  <a:srgbClr val="FFFFFF"/>
                </a:solidFill>
                <a:effectLst>
                  <a:outerShdw blurRad="38100" dist="38100" dir="2700000" algn="tl">
                    <a:srgbClr val="000000">
                      <a:alpha val="43137"/>
                    </a:srgbClr>
                  </a:outerShdw>
                </a:effectLst>
              </a:rPr>
              <a:t>nță</a:t>
            </a:r>
            <a:endParaRPr lang="en-US" dirty="0">
              <a:ln w="6600">
                <a:solidFill>
                  <a:schemeClr val="accent2"/>
                </a:solidFill>
                <a:prstDash val="solid"/>
              </a:ln>
              <a:solidFill>
                <a:srgbClr val="FFFFFF"/>
              </a:solidFill>
              <a:effectLst>
                <a:outerShdw blurRad="38100" dist="38100" dir="2700000" algn="tl">
                  <a:srgbClr val="000000">
                    <a:alpha val="43137"/>
                  </a:srgbClr>
                </a:outerShdw>
              </a:effectLst>
            </a:endParaRPr>
          </a:p>
        </p:txBody>
      </p:sp>
      <p:sp>
        <p:nvSpPr>
          <p:cNvPr id="2" name="Rectangle 1"/>
          <p:cNvSpPr/>
          <p:nvPr/>
        </p:nvSpPr>
        <p:spPr>
          <a:xfrm>
            <a:off x="6193850" y="2812359"/>
            <a:ext cx="4673139" cy="410882"/>
          </a:xfrm>
          <a:prstGeom prst="rect">
            <a:avLst/>
          </a:prstGeom>
        </p:spPr>
        <p:txBody>
          <a:bodyPr wrap="none">
            <a:spAutoFit/>
          </a:bodyPr>
          <a:lstStyle/>
          <a:p>
            <a:pPr>
              <a:lnSpc>
                <a:spcPct val="115000"/>
              </a:lnSpc>
              <a:spcAft>
                <a:spcPts val="1000"/>
              </a:spcAft>
            </a:pPr>
            <a:r>
              <a:rPr lang="fr-FR" b="1" dirty="0" err="1">
                <a:latin typeface="Calibri" panose="020F0502020204030204" pitchFamily="34" charset="0"/>
                <a:ea typeface="Calibri" panose="020F0502020204030204" pitchFamily="34" charset="0"/>
                <a:cs typeface="Times New Roman" panose="02020603050405020304" pitchFamily="18" charset="0"/>
              </a:rPr>
              <a:t>Sta</a:t>
            </a:r>
            <a:r>
              <a:rPr lang="ro-RO" b="1" dirty="0">
                <a:latin typeface="Calibri" panose="020F0502020204030204" pitchFamily="34" charset="0"/>
                <a:ea typeface="Calibri" panose="020F0502020204030204" pitchFamily="34" charset="0"/>
                <a:cs typeface="Times New Roman" panose="02020603050405020304" pitchFamily="18" charset="0"/>
              </a:rPr>
              <a:t>ția de trafic TM-5, Timișoara, Calea Aradului</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D:\PC 112 - TM-WS71 MARIN D. 06_02_2017\Date D\PC MARIN Doina\PC TM-WS71\DATE partitia D\Serviciul Monitorizare\Calitate aer\Retea monitorizare\TM-5 semafor 2020\poze TM-5 - 19.10.2020\20201019_14451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167" y="2862669"/>
            <a:ext cx="3060000" cy="1836000"/>
          </a:xfrm>
          <a:prstGeom prst="rect">
            <a:avLst/>
          </a:prstGeom>
          <a:noFill/>
          <a:ln>
            <a:noFill/>
          </a:ln>
        </p:spPr>
      </p:pic>
      <p:pic>
        <p:nvPicPr>
          <p:cNvPr id="6" name="Picture 5" descr="D:\PC 112 - TM-WS71 MARIN D. 06_02_2017\Date D\PC MARIN Doina\PC TM-WS71\DATE partitia D\Serviciul Monitorizare\Calitate aer\Retea monitorizare\TM-5 semafor 2020\poze TM-5 - 19.10.2020\20201019_14504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16957" y="2862671"/>
            <a:ext cx="3060000" cy="1836000"/>
          </a:xfrm>
          <a:prstGeom prst="rect">
            <a:avLst/>
          </a:prstGeom>
          <a:noFill/>
          <a:ln>
            <a:noFill/>
          </a:ln>
        </p:spPr>
      </p:pic>
      <p:pic>
        <p:nvPicPr>
          <p:cNvPr id="8" name="Picture 7" descr="D:\PC 112 - TM-WS71 MARIN D. 06_02_2017\Date D\PC MARIN Doina\PC TM-WS71\DATE partitia D\Serviciul Monitorizare\Calitate aer\Retea monitorizare\TM-5 semafor 2020\poze TM-5 - 19.10.2020\20201019_144903.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1358" y="4944056"/>
            <a:ext cx="3060000" cy="1836000"/>
          </a:xfrm>
          <a:prstGeom prst="rect">
            <a:avLst/>
          </a:prstGeom>
          <a:noFill/>
          <a:ln>
            <a:noFill/>
          </a:ln>
        </p:spPr>
      </p:pic>
      <p:pic>
        <p:nvPicPr>
          <p:cNvPr id="9" name="Picture 8" descr="D:\PC 112 - TM-WS71 MARIN D. 06_02_2017\Date D\PC MARIN Doina\PC TM-WS71\DATE partitia D\Serviciul Monitorizare\Calitate aer\Retea monitorizare\TM-5 semafor 2020\poze TM-5 - 19.10.2020\20201019_144543.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583" y="4944055"/>
            <a:ext cx="3060000" cy="1836000"/>
          </a:xfrm>
          <a:prstGeom prst="rect">
            <a:avLst/>
          </a:prstGeom>
          <a:noFill/>
          <a:ln>
            <a:noFill/>
          </a:ln>
        </p:spPr>
      </p:pic>
      <p:sp>
        <p:nvSpPr>
          <p:cNvPr id="4" name="Rectangle 3"/>
          <p:cNvSpPr/>
          <p:nvPr/>
        </p:nvSpPr>
        <p:spPr>
          <a:xfrm>
            <a:off x="6542531" y="3141659"/>
            <a:ext cx="3638532" cy="2031325"/>
          </a:xfrm>
          <a:prstGeom prst="rect">
            <a:avLst/>
          </a:prstGeom>
        </p:spPr>
        <p:txBody>
          <a:bodyPr wrap="square">
            <a:spAutoFit/>
          </a:bodyPr>
          <a:lstStyle/>
          <a:p>
            <a:r>
              <a:rPr lang="ro-RO" dirty="0">
                <a:latin typeface="Calibri" panose="020F0502020204030204" pitchFamily="34" charset="0"/>
                <a:ea typeface="Calibri" panose="020F0502020204030204" pitchFamily="34" charset="0"/>
              </a:rPr>
              <a:t>La sfârșitul lunii septembrie 2020, a fost instalat un semafor la aprox. 10 m de stația de trafic TM-5 (imagini alăturate), amplasată în Timișoara, Calea Aradului.</a:t>
            </a:r>
          </a:p>
          <a:p>
            <a:r>
              <a:rPr lang="ro-RO" dirty="0">
                <a:latin typeface="Calibri" panose="020F0502020204030204" pitchFamily="34" charset="0"/>
                <a:ea typeface="Calibri" panose="020F0502020204030204" pitchFamily="34" charset="0"/>
              </a:rPr>
              <a:t>Rezultat: 23 depășiri VL oră în octombrie 2020.</a:t>
            </a:r>
            <a:endParaRPr lang="en-US"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758716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normAutofit/>
          </a:bodyPr>
          <a:lstStyle/>
          <a:p>
            <a:r>
              <a:rPr lang="ro-RO" b="1" dirty="0"/>
              <a:t>SURSE DATE ȘI INFORMAȚII*</a:t>
            </a:r>
            <a:endParaRPr lang="en-US" b="1" dirty="0"/>
          </a:p>
        </p:txBody>
      </p:sp>
      <p:sp>
        <p:nvSpPr>
          <p:cNvPr id="3" name="Content Placeholder 2"/>
          <p:cNvSpPr txBox="1">
            <a:spLocks noGrp="1"/>
          </p:cNvSpPr>
          <p:nvPr>
            <p:ph idx="1"/>
          </p:nvPr>
        </p:nvSpPr>
        <p:spPr>
          <a:xfrm>
            <a:off x="259556" y="1454714"/>
            <a:ext cx="11932444" cy="5167312"/>
          </a:xfrm>
        </p:spPr>
        <p:txBody>
          <a:bodyPr>
            <a:normAutofit fontScale="55000" lnSpcReduction="20000"/>
          </a:bodyPr>
          <a:lstStyle/>
          <a:p>
            <a:pPr marL="0" lvl="0" indent="0">
              <a:buNone/>
            </a:pPr>
            <a:r>
              <a:rPr lang="ro-RO" sz="3200" b="1" dirty="0"/>
              <a:t>Google maps</a:t>
            </a:r>
            <a:r>
              <a:rPr lang="ro-RO" sz="3200" dirty="0"/>
              <a:t>:		- hărți</a:t>
            </a:r>
          </a:p>
          <a:p>
            <a:pPr marL="0" lvl="0" indent="0">
              <a:buNone/>
            </a:pPr>
            <a:r>
              <a:rPr lang="ro-RO" sz="3200" dirty="0"/>
              <a:t>			- imagini satelitare</a:t>
            </a:r>
          </a:p>
          <a:p>
            <a:pPr marL="0" lvl="0" indent="0">
              <a:buNone/>
            </a:pPr>
            <a:r>
              <a:rPr lang="ro-RO" sz="3200" b="1" dirty="0"/>
              <a:t>Eionet	</a:t>
            </a:r>
            <a:r>
              <a:rPr lang="ro-RO" sz="3200" dirty="0"/>
              <a:t>		- Data Dictionary</a:t>
            </a:r>
          </a:p>
          <a:p>
            <a:pPr marL="0" lvl="0" indent="0">
              <a:buNone/>
            </a:pPr>
            <a:r>
              <a:rPr lang="ro-RO" sz="3200" dirty="0"/>
              <a:t>			- </a:t>
            </a:r>
            <a:r>
              <a:rPr lang="en-US" sz="3200" i="1" dirty="0"/>
              <a:t>Commission Implementing Decision laying down rules for Directives 2004/107/EC and 2008/50/EC of the European Parliament and of the Council as regards the reciprocal exchange of information and reporting on ambient air (Decision 2011/850/EU)</a:t>
            </a:r>
            <a:r>
              <a:rPr lang="en-US" sz="3200" dirty="0"/>
              <a:t> Version of 15 March 2018</a:t>
            </a:r>
            <a:endParaRPr lang="ro-RO" sz="3200" dirty="0"/>
          </a:p>
          <a:p>
            <a:pPr marL="0" lvl="0" indent="0">
              <a:buNone/>
            </a:pPr>
            <a:endParaRPr lang="ro-RO" sz="3200" dirty="0"/>
          </a:p>
          <a:p>
            <a:pPr marL="0" lvl="0" indent="0">
              <a:buNone/>
            </a:pPr>
            <a:r>
              <a:rPr lang="ro-RO" sz="3200" b="1" dirty="0"/>
              <a:t>Baza de date a RNMCA</a:t>
            </a:r>
            <a:r>
              <a:rPr lang="ro-RO" sz="3200" dirty="0"/>
              <a:t>:	- amplasarea stațiilor existente</a:t>
            </a:r>
          </a:p>
          <a:p>
            <a:pPr marL="0" lvl="0" indent="0">
              <a:buNone/>
            </a:pPr>
            <a:r>
              <a:rPr lang="ro-RO" sz="3200" dirty="0"/>
              <a:t>			- datele certificate de calitate a aerului obținute la stațiile RNMCA din județul Sibiu</a:t>
            </a:r>
          </a:p>
          <a:p>
            <a:pPr marL="0" indent="0">
              <a:buNone/>
            </a:pPr>
            <a:r>
              <a:rPr lang="ro-RO" sz="3200" dirty="0"/>
              <a:t>			- date meteo obținute la stațiile RNMCA din județul Sibiu</a:t>
            </a:r>
          </a:p>
          <a:p>
            <a:pPr marL="0" lvl="0" indent="0">
              <a:buNone/>
            </a:pPr>
            <a:r>
              <a:rPr lang="ro-RO" sz="3200" b="1" dirty="0"/>
              <a:t>Inventare de emisii</a:t>
            </a:r>
          </a:p>
          <a:p>
            <a:pPr marL="0" lvl="0" indent="0">
              <a:buNone/>
            </a:pPr>
            <a:r>
              <a:rPr lang="ro-RO" sz="3200" b="1" dirty="0"/>
              <a:t>Hărți strategice de zgomot pentru Municipiul Sibiu </a:t>
            </a:r>
            <a:r>
              <a:rPr lang="ro-RO" sz="3200" i="1" dirty="0"/>
              <a:t>(</a:t>
            </a:r>
            <a:r>
              <a:rPr lang="ro-RO" sz="3200" i="1" dirty="0">
                <a:hlinkClick r:id="rId2"/>
              </a:rPr>
              <a:t>https://sibiu.ro/primaria/plan_zgomot</a:t>
            </a:r>
            <a:r>
              <a:rPr lang="ro-RO" sz="3200" i="1" dirty="0"/>
              <a:t>)</a:t>
            </a:r>
          </a:p>
          <a:p>
            <a:pPr marL="0" lvl="0" indent="0">
              <a:buNone/>
            </a:pPr>
            <a:r>
              <a:rPr lang="it-IT" sz="3200" b="1" dirty="0"/>
              <a:t>Revizuire Plan de Actiune pentru Prevenirea si Reducerea Zgomotului Ambiental in Mun. Sibiu </a:t>
            </a:r>
            <a:r>
              <a:rPr lang="ro-RO" sz="3200" b="1" dirty="0"/>
              <a:t>(</a:t>
            </a:r>
            <a:r>
              <a:rPr lang="it-IT" sz="3200" i="1" dirty="0">
                <a:hlinkClick r:id="rId3"/>
              </a:rPr>
              <a:t>https://www.sibiu.ro/ro2/pdf/2019/Directia_Tehnica/Revizuire_Plan_Zgomot_Sibiu.pdf</a:t>
            </a:r>
            <a:r>
              <a:rPr lang="ro-RO" sz="3200" i="1" dirty="0"/>
              <a:t>)</a:t>
            </a:r>
          </a:p>
          <a:p>
            <a:pPr marL="0" lvl="0" indent="0">
              <a:buNone/>
            </a:pPr>
            <a:r>
              <a:rPr lang="ro-RO" sz="3200" dirty="0"/>
              <a:t>Alte surse de date și informații:	</a:t>
            </a:r>
            <a:endParaRPr lang="en-US" sz="3200" dirty="0"/>
          </a:p>
          <a:p>
            <a:pPr marL="0" indent="0">
              <a:buNone/>
            </a:pPr>
            <a:r>
              <a:rPr lang="en-US" sz="2100" dirty="0" err="1">
                <a:latin typeface="+mn-lt"/>
              </a:rPr>
              <a:t>Thunis</a:t>
            </a:r>
            <a:r>
              <a:rPr lang="en-US" sz="2100" dirty="0">
                <a:latin typeface="+mn-lt"/>
              </a:rPr>
              <a:t>, P., </a:t>
            </a:r>
            <a:r>
              <a:rPr lang="en-US" sz="2100" dirty="0" err="1">
                <a:latin typeface="+mn-lt"/>
              </a:rPr>
              <a:t>Clappier</a:t>
            </a:r>
            <a:r>
              <a:rPr lang="en-US" sz="2100" dirty="0">
                <a:latin typeface="+mn-lt"/>
              </a:rPr>
              <a:t>, A., </a:t>
            </a:r>
            <a:r>
              <a:rPr lang="en-US" sz="2100" dirty="0" err="1">
                <a:latin typeface="+mn-lt"/>
              </a:rPr>
              <a:t>Pirovano</a:t>
            </a:r>
            <a:r>
              <a:rPr lang="en-US" sz="2100" dirty="0">
                <a:latin typeface="+mn-lt"/>
              </a:rPr>
              <a:t>, G - </a:t>
            </a:r>
            <a:r>
              <a:rPr lang="ro-RO" sz="2100" dirty="0">
                <a:latin typeface="+mn-lt"/>
              </a:rPr>
              <a:t> </a:t>
            </a:r>
            <a:r>
              <a:rPr lang="en-US" sz="2100" dirty="0">
                <a:latin typeface="+mn-lt"/>
              </a:rPr>
              <a:t>Source apportionment to support air quality management practices</a:t>
            </a:r>
            <a:r>
              <a:rPr lang="ro-RO" sz="2100" dirty="0">
                <a:latin typeface="+mn-lt"/>
              </a:rPr>
              <a:t>,</a:t>
            </a:r>
            <a:r>
              <a:rPr lang="en-US" sz="2100" dirty="0">
                <a:latin typeface="+mn-lt"/>
              </a:rPr>
              <a:t> A fitness-for-purpose guide (V 3.1) 	</a:t>
            </a:r>
          </a:p>
          <a:p>
            <a:pPr marL="0" indent="0">
              <a:buNone/>
            </a:pPr>
            <a:r>
              <a:rPr lang="en-US" sz="2100" dirty="0" err="1">
                <a:latin typeface="+mn-lt"/>
              </a:rPr>
              <a:t>PhilippeThunis</a:t>
            </a:r>
            <a:r>
              <a:rPr lang="en-US" sz="2100" dirty="0">
                <a:latin typeface="+mn-lt"/>
              </a:rPr>
              <a:t> -  On the validity of the incremental approach to estimate the impact of cities on air quality, Author </a:t>
            </a:r>
            <a:r>
              <a:rPr lang="ro-RO" sz="2100" dirty="0">
                <a:latin typeface="+mn-lt"/>
              </a:rPr>
              <a:t>* Lipsă studiu de modelare la nivel de zonă</a:t>
            </a:r>
          </a:p>
          <a:p>
            <a:pPr marL="0" lvl="0" indent="0">
              <a:buNone/>
            </a:pPr>
            <a:endParaRPr lang="ro-RO" sz="2100" dirty="0">
              <a:latin typeface="+mn-l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7598" t="7205" r="9346" b="8437"/>
          <a:stretch/>
        </p:blipFill>
        <p:spPr>
          <a:xfrm>
            <a:off x="2064682" y="1439898"/>
            <a:ext cx="6331975" cy="5425092"/>
          </a:xfrm>
          <a:prstGeom prst="rect">
            <a:avLst/>
          </a:prstGeom>
        </p:spPr>
      </p:pic>
      <p:sp>
        <p:nvSpPr>
          <p:cNvPr id="3" name="Content Placeholder 2"/>
          <p:cNvSpPr>
            <a:spLocks noGrp="1"/>
          </p:cNvSpPr>
          <p:nvPr>
            <p:ph idx="1"/>
          </p:nvPr>
        </p:nvSpPr>
        <p:spPr>
          <a:xfrm>
            <a:off x="145029" y="188385"/>
            <a:ext cx="11535507" cy="3590433"/>
          </a:xfrm>
        </p:spPr>
        <p:txBody>
          <a:bodyPr>
            <a:normAutofit fontScale="85000" lnSpcReduction="20000"/>
          </a:bodyPr>
          <a:lstStyle/>
          <a:p>
            <a:pPr marL="0" indent="0">
              <a:buNone/>
            </a:pPr>
            <a:r>
              <a:rPr lang="ro-RO" dirty="0"/>
              <a:t>	Pentru a respecta criteriul de amplasare la macroscară referitor la furnizarea datelor despre </a:t>
            </a:r>
            <a:r>
              <a:rPr lang="en-US" dirty="0" err="1"/>
              <a:t>ariile</a:t>
            </a:r>
            <a:r>
              <a:rPr lang="en-US" dirty="0"/>
              <a:t> din </a:t>
            </a:r>
            <a:r>
              <a:rPr lang="en-US" dirty="0" err="1"/>
              <a:t>interiorul</a:t>
            </a:r>
            <a:r>
              <a:rPr lang="en-US" dirty="0"/>
              <a:t> zone</a:t>
            </a:r>
            <a:r>
              <a:rPr lang="ro-RO" dirty="0"/>
              <a:t>i Sibiu (județ Sibiu)</a:t>
            </a:r>
            <a:r>
              <a:rPr lang="en-US" dirty="0"/>
              <a:t> </a:t>
            </a:r>
            <a:r>
              <a:rPr lang="en-US" dirty="0" err="1"/>
              <a:t>în</a:t>
            </a:r>
            <a:r>
              <a:rPr lang="en-US" dirty="0"/>
              <a:t> care </a:t>
            </a:r>
            <a:r>
              <a:rPr lang="en-US" u="sng" dirty="0"/>
              <a:t>apar </a:t>
            </a:r>
            <a:r>
              <a:rPr lang="en-US" u="sng" dirty="0" err="1"/>
              <a:t>cele</a:t>
            </a:r>
            <a:r>
              <a:rPr lang="en-US" u="sng" dirty="0"/>
              <a:t> </a:t>
            </a:r>
            <a:r>
              <a:rPr lang="en-US" u="sng" dirty="0" err="1"/>
              <a:t>mai</a:t>
            </a:r>
            <a:r>
              <a:rPr lang="en-US" u="sng" dirty="0"/>
              <a:t> </a:t>
            </a:r>
            <a:r>
              <a:rPr lang="en-US" u="sng" dirty="0" err="1"/>
              <a:t>mari</a:t>
            </a:r>
            <a:r>
              <a:rPr lang="en-US" u="sng" dirty="0"/>
              <a:t> </a:t>
            </a:r>
            <a:r>
              <a:rPr lang="en-US" u="sng" dirty="0" err="1"/>
              <a:t>concentraţii</a:t>
            </a:r>
            <a:r>
              <a:rPr lang="en-US" u="sng" dirty="0"/>
              <a:t> la care </a:t>
            </a:r>
            <a:r>
              <a:rPr lang="en-US" u="sng" dirty="0" err="1"/>
              <a:t>populaţia</a:t>
            </a:r>
            <a:r>
              <a:rPr lang="en-US" u="sng" dirty="0"/>
              <a:t> </a:t>
            </a:r>
            <a:r>
              <a:rPr lang="en-US" u="sng" dirty="0" err="1"/>
              <a:t>este</a:t>
            </a:r>
            <a:r>
              <a:rPr lang="en-US" u="sng" dirty="0"/>
              <a:t> </a:t>
            </a:r>
            <a:r>
              <a:rPr lang="en-US" u="sng" dirty="0" err="1"/>
              <a:t>susceptibilă</a:t>
            </a:r>
            <a:r>
              <a:rPr lang="en-US" u="sng" dirty="0"/>
              <a:t> a fi </a:t>
            </a:r>
            <a:r>
              <a:rPr lang="en-US" u="sng" dirty="0" err="1"/>
              <a:t>expusă</a:t>
            </a:r>
            <a:r>
              <a:rPr lang="ro-RO" u="sng" dirty="0"/>
              <a:t>,</a:t>
            </a:r>
            <a:r>
              <a:rPr lang="en-US" u="sng" dirty="0"/>
              <a:t> </a:t>
            </a:r>
            <a:r>
              <a:rPr lang="en-US" u="sng" dirty="0" err="1"/>
              <a:t>în</a:t>
            </a:r>
            <a:r>
              <a:rPr lang="en-US" u="sng" dirty="0"/>
              <a:t> mod direct </a:t>
            </a:r>
            <a:r>
              <a:rPr lang="en-US" u="sng" dirty="0" err="1"/>
              <a:t>sau</a:t>
            </a:r>
            <a:r>
              <a:rPr lang="en-US" u="sng" dirty="0"/>
              <a:t> indirect</a:t>
            </a:r>
            <a:r>
              <a:rPr lang="ro-RO" u="sng" dirty="0"/>
              <a:t>,</a:t>
            </a:r>
            <a:r>
              <a:rPr lang="en-US" dirty="0"/>
              <a:t> </a:t>
            </a:r>
            <a:r>
              <a:rPr lang="en-US" dirty="0" err="1"/>
              <a:t>pentru</a:t>
            </a:r>
            <a:r>
              <a:rPr lang="en-US" dirty="0"/>
              <a:t> o </a:t>
            </a:r>
            <a:r>
              <a:rPr lang="en-US" dirty="0" err="1"/>
              <a:t>perioadă</a:t>
            </a:r>
            <a:r>
              <a:rPr lang="en-US" dirty="0"/>
              <a:t> de </a:t>
            </a:r>
            <a:r>
              <a:rPr lang="en-US" dirty="0" err="1"/>
              <a:t>timp</a:t>
            </a:r>
            <a:r>
              <a:rPr lang="en-US" dirty="0"/>
              <a:t> </a:t>
            </a:r>
            <a:r>
              <a:rPr lang="en-US" dirty="0" err="1"/>
              <a:t>semnificativă</a:t>
            </a:r>
            <a:r>
              <a:rPr lang="en-US" dirty="0"/>
              <a:t> </a:t>
            </a:r>
            <a:r>
              <a:rPr lang="en-US" dirty="0" err="1"/>
              <a:t>în</a:t>
            </a:r>
            <a:r>
              <a:rPr lang="en-US" dirty="0"/>
              <a:t> </a:t>
            </a:r>
            <a:r>
              <a:rPr lang="en-US" dirty="0" err="1"/>
              <a:t>raport</a:t>
            </a:r>
            <a:r>
              <a:rPr lang="en-US" dirty="0"/>
              <a:t> cu </a:t>
            </a:r>
            <a:r>
              <a:rPr lang="en-US" dirty="0" err="1"/>
              <a:t>perioadele</a:t>
            </a:r>
            <a:r>
              <a:rPr lang="en-US" dirty="0"/>
              <a:t> de </a:t>
            </a:r>
            <a:r>
              <a:rPr lang="en-US" dirty="0" err="1"/>
              <a:t>mediere</a:t>
            </a:r>
            <a:r>
              <a:rPr lang="en-US" dirty="0"/>
              <a:t> ale </a:t>
            </a:r>
            <a:r>
              <a:rPr lang="en-US" dirty="0" err="1"/>
              <a:t>valorilor-limtă</a:t>
            </a:r>
            <a:r>
              <a:rPr lang="ro-RO" dirty="0"/>
              <a:t> (zi, an calendaristic), au fost analizate următoarele aspecte:</a:t>
            </a:r>
          </a:p>
          <a:p>
            <a:pPr marL="0" indent="0">
              <a:buNone/>
            </a:pPr>
            <a:endParaRPr lang="ro-RO" dirty="0"/>
          </a:p>
          <a:p>
            <a:pPr marL="914400" lvl="2" indent="0">
              <a:buNone/>
            </a:pPr>
            <a:r>
              <a:rPr lang="ro-RO" dirty="0"/>
              <a:t>1</a:t>
            </a:r>
            <a:r>
              <a:rPr lang="ro-RO" sz="3300" dirty="0"/>
              <a:t>. </a:t>
            </a:r>
            <a:r>
              <a:rPr lang="ro-RO" sz="3300" b="1" dirty="0"/>
              <a:t>Emisii</a:t>
            </a:r>
            <a:endParaRPr lang="ro-RO" sz="3300" dirty="0"/>
          </a:p>
          <a:p>
            <a:pPr marL="914400" lvl="2" indent="0">
              <a:buNone/>
            </a:pPr>
            <a:r>
              <a:rPr lang="ro-RO" sz="3300" dirty="0"/>
              <a:t>2. </a:t>
            </a:r>
            <a:r>
              <a:rPr lang="ro-RO" sz="3300" b="1" dirty="0"/>
              <a:t>Dispersia emisiilor</a:t>
            </a:r>
            <a:endParaRPr lang="ro-RO" sz="3300" dirty="0"/>
          </a:p>
          <a:p>
            <a:pPr marL="914400" lvl="2" indent="0">
              <a:buNone/>
            </a:pPr>
            <a:r>
              <a:rPr lang="ro-RO" sz="3300" dirty="0"/>
              <a:t>3. </a:t>
            </a:r>
            <a:r>
              <a:rPr lang="ro-RO" sz="3300" b="1" dirty="0"/>
              <a:t>Niveluri evaluate </a:t>
            </a:r>
          </a:p>
          <a:p>
            <a:pPr marL="914400" lvl="2" indent="0">
              <a:buNone/>
            </a:pPr>
            <a:r>
              <a:rPr lang="en-US" sz="3300" dirty="0"/>
              <a:t>4</a:t>
            </a:r>
            <a:r>
              <a:rPr lang="ro-RO" sz="3300" dirty="0"/>
              <a:t>. </a:t>
            </a:r>
            <a:r>
              <a:rPr lang="ro-RO" sz="3300" b="1" dirty="0"/>
              <a:t>Receptori</a:t>
            </a:r>
            <a:endParaRPr lang="ro-RO" sz="3300" dirty="0"/>
          </a:p>
          <a:p>
            <a:pPr marL="1828800" lvl="4" indent="0">
              <a:buNone/>
            </a:pPr>
            <a:endParaRPr lang="ro-RO" dirty="0"/>
          </a:p>
        </p:txBody>
      </p:sp>
      <p:graphicFrame>
        <p:nvGraphicFramePr>
          <p:cNvPr id="5" name="Chart 4"/>
          <p:cNvGraphicFramePr>
            <a:graphicFrameLocks/>
          </p:cNvGraphicFramePr>
          <p:nvPr>
            <p:extLst>
              <p:ext uri="{D42A27DB-BD31-4B8C-83A1-F6EECF244321}">
                <p14:modId xmlns:p14="http://schemas.microsoft.com/office/powerpoint/2010/main" val="4029452753"/>
              </p:ext>
            </p:extLst>
          </p:nvPr>
        </p:nvGraphicFramePr>
        <p:xfrm>
          <a:off x="7374194" y="1182285"/>
          <a:ext cx="4817806" cy="2659953"/>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6"/>
          <p:cNvSpPr/>
          <p:nvPr/>
        </p:nvSpPr>
        <p:spPr>
          <a:xfrm>
            <a:off x="145029" y="3684950"/>
            <a:ext cx="2113935" cy="3158300"/>
          </a:xfrm>
          <a:prstGeom prst="rect">
            <a:avLst/>
          </a:prstGeom>
        </p:spPr>
        <p:txBody>
          <a:bodyPr wrap="square">
            <a:spAutoFit/>
          </a:bodyPr>
          <a:lstStyle/>
          <a:p>
            <a:pPr>
              <a:lnSpc>
                <a:spcPct val="115000"/>
              </a:lnSpc>
              <a:spcAft>
                <a:spcPts val="1000"/>
              </a:spcAft>
            </a:pPr>
            <a:r>
              <a:rPr lang="ro-RO" b="1" dirty="0">
                <a:latin typeface="Calibri" panose="020F0502020204030204" pitchFamily="34" charset="0"/>
                <a:ea typeface="Calibri" panose="020F0502020204030204" pitchFamily="34" charset="0"/>
                <a:cs typeface="Times New Roman" panose="02020603050405020304" pitchFamily="18" charset="0"/>
              </a:rPr>
              <a:t>Harta administrativă a județului Sibiu</a:t>
            </a:r>
          </a:p>
          <a:p>
            <a:pPr>
              <a:lnSpc>
                <a:spcPct val="115000"/>
              </a:lnSpc>
              <a:spcAft>
                <a:spcPts val="1000"/>
              </a:spcAft>
            </a:pPr>
            <a:r>
              <a:rPr lang="ro-RO" sz="1600" i="1" dirty="0">
                <a:latin typeface="Calibri" panose="020F0502020204030204" pitchFamily="34" charset="0"/>
                <a:ea typeface="Calibri" panose="020F0502020204030204" pitchFamily="34" charset="0"/>
                <a:cs typeface="Times New Roman" panose="02020603050405020304" pitchFamily="18" charset="0"/>
              </a:rPr>
              <a:t>Sursa imaginii și a datelor de denistate a populației: </a:t>
            </a:r>
            <a:r>
              <a:rPr lang="en-US" sz="1600" i="1" dirty="0">
                <a:latin typeface="Calibri" panose="020F0502020204030204" pitchFamily="34" charset="0"/>
                <a:ea typeface="Calibri" panose="020F0502020204030204" pitchFamily="34" charset="0"/>
                <a:cs typeface="Times New Roman" panose="02020603050405020304" pitchFamily="18" charset="0"/>
              </a:rPr>
              <a:t>https://ro.wikipedia.org/wiki/List%C4%83_de_comune_din_jude%C8%9Bul_Sibiu</a:t>
            </a:r>
          </a:p>
        </p:txBody>
      </p:sp>
      <p:sp>
        <p:nvSpPr>
          <p:cNvPr id="2" name="Rectangle 1"/>
          <p:cNvSpPr/>
          <p:nvPr/>
        </p:nvSpPr>
        <p:spPr>
          <a:xfrm>
            <a:off x="7464669" y="4180344"/>
            <a:ext cx="4727331" cy="2677656"/>
          </a:xfrm>
          <a:prstGeom prst="rect">
            <a:avLst/>
          </a:prstGeom>
        </p:spPr>
        <p:txBody>
          <a:bodyPr wrap="square">
            <a:spAutoFit/>
          </a:bodyPr>
          <a:lstStyle/>
          <a:p>
            <a:pPr lvl="1"/>
            <a:r>
              <a:rPr lang="ro-RO" sz="2400" dirty="0"/>
              <a:t>Criteriul de identificare a localităților analizate din județul Sibiu este densitatea populației. Pe baza datelor referitoare la densitatea polulației, prezentate în grafic, </a:t>
            </a:r>
            <a:r>
              <a:rPr lang="ro-RO" sz="2400" b="1" dirty="0"/>
              <a:t>analiza s-a făcut pentru Municipiile Sibiu și Mediaș</a:t>
            </a:r>
            <a:r>
              <a:rPr lang="ro-RO" sz="2400" dirty="0"/>
              <a:t>.</a:t>
            </a:r>
            <a:endParaRPr lang="en-US" sz="2400" dirty="0"/>
          </a:p>
        </p:txBody>
      </p:sp>
    </p:spTree>
    <p:extLst>
      <p:ext uri="{BB962C8B-B14F-4D97-AF65-F5344CB8AC3E}">
        <p14:creationId xmlns:p14="http://schemas.microsoft.com/office/powerpoint/2010/main" val="3909320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8619" y="152584"/>
            <a:ext cx="11212945" cy="646331"/>
          </a:xfrm>
          <a:prstGeom prst="rect">
            <a:avLst/>
          </a:prstGeom>
        </p:spPr>
        <p:txBody>
          <a:bodyPr wrap="square">
            <a:spAutoFit/>
          </a:bodyPr>
          <a:lstStyle/>
          <a:p>
            <a:pPr marL="342900" lvl="2" indent="-342900">
              <a:buAutoNum type="arabicPeriod"/>
            </a:pPr>
            <a:r>
              <a:rPr lang="ro-RO" b="1" dirty="0"/>
              <a:t>Emisii</a:t>
            </a:r>
          </a:p>
          <a:p>
            <a:pPr marL="0" lvl="2"/>
            <a:r>
              <a:rPr lang="ro-RO" dirty="0"/>
              <a:t>Ipoteza simplistă – emisii mai mari determină concentrații mai ridicate; </a:t>
            </a:r>
          </a:p>
        </p:txBody>
      </p:sp>
      <p:sp>
        <p:nvSpPr>
          <p:cNvPr id="5" name="Rectangle 4"/>
          <p:cNvSpPr/>
          <p:nvPr/>
        </p:nvSpPr>
        <p:spPr>
          <a:xfrm>
            <a:off x="1105160" y="703505"/>
            <a:ext cx="11071665" cy="2031325"/>
          </a:xfrm>
          <a:prstGeom prst="rect">
            <a:avLst/>
          </a:prstGeom>
        </p:spPr>
        <p:txBody>
          <a:bodyPr wrap="square">
            <a:spAutoFit/>
          </a:bodyPr>
          <a:lstStyle/>
          <a:p>
            <a:pPr marL="0" lvl="2"/>
            <a:r>
              <a:rPr lang="ro-RO" dirty="0"/>
              <a:t>Alte ipoteze de lucru:</a:t>
            </a:r>
          </a:p>
          <a:p>
            <a:pPr marL="285750" lvl="2" indent="-285750">
              <a:buFontTx/>
              <a:buChar char="-"/>
            </a:pPr>
            <a:r>
              <a:rPr lang="ro-RO" dirty="0"/>
              <a:t>Comportamentul liniar al emisiilor de PM10</a:t>
            </a:r>
          </a:p>
          <a:p>
            <a:pPr marL="285750" lvl="2" indent="-285750">
              <a:buFontTx/>
              <a:buChar char="-"/>
            </a:pPr>
            <a:r>
              <a:rPr lang="ro-RO" dirty="0"/>
              <a:t>Cantitate emisii din trafic invers proporțională cu viteza traficului</a:t>
            </a:r>
          </a:p>
          <a:p>
            <a:pPr marL="285750" lvl="2" indent="-285750">
              <a:buFontTx/>
              <a:buChar char="-"/>
            </a:pPr>
            <a:r>
              <a:rPr lang="ro-RO" dirty="0"/>
              <a:t>Volum de trafic invers proporțional cu viteza traficului</a:t>
            </a:r>
          </a:p>
          <a:p>
            <a:pPr marL="285750" lvl="2" indent="-285750">
              <a:buFontTx/>
              <a:buChar char="-"/>
            </a:pPr>
            <a:r>
              <a:rPr lang="ro-RO" dirty="0"/>
              <a:t>Emisii de NOx provin în cea mai mare parte din traficul rutier </a:t>
            </a:r>
          </a:p>
          <a:p>
            <a:pPr marL="285750" lvl="2" indent="-285750">
              <a:buFontTx/>
              <a:buChar char="-"/>
            </a:pPr>
            <a:r>
              <a:rPr lang="ro-RO" dirty="0"/>
              <a:t>Nivelul de zgomot proporțional cu concentrația poluanților din trafic (sau similitudinea dintre HSZ și dispersia poluanților atmosferici</a:t>
            </a:r>
          </a:p>
        </p:txBody>
      </p:sp>
      <p:sp>
        <p:nvSpPr>
          <p:cNvPr id="2" name="TextBox 1"/>
          <p:cNvSpPr txBox="1"/>
          <p:nvPr/>
        </p:nvSpPr>
        <p:spPr>
          <a:xfrm>
            <a:off x="197379" y="2676705"/>
            <a:ext cx="11640659" cy="1754326"/>
          </a:xfrm>
          <a:prstGeom prst="rect">
            <a:avLst/>
          </a:prstGeom>
          <a:noFill/>
        </p:spPr>
        <p:txBody>
          <a:bodyPr wrap="square" rtlCol="0">
            <a:spAutoFit/>
          </a:bodyPr>
          <a:lstStyle/>
          <a:p>
            <a:pPr algn="just"/>
            <a:r>
              <a:rPr lang="ro-RO" dirty="0"/>
              <a:t>A fost realizat profilul săptămânal al concentrațiilor pentru NO2 și al concentrațiilor de PM10.</a:t>
            </a:r>
          </a:p>
          <a:p>
            <a:pPr algn="just"/>
            <a:r>
              <a:rPr lang="ro-RO" dirty="0"/>
              <a:t>Profilul este realizat pentru ani calendaristici (nu s-a ținut cont de variații sezoniere, perioada de iarnă și perioada de vară).</a:t>
            </a:r>
          </a:p>
          <a:p>
            <a:pPr algn="just"/>
            <a:endParaRPr lang="ro-RO" dirty="0"/>
          </a:p>
          <a:p>
            <a:pPr algn="just"/>
            <a:endParaRPr lang="ro-RO" dirty="0"/>
          </a:p>
          <a:p>
            <a:pPr algn="just"/>
            <a:r>
              <a:rPr lang="ro-RO" dirty="0"/>
              <a:t>Pentru ziua de joi, intervalul orar 12 – 18, pe harta Google Maps cu informații din trafic s-a apreciat că apar cele mai reprezentative trasee (ca lungime și amplasare) cu trafic moderat către lent. </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5239" t="79174" r="37999" b="7934"/>
          <a:stretch/>
        </p:blipFill>
        <p:spPr>
          <a:xfrm>
            <a:off x="7659687" y="4612620"/>
            <a:ext cx="3482090" cy="943621"/>
          </a:xfrm>
          <a:prstGeom prst="rect">
            <a:avLst/>
          </a:prstGeom>
        </p:spPr>
      </p:pic>
      <p:sp>
        <p:nvSpPr>
          <p:cNvPr id="6" name="TextBox 5"/>
          <p:cNvSpPr txBox="1"/>
          <p:nvPr/>
        </p:nvSpPr>
        <p:spPr>
          <a:xfrm>
            <a:off x="334297" y="4942584"/>
            <a:ext cx="7030064" cy="646331"/>
          </a:xfrm>
          <a:prstGeom prst="rect">
            <a:avLst/>
          </a:prstGeom>
          <a:noFill/>
        </p:spPr>
        <p:txBody>
          <a:bodyPr wrap="square" rtlCol="0">
            <a:spAutoFit/>
          </a:bodyPr>
          <a:lstStyle/>
          <a:p>
            <a:r>
              <a:rPr lang="ro-RO" dirty="0"/>
              <a:t>Ziua de joi a fost selectată pe baza profilului NO2 acesta fiind considerat ca reprezentând mai fidel activitatea din transport față de PM10.</a:t>
            </a:r>
          </a:p>
        </p:txBody>
      </p:sp>
    </p:spTree>
    <p:extLst>
      <p:ext uri="{BB962C8B-B14F-4D97-AF65-F5344CB8AC3E}">
        <p14:creationId xmlns:p14="http://schemas.microsoft.com/office/powerpoint/2010/main" val="35474860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8619" y="152584"/>
            <a:ext cx="11212945" cy="646331"/>
          </a:xfrm>
          <a:prstGeom prst="rect">
            <a:avLst/>
          </a:prstGeom>
        </p:spPr>
        <p:txBody>
          <a:bodyPr wrap="square">
            <a:spAutoFit/>
          </a:bodyPr>
          <a:lstStyle/>
          <a:p>
            <a:pPr marL="342900" lvl="2" indent="-342900">
              <a:buAutoNum type="arabicPeriod"/>
            </a:pPr>
            <a:r>
              <a:rPr lang="ro-RO" b="1" dirty="0"/>
              <a:t>Emisii</a:t>
            </a:r>
          </a:p>
          <a:p>
            <a:pPr marL="0" lvl="2"/>
            <a:r>
              <a:rPr lang="ro-RO" dirty="0"/>
              <a:t>Realizare profil săptămânal </a:t>
            </a:r>
          </a:p>
        </p:txBody>
      </p:sp>
      <p:graphicFrame>
        <p:nvGraphicFramePr>
          <p:cNvPr id="7" name="Chart 6"/>
          <p:cNvGraphicFramePr>
            <a:graphicFrameLocks/>
          </p:cNvGraphicFramePr>
          <p:nvPr>
            <p:extLst>
              <p:ext uri="{D42A27DB-BD31-4B8C-83A1-F6EECF244321}">
                <p14:modId xmlns:p14="http://schemas.microsoft.com/office/powerpoint/2010/main" val="2012624067"/>
              </p:ext>
            </p:extLst>
          </p:nvPr>
        </p:nvGraphicFramePr>
        <p:xfrm>
          <a:off x="168000" y="1250246"/>
          <a:ext cx="6012000" cy="252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a:graphicFrameLocks/>
          </p:cNvGraphicFramePr>
          <p:nvPr>
            <p:extLst>
              <p:ext uri="{D42A27DB-BD31-4B8C-83A1-F6EECF244321}">
                <p14:modId xmlns:p14="http://schemas.microsoft.com/office/powerpoint/2010/main" val="904082492"/>
              </p:ext>
            </p:extLst>
          </p:nvPr>
        </p:nvGraphicFramePr>
        <p:xfrm>
          <a:off x="6164827" y="1250246"/>
          <a:ext cx="6012000" cy="252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extLst>
              <p:ext uri="{D42A27DB-BD31-4B8C-83A1-F6EECF244321}">
                <p14:modId xmlns:p14="http://schemas.microsoft.com/office/powerpoint/2010/main" val="2474609934"/>
              </p:ext>
            </p:extLst>
          </p:nvPr>
        </p:nvGraphicFramePr>
        <p:xfrm>
          <a:off x="6172413" y="3775374"/>
          <a:ext cx="6027174" cy="308262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p:cNvGraphicFramePr>
            <a:graphicFrameLocks/>
          </p:cNvGraphicFramePr>
          <p:nvPr>
            <p:extLst>
              <p:ext uri="{D42A27DB-BD31-4B8C-83A1-F6EECF244321}">
                <p14:modId xmlns:p14="http://schemas.microsoft.com/office/powerpoint/2010/main" val="1645770992"/>
              </p:ext>
            </p:extLst>
          </p:nvPr>
        </p:nvGraphicFramePr>
        <p:xfrm>
          <a:off x="152827" y="3775374"/>
          <a:ext cx="6012000" cy="3082626"/>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p:cNvSpPr txBox="1"/>
          <p:nvPr/>
        </p:nvSpPr>
        <p:spPr>
          <a:xfrm>
            <a:off x="8106162" y="893812"/>
            <a:ext cx="1919115" cy="369332"/>
          </a:xfrm>
          <a:prstGeom prst="rect">
            <a:avLst/>
          </a:prstGeom>
          <a:noFill/>
        </p:spPr>
        <p:txBody>
          <a:bodyPr wrap="none" rtlCol="0">
            <a:spAutoFit/>
          </a:bodyPr>
          <a:lstStyle/>
          <a:p>
            <a:r>
              <a:rPr lang="ro-RO" dirty="0"/>
              <a:t>Municipiul Mediaș</a:t>
            </a:r>
          </a:p>
        </p:txBody>
      </p:sp>
      <p:sp>
        <p:nvSpPr>
          <p:cNvPr id="12" name="TextBox 11"/>
          <p:cNvSpPr txBox="1"/>
          <p:nvPr/>
        </p:nvSpPr>
        <p:spPr>
          <a:xfrm>
            <a:off x="2341770" y="893812"/>
            <a:ext cx="1686680" cy="369332"/>
          </a:xfrm>
          <a:prstGeom prst="rect">
            <a:avLst/>
          </a:prstGeom>
          <a:noFill/>
        </p:spPr>
        <p:txBody>
          <a:bodyPr wrap="none" rtlCol="0">
            <a:spAutoFit/>
          </a:bodyPr>
          <a:lstStyle/>
          <a:p>
            <a:r>
              <a:rPr lang="ro-RO" dirty="0"/>
              <a:t>Municipiul Sibiu</a:t>
            </a:r>
          </a:p>
        </p:txBody>
      </p:sp>
    </p:spTree>
    <p:extLst>
      <p:ext uri="{BB962C8B-B14F-4D97-AF65-F5344CB8AC3E}">
        <p14:creationId xmlns:p14="http://schemas.microsoft.com/office/powerpoint/2010/main" val="1618033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sp>
        <p:nvSpPr>
          <p:cNvPr id="3" name="Content Placeholder 2"/>
          <p:cNvSpPr txBox="1">
            <a:spLocks noGrp="1"/>
          </p:cNvSpPr>
          <p:nvPr>
            <p:ph idx="1"/>
          </p:nvPr>
        </p:nvSpPr>
        <p:spPr>
          <a:xfrm>
            <a:off x="422031" y="992459"/>
            <a:ext cx="10931772" cy="5184504"/>
          </a:xfrm>
        </p:spPr>
        <p:txBody>
          <a:bodyPr>
            <a:normAutofit fontScale="92500" lnSpcReduction="20000"/>
          </a:bodyPr>
          <a:lstStyle/>
          <a:p>
            <a:pPr algn="just"/>
            <a:r>
              <a:rPr lang="ro-RO" sz="4000" dirty="0"/>
              <a:t>Activitatea A1.1 - Analiza privind situaţia actuală a monitorizării calităţii aerului la nivel naţional şi </a:t>
            </a:r>
            <a:r>
              <a:rPr lang="ro-RO" sz="4000" b="1" dirty="0"/>
              <a:t>identificarea amplasamentelor unor puncte suplimentare de prelevare pentru măsurări fixe </a:t>
            </a:r>
            <a:r>
              <a:rPr lang="ro-RO" sz="4000" dirty="0"/>
              <a:t>(noi staţii de monitorizare/ staţii existente în RNMCA)</a:t>
            </a:r>
            <a:endParaRPr lang="en-US" sz="4000" dirty="0"/>
          </a:p>
          <a:p>
            <a:pPr lvl="0" algn="just"/>
            <a:endParaRPr lang="en-US" sz="4000" dirty="0"/>
          </a:p>
          <a:p>
            <a:pPr lvl="0" algn="just"/>
            <a:r>
              <a:rPr lang="ro-RO" sz="4000" dirty="0"/>
              <a:t>REGIUNEA CENTRU</a:t>
            </a:r>
          </a:p>
          <a:p>
            <a:pPr marL="0" lvl="0" indent="0" algn="just">
              <a:buNone/>
            </a:pPr>
            <a:r>
              <a:rPr lang="ro-RO" sz="4000" dirty="0"/>
              <a:t>	</a:t>
            </a:r>
            <a:r>
              <a:rPr lang="en-US" sz="4000" dirty="0"/>
              <a:t>Zona de </a:t>
            </a:r>
            <a:r>
              <a:rPr lang="en-US" sz="4000" dirty="0" err="1"/>
              <a:t>evaluare</a:t>
            </a:r>
            <a:r>
              <a:rPr lang="en-US" sz="4000" dirty="0"/>
              <a:t> a </a:t>
            </a:r>
            <a:r>
              <a:rPr lang="en-US" sz="4000" dirty="0" err="1"/>
              <a:t>calit</a:t>
            </a:r>
            <a:r>
              <a:rPr lang="ro-RO" sz="4000" dirty="0"/>
              <a:t>ății aerului Județul SIBIU, </a:t>
            </a:r>
            <a:r>
              <a:rPr lang="en-US" sz="4000" dirty="0" err="1"/>
              <a:t>Municipiul</a:t>
            </a:r>
            <a:r>
              <a:rPr lang="en-US" sz="4000" dirty="0"/>
              <a:t> </a:t>
            </a:r>
            <a:r>
              <a:rPr lang="ro-RO" sz="4000" dirty="0"/>
              <a:t>Sibiu,</a:t>
            </a:r>
          </a:p>
          <a:p>
            <a:pPr marL="1371600" lvl="3" indent="0" algn="just">
              <a:buNone/>
            </a:pPr>
            <a:r>
              <a:rPr lang="en-US" sz="4000" dirty="0" err="1"/>
              <a:t>Amplasare</a:t>
            </a:r>
            <a:r>
              <a:rPr lang="en-US" sz="4000" dirty="0"/>
              <a:t> </a:t>
            </a:r>
            <a:r>
              <a:rPr lang="en-US" sz="4000" dirty="0" err="1"/>
              <a:t>staţie</a:t>
            </a:r>
            <a:r>
              <a:rPr lang="en-US" sz="4000" dirty="0"/>
              <a:t> de </a:t>
            </a:r>
            <a:r>
              <a:rPr lang="en-US" sz="4000" dirty="0" err="1"/>
              <a:t>monitorizare</a:t>
            </a:r>
            <a:r>
              <a:rPr lang="en-US" sz="4000" dirty="0"/>
              <a:t> (</a:t>
            </a:r>
            <a:r>
              <a:rPr lang="en-US" sz="4000" dirty="0" err="1"/>
              <a:t>Trafic</a:t>
            </a:r>
            <a:r>
              <a:rPr lang="en-US" sz="4000" dirty="0"/>
              <a:t>)</a:t>
            </a:r>
            <a:br>
              <a:rPr lang="en-US" sz="4000" dirty="0"/>
            </a:br>
            <a:r>
              <a:rPr lang="en-US" sz="4000" dirty="0" err="1"/>
              <a:t>Instalare</a:t>
            </a:r>
            <a:r>
              <a:rPr lang="en-US" sz="4000" dirty="0"/>
              <a:t> </a:t>
            </a:r>
            <a:r>
              <a:rPr lang="en-US" sz="4000" dirty="0" err="1"/>
              <a:t>echipamente</a:t>
            </a:r>
            <a:r>
              <a:rPr lang="en-US" sz="4000" dirty="0"/>
              <a:t> </a:t>
            </a:r>
            <a:r>
              <a:rPr lang="en-US" sz="4000" dirty="0" err="1"/>
              <a:t>prelevare</a:t>
            </a:r>
            <a:r>
              <a:rPr lang="en-US" sz="4000" dirty="0"/>
              <a:t> PM10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8087"/>
            <a:ext cx="8180439" cy="460149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6309" y="2979174"/>
            <a:ext cx="6895691" cy="3878826"/>
          </a:xfrm>
          <a:prstGeom prst="rect">
            <a:avLst/>
          </a:prstGeom>
        </p:spPr>
      </p:pic>
      <p:sp>
        <p:nvSpPr>
          <p:cNvPr id="5" name="TextBox 4"/>
          <p:cNvSpPr txBox="1"/>
          <p:nvPr/>
        </p:nvSpPr>
        <p:spPr>
          <a:xfrm>
            <a:off x="3354312" y="259066"/>
            <a:ext cx="1725152" cy="369332"/>
          </a:xfrm>
          <a:prstGeom prst="rect">
            <a:avLst/>
          </a:prstGeom>
          <a:noFill/>
        </p:spPr>
        <p:txBody>
          <a:bodyPr wrap="none" rtlCol="0">
            <a:spAutoFit/>
          </a:bodyPr>
          <a:lstStyle/>
          <a:p>
            <a:r>
              <a:rPr lang="ro-RO" dirty="0"/>
              <a:t>Municipiul SIBIU</a:t>
            </a:r>
          </a:p>
        </p:txBody>
      </p:sp>
      <p:sp>
        <p:nvSpPr>
          <p:cNvPr id="8" name="TextBox 7"/>
          <p:cNvSpPr txBox="1"/>
          <p:nvPr/>
        </p:nvSpPr>
        <p:spPr>
          <a:xfrm>
            <a:off x="9226662" y="2738468"/>
            <a:ext cx="1919115" cy="369332"/>
          </a:xfrm>
          <a:prstGeom prst="rect">
            <a:avLst/>
          </a:prstGeom>
          <a:noFill/>
        </p:spPr>
        <p:txBody>
          <a:bodyPr wrap="none" rtlCol="0">
            <a:spAutoFit/>
          </a:bodyPr>
          <a:lstStyle/>
          <a:p>
            <a:r>
              <a:rPr lang="ro-RO" dirty="0"/>
              <a:t>Municipiul Mediaș</a:t>
            </a:r>
          </a:p>
        </p:txBody>
      </p:sp>
      <p:sp>
        <p:nvSpPr>
          <p:cNvPr id="12" name="Rectangle 11"/>
          <p:cNvSpPr/>
          <p:nvPr/>
        </p:nvSpPr>
        <p:spPr>
          <a:xfrm>
            <a:off x="258619" y="152584"/>
            <a:ext cx="11212945" cy="369332"/>
          </a:xfrm>
          <a:prstGeom prst="rect">
            <a:avLst/>
          </a:prstGeom>
        </p:spPr>
        <p:txBody>
          <a:bodyPr wrap="square">
            <a:spAutoFit/>
          </a:bodyPr>
          <a:lstStyle/>
          <a:p>
            <a:pPr marL="342900" lvl="2" indent="-342900">
              <a:buAutoNum type="arabicPeriod"/>
            </a:pPr>
            <a:r>
              <a:rPr lang="ro-RO" b="1" dirty="0"/>
              <a:t>Emisii</a:t>
            </a:r>
            <a:endParaRPr lang="ro-RO" dirty="0"/>
          </a:p>
        </p:txBody>
      </p:sp>
      <p:sp>
        <p:nvSpPr>
          <p:cNvPr id="7" name="Rectangle 6"/>
          <p:cNvSpPr/>
          <p:nvPr/>
        </p:nvSpPr>
        <p:spPr>
          <a:xfrm>
            <a:off x="8268929" y="1104213"/>
            <a:ext cx="4070555" cy="646331"/>
          </a:xfrm>
          <a:prstGeom prst="rect">
            <a:avLst/>
          </a:prstGeom>
        </p:spPr>
        <p:txBody>
          <a:bodyPr wrap="square">
            <a:spAutoFit/>
          </a:bodyPr>
          <a:lstStyle/>
          <a:p>
            <a:pPr algn="just"/>
            <a:r>
              <a:rPr lang="ro-RO" dirty="0"/>
              <a:t>Joi, intervalul orar 12 – 18</a:t>
            </a:r>
          </a:p>
          <a:p>
            <a:pPr algn="just"/>
            <a:r>
              <a:rPr lang="ro-RO" dirty="0"/>
              <a:t>Traseee cu trafic moderat către lent. </a:t>
            </a:r>
          </a:p>
        </p:txBody>
      </p:sp>
    </p:spTree>
    <p:extLst>
      <p:ext uri="{BB962C8B-B14F-4D97-AF65-F5344CB8AC3E}">
        <p14:creationId xmlns:p14="http://schemas.microsoft.com/office/powerpoint/2010/main" val="3040400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105280" y="121114"/>
            <a:ext cx="11286667" cy="443486"/>
          </a:xfrm>
        </p:spPr>
        <p:txBody>
          <a:bodyPr anchor="t">
            <a:noAutofit/>
          </a:bodyPr>
          <a:lstStyle/>
          <a:p>
            <a:pPr lvl="0"/>
            <a:r>
              <a:rPr lang="ro-RO" sz="4000" b="1" dirty="0"/>
              <a:t>ZONA SIBIU </a:t>
            </a:r>
            <a:br>
              <a:rPr lang="ro-RO" sz="4000" b="1" dirty="0"/>
            </a:br>
            <a:r>
              <a:rPr lang="ro-RO" sz="4000" b="1" dirty="0"/>
              <a:t>SITUAȚIE EXISTENTĂ</a:t>
            </a:r>
            <a:br>
              <a:rPr lang="ro-RO" sz="4000" b="1" dirty="0"/>
            </a:br>
            <a:r>
              <a:rPr lang="ro-RO" sz="4000" b="1" dirty="0"/>
              <a:t>Rezultatele evaluării calității aerului pentru PM</a:t>
            </a:r>
            <a:r>
              <a:rPr lang="ro-RO" sz="4000" b="1" baseline="-25000" dirty="0"/>
              <a:t>10</a:t>
            </a:r>
            <a:r>
              <a:rPr lang="ro-RO" sz="4000" b="1" dirty="0"/>
              <a:t> </a:t>
            </a:r>
            <a:endParaRPr lang="en-US" sz="4000" b="1" dirty="0"/>
          </a:p>
        </p:txBody>
      </p:sp>
      <p:graphicFrame>
        <p:nvGraphicFramePr>
          <p:cNvPr id="7" name="Chart 6"/>
          <p:cNvGraphicFramePr>
            <a:graphicFrameLocks/>
          </p:cNvGraphicFramePr>
          <p:nvPr/>
        </p:nvGraphicFramePr>
        <p:xfrm>
          <a:off x="6066500" y="2013152"/>
          <a:ext cx="6125499" cy="38173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a:graphicFrameLocks/>
          </p:cNvGraphicFramePr>
          <p:nvPr>
            <p:extLst>
              <p:ext uri="{D42A27DB-BD31-4B8C-83A1-F6EECF244321}">
                <p14:modId xmlns:p14="http://schemas.microsoft.com/office/powerpoint/2010/main" val="136187356"/>
              </p:ext>
            </p:extLst>
          </p:nvPr>
        </p:nvGraphicFramePr>
        <p:xfrm>
          <a:off x="0" y="2013151"/>
          <a:ext cx="6066500" cy="3817376"/>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41032" y="-74364"/>
            <a:ext cx="2030941" cy="369332"/>
          </a:xfrm>
          <a:prstGeom prst="rect">
            <a:avLst/>
          </a:prstGeom>
        </p:spPr>
        <p:txBody>
          <a:bodyPr wrap="none">
            <a:spAutoFit/>
          </a:bodyPr>
          <a:lstStyle/>
          <a:p>
            <a:r>
              <a:rPr lang="en-US" dirty="0"/>
              <a:t>3</a:t>
            </a:r>
            <a:r>
              <a:rPr lang="ro-RO" dirty="0"/>
              <a:t>. </a:t>
            </a:r>
            <a:r>
              <a:rPr lang="en-US" b="1" dirty="0" err="1"/>
              <a:t>Niveluri</a:t>
            </a:r>
            <a:r>
              <a:rPr lang="en-US" b="1" dirty="0"/>
              <a:t> evaluate</a:t>
            </a:r>
            <a:endParaRPr lang="en-US" dirty="0"/>
          </a:p>
        </p:txBody>
      </p:sp>
      <p:sp>
        <p:nvSpPr>
          <p:cNvPr id="6" name="TextBox 5"/>
          <p:cNvSpPr txBox="1"/>
          <p:nvPr/>
        </p:nvSpPr>
        <p:spPr>
          <a:xfrm>
            <a:off x="4539847" y="1643818"/>
            <a:ext cx="1686680" cy="369332"/>
          </a:xfrm>
          <a:prstGeom prst="rect">
            <a:avLst/>
          </a:prstGeom>
          <a:noFill/>
        </p:spPr>
        <p:txBody>
          <a:bodyPr wrap="none" rtlCol="0">
            <a:spAutoFit/>
          </a:bodyPr>
          <a:lstStyle/>
          <a:p>
            <a:r>
              <a:rPr lang="ro-RO" dirty="0"/>
              <a:t>Municipiul Sibiu</a:t>
            </a:r>
          </a:p>
        </p:txBody>
      </p:sp>
    </p:spTree>
    <p:extLst>
      <p:ext uri="{BB962C8B-B14F-4D97-AF65-F5344CB8AC3E}">
        <p14:creationId xmlns:p14="http://schemas.microsoft.com/office/powerpoint/2010/main" val="518438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105280" y="121114"/>
            <a:ext cx="11286667" cy="443486"/>
          </a:xfrm>
        </p:spPr>
        <p:txBody>
          <a:bodyPr anchor="t">
            <a:noAutofit/>
          </a:bodyPr>
          <a:lstStyle/>
          <a:p>
            <a:pPr lvl="0"/>
            <a:r>
              <a:rPr lang="ro-RO" sz="4000" b="1" dirty="0"/>
              <a:t>ZONA SIBIU </a:t>
            </a:r>
            <a:br>
              <a:rPr lang="ro-RO" sz="4000" b="1" dirty="0"/>
            </a:br>
            <a:r>
              <a:rPr lang="ro-RO" sz="4000" b="1" dirty="0"/>
              <a:t>SITUAȚIE EXISTENTĂ</a:t>
            </a:r>
            <a:br>
              <a:rPr lang="ro-RO" sz="4000" b="1" dirty="0"/>
            </a:br>
            <a:r>
              <a:rPr lang="ro-RO" sz="4000" b="1" dirty="0"/>
              <a:t>Rezultatele evaluării calității aerului pentru PM</a:t>
            </a:r>
            <a:r>
              <a:rPr lang="ro-RO" sz="4000" b="1" baseline="-25000" dirty="0"/>
              <a:t>10</a:t>
            </a:r>
            <a:r>
              <a:rPr lang="ro-RO" sz="4000" b="1" dirty="0"/>
              <a:t> </a:t>
            </a:r>
            <a:endParaRPr lang="en-US" sz="4000" b="1" dirty="0"/>
          </a:p>
        </p:txBody>
      </p:sp>
      <p:graphicFrame>
        <p:nvGraphicFramePr>
          <p:cNvPr id="7" name="Chart 6"/>
          <p:cNvGraphicFramePr>
            <a:graphicFrameLocks/>
          </p:cNvGraphicFramePr>
          <p:nvPr/>
        </p:nvGraphicFramePr>
        <p:xfrm>
          <a:off x="6066500" y="2013153"/>
          <a:ext cx="6125499" cy="3816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p:cNvGraphicFramePr>
            <a:graphicFrameLocks/>
          </p:cNvGraphicFramePr>
          <p:nvPr/>
        </p:nvGraphicFramePr>
        <p:xfrm>
          <a:off x="105280" y="2013153"/>
          <a:ext cx="5961220" cy="3907356"/>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41032" y="-74364"/>
            <a:ext cx="2030941" cy="369332"/>
          </a:xfrm>
          <a:prstGeom prst="rect">
            <a:avLst/>
          </a:prstGeom>
        </p:spPr>
        <p:txBody>
          <a:bodyPr wrap="none">
            <a:spAutoFit/>
          </a:bodyPr>
          <a:lstStyle/>
          <a:p>
            <a:r>
              <a:rPr lang="en-US" dirty="0"/>
              <a:t>3</a:t>
            </a:r>
            <a:r>
              <a:rPr lang="ro-RO" dirty="0"/>
              <a:t>. </a:t>
            </a:r>
            <a:r>
              <a:rPr lang="en-US" b="1" dirty="0" err="1"/>
              <a:t>Niveluri</a:t>
            </a:r>
            <a:r>
              <a:rPr lang="en-US" b="1" dirty="0"/>
              <a:t> evaluate</a:t>
            </a:r>
            <a:endParaRPr lang="en-US" dirty="0"/>
          </a:p>
        </p:txBody>
      </p:sp>
    </p:spTree>
    <p:extLst>
      <p:ext uri="{BB962C8B-B14F-4D97-AF65-F5344CB8AC3E}">
        <p14:creationId xmlns:p14="http://schemas.microsoft.com/office/powerpoint/2010/main" val="1891598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105280" y="121114"/>
            <a:ext cx="11286667" cy="443486"/>
          </a:xfrm>
        </p:spPr>
        <p:txBody>
          <a:bodyPr anchor="t">
            <a:noAutofit/>
          </a:bodyPr>
          <a:lstStyle/>
          <a:p>
            <a:pPr lvl="0"/>
            <a:r>
              <a:rPr lang="ro-RO" sz="4000" b="1" dirty="0"/>
              <a:t>ZONA SIBIU </a:t>
            </a:r>
            <a:br>
              <a:rPr lang="ro-RO" sz="4000" b="1" dirty="0"/>
            </a:br>
            <a:r>
              <a:rPr lang="ro-RO" sz="4000" b="1" dirty="0"/>
              <a:t>SITUAȚIE EXISTENTĂ</a:t>
            </a:r>
            <a:br>
              <a:rPr lang="ro-RO" sz="4000" b="1" dirty="0"/>
            </a:br>
            <a:r>
              <a:rPr lang="ro-RO" sz="4000" b="1" dirty="0"/>
              <a:t>Rezultatele evaluării calității aerului pentru PM</a:t>
            </a:r>
            <a:r>
              <a:rPr lang="ro-RO" sz="4000" b="1" baseline="-25000" dirty="0"/>
              <a:t>10</a:t>
            </a:r>
            <a:r>
              <a:rPr lang="ro-RO" sz="4000" b="1" dirty="0"/>
              <a:t> </a:t>
            </a:r>
            <a:endParaRPr lang="en-US" sz="4000" b="1" dirty="0"/>
          </a:p>
        </p:txBody>
      </p:sp>
      <p:graphicFrame>
        <p:nvGraphicFramePr>
          <p:cNvPr id="5" name="Chart 4"/>
          <p:cNvGraphicFramePr>
            <a:graphicFrameLocks/>
          </p:cNvGraphicFramePr>
          <p:nvPr/>
        </p:nvGraphicFramePr>
        <p:xfrm>
          <a:off x="6120000" y="2025393"/>
          <a:ext cx="6072000" cy="381600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9301659" y="5841393"/>
            <a:ext cx="2163477" cy="369332"/>
          </a:xfrm>
          <a:prstGeom prst="rect">
            <a:avLst/>
          </a:prstGeom>
        </p:spPr>
        <p:txBody>
          <a:bodyPr wrap="none">
            <a:spAutoFit/>
          </a:bodyPr>
          <a:lstStyle/>
          <a:p>
            <a:r>
              <a:rPr lang="en-US" i="1" u="sng" dirty="0"/>
              <a:t>Date 2020 cu 61,48%</a:t>
            </a:r>
            <a:endParaRPr lang="en-US" dirty="0"/>
          </a:p>
        </p:txBody>
      </p:sp>
      <p:graphicFrame>
        <p:nvGraphicFramePr>
          <p:cNvPr id="9" name="Chart 8"/>
          <p:cNvGraphicFramePr>
            <a:graphicFrameLocks/>
          </p:cNvGraphicFramePr>
          <p:nvPr>
            <p:extLst>
              <p:ext uri="{D42A27DB-BD31-4B8C-83A1-F6EECF244321}">
                <p14:modId xmlns:p14="http://schemas.microsoft.com/office/powerpoint/2010/main" val="1722566534"/>
              </p:ext>
            </p:extLst>
          </p:nvPr>
        </p:nvGraphicFramePr>
        <p:xfrm>
          <a:off x="105280" y="2025393"/>
          <a:ext cx="6014720" cy="381600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4539847" y="1643818"/>
            <a:ext cx="1919115" cy="369332"/>
          </a:xfrm>
          <a:prstGeom prst="rect">
            <a:avLst/>
          </a:prstGeom>
          <a:noFill/>
        </p:spPr>
        <p:txBody>
          <a:bodyPr wrap="none" rtlCol="0">
            <a:spAutoFit/>
          </a:bodyPr>
          <a:lstStyle/>
          <a:p>
            <a:r>
              <a:rPr lang="ro-RO" dirty="0"/>
              <a:t>Municipiul Mediaș</a:t>
            </a:r>
          </a:p>
        </p:txBody>
      </p:sp>
    </p:spTree>
    <p:extLst>
      <p:ext uri="{BB962C8B-B14F-4D97-AF65-F5344CB8AC3E}">
        <p14:creationId xmlns:p14="http://schemas.microsoft.com/office/powerpoint/2010/main" val="22922406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48669" y="387699"/>
            <a:ext cx="1725152" cy="369332"/>
          </a:xfrm>
          <a:prstGeom prst="rect">
            <a:avLst/>
          </a:prstGeom>
          <a:noFill/>
        </p:spPr>
        <p:txBody>
          <a:bodyPr wrap="none" rtlCol="0">
            <a:spAutoFit/>
          </a:bodyPr>
          <a:lstStyle/>
          <a:p>
            <a:r>
              <a:rPr lang="ro-RO" dirty="0"/>
              <a:t>Municipiul SIBIU</a:t>
            </a:r>
          </a:p>
        </p:txBody>
      </p:sp>
      <p:sp>
        <p:nvSpPr>
          <p:cNvPr id="12" name="TextBox 11"/>
          <p:cNvSpPr txBox="1"/>
          <p:nvPr/>
        </p:nvSpPr>
        <p:spPr>
          <a:xfrm>
            <a:off x="7733497" y="387699"/>
            <a:ext cx="1980029" cy="369332"/>
          </a:xfrm>
          <a:prstGeom prst="rect">
            <a:avLst/>
          </a:prstGeom>
          <a:noFill/>
        </p:spPr>
        <p:txBody>
          <a:bodyPr wrap="none" rtlCol="0">
            <a:spAutoFit/>
          </a:bodyPr>
          <a:lstStyle/>
          <a:p>
            <a:r>
              <a:rPr lang="ro-RO" dirty="0"/>
              <a:t>Municipiul MEDIAȘ</a:t>
            </a:r>
          </a:p>
        </p:txBody>
      </p:sp>
      <p:sp>
        <p:nvSpPr>
          <p:cNvPr id="6" name="Rectangle 5"/>
          <p:cNvSpPr/>
          <p:nvPr/>
        </p:nvSpPr>
        <p:spPr>
          <a:xfrm>
            <a:off x="-41032" y="-74364"/>
            <a:ext cx="2030941" cy="369332"/>
          </a:xfrm>
          <a:prstGeom prst="rect">
            <a:avLst/>
          </a:prstGeom>
        </p:spPr>
        <p:txBody>
          <a:bodyPr wrap="none">
            <a:spAutoFit/>
          </a:bodyPr>
          <a:lstStyle/>
          <a:p>
            <a:r>
              <a:rPr lang="en-US" dirty="0"/>
              <a:t>3</a:t>
            </a:r>
            <a:r>
              <a:rPr lang="ro-RO" dirty="0"/>
              <a:t>. </a:t>
            </a:r>
            <a:r>
              <a:rPr lang="en-US" b="1" dirty="0" err="1"/>
              <a:t>Niveluri</a:t>
            </a:r>
            <a:r>
              <a:rPr lang="en-US" b="1" dirty="0"/>
              <a:t> evaluate</a:t>
            </a:r>
            <a:endParaRPr lang="en-US" dirty="0"/>
          </a:p>
        </p:txBody>
      </p:sp>
      <p:sp>
        <p:nvSpPr>
          <p:cNvPr id="13" name="TextBox 12"/>
          <p:cNvSpPr txBox="1"/>
          <p:nvPr/>
        </p:nvSpPr>
        <p:spPr>
          <a:xfrm>
            <a:off x="4390915" y="1164351"/>
            <a:ext cx="960519" cy="369332"/>
          </a:xfrm>
          <a:prstGeom prst="rect">
            <a:avLst/>
          </a:prstGeom>
          <a:noFill/>
        </p:spPr>
        <p:txBody>
          <a:bodyPr wrap="none" rtlCol="0">
            <a:spAutoFit/>
          </a:bodyPr>
          <a:lstStyle/>
          <a:p>
            <a:r>
              <a:rPr lang="en-US" dirty="0"/>
              <a:t>An 2020</a:t>
            </a: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1949" y="4224394"/>
            <a:ext cx="3277936" cy="2633606"/>
          </a:xfrm>
          <a:prstGeom prst="rect">
            <a:avLst/>
          </a:prstGeom>
        </p:spPr>
      </p:pic>
      <p:sp>
        <p:nvSpPr>
          <p:cNvPr id="15" name="TextBox 14"/>
          <p:cNvSpPr txBox="1"/>
          <p:nvPr/>
        </p:nvSpPr>
        <p:spPr>
          <a:xfrm>
            <a:off x="821201" y="1164352"/>
            <a:ext cx="1872820" cy="646331"/>
          </a:xfrm>
          <a:prstGeom prst="rect">
            <a:avLst/>
          </a:prstGeom>
          <a:noFill/>
        </p:spPr>
        <p:txBody>
          <a:bodyPr wrap="none" rtlCol="0">
            <a:spAutoFit/>
          </a:bodyPr>
          <a:lstStyle/>
          <a:p>
            <a:r>
              <a:rPr lang="en-US" dirty="0"/>
              <a:t>FU = 1</a:t>
            </a:r>
            <a:r>
              <a:rPr lang="ro-RO" dirty="0"/>
              <a:t>8</a:t>
            </a:r>
            <a:r>
              <a:rPr lang="en-US" dirty="0"/>
              <a:t>,0</a:t>
            </a:r>
            <a:r>
              <a:rPr lang="ro-RO" dirty="0"/>
              <a:t>6</a:t>
            </a:r>
            <a:r>
              <a:rPr lang="en-US" dirty="0"/>
              <a:t> µg/m3</a:t>
            </a:r>
            <a:endParaRPr lang="ro-RO" dirty="0"/>
          </a:p>
          <a:p>
            <a:r>
              <a:rPr lang="ro-RO" dirty="0"/>
              <a:t>Nr. dep VL = 1 zi</a:t>
            </a:r>
            <a:r>
              <a:rPr lang="en-US" dirty="0"/>
              <a:t> </a:t>
            </a:r>
            <a:endParaRPr lang="ro-RO" dirty="0"/>
          </a:p>
        </p:txBody>
      </p:sp>
      <p:sp>
        <p:nvSpPr>
          <p:cNvPr id="16" name="TextBox 15"/>
          <p:cNvSpPr txBox="1"/>
          <p:nvPr/>
        </p:nvSpPr>
        <p:spPr>
          <a:xfrm>
            <a:off x="7984738" y="1164352"/>
            <a:ext cx="2830455" cy="646331"/>
          </a:xfrm>
          <a:prstGeom prst="rect">
            <a:avLst/>
          </a:prstGeom>
          <a:noFill/>
        </p:spPr>
        <p:txBody>
          <a:bodyPr wrap="none" rtlCol="0">
            <a:spAutoFit/>
          </a:bodyPr>
          <a:lstStyle/>
          <a:p>
            <a:r>
              <a:rPr lang="ro-RO" dirty="0"/>
              <a:t>Nivel local (I)</a:t>
            </a:r>
            <a:r>
              <a:rPr lang="en-US" dirty="0"/>
              <a:t> = </a:t>
            </a:r>
            <a:r>
              <a:rPr lang="ro-RO" i="1" dirty="0"/>
              <a:t>23,98</a:t>
            </a:r>
            <a:r>
              <a:rPr lang="en-US" i="1" dirty="0"/>
              <a:t> </a:t>
            </a:r>
            <a:r>
              <a:rPr lang="en-US" dirty="0"/>
              <a:t>µg/m3</a:t>
            </a:r>
            <a:endParaRPr lang="ro-RO" dirty="0"/>
          </a:p>
          <a:p>
            <a:r>
              <a:rPr lang="ro-RO" dirty="0"/>
              <a:t>Nr. dep VL = 14 zile</a:t>
            </a:r>
            <a:r>
              <a:rPr lang="en-US" dirty="0"/>
              <a:t> </a:t>
            </a:r>
            <a:endParaRPr lang="ro-RO" dirty="0"/>
          </a:p>
        </p:txBody>
      </p:sp>
      <p:sp>
        <p:nvSpPr>
          <p:cNvPr id="17" name="TextBox 16"/>
          <p:cNvSpPr txBox="1"/>
          <p:nvPr/>
        </p:nvSpPr>
        <p:spPr>
          <a:xfrm>
            <a:off x="4390915" y="294968"/>
            <a:ext cx="1415452" cy="369332"/>
          </a:xfrm>
          <a:prstGeom prst="rect">
            <a:avLst/>
          </a:prstGeom>
          <a:noFill/>
        </p:spPr>
        <p:txBody>
          <a:bodyPr wrap="none" rtlCol="0">
            <a:spAutoFit/>
          </a:bodyPr>
          <a:lstStyle/>
          <a:p>
            <a:r>
              <a:rPr lang="en-US" dirty="0" err="1"/>
              <a:t>Pentru</a:t>
            </a:r>
            <a:r>
              <a:rPr lang="en-US" dirty="0"/>
              <a:t> PM10</a:t>
            </a:r>
          </a:p>
        </p:txBody>
      </p:sp>
      <p:sp>
        <p:nvSpPr>
          <p:cNvPr id="18" name="TextBox 17"/>
          <p:cNvSpPr txBox="1"/>
          <p:nvPr/>
        </p:nvSpPr>
        <p:spPr>
          <a:xfrm>
            <a:off x="4390398" y="2033734"/>
            <a:ext cx="960519" cy="369332"/>
          </a:xfrm>
          <a:prstGeom prst="rect">
            <a:avLst/>
          </a:prstGeom>
          <a:noFill/>
        </p:spPr>
        <p:txBody>
          <a:bodyPr wrap="none" rtlCol="0">
            <a:spAutoFit/>
          </a:bodyPr>
          <a:lstStyle/>
          <a:p>
            <a:r>
              <a:rPr lang="en-US" dirty="0"/>
              <a:t>An </a:t>
            </a:r>
            <a:r>
              <a:rPr lang="ro-RO" dirty="0"/>
              <a:t>2019</a:t>
            </a:r>
            <a:endParaRPr lang="en-US" dirty="0"/>
          </a:p>
        </p:txBody>
      </p:sp>
      <p:sp>
        <p:nvSpPr>
          <p:cNvPr id="19" name="TextBox 18"/>
          <p:cNvSpPr txBox="1"/>
          <p:nvPr/>
        </p:nvSpPr>
        <p:spPr>
          <a:xfrm>
            <a:off x="748669" y="2033733"/>
            <a:ext cx="1872820" cy="646331"/>
          </a:xfrm>
          <a:prstGeom prst="rect">
            <a:avLst/>
          </a:prstGeom>
          <a:noFill/>
        </p:spPr>
        <p:txBody>
          <a:bodyPr wrap="none" rtlCol="0">
            <a:spAutoFit/>
          </a:bodyPr>
          <a:lstStyle/>
          <a:p>
            <a:r>
              <a:rPr lang="en-US" dirty="0"/>
              <a:t>FU = 1</a:t>
            </a:r>
            <a:r>
              <a:rPr lang="ro-RO" dirty="0"/>
              <a:t>8,51</a:t>
            </a:r>
            <a:r>
              <a:rPr lang="en-US" dirty="0"/>
              <a:t> µg/m3</a:t>
            </a:r>
            <a:endParaRPr lang="ro-RO" dirty="0"/>
          </a:p>
          <a:p>
            <a:r>
              <a:rPr lang="ro-RO" dirty="0"/>
              <a:t>Nr. dep VL = 0</a:t>
            </a:r>
            <a:r>
              <a:rPr lang="en-US" dirty="0"/>
              <a:t> </a:t>
            </a:r>
            <a:endParaRPr lang="ro-RO" dirty="0"/>
          </a:p>
        </p:txBody>
      </p:sp>
      <p:sp>
        <p:nvSpPr>
          <p:cNvPr id="20" name="TextBox 19"/>
          <p:cNvSpPr txBox="1"/>
          <p:nvPr/>
        </p:nvSpPr>
        <p:spPr>
          <a:xfrm>
            <a:off x="7984738" y="2033734"/>
            <a:ext cx="2830455" cy="646331"/>
          </a:xfrm>
          <a:prstGeom prst="rect">
            <a:avLst/>
          </a:prstGeom>
          <a:noFill/>
        </p:spPr>
        <p:txBody>
          <a:bodyPr wrap="none" rtlCol="0">
            <a:spAutoFit/>
          </a:bodyPr>
          <a:lstStyle/>
          <a:p>
            <a:r>
              <a:rPr lang="ro-RO" dirty="0"/>
              <a:t>Nivel local (I)</a:t>
            </a:r>
            <a:r>
              <a:rPr lang="en-US" dirty="0"/>
              <a:t> = </a:t>
            </a:r>
            <a:r>
              <a:rPr lang="ro-RO" dirty="0"/>
              <a:t>21,26</a:t>
            </a:r>
            <a:r>
              <a:rPr lang="en-US" i="1" dirty="0"/>
              <a:t> </a:t>
            </a:r>
            <a:r>
              <a:rPr lang="en-US" dirty="0"/>
              <a:t>µg/m3</a:t>
            </a:r>
            <a:endParaRPr lang="ro-RO" dirty="0"/>
          </a:p>
          <a:p>
            <a:r>
              <a:rPr lang="ro-RO" dirty="0"/>
              <a:t>Nr. dep VL = 19 zile</a:t>
            </a:r>
            <a:r>
              <a:rPr lang="en-US" dirty="0"/>
              <a:t> </a:t>
            </a:r>
            <a:endParaRPr lang="ro-RO" dirty="0"/>
          </a:p>
        </p:txBody>
      </p:sp>
      <p:sp>
        <p:nvSpPr>
          <p:cNvPr id="21" name="TextBox 20"/>
          <p:cNvSpPr txBox="1"/>
          <p:nvPr/>
        </p:nvSpPr>
        <p:spPr>
          <a:xfrm>
            <a:off x="4470400" y="2992582"/>
            <a:ext cx="1679627" cy="369332"/>
          </a:xfrm>
          <a:prstGeom prst="rect">
            <a:avLst/>
          </a:prstGeom>
          <a:noFill/>
        </p:spPr>
        <p:txBody>
          <a:bodyPr wrap="none" rtlCol="0">
            <a:spAutoFit/>
          </a:bodyPr>
          <a:lstStyle/>
          <a:p>
            <a:r>
              <a:rPr lang="ro-RO" dirty="0"/>
              <a:t>Nivel local trafic</a:t>
            </a:r>
            <a:endParaRPr lang="en-US" dirty="0"/>
          </a:p>
        </p:txBody>
      </p:sp>
      <p:sp>
        <p:nvSpPr>
          <p:cNvPr id="22" name="TextBox 21"/>
          <p:cNvSpPr txBox="1"/>
          <p:nvPr/>
        </p:nvSpPr>
        <p:spPr>
          <a:xfrm>
            <a:off x="342383" y="3633600"/>
            <a:ext cx="4540923" cy="369332"/>
          </a:xfrm>
          <a:prstGeom prst="rect">
            <a:avLst/>
          </a:prstGeom>
          <a:noFill/>
        </p:spPr>
        <p:txBody>
          <a:bodyPr wrap="none" rtlCol="0">
            <a:spAutoFit/>
          </a:bodyPr>
          <a:lstStyle/>
          <a:p>
            <a:r>
              <a:rPr lang="ro-RO" dirty="0"/>
              <a:t>Nivel local (T)</a:t>
            </a:r>
            <a:r>
              <a:rPr lang="en-US" dirty="0"/>
              <a:t> = FU + </a:t>
            </a:r>
            <a:r>
              <a:rPr lang="en-US" dirty="0">
                <a:solidFill>
                  <a:srgbClr val="FF0000"/>
                </a:solidFill>
              </a:rPr>
              <a:t>Cr. </a:t>
            </a:r>
            <a:r>
              <a:rPr lang="en-US" dirty="0" err="1">
                <a:solidFill>
                  <a:srgbClr val="FF0000"/>
                </a:solidFill>
              </a:rPr>
              <a:t>loc</a:t>
            </a:r>
            <a:r>
              <a:rPr lang="en-US" dirty="0">
                <a:solidFill>
                  <a:srgbClr val="FF0000"/>
                </a:solidFill>
              </a:rPr>
              <a:t> (T) </a:t>
            </a:r>
            <a:r>
              <a:rPr lang="en-US" dirty="0"/>
              <a:t>&gt; 18</a:t>
            </a:r>
            <a:r>
              <a:rPr lang="ro-RO" dirty="0"/>
              <a:t>,</a:t>
            </a:r>
            <a:r>
              <a:rPr lang="en-US" dirty="0"/>
              <a:t>51</a:t>
            </a:r>
            <a:r>
              <a:rPr lang="en-US" i="1" dirty="0"/>
              <a:t> </a:t>
            </a:r>
            <a:r>
              <a:rPr lang="en-US" dirty="0"/>
              <a:t>µg/m3</a:t>
            </a:r>
            <a:endParaRPr lang="ro-RO" dirty="0"/>
          </a:p>
        </p:txBody>
      </p:sp>
      <p:sp>
        <p:nvSpPr>
          <p:cNvPr id="23" name="TextBox 22"/>
          <p:cNvSpPr txBox="1"/>
          <p:nvPr/>
        </p:nvSpPr>
        <p:spPr>
          <a:xfrm>
            <a:off x="7209619" y="3527381"/>
            <a:ext cx="4763676" cy="369332"/>
          </a:xfrm>
          <a:prstGeom prst="rect">
            <a:avLst/>
          </a:prstGeom>
          <a:noFill/>
        </p:spPr>
        <p:txBody>
          <a:bodyPr wrap="none" rtlCol="0">
            <a:spAutoFit/>
          </a:bodyPr>
          <a:lstStyle/>
          <a:p>
            <a:r>
              <a:rPr lang="ro-RO" dirty="0"/>
              <a:t>Nivel local (T)</a:t>
            </a:r>
            <a:r>
              <a:rPr lang="en-US" dirty="0"/>
              <a:t> = </a:t>
            </a:r>
            <a:r>
              <a:rPr lang="en-US" dirty="0">
                <a:solidFill>
                  <a:srgbClr val="FF0000"/>
                </a:solidFill>
              </a:rPr>
              <a:t>FS</a:t>
            </a:r>
            <a:r>
              <a:rPr lang="en-US" dirty="0"/>
              <a:t> + </a:t>
            </a:r>
            <a:r>
              <a:rPr lang="en-US" dirty="0">
                <a:solidFill>
                  <a:srgbClr val="FF0000"/>
                </a:solidFill>
              </a:rPr>
              <a:t>Cr. </a:t>
            </a:r>
            <a:r>
              <a:rPr lang="en-US" dirty="0" err="1">
                <a:solidFill>
                  <a:srgbClr val="FF0000"/>
                </a:solidFill>
              </a:rPr>
              <a:t>Loc</a:t>
            </a:r>
            <a:r>
              <a:rPr lang="en-US" dirty="0">
                <a:solidFill>
                  <a:srgbClr val="FF0000"/>
                </a:solidFill>
              </a:rPr>
              <a:t> (T) </a:t>
            </a:r>
            <a:r>
              <a:rPr lang="en-US" dirty="0"/>
              <a:t>≥ 18</a:t>
            </a:r>
            <a:r>
              <a:rPr lang="ro-RO" dirty="0"/>
              <a:t>,</a:t>
            </a:r>
            <a:r>
              <a:rPr lang="en-US" dirty="0"/>
              <a:t>51</a:t>
            </a:r>
            <a:r>
              <a:rPr lang="en-US" i="1" dirty="0"/>
              <a:t> </a:t>
            </a:r>
            <a:r>
              <a:rPr lang="en-US" dirty="0"/>
              <a:t>µg/m3 ??</a:t>
            </a:r>
            <a:endParaRPr lang="ro-RO" dirty="0"/>
          </a:p>
        </p:txBody>
      </p:sp>
      <p:sp>
        <p:nvSpPr>
          <p:cNvPr id="24" name="TextBox 23"/>
          <p:cNvSpPr txBox="1"/>
          <p:nvPr/>
        </p:nvSpPr>
        <p:spPr>
          <a:xfrm>
            <a:off x="7209619" y="4206051"/>
            <a:ext cx="4763676" cy="646331"/>
          </a:xfrm>
          <a:prstGeom prst="rect">
            <a:avLst/>
          </a:prstGeom>
          <a:noFill/>
        </p:spPr>
        <p:txBody>
          <a:bodyPr wrap="square" rtlCol="0">
            <a:spAutoFit/>
          </a:bodyPr>
          <a:lstStyle/>
          <a:p>
            <a:r>
              <a:rPr lang="ro-RO" dirty="0"/>
              <a:t>Nivel local (</a:t>
            </a:r>
            <a:r>
              <a:rPr lang="en-US" dirty="0"/>
              <a:t>I</a:t>
            </a:r>
            <a:r>
              <a:rPr lang="ro-RO" dirty="0"/>
              <a:t>)</a:t>
            </a:r>
            <a:r>
              <a:rPr lang="en-US" dirty="0"/>
              <a:t> = 21</a:t>
            </a:r>
            <a:r>
              <a:rPr lang="ro-RO" dirty="0"/>
              <a:t>,</a:t>
            </a:r>
            <a:r>
              <a:rPr lang="en-US" dirty="0"/>
              <a:t>26</a:t>
            </a:r>
            <a:r>
              <a:rPr lang="en-US" i="1" dirty="0"/>
              <a:t> </a:t>
            </a:r>
            <a:r>
              <a:rPr lang="en-US" dirty="0"/>
              <a:t>µg/m3, </a:t>
            </a:r>
            <a:r>
              <a:rPr lang="en-US" dirty="0" err="1"/>
              <a:t>dar</a:t>
            </a:r>
            <a:r>
              <a:rPr lang="en-US" dirty="0"/>
              <a:t> FS nu </a:t>
            </a:r>
            <a:r>
              <a:rPr lang="en-US" dirty="0" err="1"/>
              <a:t>este</a:t>
            </a:r>
            <a:r>
              <a:rPr lang="en-US" dirty="0"/>
              <a:t> </a:t>
            </a:r>
            <a:r>
              <a:rPr lang="en-US" dirty="0" err="1"/>
              <a:t>evaluat</a:t>
            </a:r>
            <a:r>
              <a:rPr lang="en-US" dirty="0"/>
              <a:t> </a:t>
            </a:r>
            <a:r>
              <a:rPr lang="en-US" dirty="0" err="1"/>
              <a:t>pentru</a:t>
            </a:r>
            <a:r>
              <a:rPr lang="en-US" dirty="0"/>
              <a:t> se </a:t>
            </a:r>
            <a:r>
              <a:rPr lang="en-US" dirty="0" err="1"/>
              <a:t>putea</a:t>
            </a:r>
            <a:r>
              <a:rPr lang="en-US" dirty="0"/>
              <a:t> </a:t>
            </a:r>
            <a:r>
              <a:rPr lang="en-US" dirty="0" err="1"/>
              <a:t>determina</a:t>
            </a:r>
            <a:r>
              <a:rPr lang="en-US" dirty="0"/>
              <a:t> </a:t>
            </a:r>
            <a:r>
              <a:rPr lang="en-US" dirty="0" err="1"/>
              <a:t>Cr.loc</a:t>
            </a:r>
            <a:r>
              <a:rPr lang="en-US" dirty="0"/>
              <a:t>(I)</a:t>
            </a:r>
            <a:endParaRPr lang="ro-RO" dirty="0"/>
          </a:p>
        </p:txBody>
      </p:sp>
      <p:cxnSp>
        <p:nvCxnSpPr>
          <p:cNvPr id="26" name="Straight Connector 25"/>
          <p:cNvCxnSpPr/>
          <p:nvPr/>
        </p:nvCxnSpPr>
        <p:spPr>
          <a:xfrm>
            <a:off x="3254749" y="4897458"/>
            <a:ext cx="72121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435740" y="4554022"/>
            <a:ext cx="721217" cy="0"/>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835712" y="4712792"/>
            <a:ext cx="437940" cy="369332"/>
          </a:xfrm>
          <a:prstGeom prst="rect">
            <a:avLst/>
          </a:prstGeom>
          <a:noFill/>
        </p:spPr>
        <p:txBody>
          <a:bodyPr wrap="none" rtlCol="0">
            <a:spAutoFit/>
          </a:bodyPr>
          <a:lstStyle/>
          <a:p>
            <a:r>
              <a:rPr lang="en-US" dirty="0"/>
              <a:t>FU</a:t>
            </a:r>
          </a:p>
        </p:txBody>
      </p:sp>
      <p:sp>
        <p:nvSpPr>
          <p:cNvPr id="29" name="TextBox 28"/>
          <p:cNvSpPr txBox="1"/>
          <p:nvPr/>
        </p:nvSpPr>
        <p:spPr>
          <a:xfrm>
            <a:off x="2448339" y="4329706"/>
            <a:ext cx="1043876" cy="369332"/>
          </a:xfrm>
          <a:prstGeom prst="rect">
            <a:avLst/>
          </a:prstGeom>
          <a:noFill/>
        </p:spPr>
        <p:txBody>
          <a:bodyPr wrap="none" rtlCol="0">
            <a:spAutoFit/>
          </a:bodyPr>
          <a:lstStyle/>
          <a:p>
            <a:r>
              <a:rPr lang="en-US" dirty="0"/>
              <a:t>T &gt; 18</a:t>
            </a:r>
            <a:r>
              <a:rPr lang="ro-RO" dirty="0"/>
              <a:t>,</a:t>
            </a:r>
            <a:r>
              <a:rPr lang="en-US" dirty="0"/>
              <a:t>51</a:t>
            </a:r>
          </a:p>
        </p:txBody>
      </p:sp>
      <p:cxnSp>
        <p:nvCxnSpPr>
          <p:cNvPr id="30" name="Straight Connector 29"/>
          <p:cNvCxnSpPr/>
          <p:nvPr/>
        </p:nvCxnSpPr>
        <p:spPr>
          <a:xfrm>
            <a:off x="6433684" y="5429785"/>
            <a:ext cx="721217"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7154901" y="5159924"/>
            <a:ext cx="694357" cy="369332"/>
          </a:xfrm>
          <a:prstGeom prst="rect">
            <a:avLst/>
          </a:prstGeom>
          <a:noFill/>
        </p:spPr>
        <p:txBody>
          <a:bodyPr wrap="none" rtlCol="0">
            <a:spAutoFit/>
          </a:bodyPr>
          <a:lstStyle/>
          <a:p>
            <a:r>
              <a:rPr lang="en-US" dirty="0">
                <a:solidFill>
                  <a:srgbClr val="FF0000"/>
                </a:solidFill>
              </a:rPr>
              <a:t>FS (?)</a:t>
            </a:r>
          </a:p>
        </p:txBody>
      </p:sp>
      <p:cxnSp>
        <p:nvCxnSpPr>
          <p:cNvPr id="32" name="Straight Connector 31"/>
          <p:cNvCxnSpPr/>
          <p:nvPr/>
        </p:nvCxnSpPr>
        <p:spPr>
          <a:xfrm>
            <a:off x="6268668" y="4661346"/>
            <a:ext cx="721217" cy="0"/>
          </a:xfrm>
          <a:prstGeom prst="line">
            <a:avLst/>
          </a:prstGeom>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120230" y="4418478"/>
            <a:ext cx="242374" cy="369332"/>
          </a:xfrm>
          <a:prstGeom prst="rect">
            <a:avLst/>
          </a:prstGeom>
          <a:noFill/>
        </p:spPr>
        <p:txBody>
          <a:bodyPr wrap="none" rtlCol="0">
            <a:spAutoFit/>
          </a:bodyPr>
          <a:lstStyle/>
          <a:p>
            <a:r>
              <a:rPr lang="en-US" dirty="0"/>
              <a:t>I</a:t>
            </a:r>
          </a:p>
        </p:txBody>
      </p:sp>
      <p:cxnSp>
        <p:nvCxnSpPr>
          <p:cNvPr id="34" name="Straight Connector 33"/>
          <p:cNvCxnSpPr/>
          <p:nvPr/>
        </p:nvCxnSpPr>
        <p:spPr>
          <a:xfrm>
            <a:off x="5310213" y="4424111"/>
            <a:ext cx="721217" cy="0"/>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460430" y="4049146"/>
            <a:ext cx="598241" cy="369332"/>
          </a:xfrm>
          <a:prstGeom prst="rect">
            <a:avLst/>
          </a:prstGeom>
          <a:noFill/>
        </p:spPr>
        <p:txBody>
          <a:bodyPr wrap="none" rtlCol="0">
            <a:spAutoFit/>
          </a:bodyPr>
          <a:lstStyle/>
          <a:p>
            <a:r>
              <a:rPr lang="en-US" dirty="0"/>
              <a:t>T (?)</a:t>
            </a:r>
          </a:p>
        </p:txBody>
      </p:sp>
      <p:sp>
        <p:nvSpPr>
          <p:cNvPr id="36" name="TextBox 35"/>
          <p:cNvSpPr txBox="1"/>
          <p:nvPr/>
        </p:nvSpPr>
        <p:spPr>
          <a:xfrm>
            <a:off x="7447084" y="5613411"/>
            <a:ext cx="4763676" cy="923330"/>
          </a:xfrm>
          <a:prstGeom prst="rect">
            <a:avLst/>
          </a:prstGeom>
          <a:noFill/>
        </p:spPr>
        <p:txBody>
          <a:bodyPr wrap="square" rtlCol="0">
            <a:spAutoFit/>
          </a:bodyPr>
          <a:lstStyle/>
          <a:p>
            <a:r>
              <a:rPr lang="en-US" dirty="0"/>
              <a:t>Nu se </a:t>
            </a:r>
            <a:r>
              <a:rPr lang="en-US" dirty="0" err="1"/>
              <a:t>poate</a:t>
            </a:r>
            <a:r>
              <a:rPr lang="en-US" dirty="0"/>
              <a:t> </a:t>
            </a:r>
            <a:r>
              <a:rPr lang="en-US" dirty="0" err="1"/>
              <a:t>concluziona</a:t>
            </a:r>
            <a:r>
              <a:rPr lang="en-US" dirty="0"/>
              <a:t> </a:t>
            </a:r>
            <a:r>
              <a:rPr lang="ro-RO" dirty="0"/>
              <a:t>dacă</a:t>
            </a:r>
            <a:r>
              <a:rPr lang="en-US" dirty="0"/>
              <a:t> </a:t>
            </a:r>
            <a:r>
              <a:rPr lang="en-US" dirty="0" err="1"/>
              <a:t>nivelul</a:t>
            </a:r>
            <a:r>
              <a:rPr lang="en-US" dirty="0"/>
              <a:t> local maxi</a:t>
            </a:r>
            <a:r>
              <a:rPr lang="ro-RO" dirty="0"/>
              <a:t>m</a:t>
            </a:r>
            <a:r>
              <a:rPr lang="en-US" dirty="0"/>
              <a:t> </a:t>
            </a:r>
            <a:r>
              <a:rPr lang="en-US" dirty="0" err="1"/>
              <a:t>pentru</a:t>
            </a:r>
            <a:r>
              <a:rPr lang="en-US" dirty="0"/>
              <a:t> </a:t>
            </a:r>
            <a:r>
              <a:rPr lang="en-US" dirty="0" err="1"/>
              <a:t>trafic</a:t>
            </a:r>
            <a:r>
              <a:rPr lang="en-US" dirty="0"/>
              <a:t> </a:t>
            </a:r>
            <a:r>
              <a:rPr lang="en-US" dirty="0" err="1"/>
              <a:t>este</a:t>
            </a:r>
            <a:r>
              <a:rPr lang="en-US" dirty="0"/>
              <a:t> </a:t>
            </a:r>
            <a:r>
              <a:rPr lang="ro-RO" dirty="0"/>
              <a:t>în</a:t>
            </a:r>
            <a:r>
              <a:rPr lang="en-US" dirty="0"/>
              <a:t> </a:t>
            </a:r>
            <a:r>
              <a:rPr lang="en-US" dirty="0" err="1"/>
              <a:t>Municipiul</a:t>
            </a:r>
            <a:r>
              <a:rPr lang="en-US" dirty="0"/>
              <a:t> Sibiu </a:t>
            </a:r>
            <a:r>
              <a:rPr lang="en-US" dirty="0" err="1"/>
              <a:t>sau</a:t>
            </a:r>
            <a:r>
              <a:rPr lang="en-US" dirty="0"/>
              <a:t> </a:t>
            </a:r>
            <a:r>
              <a:rPr lang="ro-RO" dirty="0"/>
              <a:t>în</a:t>
            </a:r>
            <a:r>
              <a:rPr lang="en-US" dirty="0"/>
              <a:t> </a:t>
            </a:r>
            <a:r>
              <a:rPr lang="en-US" dirty="0" err="1"/>
              <a:t>Municipiul</a:t>
            </a:r>
            <a:r>
              <a:rPr lang="en-US" dirty="0"/>
              <a:t> Media</a:t>
            </a:r>
            <a:r>
              <a:rPr lang="ro-RO" dirty="0"/>
              <a:t>ș</a:t>
            </a:r>
          </a:p>
        </p:txBody>
      </p:sp>
      <p:sp>
        <p:nvSpPr>
          <p:cNvPr id="37" name="Rectangle 36"/>
          <p:cNvSpPr/>
          <p:nvPr/>
        </p:nvSpPr>
        <p:spPr>
          <a:xfrm>
            <a:off x="173184" y="5541197"/>
            <a:ext cx="3081566" cy="646331"/>
          </a:xfrm>
          <a:prstGeom prst="rect">
            <a:avLst/>
          </a:prstGeom>
        </p:spPr>
        <p:txBody>
          <a:bodyPr wrap="square">
            <a:spAutoFit/>
          </a:bodyPr>
          <a:lstStyle/>
          <a:p>
            <a:r>
              <a:rPr lang="ro-RO" b="1" dirty="0"/>
              <a:t>Estimare: unde este nivelul mai ridicat?</a:t>
            </a:r>
            <a:endParaRPr lang="en-US" b="1" dirty="0"/>
          </a:p>
        </p:txBody>
      </p:sp>
      <p:sp>
        <p:nvSpPr>
          <p:cNvPr id="38" name="TextBox 37"/>
          <p:cNvSpPr txBox="1"/>
          <p:nvPr/>
        </p:nvSpPr>
        <p:spPr>
          <a:xfrm>
            <a:off x="7386318" y="6482397"/>
            <a:ext cx="2717411" cy="369332"/>
          </a:xfrm>
          <a:prstGeom prst="rect">
            <a:avLst/>
          </a:prstGeom>
          <a:noFill/>
        </p:spPr>
        <p:txBody>
          <a:bodyPr wrap="none" rtlCol="0">
            <a:spAutoFit/>
          </a:bodyPr>
          <a:lstStyle/>
          <a:p>
            <a:r>
              <a:rPr lang="en-US" dirty="0">
                <a:solidFill>
                  <a:srgbClr val="FF0000"/>
                </a:solidFill>
              </a:rPr>
              <a:t>Cu </a:t>
            </a:r>
            <a:r>
              <a:rPr lang="en-US" dirty="0" err="1">
                <a:solidFill>
                  <a:srgbClr val="FF0000"/>
                </a:solidFill>
              </a:rPr>
              <a:t>ro</a:t>
            </a:r>
            <a:r>
              <a:rPr lang="ro-RO">
                <a:solidFill>
                  <a:srgbClr val="FF0000"/>
                </a:solidFill>
              </a:rPr>
              <a:t>ș</a:t>
            </a:r>
            <a:r>
              <a:rPr lang="en-US">
                <a:solidFill>
                  <a:srgbClr val="FF0000"/>
                </a:solidFill>
              </a:rPr>
              <a:t>u </a:t>
            </a:r>
            <a:r>
              <a:rPr lang="en-US" dirty="0" err="1">
                <a:solidFill>
                  <a:srgbClr val="FF0000"/>
                </a:solidFill>
              </a:rPr>
              <a:t>valori</a:t>
            </a:r>
            <a:r>
              <a:rPr lang="en-US" dirty="0">
                <a:solidFill>
                  <a:srgbClr val="FF0000"/>
                </a:solidFill>
              </a:rPr>
              <a:t> </a:t>
            </a:r>
            <a:r>
              <a:rPr lang="en-US" dirty="0" err="1">
                <a:solidFill>
                  <a:srgbClr val="FF0000"/>
                </a:solidFill>
              </a:rPr>
              <a:t>necunoscute</a:t>
            </a:r>
            <a:endParaRPr lang="en-US" dirty="0">
              <a:solidFill>
                <a:srgbClr val="FF0000"/>
              </a:solidFill>
            </a:endParaRPr>
          </a:p>
        </p:txBody>
      </p:sp>
    </p:spTree>
    <p:extLst>
      <p:ext uri="{BB962C8B-B14F-4D97-AF65-F5344CB8AC3E}">
        <p14:creationId xmlns:p14="http://schemas.microsoft.com/office/powerpoint/2010/main" val="32801423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9165"/>
          <a:stretch/>
        </p:blipFill>
        <p:spPr>
          <a:xfrm>
            <a:off x="0" y="3371530"/>
            <a:ext cx="6823588" cy="3486469"/>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8506" r="2517" b="9992"/>
          <a:stretch/>
        </p:blipFill>
        <p:spPr>
          <a:xfrm>
            <a:off x="0" y="589935"/>
            <a:ext cx="6985599" cy="3285246"/>
          </a:xfrm>
          <a:prstGeom prst="rect">
            <a:avLst/>
          </a:prstGeom>
        </p:spPr>
      </p:pic>
      <p:sp>
        <p:nvSpPr>
          <p:cNvPr id="7" name="TextBox 6"/>
          <p:cNvSpPr txBox="1"/>
          <p:nvPr/>
        </p:nvSpPr>
        <p:spPr>
          <a:xfrm>
            <a:off x="6823588" y="2287007"/>
            <a:ext cx="5246500" cy="830997"/>
          </a:xfrm>
          <a:prstGeom prst="rect">
            <a:avLst/>
          </a:prstGeom>
          <a:noFill/>
        </p:spPr>
        <p:txBody>
          <a:bodyPr wrap="square" rtlCol="0">
            <a:spAutoFit/>
          </a:bodyPr>
          <a:lstStyle/>
          <a:p>
            <a:r>
              <a:rPr lang="ro-RO" sz="1600" dirty="0"/>
              <a:t>La stația </a:t>
            </a:r>
            <a:r>
              <a:rPr lang="ro-RO" sz="1600" b="1" dirty="0"/>
              <a:t>SB-1</a:t>
            </a:r>
            <a:r>
              <a:rPr lang="ro-RO" sz="1600" dirty="0"/>
              <a:t> viteza medie multianuală a vântului în perioada 2016 – 2020 a fost de </a:t>
            </a:r>
            <a:r>
              <a:rPr lang="ro-RO" sz="1600" b="1" dirty="0"/>
              <a:t>0,94 m/s</a:t>
            </a:r>
            <a:r>
              <a:rPr lang="ro-RO" sz="1600" dirty="0"/>
              <a:t>, frecvența </a:t>
            </a:r>
            <a:r>
              <a:rPr lang="ro-RO" sz="1600" b="1" dirty="0"/>
              <a:t>calmului atmosferic fiind de 42,61%. </a:t>
            </a:r>
          </a:p>
        </p:txBody>
      </p:sp>
      <p:sp>
        <p:nvSpPr>
          <p:cNvPr id="8" name="TextBox 7"/>
          <p:cNvSpPr txBox="1"/>
          <p:nvPr/>
        </p:nvSpPr>
        <p:spPr>
          <a:xfrm>
            <a:off x="6823588" y="4364754"/>
            <a:ext cx="5246500" cy="830997"/>
          </a:xfrm>
          <a:prstGeom prst="rect">
            <a:avLst/>
          </a:prstGeom>
          <a:noFill/>
        </p:spPr>
        <p:txBody>
          <a:bodyPr wrap="square" rtlCol="0">
            <a:spAutoFit/>
          </a:bodyPr>
          <a:lstStyle/>
          <a:p>
            <a:r>
              <a:rPr lang="ro-RO" sz="1600" dirty="0"/>
              <a:t>La stația </a:t>
            </a:r>
            <a:r>
              <a:rPr lang="ro-RO" sz="1600" b="1" dirty="0"/>
              <a:t>SB-2</a:t>
            </a:r>
            <a:r>
              <a:rPr lang="ro-RO" sz="1600" dirty="0"/>
              <a:t> viteza medie multianuală a vântului în perioada 2016 – 2020 a fost de </a:t>
            </a:r>
            <a:r>
              <a:rPr lang="ro-RO" sz="1600" b="1" dirty="0"/>
              <a:t>1,29 m/s</a:t>
            </a:r>
            <a:r>
              <a:rPr lang="ro-RO" sz="1600" dirty="0"/>
              <a:t>, frecvența calmului atmosferic fiind de </a:t>
            </a:r>
            <a:r>
              <a:rPr lang="ro-RO" sz="1600" b="1" dirty="0"/>
              <a:t>40,55%. </a:t>
            </a:r>
          </a:p>
        </p:txBody>
      </p:sp>
      <p:sp>
        <p:nvSpPr>
          <p:cNvPr id="10" name="TextBox 9"/>
          <p:cNvSpPr txBox="1"/>
          <p:nvPr/>
        </p:nvSpPr>
        <p:spPr>
          <a:xfrm>
            <a:off x="1286182" y="100362"/>
            <a:ext cx="5427407" cy="646331"/>
          </a:xfrm>
          <a:prstGeom prst="rect">
            <a:avLst/>
          </a:prstGeom>
          <a:noFill/>
        </p:spPr>
        <p:txBody>
          <a:bodyPr wrap="square" rtlCol="0">
            <a:spAutoFit/>
          </a:bodyPr>
          <a:lstStyle/>
          <a:p>
            <a:pPr algn="ctr"/>
            <a:r>
              <a:rPr lang="ro-RO" dirty="0"/>
              <a:t>Viteza medie multianuală a vântului pe clase de viteze și direcții, perioada 2016 - 2020</a:t>
            </a:r>
          </a:p>
        </p:txBody>
      </p:sp>
      <p:sp>
        <p:nvSpPr>
          <p:cNvPr id="11" name="TextBox 10"/>
          <p:cNvSpPr txBox="1"/>
          <p:nvPr/>
        </p:nvSpPr>
        <p:spPr>
          <a:xfrm>
            <a:off x="177169" y="830997"/>
            <a:ext cx="1725152" cy="369332"/>
          </a:xfrm>
          <a:prstGeom prst="rect">
            <a:avLst/>
          </a:prstGeom>
          <a:noFill/>
        </p:spPr>
        <p:txBody>
          <a:bodyPr wrap="none" rtlCol="0">
            <a:spAutoFit/>
          </a:bodyPr>
          <a:lstStyle/>
          <a:p>
            <a:r>
              <a:rPr lang="ro-RO" dirty="0"/>
              <a:t>Municipiul SIBIU</a:t>
            </a:r>
          </a:p>
        </p:txBody>
      </p:sp>
      <p:sp>
        <p:nvSpPr>
          <p:cNvPr id="6" name="Rectangle 5"/>
          <p:cNvSpPr/>
          <p:nvPr/>
        </p:nvSpPr>
        <p:spPr>
          <a:xfrm>
            <a:off x="-41032" y="-74364"/>
            <a:ext cx="2161554" cy="369332"/>
          </a:xfrm>
          <a:prstGeom prst="rect">
            <a:avLst/>
          </a:prstGeom>
        </p:spPr>
        <p:txBody>
          <a:bodyPr wrap="none">
            <a:spAutoFit/>
          </a:bodyPr>
          <a:lstStyle/>
          <a:p>
            <a:r>
              <a:rPr lang="ro-RO" dirty="0"/>
              <a:t>2. </a:t>
            </a:r>
            <a:r>
              <a:rPr lang="ro-RO" b="1" dirty="0"/>
              <a:t>Dispersia emisiilor</a:t>
            </a:r>
            <a:endParaRPr lang="en-US" dirty="0"/>
          </a:p>
        </p:txBody>
      </p:sp>
    </p:spTree>
    <p:extLst>
      <p:ext uri="{BB962C8B-B14F-4D97-AF65-F5344CB8AC3E}">
        <p14:creationId xmlns:p14="http://schemas.microsoft.com/office/powerpoint/2010/main" val="15954733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74" t="5213" r="7037" b="9634"/>
          <a:stretch/>
        </p:blipFill>
        <p:spPr>
          <a:xfrm>
            <a:off x="315411" y="1340927"/>
            <a:ext cx="5907930" cy="3082945"/>
          </a:xfrm>
          <a:prstGeom prst="rect">
            <a:avLst/>
          </a:prstGeom>
        </p:spPr>
      </p:pic>
      <p:sp>
        <p:nvSpPr>
          <p:cNvPr id="2" name="TextBox 1"/>
          <p:cNvSpPr txBox="1"/>
          <p:nvPr/>
        </p:nvSpPr>
        <p:spPr>
          <a:xfrm>
            <a:off x="53574" y="4572000"/>
            <a:ext cx="12138426" cy="1477328"/>
          </a:xfrm>
          <a:prstGeom prst="rect">
            <a:avLst/>
          </a:prstGeom>
          <a:noFill/>
        </p:spPr>
        <p:txBody>
          <a:bodyPr wrap="square" rtlCol="0">
            <a:spAutoFit/>
          </a:bodyPr>
          <a:lstStyle/>
          <a:p>
            <a:r>
              <a:rPr lang="ro-RO" dirty="0"/>
              <a:t>Ariile monitorizate din județul Sibiu (Municipiul Sibiu – stație de fond și stație industrială) și Municipiul Meidaș pentru care se face analiza, sunt caracterizate condiții defavorabile dispersiei, respectiv de calmul atmosferic.</a:t>
            </a:r>
          </a:p>
          <a:p>
            <a:endParaRPr lang="ro-RO" dirty="0"/>
          </a:p>
          <a:p>
            <a:r>
              <a:rPr lang="ro-RO" b="1" dirty="0"/>
              <a:t>Având în vedere că Municipiul Sibiu este mai dezavantajat din acest punct de vedere (frecvența mai mare a calmului atmosferic față de Municipiul Mediaș și viteza medie a vântului mai scăzută), analiza a continuat pentru municipiul Sibiu.</a:t>
            </a:r>
          </a:p>
        </p:txBody>
      </p:sp>
      <p:sp>
        <p:nvSpPr>
          <p:cNvPr id="9" name="TextBox 8"/>
          <p:cNvSpPr txBox="1"/>
          <p:nvPr/>
        </p:nvSpPr>
        <p:spPr>
          <a:xfrm>
            <a:off x="6464384" y="1734402"/>
            <a:ext cx="5261282" cy="830997"/>
          </a:xfrm>
          <a:prstGeom prst="rect">
            <a:avLst/>
          </a:prstGeom>
          <a:noFill/>
        </p:spPr>
        <p:txBody>
          <a:bodyPr wrap="square" rtlCol="0">
            <a:spAutoFit/>
          </a:bodyPr>
          <a:lstStyle/>
          <a:p>
            <a:r>
              <a:rPr lang="ro-RO" sz="1600" dirty="0"/>
              <a:t>La stația </a:t>
            </a:r>
            <a:r>
              <a:rPr lang="ro-RO" sz="1600" b="1" dirty="0"/>
              <a:t>SB-4</a:t>
            </a:r>
            <a:r>
              <a:rPr lang="ro-RO" sz="1600" dirty="0"/>
              <a:t> viteza medie multianuală a vântului în perioada 2016 – 2020 a fost de </a:t>
            </a:r>
            <a:r>
              <a:rPr lang="ro-RO" sz="1600" b="1" dirty="0"/>
              <a:t>1,07 m/s</a:t>
            </a:r>
            <a:r>
              <a:rPr lang="ro-RO" sz="1600" dirty="0"/>
              <a:t>, frecvența calmului atmosferic fiind de </a:t>
            </a:r>
            <a:r>
              <a:rPr lang="ro-RO" sz="1600" b="1" dirty="0"/>
              <a:t>33,96%. </a:t>
            </a:r>
          </a:p>
        </p:txBody>
      </p:sp>
      <p:sp>
        <p:nvSpPr>
          <p:cNvPr id="10" name="TextBox 9"/>
          <p:cNvSpPr txBox="1"/>
          <p:nvPr/>
        </p:nvSpPr>
        <p:spPr>
          <a:xfrm>
            <a:off x="2729391" y="456026"/>
            <a:ext cx="5427407" cy="646331"/>
          </a:xfrm>
          <a:prstGeom prst="rect">
            <a:avLst/>
          </a:prstGeom>
          <a:noFill/>
        </p:spPr>
        <p:txBody>
          <a:bodyPr wrap="square" rtlCol="0">
            <a:spAutoFit/>
          </a:bodyPr>
          <a:lstStyle/>
          <a:p>
            <a:pPr algn="ctr"/>
            <a:r>
              <a:rPr lang="ro-RO" dirty="0"/>
              <a:t>Viteza medie multianuală a vântului pe clase de viteze și direcții, perioada 2016 - 2020</a:t>
            </a:r>
          </a:p>
        </p:txBody>
      </p:sp>
      <p:sp>
        <p:nvSpPr>
          <p:cNvPr id="12" name="TextBox 11"/>
          <p:cNvSpPr txBox="1"/>
          <p:nvPr/>
        </p:nvSpPr>
        <p:spPr>
          <a:xfrm>
            <a:off x="446049" y="917691"/>
            <a:ext cx="1980029" cy="369332"/>
          </a:xfrm>
          <a:prstGeom prst="rect">
            <a:avLst/>
          </a:prstGeom>
          <a:noFill/>
        </p:spPr>
        <p:txBody>
          <a:bodyPr wrap="none" rtlCol="0">
            <a:spAutoFit/>
          </a:bodyPr>
          <a:lstStyle/>
          <a:p>
            <a:r>
              <a:rPr lang="ro-RO" dirty="0"/>
              <a:t>Municipiul MEDIAȘ</a:t>
            </a:r>
          </a:p>
        </p:txBody>
      </p:sp>
      <p:sp>
        <p:nvSpPr>
          <p:cNvPr id="6" name="Rectangle 5"/>
          <p:cNvSpPr/>
          <p:nvPr/>
        </p:nvSpPr>
        <p:spPr>
          <a:xfrm>
            <a:off x="264524" y="152961"/>
            <a:ext cx="2161554" cy="369332"/>
          </a:xfrm>
          <a:prstGeom prst="rect">
            <a:avLst/>
          </a:prstGeom>
        </p:spPr>
        <p:txBody>
          <a:bodyPr wrap="none">
            <a:spAutoFit/>
          </a:bodyPr>
          <a:lstStyle/>
          <a:p>
            <a:r>
              <a:rPr lang="ro-RO" dirty="0"/>
              <a:t>2. </a:t>
            </a:r>
            <a:r>
              <a:rPr lang="ro-RO" b="1" dirty="0"/>
              <a:t>Dispersia emisiilor</a:t>
            </a:r>
            <a:endParaRPr lang="en-US" dirty="0"/>
          </a:p>
        </p:txBody>
      </p:sp>
    </p:spTree>
    <p:extLst>
      <p:ext uri="{BB962C8B-B14F-4D97-AF65-F5344CB8AC3E}">
        <p14:creationId xmlns:p14="http://schemas.microsoft.com/office/powerpoint/2010/main" val="1910022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157316" y="365129"/>
            <a:ext cx="12034684" cy="1325559"/>
          </a:xfrm>
        </p:spPr>
        <p:txBody>
          <a:bodyPr>
            <a:noAutofit/>
          </a:bodyPr>
          <a:lstStyle/>
          <a:p>
            <a:r>
              <a:rPr lang="ro-RO" sz="2800" dirty="0">
                <a:latin typeface="Calibri"/>
              </a:rPr>
              <a:t>Identificare </a:t>
            </a:r>
            <a:r>
              <a:rPr lang="en-US" sz="2800" dirty="0">
                <a:latin typeface="Calibri"/>
              </a:rPr>
              <a:t>«</a:t>
            </a:r>
            <a:r>
              <a:rPr lang="en-US" sz="2800" dirty="0" err="1">
                <a:latin typeface="Calibri"/>
              </a:rPr>
              <a:t>intersecţi</a:t>
            </a:r>
            <a:r>
              <a:rPr lang="ro-RO" sz="2800" dirty="0">
                <a:latin typeface="Calibri"/>
              </a:rPr>
              <a:t>i</a:t>
            </a:r>
            <a:r>
              <a:rPr lang="en-US" sz="2800" dirty="0">
                <a:latin typeface="Calibri"/>
              </a:rPr>
              <a:t> mar</a:t>
            </a:r>
            <a:r>
              <a:rPr lang="ro-RO" sz="2800" dirty="0">
                <a:latin typeface="Calibri"/>
              </a:rPr>
              <a:t>i</a:t>
            </a:r>
            <a:r>
              <a:rPr lang="en-US" sz="2800" dirty="0">
                <a:latin typeface="Calibri"/>
              </a:rPr>
              <a:t>» </a:t>
            </a:r>
            <a:r>
              <a:rPr lang="ro-RO" sz="2800" dirty="0">
                <a:latin typeface="Calibri"/>
              </a:rPr>
              <a:t>-</a:t>
            </a:r>
            <a:r>
              <a:rPr lang="en-US" sz="2800" dirty="0" err="1">
                <a:latin typeface="Calibri"/>
              </a:rPr>
              <a:t>întrerup</a:t>
            </a:r>
            <a:r>
              <a:rPr lang="en-US" sz="2800" dirty="0">
                <a:latin typeface="Calibri"/>
              </a:rPr>
              <a:t> </a:t>
            </a:r>
            <a:r>
              <a:rPr lang="en-US" sz="2800" dirty="0" err="1">
                <a:latin typeface="Calibri"/>
              </a:rPr>
              <a:t>fluxul</a:t>
            </a:r>
            <a:r>
              <a:rPr lang="en-US" sz="2800" dirty="0">
                <a:latin typeface="Calibri"/>
              </a:rPr>
              <a:t> de </a:t>
            </a:r>
            <a:r>
              <a:rPr lang="en-US" sz="2800" dirty="0" err="1">
                <a:latin typeface="Calibri"/>
              </a:rPr>
              <a:t>trafic</a:t>
            </a:r>
            <a:r>
              <a:rPr lang="en-US" sz="2800" dirty="0">
                <a:latin typeface="Calibri"/>
              </a:rPr>
              <a:t> </a:t>
            </a:r>
            <a:r>
              <a:rPr lang="en-US" sz="2800" dirty="0" err="1">
                <a:latin typeface="Calibri"/>
              </a:rPr>
              <a:t>şi</a:t>
            </a:r>
            <a:r>
              <a:rPr lang="en-US" sz="2800" dirty="0">
                <a:latin typeface="Calibri"/>
              </a:rPr>
              <a:t> </a:t>
            </a:r>
            <a:r>
              <a:rPr lang="en-US" sz="2800" dirty="0" err="1">
                <a:latin typeface="Calibri"/>
              </a:rPr>
              <a:t>cauzează</a:t>
            </a:r>
            <a:r>
              <a:rPr lang="en-US" sz="2800" dirty="0">
                <a:latin typeface="Calibri"/>
              </a:rPr>
              <a:t> </a:t>
            </a:r>
            <a:r>
              <a:rPr lang="en-US" sz="2800" dirty="0" err="1">
                <a:latin typeface="Calibri"/>
              </a:rPr>
              <a:t>emisii</a:t>
            </a:r>
            <a:r>
              <a:rPr lang="en-US" sz="2800" dirty="0">
                <a:latin typeface="Calibri"/>
              </a:rPr>
              <a:t> de </a:t>
            </a:r>
            <a:r>
              <a:rPr lang="en-US" sz="2800" dirty="0" err="1">
                <a:latin typeface="Calibri"/>
              </a:rPr>
              <a:t>oprire</a:t>
            </a:r>
            <a:r>
              <a:rPr lang="en-US" sz="2800" dirty="0">
                <a:latin typeface="Calibri"/>
              </a:rPr>
              <a:t> </a:t>
            </a:r>
            <a:r>
              <a:rPr lang="en-US" sz="2800" dirty="0" err="1">
                <a:latin typeface="Calibri"/>
              </a:rPr>
              <a:t>şi</a:t>
            </a:r>
            <a:r>
              <a:rPr lang="en-US" sz="2800" dirty="0">
                <a:latin typeface="Calibri"/>
              </a:rPr>
              <a:t> </a:t>
            </a:r>
            <a:r>
              <a:rPr lang="en-US" sz="2800" dirty="0" err="1">
                <a:latin typeface="Calibri"/>
              </a:rPr>
              <a:t>pornire</a:t>
            </a:r>
            <a:r>
              <a:rPr lang="en-US" sz="2800" dirty="0">
                <a:latin typeface="Calibri"/>
              </a:rPr>
              <a:t> </a:t>
            </a:r>
            <a:r>
              <a:rPr lang="en-US" sz="2800" dirty="0" err="1">
                <a:latin typeface="Calibri"/>
              </a:rPr>
              <a:t>faţă</a:t>
            </a:r>
            <a:r>
              <a:rPr lang="en-US" sz="2800" dirty="0">
                <a:latin typeface="Calibri"/>
              </a:rPr>
              <a:t> de </a:t>
            </a:r>
            <a:r>
              <a:rPr lang="en-US" sz="2800" dirty="0" err="1">
                <a:latin typeface="Calibri"/>
              </a:rPr>
              <a:t>restul</a:t>
            </a:r>
            <a:r>
              <a:rPr lang="en-US" sz="2800" dirty="0">
                <a:latin typeface="Calibri"/>
              </a:rPr>
              <a:t> </a:t>
            </a:r>
            <a:r>
              <a:rPr lang="en-US" sz="2800" dirty="0" err="1">
                <a:latin typeface="Calibri"/>
              </a:rPr>
              <a:t>drumului</a:t>
            </a:r>
            <a:r>
              <a:rPr lang="ro-RO" sz="2800" dirty="0">
                <a:latin typeface="Calibri"/>
              </a:rPr>
              <a:t>. </a:t>
            </a:r>
            <a:br>
              <a:rPr lang="ro-RO" sz="2800" dirty="0">
                <a:latin typeface="Calibri"/>
              </a:rPr>
            </a:br>
            <a:br>
              <a:rPr lang="ro-RO" sz="2800" dirty="0">
                <a:latin typeface="Calibri"/>
              </a:rPr>
            </a:br>
            <a:r>
              <a:rPr lang="en-US" sz="2800" dirty="0">
                <a:latin typeface="Calibri"/>
              </a:rPr>
              <a:t>Am </a:t>
            </a:r>
            <a:r>
              <a:rPr lang="en-US" sz="2800" dirty="0" err="1">
                <a:latin typeface="Calibri"/>
              </a:rPr>
              <a:t>identificat</a:t>
            </a:r>
            <a:r>
              <a:rPr lang="en-US" sz="2800" dirty="0">
                <a:latin typeface="Calibri"/>
              </a:rPr>
              <a:t> </a:t>
            </a:r>
            <a:r>
              <a:rPr lang="ro-RO" sz="2800" dirty="0">
                <a:latin typeface="Calibri"/>
              </a:rPr>
              <a:t>2 arii/perimetre cu</a:t>
            </a:r>
            <a:r>
              <a:rPr lang="en-US" sz="2800" dirty="0">
                <a:latin typeface="Calibri"/>
              </a:rPr>
              <a:t> </a:t>
            </a:r>
            <a:r>
              <a:rPr lang="en-US" sz="2800" dirty="0" err="1">
                <a:latin typeface="Calibri"/>
              </a:rPr>
              <a:t>intersectii</a:t>
            </a:r>
            <a:r>
              <a:rPr lang="en-US" sz="2800" dirty="0">
                <a:latin typeface="Calibri"/>
              </a:rPr>
              <a:t> </a:t>
            </a:r>
            <a:r>
              <a:rPr lang="en-US" sz="2800" dirty="0" err="1">
                <a:latin typeface="Calibri"/>
              </a:rPr>
              <a:t>ce</a:t>
            </a:r>
            <a:r>
              <a:rPr lang="en-US" sz="2800" dirty="0">
                <a:latin typeface="Calibri"/>
              </a:rPr>
              <a:t> </a:t>
            </a:r>
            <a:r>
              <a:rPr lang="ro-RO" sz="2800" dirty="0">
                <a:latin typeface="Calibri"/>
              </a:rPr>
              <a:t>î</a:t>
            </a:r>
            <a:r>
              <a:rPr lang="en-US" sz="2800" dirty="0" err="1">
                <a:latin typeface="Calibri"/>
              </a:rPr>
              <a:t>ndeplinesc</a:t>
            </a:r>
            <a:r>
              <a:rPr lang="en-US" sz="2800" dirty="0">
                <a:latin typeface="Calibri"/>
              </a:rPr>
              <a:t> </a:t>
            </a:r>
            <a:r>
              <a:rPr lang="en-US" sz="2800" dirty="0" err="1">
                <a:latin typeface="Calibri"/>
              </a:rPr>
              <a:t>criteriile</a:t>
            </a:r>
            <a:r>
              <a:rPr lang="en-US" sz="2800" dirty="0">
                <a:latin typeface="Calibri"/>
              </a:rPr>
              <a:t> </a:t>
            </a:r>
            <a:r>
              <a:rPr lang="en-US" sz="2800" dirty="0" err="1">
                <a:latin typeface="Calibri"/>
              </a:rPr>
              <a:t>prezentate</a:t>
            </a:r>
            <a:br>
              <a:rPr lang="ro-RO" sz="2800" dirty="0"/>
            </a:br>
            <a:endParaRPr lang="en-US" sz="2800"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0246" b="10746"/>
          <a:stretch/>
        </p:blipFill>
        <p:spPr>
          <a:xfrm>
            <a:off x="1473546" y="1838631"/>
            <a:ext cx="9402223" cy="4827639"/>
          </a:xfrm>
          <a:prstGeom prst="rect">
            <a:avLst/>
          </a:prstGeom>
        </p:spPr>
      </p:pic>
      <p:sp>
        <p:nvSpPr>
          <p:cNvPr id="3" name="TextBox 2"/>
          <p:cNvSpPr txBox="1"/>
          <p:nvPr/>
        </p:nvSpPr>
        <p:spPr>
          <a:xfrm>
            <a:off x="4394542" y="766298"/>
            <a:ext cx="4562168" cy="523220"/>
          </a:xfrm>
          <a:prstGeom prst="rect">
            <a:avLst/>
          </a:prstGeom>
          <a:noFill/>
        </p:spPr>
        <p:txBody>
          <a:bodyPr wrap="square" rtlCol="0">
            <a:spAutoFit/>
          </a:bodyPr>
          <a:lstStyle/>
          <a:p>
            <a:r>
              <a:rPr lang="ro-RO" sz="2800" dirty="0">
                <a:solidFill>
                  <a:srgbClr val="000000"/>
                </a:solidFill>
                <a:latin typeface="Calibri"/>
              </a:rPr>
              <a:t>Propunerile inițiale</a:t>
            </a:r>
          </a:p>
        </p:txBody>
      </p:sp>
    </p:spTree>
    <p:extLst>
      <p:ext uri="{BB962C8B-B14F-4D97-AF65-F5344CB8AC3E}">
        <p14:creationId xmlns:p14="http://schemas.microsoft.com/office/powerpoint/2010/main" val="10678545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noGrp="1"/>
          </p:cNvSpPr>
          <p:nvPr>
            <p:ph idx="1"/>
          </p:nvPr>
        </p:nvSpPr>
        <p:spPr>
          <a:xfrm>
            <a:off x="568712" y="693019"/>
            <a:ext cx="3914078" cy="3916910"/>
          </a:xfrm>
        </p:spPr>
        <p:txBody>
          <a:bodyPr>
            <a:normAutofit fontScale="92500" lnSpcReduction="20000"/>
          </a:bodyPr>
          <a:lstStyle/>
          <a:p>
            <a:pPr marL="0" indent="0">
              <a:buNone/>
            </a:pPr>
            <a:r>
              <a:rPr lang="ro-RO" dirty="0"/>
              <a:t>Zona 1 cuprinde:</a:t>
            </a:r>
          </a:p>
          <a:p>
            <a:pPr marL="0" indent="0">
              <a:buNone/>
            </a:pPr>
            <a:endParaRPr lang="ro-RO" dirty="0"/>
          </a:p>
          <a:p>
            <a:pPr marL="0" indent="0">
              <a:buNone/>
            </a:pPr>
            <a:endParaRPr lang="ro-RO" dirty="0"/>
          </a:p>
          <a:p>
            <a:pPr>
              <a:buFontTx/>
              <a:buChar char="-"/>
            </a:pPr>
            <a:r>
              <a:rPr lang="ro-RO" dirty="0"/>
              <a:t>intersecția Piața Unirii și tronson de la intersecție până la intersecția arterelor: Bulevardul General Vasile Milea (E68), Calea Dumbrăvii și strada Constantin Noica, pe E 68.</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0489" y="693019"/>
            <a:ext cx="7426425" cy="4177364"/>
          </a:xfrm>
          <a:prstGeom prst="rect">
            <a:avLst/>
          </a:prstGeom>
        </p:spPr>
      </p:pic>
      <p:sp>
        <p:nvSpPr>
          <p:cNvPr id="5" name="TextBox 4"/>
          <p:cNvSpPr txBox="1"/>
          <p:nvPr/>
        </p:nvSpPr>
        <p:spPr>
          <a:xfrm>
            <a:off x="5832724" y="170955"/>
            <a:ext cx="4562168" cy="523220"/>
          </a:xfrm>
          <a:prstGeom prst="rect">
            <a:avLst/>
          </a:prstGeom>
          <a:noFill/>
        </p:spPr>
        <p:txBody>
          <a:bodyPr wrap="square" rtlCol="0">
            <a:spAutoFit/>
          </a:bodyPr>
          <a:lstStyle/>
          <a:p>
            <a:r>
              <a:rPr lang="ro-RO" sz="2800" dirty="0">
                <a:solidFill>
                  <a:srgbClr val="000000"/>
                </a:solidFill>
                <a:latin typeface="Calibri"/>
              </a:rPr>
              <a:t>Propunereile inițiale</a:t>
            </a:r>
          </a:p>
        </p:txBody>
      </p:sp>
      <p:sp>
        <p:nvSpPr>
          <p:cNvPr id="2" name="Rectangle 1"/>
          <p:cNvSpPr/>
          <p:nvPr/>
        </p:nvSpPr>
        <p:spPr>
          <a:xfrm>
            <a:off x="9118158" y="2466808"/>
            <a:ext cx="583814" cy="369332"/>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r>
              <a:rPr lang="ro-RO" dirty="0"/>
              <a:t>E 68</a:t>
            </a:r>
          </a:p>
        </p:txBody>
      </p:sp>
    </p:spTree>
    <p:extLst>
      <p:ext uri="{BB962C8B-B14F-4D97-AF65-F5344CB8AC3E}">
        <p14:creationId xmlns:p14="http://schemas.microsoft.com/office/powerpoint/2010/main" val="42235948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425152" cy="4739148"/>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346" t="14771" r="66667" b="34485"/>
          <a:stretch/>
        </p:blipFill>
        <p:spPr>
          <a:xfrm>
            <a:off x="917343" y="4481633"/>
            <a:ext cx="2762865" cy="236656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9884" y="2269715"/>
            <a:ext cx="8082116" cy="4546190"/>
          </a:xfrm>
          <a:prstGeom prst="rect">
            <a:avLst/>
          </a:prstGeom>
        </p:spPr>
      </p:pic>
      <p:cxnSp>
        <p:nvCxnSpPr>
          <p:cNvPr id="5" name="Straight Connector 4"/>
          <p:cNvCxnSpPr/>
          <p:nvPr/>
        </p:nvCxnSpPr>
        <p:spPr>
          <a:xfrm flipH="1" flipV="1">
            <a:off x="5152103" y="894735"/>
            <a:ext cx="3893575" cy="2684208"/>
          </a:xfrm>
          <a:prstGeom prst="line">
            <a:avLst/>
          </a:prstGeom>
          <a:ln>
            <a:solidFill>
              <a:srgbClr val="580000"/>
            </a:solidFill>
          </a:ln>
        </p:spPr>
        <p:style>
          <a:lnRef idx="3">
            <a:schemeClr val="accent5"/>
          </a:lnRef>
          <a:fillRef idx="0">
            <a:schemeClr val="accent5"/>
          </a:fillRef>
          <a:effectRef idx="2">
            <a:schemeClr val="accent5"/>
          </a:effectRef>
          <a:fontRef idx="minor">
            <a:schemeClr val="tx1"/>
          </a:fontRef>
        </p:style>
      </p:cxnSp>
      <p:cxnSp>
        <p:nvCxnSpPr>
          <p:cNvPr id="10" name="Straight Connector 9"/>
          <p:cNvCxnSpPr/>
          <p:nvPr/>
        </p:nvCxnSpPr>
        <p:spPr>
          <a:xfrm>
            <a:off x="1858297" y="3195484"/>
            <a:ext cx="5614219" cy="1543664"/>
          </a:xfrm>
          <a:prstGeom prst="line">
            <a:avLst/>
          </a:prstGeom>
          <a:ln>
            <a:solidFill>
              <a:srgbClr val="580000"/>
            </a:solidFill>
          </a:ln>
        </p:spPr>
        <p:style>
          <a:lnRef idx="3">
            <a:schemeClr val="accent5"/>
          </a:lnRef>
          <a:fillRef idx="0">
            <a:schemeClr val="accent5"/>
          </a:fillRef>
          <a:effectRef idx="2">
            <a:schemeClr val="accent5"/>
          </a:effectRef>
          <a:fontRef idx="minor">
            <a:schemeClr val="tx1"/>
          </a:fontRef>
        </p:style>
      </p:cxnSp>
      <p:sp>
        <p:nvSpPr>
          <p:cNvPr id="13" name="TextBox 12"/>
          <p:cNvSpPr txBox="1"/>
          <p:nvPr/>
        </p:nvSpPr>
        <p:spPr>
          <a:xfrm rot="19512048">
            <a:off x="2020453" y="1683463"/>
            <a:ext cx="2758447" cy="369332"/>
          </a:xfrm>
          <a:prstGeom prst="rect">
            <a:avLst/>
          </a:prstGeom>
          <a:noFill/>
        </p:spPr>
        <p:txBody>
          <a:bodyPr wrap="none" rtlCol="0">
            <a:spAutoFit/>
          </a:bodyPr>
          <a:lstStyle/>
          <a:p>
            <a:r>
              <a:rPr lang="ro-RO" dirty="0"/>
              <a:t>Bulevardul Corneliu Coposu</a:t>
            </a:r>
          </a:p>
        </p:txBody>
      </p:sp>
      <p:sp>
        <p:nvSpPr>
          <p:cNvPr id="14" name="TextBox 13"/>
          <p:cNvSpPr txBox="1"/>
          <p:nvPr/>
        </p:nvSpPr>
        <p:spPr>
          <a:xfrm>
            <a:off x="5761703" y="580102"/>
            <a:ext cx="5855990" cy="523220"/>
          </a:xfrm>
          <a:prstGeom prst="rect">
            <a:avLst/>
          </a:prstGeom>
          <a:noFill/>
        </p:spPr>
        <p:txBody>
          <a:bodyPr wrap="square" rtlCol="0">
            <a:spAutoFit/>
          </a:bodyPr>
          <a:lstStyle/>
          <a:p>
            <a:r>
              <a:rPr lang="ro-RO" sz="2800" dirty="0">
                <a:solidFill>
                  <a:srgbClr val="000000"/>
                </a:solidFill>
                <a:latin typeface="Calibri"/>
              </a:rPr>
              <a:t>Propunereile actualizate pentru zona 1</a:t>
            </a:r>
          </a:p>
        </p:txBody>
      </p:sp>
      <p:sp>
        <p:nvSpPr>
          <p:cNvPr id="9" name="Rectangle 8"/>
          <p:cNvSpPr/>
          <p:nvPr/>
        </p:nvSpPr>
        <p:spPr>
          <a:xfrm>
            <a:off x="5934438" y="5155936"/>
            <a:ext cx="487633" cy="253916"/>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ro-RO" sz="1050" dirty="0"/>
              <a:t>E 68</a:t>
            </a:r>
          </a:p>
        </p:txBody>
      </p:sp>
      <p:cxnSp>
        <p:nvCxnSpPr>
          <p:cNvPr id="4" name="Straight Arrow Connector 3"/>
          <p:cNvCxnSpPr/>
          <p:nvPr/>
        </p:nvCxnSpPr>
        <p:spPr>
          <a:xfrm flipV="1">
            <a:off x="6444762" y="4919295"/>
            <a:ext cx="1090246" cy="39995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 name="TextBox 10"/>
          <p:cNvSpPr txBox="1"/>
          <p:nvPr/>
        </p:nvSpPr>
        <p:spPr>
          <a:xfrm>
            <a:off x="717040" y="2763712"/>
            <a:ext cx="1336430" cy="646331"/>
          </a:xfrm>
          <a:prstGeom prst="rect">
            <a:avLst/>
          </a:prstGeom>
          <a:noFill/>
        </p:spPr>
        <p:txBody>
          <a:bodyPr wrap="square" rtlCol="0">
            <a:spAutoFit/>
          </a:bodyPr>
          <a:lstStyle/>
          <a:p>
            <a:r>
              <a:rPr lang="ro-RO" dirty="0"/>
              <a:t>intersecția Piața Unirii</a:t>
            </a:r>
            <a:endParaRPr lang="en-US" dirty="0"/>
          </a:p>
        </p:txBody>
      </p:sp>
      <p:sp>
        <p:nvSpPr>
          <p:cNvPr id="12" name="Rectangle 11"/>
          <p:cNvSpPr/>
          <p:nvPr/>
        </p:nvSpPr>
        <p:spPr>
          <a:xfrm>
            <a:off x="8457778" y="1189069"/>
            <a:ext cx="3820967" cy="923330"/>
          </a:xfrm>
          <a:prstGeom prst="rect">
            <a:avLst/>
          </a:prstGeom>
        </p:spPr>
        <p:txBody>
          <a:bodyPr wrap="square">
            <a:spAutoFit/>
          </a:bodyPr>
          <a:lstStyle/>
          <a:p>
            <a:r>
              <a:rPr lang="ro-RO" dirty="0"/>
              <a:t>intersecția arterelor: Strada Constituției, </a:t>
            </a:r>
            <a:r>
              <a:rPr lang="ro-RO" b="1" u="sng" dirty="0"/>
              <a:t>Bulevardul Corneliu Coposu</a:t>
            </a:r>
            <a:r>
              <a:rPr lang="ro-RO" dirty="0"/>
              <a:t>, strada Hermann Oberth.</a:t>
            </a:r>
            <a:endParaRPr lang="en-US" dirty="0"/>
          </a:p>
        </p:txBody>
      </p:sp>
      <p:cxnSp>
        <p:nvCxnSpPr>
          <p:cNvPr id="17" name="Straight Connector 16"/>
          <p:cNvCxnSpPr/>
          <p:nvPr/>
        </p:nvCxnSpPr>
        <p:spPr>
          <a:xfrm flipH="1" flipV="1">
            <a:off x="8689699" y="2465040"/>
            <a:ext cx="378670" cy="1051883"/>
          </a:xfrm>
          <a:prstGeom prst="line">
            <a:avLst/>
          </a:prstGeom>
          <a:ln>
            <a:solidFill>
              <a:srgbClr val="580000"/>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681047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482" cy="6856021"/>
          </a:xfrm>
          <a:prstGeom prst="rect">
            <a:avLst/>
          </a:prstGeom>
        </p:spPr>
      </p:pic>
      <p:sp>
        <p:nvSpPr>
          <p:cNvPr id="2" name="Title 1"/>
          <p:cNvSpPr txBox="1">
            <a:spLocks noGrp="1"/>
          </p:cNvSpPr>
          <p:nvPr>
            <p:ph type="title"/>
          </p:nvPr>
        </p:nvSpPr>
        <p:spPr>
          <a:xfrm>
            <a:off x="105280" y="121114"/>
            <a:ext cx="11286667" cy="443486"/>
          </a:xfrm>
        </p:spPr>
        <p:txBody>
          <a:bodyPr anchor="t">
            <a:noAutofit/>
          </a:bodyPr>
          <a:lstStyle/>
          <a:p>
            <a:pPr lvl="0"/>
            <a:r>
              <a:rPr lang="ro-RO" sz="4000" b="1" dirty="0"/>
              <a:t>ZONA SIBIU </a:t>
            </a:r>
            <a:br>
              <a:rPr lang="ro-RO" sz="4000" b="1" dirty="0"/>
            </a:br>
            <a:r>
              <a:rPr lang="ro-RO" sz="4000" b="1" dirty="0"/>
              <a:t>SITUAȚIE EXISTENTĂ</a:t>
            </a:r>
            <a:endParaRPr lang="en-US" sz="4000" b="1" dirty="0"/>
          </a:p>
        </p:txBody>
      </p:sp>
      <p:graphicFrame>
        <p:nvGraphicFramePr>
          <p:cNvPr id="5" name="Table 4"/>
          <p:cNvGraphicFramePr>
            <a:graphicFrameLocks noGrp="1"/>
          </p:cNvGraphicFramePr>
          <p:nvPr>
            <p:extLst>
              <p:ext uri="{D42A27DB-BD31-4B8C-83A1-F6EECF244321}">
                <p14:modId xmlns:p14="http://schemas.microsoft.com/office/powerpoint/2010/main" val="3922486730"/>
              </p:ext>
            </p:extLst>
          </p:nvPr>
        </p:nvGraphicFramePr>
        <p:xfrm>
          <a:off x="5748613" y="4482904"/>
          <a:ext cx="6439869" cy="1737360"/>
        </p:xfrm>
        <a:graphic>
          <a:graphicData uri="http://schemas.openxmlformats.org/drawingml/2006/table">
            <a:tbl>
              <a:tblPr firstRow="1" bandRow="1">
                <a:tableStyleId>{5C22544A-7EE6-4342-B048-85BDC9FD1C3A}</a:tableStyleId>
              </a:tblPr>
              <a:tblGrid>
                <a:gridCol w="1465510">
                  <a:extLst>
                    <a:ext uri="{9D8B030D-6E8A-4147-A177-3AD203B41FA5}">
                      <a16:colId xmlns:a16="http://schemas.microsoft.com/office/drawing/2014/main" val="1915248521"/>
                    </a:ext>
                  </a:extLst>
                </a:gridCol>
                <a:gridCol w="763855">
                  <a:extLst>
                    <a:ext uri="{9D8B030D-6E8A-4147-A177-3AD203B41FA5}">
                      <a16:colId xmlns:a16="http://schemas.microsoft.com/office/drawing/2014/main" val="483327071"/>
                    </a:ext>
                  </a:extLst>
                </a:gridCol>
                <a:gridCol w="717520">
                  <a:extLst>
                    <a:ext uri="{9D8B030D-6E8A-4147-A177-3AD203B41FA5}">
                      <a16:colId xmlns:a16="http://schemas.microsoft.com/office/drawing/2014/main" val="2990433128"/>
                    </a:ext>
                  </a:extLst>
                </a:gridCol>
                <a:gridCol w="3492984">
                  <a:extLst>
                    <a:ext uri="{9D8B030D-6E8A-4147-A177-3AD203B41FA5}">
                      <a16:colId xmlns:a16="http://schemas.microsoft.com/office/drawing/2014/main" val="4113189283"/>
                    </a:ext>
                  </a:extLst>
                </a:gridCol>
              </a:tblGrid>
              <a:tr h="458385">
                <a:tc>
                  <a:txBody>
                    <a:bodyPr/>
                    <a:lstStyle/>
                    <a:p>
                      <a:r>
                        <a:rPr lang="ro-RO" sz="1400" dirty="0">
                          <a:solidFill>
                            <a:schemeClr val="tx1"/>
                          </a:solidFill>
                        </a:rPr>
                        <a:t>STAȚIE MONITORIZARE</a:t>
                      </a:r>
                    </a:p>
                  </a:txBody>
                  <a:tcPr/>
                </a:tc>
                <a:tc>
                  <a:txBody>
                    <a:bodyPr/>
                    <a:lstStyle/>
                    <a:p>
                      <a:r>
                        <a:rPr lang="ro-RO" sz="1400" dirty="0">
                          <a:solidFill>
                            <a:schemeClr val="tx1"/>
                          </a:solidFill>
                        </a:rPr>
                        <a:t>Tip stație</a:t>
                      </a:r>
                    </a:p>
                  </a:txBody>
                  <a:tcPr/>
                </a:tc>
                <a:tc>
                  <a:txBody>
                    <a:bodyPr/>
                    <a:lstStyle/>
                    <a:p>
                      <a:r>
                        <a:rPr lang="ro-RO" sz="1400" dirty="0">
                          <a:solidFill>
                            <a:schemeClr val="tx1"/>
                          </a:solidFill>
                        </a:rPr>
                        <a:t>Tip arie</a:t>
                      </a:r>
                    </a:p>
                  </a:txBody>
                  <a:tcPr/>
                </a:tc>
                <a:tc>
                  <a:txBody>
                    <a:bodyPr/>
                    <a:lstStyle/>
                    <a:p>
                      <a:r>
                        <a:rPr lang="ro-RO" sz="1400" dirty="0">
                          <a:solidFill>
                            <a:schemeClr val="tx1"/>
                          </a:solidFill>
                        </a:rPr>
                        <a:t>Localitate și adresa</a:t>
                      </a:r>
                    </a:p>
                  </a:txBody>
                  <a:tcPr/>
                </a:tc>
                <a:extLst>
                  <a:ext uri="{0D108BD9-81ED-4DB2-BD59-A6C34878D82A}">
                    <a16:rowId xmlns:a16="http://schemas.microsoft.com/office/drawing/2014/main" val="2514757017"/>
                  </a:ext>
                </a:extLst>
              </a:tr>
              <a:tr h="269638">
                <a:tc>
                  <a:txBody>
                    <a:bodyPr/>
                    <a:lstStyle/>
                    <a:p>
                      <a:r>
                        <a:rPr lang="ro-RO" sz="1400" b="1" dirty="0"/>
                        <a:t>SB-1</a:t>
                      </a:r>
                    </a:p>
                  </a:txBody>
                  <a:tcPr/>
                </a:tc>
                <a:tc>
                  <a:txBody>
                    <a:bodyPr/>
                    <a:lstStyle/>
                    <a:p>
                      <a:r>
                        <a:rPr lang="ro-RO" sz="1400" b="1" dirty="0"/>
                        <a:t>F</a:t>
                      </a:r>
                    </a:p>
                  </a:txBody>
                  <a:tcPr/>
                </a:tc>
                <a:tc>
                  <a:txBody>
                    <a:bodyPr/>
                    <a:lstStyle/>
                    <a:p>
                      <a:r>
                        <a:rPr lang="ro-RO" sz="1400" b="1" dirty="0"/>
                        <a:t>U</a:t>
                      </a:r>
                    </a:p>
                  </a:txBody>
                  <a:tcPr/>
                </a:tc>
                <a:tc>
                  <a:txBody>
                    <a:bodyPr/>
                    <a:lstStyle/>
                    <a:p>
                      <a:r>
                        <a:rPr lang="ro-RO" sz="1400" b="1" dirty="0"/>
                        <a:t>Municipiul Sibiu</a:t>
                      </a:r>
                      <a:r>
                        <a:rPr lang="ro-RO" sz="1400" dirty="0"/>
                        <a:t>, Strada Hipodromului nr. 2A</a:t>
                      </a:r>
                    </a:p>
                  </a:txBody>
                  <a:tcPr/>
                </a:tc>
                <a:extLst>
                  <a:ext uri="{0D108BD9-81ED-4DB2-BD59-A6C34878D82A}">
                    <a16:rowId xmlns:a16="http://schemas.microsoft.com/office/drawing/2014/main" val="1935329243"/>
                  </a:ext>
                </a:extLst>
              </a:tr>
              <a:tr h="269638">
                <a:tc>
                  <a:txBody>
                    <a:bodyPr/>
                    <a:lstStyle/>
                    <a:p>
                      <a:r>
                        <a:rPr lang="ro-RO" sz="1400" b="1" dirty="0"/>
                        <a:t>SB-2</a:t>
                      </a:r>
                    </a:p>
                  </a:txBody>
                  <a:tcPr/>
                </a:tc>
                <a:tc>
                  <a:txBody>
                    <a:bodyPr/>
                    <a:lstStyle/>
                    <a:p>
                      <a:r>
                        <a:rPr lang="ro-RO" sz="1400" b="1" dirty="0"/>
                        <a:t>I</a:t>
                      </a:r>
                    </a:p>
                  </a:txBody>
                  <a:tcPr/>
                </a:tc>
                <a:tc>
                  <a:txBody>
                    <a:bodyPr/>
                    <a:lstStyle/>
                    <a:p>
                      <a:r>
                        <a:rPr lang="ro-RO" sz="1400" b="1" dirty="0"/>
                        <a:t>S</a:t>
                      </a:r>
                    </a:p>
                  </a:txBody>
                  <a:tcPr/>
                </a:tc>
                <a:tc>
                  <a:txBody>
                    <a:bodyPr/>
                    <a:lstStyle/>
                    <a:p>
                      <a:r>
                        <a:rPr lang="ro-RO" sz="1400" b="1" dirty="0"/>
                        <a:t>Municipiul Sibiu</a:t>
                      </a:r>
                      <a:r>
                        <a:rPr lang="ro-RO" sz="1400" dirty="0"/>
                        <a:t>, Strada</a:t>
                      </a:r>
                      <a:r>
                        <a:rPr lang="ro-RO" sz="1400" baseline="0" dirty="0"/>
                        <a:t> Oțelarilor</a:t>
                      </a:r>
                      <a:endParaRPr lang="ro-RO" sz="1400" dirty="0"/>
                    </a:p>
                  </a:txBody>
                  <a:tcPr/>
                </a:tc>
                <a:extLst>
                  <a:ext uri="{0D108BD9-81ED-4DB2-BD59-A6C34878D82A}">
                    <a16:rowId xmlns:a16="http://schemas.microsoft.com/office/drawing/2014/main" val="2551127859"/>
                  </a:ext>
                </a:extLst>
              </a:tr>
              <a:tr h="269638">
                <a:tc>
                  <a:txBody>
                    <a:bodyPr/>
                    <a:lstStyle/>
                    <a:p>
                      <a:r>
                        <a:rPr lang="ro-RO" sz="1400" dirty="0"/>
                        <a:t>SB-3</a:t>
                      </a:r>
                      <a:endParaRPr lang="en-US" sz="1400" dirty="0"/>
                    </a:p>
                  </a:txBody>
                  <a:tcPr/>
                </a:tc>
                <a:tc>
                  <a:txBody>
                    <a:bodyPr/>
                    <a:lstStyle/>
                    <a:p>
                      <a:r>
                        <a:rPr lang="ro-RO" sz="1400" dirty="0"/>
                        <a:t>I</a:t>
                      </a:r>
                      <a:endParaRPr lang="en-US" sz="1400" dirty="0"/>
                    </a:p>
                  </a:txBody>
                  <a:tcPr/>
                </a:tc>
                <a:tc>
                  <a:txBody>
                    <a:bodyPr/>
                    <a:lstStyle/>
                    <a:p>
                      <a:r>
                        <a:rPr lang="ro-RO" sz="1400" dirty="0"/>
                        <a:t>U</a:t>
                      </a:r>
                      <a:r>
                        <a:rPr lang="ro-RO" sz="1400" dirty="0">
                          <a:hlinkClick r:id="rId3" action="ppaction://hlinksldjump"/>
                        </a:rPr>
                        <a:t>*</a:t>
                      </a:r>
                      <a:endParaRPr lang="en-US" sz="1400" dirty="0"/>
                    </a:p>
                  </a:txBody>
                  <a:tcPr/>
                </a:tc>
                <a:tc>
                  <a:txBody>
                    <a:bodyPr/>
                    <a:lstStyle/>
                    <a:p>
                      <a:r>
                        <a:rPr lang="ro-RO" sz="1400" b="1" dirty="0"/>
                        <a:t>Oraș</a:t>
                      </a:r>
                      <a:r>
                        <a:rPr lang="ro-RO" sz="1400" b="1" baseline="0" dirty="0"/>
                        <a:t> </a:t>
                      </a:r>
                      <a:r>
                        <a:rPr lang="ro-RO" sz="1400" b="1" dirty="0"/>
                        <a:t>Copșa</a:t>
                      </a:r>
                      <a:r>
                        <a:rPr lang="ro-RO" sz="1400" b="1" baseline="0" dirty="0"/>
                        <a:t> Mică</a:t>
                      </a:r>
                      <a:r>
                        <a:rPr lang="ro-RO" sz="1400" baseline="0" dirty="0"/>
                        <a:t>,</a:t>
                      </a:r>
                      <a:endParaRPr lang="en-US" sz="1400" dirty="0"/>
                    </a:p>
                  </a:txBody>
                  <a:tcPr/>
                </a:tc>
                <a:extLst>
                  <a:ext uri="{0D108BD9-81ED-4DB2-BD59-A6C34878D82A}">
                    <a16:rowId xmlns:a16="http://schemas.microsoft.com/office/drawing/2014/main" val="1865442488"/>
                  </a:ext>
                </a:extLst>
              </a:tr>
              <a:tr h="269638">
                <a:tc>
                  <a:txBody>
                    <a:bodyPr/>
                    <a:lstStyle/>
                    <a:p>
                      <a:r>
                        <a:rPr lang="ro-RO" sz="1400" dirty="0"/>
                        <a:t>SB-4</a:t>
                      </a:r>
                      <a:endParaRPr lang="en-US" sz="1400" dirty="0"/>
                    </a:p>
                  </a:txBody>
                  <a:tcPr/>
                </a:tc>
                <a:tc>
                  <a:txBody>
                    <a:bodyPr/>
                    <a:lstStyle/>
                    <a:p>
                      <a:r>
                        <a:rPr lang="ro-RO" sz="1400" dirty="0"/>
                        <a:t>I</a:t>
                      </a:r>
                      <a:endParaRPr lang="en-US" sz="1400" dirty="0"/>
                    </a:p>
                  </a:txBody>
                  <a:tcPr/>
                </a:tc>
                <a:tc>
                  <a:txBody>
                    <a:bodyPr/>
                    <a:lstStyle/>
                    <a:p>
                      <a:r>
                        <a:rPr lang="ro-RO" sz="1400" dirty="0"/>
                        <a:t>S</a:t>
                      </a:r>
                      <a:endParaRPr lang="en-US" sz="1400" dirty="0"/>
                    </a:p>
                  </a:txBody>
                  <a:tcPr/>
                </a:tc>
                <a:tc>
                  <a:txBody>
                    <a:bodyPr/>
                    <a:lstStyle/>
                    <a:p>
                      <a:r>
                        <a:rPr lang="ro-RO" sz="1400" b="1" dirty="0"/>
                        <a:t>Municipiul Mediaș</a:t>
                      </a:r>
                      <a:r>
                        <a:rPr lang="ro-RO" sz="1400" dirty="0"/>
                        <a:t>, </a:t>
                      </a:r>
                      <a:endParaRPr lang="en-US" sz="1400" dirty="0"/>
                    </a:p>
                  </a:txBody>
                  <a:tcPr/>
                </a:tc>
                <a:extLst>
                  <a:ext uri="{0D108BD9-81ED-4DB2-BD59-A6C34878D82A}">
                    <a16:rowId xmlns:a16="http://schemas.microsoft.com/office/drawing/2014/main" val="817191618"/>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856" y="465622"/>
            <a:ext cx="11364228" cy="6392378"/>
          </a:xfrm>
          <a:prstGeom prst="rect">
            <a:avLst/>
          </a:prstGeom>
        </p:spPr>
      </p:pic>
      <p:sp>
        <p:nvSpPr>
          <p:cNvPr id="3" name="Content Placeholder 2"/>
          <p:cNvSpPr txBox="1">
            <a:spLocks noGrp="1"/>
          </p:cNvSpPr>
          <p:nvPr>
            <p:ph idx="1"/>
          </p:nvPr>
        </p:nvSpPr>
        <p:spPr>
          <a:xfrm>
            <a:off x="115503" y="253866"/>
            <a:ext cx="4784842" cy="423512"/>
          </a:xfrm>
        </p:spPr>
        <p:txBody>
          <a:bodyPr>
            <a:normAutofit fontScale="92500" lnSpcReduction="10000"/>
          </a:bodyPr>
          <a:lstStyle/>
          <a:p>
            <a:pPr marL="0" indent="0">
              <a:buNone/>
            </a:pPr>
            <a:r>
              <a:rPr lang="ro-RO" dirty="0"/>
              <a:t>Zona 2 cuprinde:</a:t>
            </a:r>
          </a:p>
        </p:txBody>
      </p:sp>
      <p:sp>
        <p:nvSpPr>
          <p:cNvPr id="5" name="Rectangle 4"/>
          <p:cNvSpPr/>
          <p:nvPr/>
        </p:nvSpPr>
        <p:spPr>
          <a:xfrm>
            <a:off x="1104111" y="1516754"/>
            <a:ext cx="3039102" cy="369332"/>
          </a:xfrm>
          <a:prstGeom prst="rect">
            <a:avLst/>
          </a:prstGeom>
        </p:spPr>
        <p:txBody>
          <a:bodyPr wrap="none">
            <a:spAutoFit/>
          </a:bodyPr>
          <a:lstStyle/>
          <a:p>
            <a:pPr>
              <a:buFontTx/>
              <a:buChar char="-"/>
            </a:pPr>
            <a:r>
              <a:rPr lang="ro-RO" dirty="0"/>
              <a:t>intersecția Piața Aurel Vlaicu, </a:t>
            </a:r>
          </a:p>
        </p:txBody>
      </p:sp>
      <p:sp>
        <p:nvSpPr>
          <p:cNvPr id="6" name="Rectangle 5"/>
          <p:cNvSpPr/>
          <p:nvPr/>
        </p:nvSpPr>
        <p:spPr>
          <a:xfrm>
            <a:off x="6470970" y="5440990"/>
            <a:ext cx="2561150" cy="369332"/>
          </a:xfrm>
          <a:prstGeom prst="rect">
            <a:avLst/>
          </a:prstGeom>
        </p:spPr>
        <p:txBody>
          <a:bodyPr wrap="none">
            <a:spAutoFit/>
          </a:bodyPr>
          <a:lstStyle/>
          <a:p>
            <a:pPr>
              <a:buFontTx/>
              <a:buChar char="-"/>
            </a:pPr>
            <a:r>
              <a:rPr lang="ro-RO" dirty="0"/>
              <a:t>Intersecția Piața Rahovei</a:t>
            </a:r>
          </a:p>
        </p:txBody>
      </p:sp>
      <p:sp>
        <p:nvSpPr>
          <p:cNvPr id="8" name="Rectangle 7"/>
          <p:cNvSpPr/>
          <p:nvPr/>
        </p:nvSpPr>
        <p:spPr>
          <a:xfrm>
            <a:off x="4489769" y="4023980"/>
            <a:ext cx="2995692" cy="369332"/>
          </a:xfrm>
          <a:prstGeom prst="rect">
            <a:avLst/>
          </a:prstGeom>
        </p:spPr>
        <p:txBody>
          <a:bodyPr wrap="none">
            <a:spAutoFit/>
          </a:bodyPr>
          <a:lstStyle/>
          <a:p>
            <a:pPr>
              <a:buFontTx/>
              <a:buChar char="-"/>
            </a:pPr>
            <a:r>
              <a:rPr lang="ro-RO" dirty="0"/>
              <a:t>Intersecția Piața Conrad Haas</a:t>
            </a:r>
          </a:p>
        </p:txBody>
      </p:sp>
      <p:sp>
        <p:nvSpPr>
          <p:cNvPr id="7" name="TextBox 6"/>
          <p:cNvSpPr txBox="1"/>
          <p:nvPr/>
        </p:nvSpPr>
        <p:spPr>
          <a:xfrm rot="2229146">
            <a:off x="4512672" y="3212263"/>
            <a:ext cx="2574616" cy="369332"/>
          </a:xfrm>
          <a:prstGeom prst="rect">
            <a:avLst/>
          </a:prstGeom>
          <a:noFill/>
        </p:spPr>
        <p:txBody>
          <a:bodyPr wrap="none" rtlCol="0">
            <a:spAutoFit/>
          </a:bodyPr>
          <a:lstStyle/>
          <a:p>
            <a:r>
              <a:rPr lang="ro-RO" dirty="0"/>
              <a:t>Bulevardul Mihai Viteazul</a:t>
            </a:r>
          </a:p>
        </p:txBody>
      </p:sp>
    </p:spTree>
    <p:extLst>
      <p:ext uri="{BB962C8B-B14F-4D97-AF65-F5344CB8AC3E}">
        <p14:creationId xmlns:p14="http://schemas.microsoft.com/office/powerpoint/2010/main" val="39655810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2346" t="14771" r="66667" b="34485"/>
          <a:stretch/>
        </p:blipFill>
        <p:spPr>
          <a:xfrm>
            <a:off x="7848326" y="3986981"/>
            <a:ext cx="3116826" cy="2871019"/>
          </a:xfrm>
          <a:prstGeom prst="rect">
            <a:avLst/>
          </a:prstGeom>
        </p:spPr>
      </p:pic>
      <p:cxnSp>
        <p:nvCxnSpPr>
          <p:cNvPr id="5" name="Straight Connector 4"/>
          <p:cNvCxnSpPr/>
          <p:nvPr/>
        </p:nvCxnSpPr>
        <p:spPr>
          <a:xfrm flipH="1">
            <a:off x="2920181" y="884903"/>
            <a:ext cx="3018503" cy="3323303"/>
          </a:xfrm>
          <a:prstGeom prst="line">
            <a:avLst/>
          </a:prstGeom>
        </p:spPr>
        <p:style>
          <a:lnRef idx="3">
            <a:schemeClr val="dk1"/>
          </a:lnRef>
          <a:fillRef idx="0">
            <a:schemeClr val="dk1"/>
          </a:fillRef>
          <a:effectRef idx="2">
            <a:schemeClr val="dk1"/>
          </a:effectRef>
          <a:fontRef idx="minor">
            <a:schemeClr val="tx1"/>
          </a:fontRef>
        </p:style>
      </p:cxnSp>
      <p:cxnSp>
        <p:nvCxnSpPr>
          <p:cNvPr id="9" name="Straight Connector 8"/>
          <p:cNvCxnSpPr/>
          <p:nvPr/>
        </p:nvCxnSpPr>
        <p:spPr>
          <a:xfrm flipH="1">
            <a:off x="4739148" y="3297495"/>
            <a:ext cx="4534857" cy="2124995"/>
          </a:xfrm>
          <a:prstGeom prst="line">
            <a:avLst/>
          </a:prstGeom>
        </p:spPr>
        <p:style>
          <a:lnRef idx="3">
            <a:schemeClr val="dk1"/>
          </a:lnRef>
          <a:fillRef idx="0">
            <a:schemeClr val="dk1"/>
          </a:fillRef>
          <a:effectRef idx="2">
            <a:schemeClr val="dk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7329" y="0"/>
            <a:ext cx="9104671" cy="512137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57" y="2487561"/>
            <a:ext cx="7769669" cy="4370439"/>
          </a:xfrm>
          <a:prstGeom prst="rect">
            <a:avLst/>
          </a:prstGeom>
        </p:spPr>
      </p:pic>
      <p:cxnSp>
        <p:nvCxnSpPr>
          <p:cNvPr id="11" name="Straight Connector 10"/>
          <p:cNvCxnSpPr/>
          <p:nvPr/>
        </p:nvCxnSpPr>
        <p:spPr>
          <a:xfrm flipH="1">
            <a:off x="2920181" y="884903"/>
            <a:ext cx="3018503" cy="3323303"/>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flipH="1">
            <a:off x="4647928" y="3297495"/>
            <a:ext cx="4626077" cy="2160214"/>
          </a:xfrm>
          <a:prstGeom prst="line">
            <a:avLst/>
          </a:prstGeom>
        </p:spPr>
        <p:style>
          <a:lnRef idx="3">
            <a:schemeClr val="dk1"/>
          </a:lnRef>
          <a:fillRef idx="0">
            <a:schemeClr val="dk1"/>
          </a:fillRef>
          <a:effectRef idx="2">
            <a:schemeClr val="dk1"/>
          </a:effectRef>
          <a:fontRef idx="minor">
            <a:schemeClr val="tx1"/>
          </a:fontRef>
        </p:style>
      </p:cxnSp>
      <p:sp>
        <p:nvSpPr>
          <p:cNvPr id="14" name="TextBox 13"/>
          <p:cNvSpPr txBox="1"/>
          <p:nvPr/>
        </p:nvSpPr>
        <p:spPr>
          <a:xfrm rot="2283953">
            <a:off x="6940618" y="2050925"/>
            <a:ext cx="2521716" cy="369332"/>
          </a:xfrm>
          <a:prstGeom prst="rect">
            <a:avLst/>
          </a:prstGeom>
          <a:noFill/>
        </p:spPr>
        <p:txBody>
          <a:bodyPr wrap="none" rtlCol="0">
            <a:spAutoFit/>
          </a:bodyPr>
          <a:lstStyle/>
          <a:p>
            <a:r>
              <a:rPr lang="ro-RO" dirty="0"/>
              <a:t>Bulevardul Mihai Viteazu</a:t>
            </a:r>
          </a:p>
        </p:txBody>
      </p:sp>
    </p:spTree>
    <p:extLst>
      <p:ext uri="{BB962C8B-B14F-4D97-AF65-F5344CB8AC3E}">
        <p14:creationId xmlns:p14="http://schemas.microsoft.com/office/powerpoint/2010/main" val="2028358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0072" y="131771"/>
            <a:ext cx="12071928" cy="646331"/>
          </a:xfrm>
          <a:prstGeom prst="rect">
            <a:avLst/>
          </a:prstGeom>
        </p:spPr>
        <p:txBody>
          <a:bodyPr wrap="square">
            <a:spAutoFit/>
          </a:bodyPr>
          <a:lstStyle/>
          <a:p>
            <a:pPr marL="0" lvl="2"/>
            <a:r>
              <a:rPr lang="ro-RO" dirty="0"/>
              <a:t>3. </a:t>
            </a:r>
            <a:r>
              <a:rPr lang="ro-RO" b="1" dirty="0"/>
              <a:t>Receptori</a:t>
            </a:r>
            <a:r>
              <a:rPr lang="ro-RO" dirty="0"/>
              <a:t>: populația; în cazul stațiilor de trafic inclusiv infrastructura vulnerabilă la poluare din vecinătatea căilor de trafic intens (spitale, grădinițe, școli, unități de învățământ, centre de îngrijire persoane defavorizate)</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7913" t="17205" r="66275" b="24057"/>
          <a:stretch/>
        </p:blipFill>
        <p:spPr>
          <a:xfrm>
            <a:off x="-30157" y="2665049"/>
            <a:ext cx="2008636" cy="419702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610" y="1020096"/>
            <a:ext cx="10234288" cy="5756787"/>
          </a:xfrm>
          <a:prstGeom prst="rect">
            <a:avLst/>
          </a:prstGeom>
        </p:spPr>
      </p:pic>
      <p:sp>
        <p:nvSpPr>
          <p:cNvPr id="4" name="Oval 3"/>
          <p:cNvSpPr/>
          <p:nvPr/>
        </p:nvSpPr>
        <p:spPr>
          <a:xfrm>
            <a:off x="6499123" y="3657600"/>
            <a:ext cx="1800815" cy="527538"/>
          </a:xfrm>
          <a:prstGeom prst="ellipse">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ro-RO"/>
          </a:p>
        </p:txBody>
      </p:sp>
      <p:cxnSp>
        <p:nvCxnSpPr>
          <p:cNvPr id="7" name="Straight Connector 6"/>
          <p:cNvCxnSpPr>
            <a:endCxn id="4" idx="2"/>
          </p:cNvCxnSpPr>
          <p:nvPr/>
        </p:nvCxnSpPr>
        <p:spPr>
          <a:xfrm flipV="1">
            <a:off x="963561" y="3921369"/>
            <a:ext cx="5535562" cy="1771508"/>
          </a:xfrm>
          <a:prstGeom prst="line">
            <a:avLst/>
          </a:prstGeom>
          <a:ln w="9525" cap="flat" cmpd="sng" algn="ctr">
            <a:solidFill>
              <a:srgbClr val="FFC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 name="Oval 7"/>
          <p:cNvSpPr/>
          <p:nvPr/>
        </p:nvSpPr>
        <p:spPr>
          <a:xfrm rot="19740893">
            <a:off x="3962201" y="3000352"/>
            <a:ext cx="3412141" cy="952884"/>
          </a:xfrm>
          <a:prstGeom prst="ellipse">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ro-RO"/>
          </a:p>
        </p:txBody>
      </p:sp>
      <p:cxnSp>
        <p:nvCxnSpPr>
          <p:cNvPr id="9" name="Straight Connector 8"/>
          <p:cNvCxnSpPr/>
          <p:nvPr/>
        </p:nvCxnSpPr>
        <p:spPr>
          <a:xfrm flipV="1">
            <a:off x="620474" y="3292285"/>
            <a:ext cx="5535562" cy="1794386"/>
          </a:xfrm>
          <a:prstGeom prst="line">
            <a:avLst/>
          </a:prstGeom>
          <a:ln w="9525" cap="flat" cmpd="sng" algn="ctr">
            <a:solidFill>
              <a:srgbClr val="FFC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 name="TextBox 9"/>
          <p:cNvSpPr txBox="1"/>
          <p:nvPr/>
        </p:nvSpPr>
        <p:spPr>
          <a:xfrm>
            <a:off x="3960375" y="1640656"/>
            <a:ext cx="2758447" cy="369332"/>
          </a:xfrm>
          <a:prstGeom prst="rect">
            <a:avLst/>
          </a:prstGeom>
          <a:noFill/>
        </p:spPr>
        <p:txBody>
          <a:bodyPr wrap="none" rtlCol="0">
            <a:spAutoFit/>
          </a:bodyPr>
          <a:lstStyle/>
          <a:p>
            <a:r>
              <a:rPr lang="ro-RO" dirty="0"/>
              <a:t>Bulevardul Corneliu Coposu</a:t>
            </a:r>
          </a:p>
        </p:txBody>
      </p:sp>
      <p:sp>
        <p:nvSpPr>
          <p:cNvPr id="11" name="Oval 10"/>
          <p:cNvSpPr/>
          <p:nvPr/>
        </p:nvSpPr>
        <p:spPr>
          <a:xfrm>
            <a:off x="194376" y="5605796"/>
            <a:ext cx="350747" cy="174162"/>
          </a:xfrm>
          <a:prstGeom prst="ellipse">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ro-RO"/>
          </a:p>
        </p:txBody>
      </p:sp>
      <p:sp>
        <p:nvSpPr>
          <p:cNvPr id="12" name="Oval 11"/>
          <p:cNvSpPr/>
          <p:nvPr/>
        </p:nvSpPr>
        <p:spPr>
          <a:xfrm>
            <a:off x="179722" y="5019637"/>
            <a:ext cx="350747" cy="174162"/>
          </a:xfrm>
          <a:prstGeom prst="ellipse">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ro-RO"/>
          </a:p>
        </p:txBody>
      </p:sp>
      <p:sp>
        <p:nvSpPr>
          <p:cNvPr id="6" name="TextBox 5"/>
          <p:cNvSpPr txBox="1"/>
          <p:nvPr/>
        </p:nvSpPr>
        <p:spPr>
          <a:xfrm>
            <a:off x="114683" y="754992"/>
            <a:ext cx="6119945" cy="369332"/>
          </a:xfrm>
          <a:prstGeom prst="rect">
            <a:avLst/>
          </a:prstGeom>
          <a:noFill/>
        </p:spPr>
        <p:txBody>
          <a:bodyPr wrap="none" rtlCol="0">
            <a:spAutoFit/>
          </a:bodyPr>
          <a:lstStyle/>
          <a:p>
            <a:r>
              <a:rPr lang="ro-RO" b="1" dirty="0">
                <a:solidFill>
                  <a:srgbClr val="FF0000"/>
                </a:solidFill>
              </a:rPr>
              <a:t>H</a:t>
            </a:r>
            <a:r>
              <a:rPr lang="ro-RO" dirty="0"/>
              <a:t>: Spitalul Clinic Județean de Urgență Sibiu, Maternitate, altele </a:t>
            </a:r>
            <a:endParaRPr lang="en-US" dirty="0"/>
          </a:p>
        </p:txBody>
      </p:sp>
    </p:spTree>
    <p:extLst>
      <p:ext uri="{BB962C8B-B14F-4D97-AF65-F5344CB8AC3E}">
        <p14:creationId xmlns:p14="http://schemas.microsoft.com/office/powerpoint/2010/main" val="42339577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0072" y="131771"/>
            <a:ext cx="12071928" cy="646331"/>
          </a:xfrm>
          <a:prstGeom prst="rect">
            <a:avLst/>
          </a:prstGeom>
        </p:spPr>
        <p:txBody>
          <a:bodyPr wrap="square">
            <a:spAutoFit/>
          </a:bodyPr>
          <a:lstStyle/>
          <a:p>
            <a:pPr marL="0" lvl="2"/>
            <a:r>
              <a:rPr lang="ro-RO" dirty="0"/>
              <a:t>3. </a:t>
            </a:r>
            <a:r>
              <a:rPr lang="ro-RO" b="1" dirty="0"/>
              <a:t>Receptori</a:t>
            </a:r>
            <a:r>
              <a:rPr lang="ro-RO" dirty="0"/>
              <a:t>: populația; în cazul stațiilor de trafic inclusiv infrastructura vulnerabilă la poluare din vecinătatea căilor de trafic intens (spitale, grădinițe, școli, unități de învățământ, centre de îngrijire persoane defavorizate)</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7913" t="17205" r="66275" b="24057"/>
          <a:stretch/>
        </p:blipFill>
        <p:spPr>
          <a:xfrm>
            <a:off x="0" y="2660979"/>
            <a:ext cx="2008636" cy="419702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0151" y="1130710"/>
            <a:ext cx="10181849" cy="5727290"/>
          </a:xfrm>
          <a:prstGeom prst="rect">
            <a:avLst/>
          </a:prstGeom>
        </p:spPr>
      </p:pic>
      <p:sp>
        <p:nvSpPr>
          <p:cNvPr id="6" name="TextBox 5"/>
          <p:cNvSpPr txBox="1"/>
          <p:nvPr/>
        </p:nvSpPr>
        <p:spPr>
          <a:xfrm>
            <a:off x="4370673" y="1656289"/>
            <a:ext cx="2521716" cy="369332"/>
          </a:xfrm>
          <a:prstGeom prst="rect">
            <a:avLst/>
          </a:prstGeom>
          <a:noFill/>
        </p:spPr>
        <p:txBody>
          <a:bodyPr wrap="none" rtlCol="0">
            <a:spAutoFit/>
          </a:bodyPr>
          <a:lstStyle/>
          <a:p>
            <a:r>
              <a:rPr lang="ro-RO" dirty="0"/>
              <a:t>Bulevardul Mihai Viteazu</a:t>
            </a:r>
          </a:p>
        </p:txBody>
      </p:sp>
    </p:spTree>
    <p:extLst>
      <p:ext uri="{BB962C8B-B14F-4D97-AF65-F5344CB8AC3E}">
        <p14:creationId xmlns:p14="http://schemas.microsoft.com/office/powerpoint/2010/main" val="2906469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846074839"/>
              </p:ext>
            </p:extLst>
          </p:nvPr>
        </p:nvGraphicFramePr>
        <p:xfrm>
          <a:off x="576190" y="471366"/>
          <a:ext cx="2651760" cy="2451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3362455" y="407205"/>
            <a:ext cx="8569569" cy="923330"/>
          </a:xfrm>
          <a:prstGeom prst="rect">
            <a:avLst/>
          </a:prstGeom>
          <a:noFill/>
        </p:spPr>
        <p:txBody>
          <a:bodyPr wrap="square" rtlCol="0">
            <a:spAutoFit/>
          </a:bodyPr>
          <a:lstStyle/>
          <a:p>
            <a:r>
              <a:rPr lang="ro-RO" dirty="0"/>
              <a:t>În urma suplimentării tipurilor de stații de monitorizare a calității aerului cu o stație de trafic, se vor obține date și informații noi pentru Municipiul Sibiu, referitor la conformarea cu valorile limită pentru poluanții specifici traficului.  </a:t>
            </a:r>
            <a:endParaRPr lang="en-US" dirty="0"/>
          </a:p>
        </p:txBody>
      </p:sp>
      <p:sp>
        <p:nvSpPr>
          <p:cNvPr id="4" name="Rectangle 3"/>
          <p:cNvSpPr/>
          <p:nvPr/>
        </p:nvSpPr>
        <p:spPr>
          <a:xfrm>
            <a:off x="-64477" y="5578568"/>
            <a:ext cx="12115800" cy="1200329"/>
          </a:xfrm>
          <a:prstGeom prst="rect">
            <a:avLst/>
          </a:prstGeom>
        </p:spPr>
        <p:txBody>
          <a:bodyPr wrap="square">
            <a:spAutoFit/>
          </a:bodyPr>
          <a:lstStyle/>
          <a:p>
            <a:r>
              <a:rPr lang="en-US" dirty="0">
                <a:solidFill>
                  <a:srgbClr val="666666"/>
                </a:solidFill>
                <a:latin typeface="Nimbus sans L"/>
              </a:rPr>
              <a:t>Located in close proximity to a road, in a location that should represent the highest concentrations to which the population are exposed to within the zone.</a:t>
            </a:r>
            <a:endParaRPr lang="ro-RO" dirty="0">
              <a:solidFill>
                <a:srgbClr val="666666"/>
              </a:solidFill>
              <a:latin typeface="Nimbus sans L"/>
            </a:endParaRPr>
          </a:p>
          <a:p>
            <a:r>
              <a:rPr lang="en-US" dirty="0">
                <a:solidFill>
                  <a:srgbClr val="666666"/>
                </a:solidFill>
                <a:latin typeface="Nimbus sans L"/>
              </a:rPr>
              <a:t>Located such that the pollution level for the specific pollutant is determined predominantly by the emissions from road traffic (i.e. not ship, railway, airplane, off-road) on distinct major roads.</a:t>
            </a:r>
            <a:endParaRPr lang="en-US" dirty="0"/>
          </a:p>
        </p:txBody>
      </p:sp>
      <p:sp>
        <p:nvSpPr>
          <p:cNvPr id="5" name="TextBox 4"/>
          <p:cNvSpPr txBox="1"/>
          <p:nvPr/>
        </p:nvSpPr>
        <p:spPr>
          <a:xfrm>
            <a:off x="1545550" y="4233795"/>
            <a:ext cx="10025127" cy="923330"/>
          </a:xfrm>
          <a:prstGeom prst="rect">
            <a:avLst/>
          </a:prstGeom>
          <a:noFill/>
        </p:spPr>
        <p:txBody>
          <a:bodyPr wrap="square" rtlCol="0">
            <a:spAutoFit/>
          </a:bodyPr>
          <a:lstStyle/>
          <a:p>
            <a:r>
              <a:rPr lang="ro-RO" dirty="0"/>
              <a:t>Ca persepectivă: având în vedere încadrarea actuală a zonei Sibiu în regim de evaluare C pentru NO2/NOx, de analizat posibilitatea de funcționa/a muta un analizor de oxizi de azot în noua stație de trafic.</a:t>
            </a:r>
          </a:p>
        </p:txBody>
      </p:sp>
      <p:sp>
        <p:nvSpPr>
          <p:cNvPr id="6" name="TextBox 5"/>
          <p:cNvSpPr txBox="1"/>
          <p:nvPr/>
        </p:nvSpPr>
        <p:spPr>
          <a:xfrm>
            <a:off x="2857293" y="2865522"/>
            <a:ext cx="8569569" cy="923330"/>
          </a:xfrm>
          <a:prstGeom prst="rect">
            <a:avLst/>
          </a:prstGeom>
          <a:noFill/>
        </p:spPr>
        <p:txBody>
          <a:bodyPr wrap="square" rtlCol="0">
            <a:spAutoFit/>
          </a:bodyPr>
          <a:lstStyle/>
          <a:p>
            <a:pPr algn="just"/>
            <a:r>
              <a:rPr lang="ro-RO" b="1" dirty="0"/>
              <a:t>Gestionarea calității aerului </a:t>
            </a:r>
            <a:r>
              <a:rPr lang="ro-RO" dirty="0"/>
              <a:t>va avea la bază </a:t>
            </a:r>
            <a:r>
              <a:rPr lang="ro-RO" b="1" dirty="0"/>
              <a:t>analiza Source Apportionment pentru care va exista informația referitoare la nivelul (nivelul cel mai ridicat) în vecinătatea drumurilor la care este expusă populația, </a:t>
            </a:r>
            <a:r>
              <a:rPr lang="ro-RO" dirty="0"/>
              <a:t>obținută pe baza datelor de monitorizare (măsurări fixe).</a:t>
            </a:r>
          </a:p>
        </p:txBody>
      </p:sp>
      <p:sp>
        <p:nvSpPr>
          <p:cNvPr id="7" name="TextBox 6"/>
          <p:cNvSpPr txBox="1"/>
          <p:nvPr/>
        </p:nvSpPr>
        <p:spPr>
          <a:xfrm>
            <a:off x="3362454" y="1467291"/>
            <a:ext cx="8829546" cy="923330"/>
          </a:xfrm>
          <a:prstGeom prst="rect">
            <a:avLst/>
          </a:prstGeom>
          <a:noFill/>
        </p:spPr>
        <p:txBody>
          <a:bodyPr wrap="square" rtlCol="0">
            <a:spAutoFit/>
          </a:bodyPr>
          <a:lstStyle/>
          <a:p>
            <a:r>
              <a:rPr lang="ro-RO" dirty="0"/>
              <a:t>Referitor la populația expusă, menționăm că un aspect de luat în seamă este și caracterul  turistic al orașului Sibiu (populația relevantă nu este doar cea rezidentă, în anumite sezoane se adaugă un număr considerabil de turiști).  </a:t>
            </a:r>
            <a:endParaRPr lang="en-US" dirty="0"/>
          </a:p>
        </p:txBody>
      </p:sp>
    </p:spTree>
    <p:extLst>
      <p:ext uri="{BB962C8B-B14F-4D97-AF65-F5344CB8AC3E}">
        <p14:creationId xmlns:p14="http://schemas.microsoft.com/office/powerpoint/2010/main" val="7255786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2281084"/>
            <a:ext cx="12192001" cy="3046988"/>
          </a:xfrm>
          <a:prstGeom prst="rect">
            <a:avLst/>
          </a:prstGeom>
        </p:spPr>
        <p:txBody>
          <a:bodyPr wrap="square">
            <a:spAutoFit/>
          </a:bodyPr>
          <a:lstStyle/>
          <a:p>
            <a:pPr algn="just"/>
            <a:r>
              <a:rPr lang="en-US" sz="2400" dirty="0">
                <a:solidFill>
                  <a:srgbClr val="222222"/>
                </a:solidFill>
                <a:latin typeface="Open Sans"/>
              </a:rPr>
              <a:t>“</a:t>
            </a:r>
            <a:r>
              <a:rPr lang="ro-RO" sz="2400" dirty="0">
                <a:solidFill>
                  <a:srgbClr val="222222"/>
                </a:solidFill>
                <a:latin typeface="Open Sans"/>
              </a:rPr>
              <a:t>Sibiul pare un oraş sufocat, în care abia mai respirăm din cauza gazelor de eşapament. Numărul de maşini second hand înmatriculate a explodat imediat după ce a fost eliminat timbrul de mediu, în urmă cu un an. Pietonii se plâng că pe marile artere intens circulate de maşini, în anumite intervale orare (7 – 8 şi 16 - 17) aerul este irespirabil. </a:t>
            </a:r>
            <a:r>
              <a:rPr lang="ro-RO" sz="2400" b="1" u="sng" dirty="0">
                <a:solidFill>
                  <a:srgbClr val="222222"/>
                </a:solidFill>
                <a:latin typeface="Open Sans"/>
              </a:rPr>
              <a:t>Șoseaua Alba Iulia, </a:t>
            </a:r>
            <a:r>
              <a:rPr lang="ro-RO" sz="2400" b="1" u="sng" dirty="0">
                <a:solidFill>
                  <a:srgbClr val="FF0000"/>
                </a:solidFill>
                <a:latin typeface="Open Sans"/>
              </a:rPr>
              <a:t>Bulevardele</a:t>
            </a:r>
            <a:r>
              <a:rPr lang="ro-RO" sz="2400" b="1" u="sng" dirty="0">
                <a:solidFill>
                  <a:srgbClr val="222222"/>
                </a:solidFill>
                <a:latin typeface="Open Sans"/>
              </a:rPr>
              <a:t> Vasile Milea, </a:t>
            </a:r>
            <a:r>
              <a:rPr lang="ro-RO" sz="2400" b="1" u="sng" dirty="0">
                <a:solidFill>
                  <a:srgbClr val="FF0000"/>
                </a:solidFill>
                <a:latin typeface="Open Sans"/>
              </a:rPr>
              <a:t>Corneliu Coposu</a:t>
            </a:r>
            <a:r>
              <a:rPr lang="ro-RO" sz="2400" b="1" u="sng" dirty="0">
                <a:solidFill>
                  <a:srgbClr val="222222"/>
                </a:solidFill>
                <a:latin typeface="Open Sans"/>
              </a:rPr>
              <a:t>, </a:t>
            </a:r>
            <a:r>
              <a:rPr lang="ro-RO" sz="2400" b="1" u="sng" dirty="0">
                <a:solidFill>
                  <a:srgbClr val="FF0000"/>
                </a:solidFill>
                <a:latin typeface="Open Sans"/>
              </a:rPr>
              <a:t>Mihai Viteazu</a:t>
            </a:r>
            <a:r>
              <a:rPr lang="ro-RO" sz="2400" b="1" u="sng" dirty="0">
                <a:solidFill>
                  <a:srgbClr val="222222"/>
                </a:solidFill>
                <a:latin typeface="Open Sans"/>
              </a:rPr>
              <a:t>, Calea Dumbrăvii, Calea Cisnădiei sau strada Semaforului </a:t>
            </a:r>
            <a:r>
              <a:rPr lang="ro-RO" sz="2400" dirty="0">
                <a:solidFill>
                  <a:srgbClr val="222222"/>
                </a:solidFill>
                <a:latin typeface="Open Sans"/>
              </a:rPr>
              <a:t>devin, la orele de vârf, adevărate teste ale răbdării pentru şoferi, iar pentru pietoni, spaţii în care se respiră foarte greu.</a:t>
            </a:r>
            <a:r>
              <a:rPr lang="en-US" sz="2400" dirty="0">
                <a:solidFill>
                  <a:srgbClr val="222222"/>
                </a:solidFill>
                <a:latin typeface="Open Sans"/>
              </a:rPr>
              <a:t>”</a:t>
            </a:r>
            <a:r>
              <a:rPr lang="ro-RO" sz="2400" dirty="0">
                <a:solidFill>
                  <a:srgbClr val="222222"/>
                </a:solidFill>
                <a:latin typeface="Open Sans"/>
              </a:rPr>
              <a:t> </a:t>
            </a:r>
            <a:endParaRPr lang="ro-RO" sz="2400" dirty="0"/>
          </a:p>
        </p:txBody>
      </p:sp>
      <p:sp>
        <p:nvSpPr>
          <p:cNvPr id="3" name="Rectangle 2"/>
          <p:cNvSpPr/>
          <p:nvPr/>
        </p:nvSpPr>
        <p:spPr>
          <a:xfrm>
            <a:off x="157316" y="5921851"/>
            <a:ext cx="12034684" cy="523220"/>
          </a:xfrm>
          <a:prstGeom prst="rect">
            <a:avLst/>
          </a:prstGeom>
        </p:spPr>
        <p:txBody>
          <a:bodyPr wrap="square">
            <a:spAutoFit/>
          </a:bodyPr>
          <a:lstStyle/>
          <a:p>
            <a:r>
              <a:rPr lang="ro-RO" sz="1400" dirty="0"/>
              <a:t>https://www.tribuna.ro/stiri/eveniment/sibiul-tot-mai-sufocat-de-masini-si-gaze-de-esapament-agentia-de-mediu-da-asigurari-ca-respiram-un-aer-curat-132496.html</a:t>
            </a:r>
          </a:p>
        </p:txBody>
      </p:sp>
    </p:spTree>
    <p:extLst>
      <p:ext uri="{BB962C8B-B14F-4D97-AF65-F5344CB8AC3E}">
        <p14:creationId xmlns:p14="http://schemas.microsoft.com/office/powerpoint/2010/main" val="28302637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21" y="454002"/>
            <a:ext cx="6098841" cy="343059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2789" y="19622"/>
            <a:ext cx="5938787" cy="3340568"/>
          </a:xfrm>
          <a:prstGeom prst="rect">
            <a:avLst/>
          </a:prstGeom>
        </p:spPr>
      </p:pic>
      <p:sp>
        <p:nvSpPr>
          <p:cNvPr id="9" name="TextBox 8"/>
          <p:cNvSpPr txBox="1"/>
          <p:nvPr/>
        </p:nvSpPr>
        <p:spPr>
          <a:xfrm>
            <a:off x="8108997" y="313687"/>
            <a:ext cx="2758447" cy="369332"/>
          </a:xfrm>
          <a:prstGeom prst="rect">
            <a:avLst/>
          </a:prstGeom>
          <a:noFill/>
        </p:spPr>
        <p:txBody>
          <a:bodyPr wrap="none" rtlCol="0">
            <a:spAutoFit/>
          </a:bodyPr>
          <a:lstStyle/>
          <a:p>
            <a:r>
              <a:rPr lang="ro-RO" dirty="0"/>
              <a:t>Bulevardul Corneliu Coposu</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1413" y="3449931"/>
            <a:ext cx="6192151" cy="3483085"/>
          </a:xfrm>
          <a:prstGeom prst="rect">
            <a:avLst/>
          </a:prstGeom>
        </p:spPr>
      </p:pic>
      <p:sp>
        <p:nvSpPr>
          <p:cNvPr id="5" name="Rounded Rectangle 4"/>
          <p:cNvSpPr/>
          <p:nvPr/>
        </p:nvSpPr>
        <p:spPr>
          <a:xfrm>
            <a:off x="10707329" y="540774"/>
            <a:ext cx="501445" cy="275303"/>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ro-RO"/>
          </a:p>
        </p:txBody>
      </p:sp>
      <p:sp>
        <p:nvSpPr>
          <p:cNvPr id="8" name="Down Arrow 7"/>
          <p:cNvSpPr/>
          <p:nvPr/>
        </p:nvSpPr>
        <p:spPr>
          <a:xfrm rot="259314">
            <a:off x="10670818" y="806539"/>
            <a:ext cx="322060" cy="4072446"/>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ro-RO"/>
          </a:p>
        </p:txBody>
      </p:sp>
      <p:sp>
        <p:nvSpPr>
          <p:cNvPr id="10" name="TextBox 9"/>
          <p:cNvSpPr txBox="1"/>
          <p:nvPr/>
        </p:nvSpPr>
        <p:spPr>
          <a:xfrm>
            <a:off x="7541342" y="6272981"/>
            <a:ext cx="3893758" cy="369332"/>
          </a:xfrm>
          <a:prstGeom prst="rect">
            <a:avLst/>
          </a:prstGeom>
          <a:noFill/>
        </p:spPr>
        <p:txBody>
          <a:bodyPr wrap="none" rtlCol="0">
            <a:spAutoFit/>
          </a:bodyPr>
          <a:lstStyle/>
          <a:p>
            <a:r>
              <a:rPr lang="ro-RO" dirty="0"/>
              <a:t>Data preluării imaginii septembrie 2019</a:t>
            </a:r>
          </a:p>
        </p:txBody>
      </p:sp>
      <p:sp>
        <p:nvSpPr>
          <p:cNvPr id="3" name="Content Placeholder 2"/>
          <p:cNvSpPr txBox="1">
            <a:spLocks noGrp="1"/>
          </p:cNvSpPr>
          <p:nvPr>
            <p:ph idx="1"/>
          </p:nvPr>
        </p:nvSpPr>
        <p:spPr>
          <a:xfrm>
            <a:off x="0" y="48699"/>
            <a:ext cx="7025054" cy="3210695"/>
          </a:xfrm>
        </p:spPr>
        <p:txBody>
          <a:bodyPr>
            <a:normAutofit/>
          </a:bodyPr>
          <a:lstStyle/>
          <a:p>
            <a:pPr marL="0" indent="0">
              <a:buNone/>
            </a:pPr>
            <a:r>
              <a:rPr lang="en-US" dirty="0" err="1"/>
              <a:t>Propunere</a:t>
            </a:r>
            <a:r>
              <a:rPr lang="en-US" dirty="0"/>
              <a:t> final</a:t>
            </a:r>
            <a:r>
              <a:rPr lang="ro-RO" dirty="0"/>
              <a:t>ă</a:t>
            </a:r>
          </a:p>
          <a:p>
            <a:pPr marL="0" indent="0">
              <a:buNone/>
            </a:pPr>
            <a:r>
              <a:rPr lang="ro-RO" dirty="0"/>
              <a:t>Intersecția Piața Unirii</a:t>
            </a:r>
            <a:r>
              <a:rPr lang="en-US" dirty="0"/>
              <a:t>/B-</a:t>
            </a:r>
            <a:r>
              <a:rPr lang="en-US" dirty="0" err="1"/>
              <a:t>dul</a:t>
            </a:r>
            <a:r>
              <a:rPr lang="en-US" dirty="0"/>
              <a:t> </a:t>
            </a:r>
            <a:r>
              <a:rPr lang="en-US" dirty="0" err="1"/>
              <a:t>Corneliu</a:t>
            </a:r>
            <a:r>
              <a:rPr lang="en-US" dirty="0"/>
              <a:t> </a:t>
            </a:r>
            <a:r>
              <a:rPr lang="en-US" dirty="0" err="1"/>
              <a:t>Coposu</a:t>
            </a:r>
            <a:endParaRPr lang="ro-RO" dirty="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7933" y="5530362"/>
            <a:ext cx="2360243" cy="1327637"/>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1115" y="3810878"/>
            <a:ext cx="2416000" cy="1359000"/>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184" y="3874272"/>
            <a:ext cx="3461486" cy="2210006"/>
          </a:xfrm>
          <a:prstGeom prst="rect">
            <a:avLst/>
          </a:prstGeom>
        </p:spPr>
      </p:pic>
      <p:sp>
        <p:nvSpPr>
          <p:cNvPr id="14" name="Rounded Rectangle 13"/>
          <p:cNvSpPr/>
          <p:nvPr/>
        </p:nvSpPr>
        <p:spPr>
          <a:xfrm rot="261662">
            <a:off x="8759289" y="5049190"/>
            <a:ext cx="2380082" cy="83830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o-RO"/>
          </a:p>
        </p:txBody>
      </p:sp>
    </p:spTree>
    <p:extLst>
      <p:ext uri="{BB962C8B-B14F-4D97-AF65-F5344CB8AC3E}">
        <p14:creationId xmlns:p14="http://schemas.microsoft.com/office/powerpoint/2010/main" val="39800813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noGrp="1"/>
          </p:cNvSpPr>
          <p:nvPr>
            <p:ph idx="1"/>
          </p:nvPr>
        </p:nvSpPr>
        <p:spPr>
          <a:xfrm>
            <a:off x="0" y="48701"/>
            <a:ext cx="12192000" cy="843398"/>
          </a:xfrm>
        </p:spPr>
        <p:txBody>
          <a:bodyPr>
            <a:normAutofit fontScale="77500" lnSpcReduction="20000"/>
          </a:bodyPr>
          <a:lstStyle/>
          <a:p>
            <a:pPr marL="0" indent="0">
              <a:buNone/>
            </a:pPr>
            <a:r>
              <a:rPr lang="ro-RO" dirty="0"/>
              <a:t>Propunere de rezervă</a:t>
            </a:r>
          </a:p>
          <a:p>
            <a:pPr marL="0" indent="0">
              <a:buNone/>
            </a:pPr>
            <a:r>
              <a:rPr lang="ro-RO" dirty="0"/>
              <a:t>Intersecția arterelor: </a:t>
            </a:r>
            <a:r>
              <a:rPr lang="ro-RO" u="sng" dirty="0"/>
              <a:t>Bulevardul General Vasile Milea </a:t>
            </a:r>
            <a:r>
              <a:rPr lang="ro-RO" dirty="0"/>
              <a:t>(E68), Calea Dumbrăvii și strada Constantin Noica.</a:t>
            </a:r>
          </a:p>
        </p:txBody>
      </p:sp>
      <p:pic>
        <p:nvPicPr>
          <p:cNvPr id="12" name="Picture 11"/>
          <p:cNvPicPr>
            <a:picLocks noChangeAspect="1"/>
          </p:cNvPicPr>
          <p:nvPr/>
        </p:nvPicPr>
        <p:blipFill>
          <a:blip r:embed="rId2"/>
          <a:stretch>
            <a:fillRect/>
          </a:stretch>
        </p:blipFill>
        <p:spPr>
          <a:xfrm>
            <a:off x="1096963" y="841423"/>
            <a:ext cx="10340293" cy="4536158"/>
          </a:xfrm>
          <a:prstGeom prst="rect">
            <a:avLst/>
          </a:prstGeom>
        </p:spPr>
      </p:pic>
      <p:sp>
        <p:nvSpPr>
          <p:cNvPr id="2" name="TextBox 1"/>
          <p:cNvSpPr txBox="1"/>
          <p:nvPr/>
        </p:nvSpPr>
        <p:spPr>
          <a:xfrm rot="1425848">
            <a:off x="6686818" y="4300080"/>
            <a:ext cx="3149004" cy="369332"/>
          </a:xfrm>
          <a:prstGeom prst="rect">
            <a:avLst/>
          </a:prstGeom>
          <a:noFill/>
        </p:spPr>
        <p:txBody>
          <a:bodyPr wrap="none" rtlCol="0">
            <a:spAutoFit/>
          </a:bodyPr>
          <a:lstStyle/>
          <a:p>
            <a:r>
              <a:rPr lang="ro-RO" u="sng" dirty="0"/>
              <a:t>Bulevardul General Vasile Milea</a:t>
            </a:r>
            <a:endParaRPr lang="en-US" dirty="0"/>
          </a:p>
        </p:txBody>
      </p:sp>
      <p:sp>
        <p:nvSpPr>
          <p:cNvPr id="5" name="Rectangle 4"/>
          <p:cNvSpPr/>
          <p:nvPr/>
        </p:nvSpPr>
        <p:spPr>
          <a:xfrm>
            <a:off x="1253754" y="5377581"/>
            <a:ext cx="9841282" cy="646331"/>
          </a:xfrm>
          <a:prstGeom prst="rect">
            <a:avLst/>
          </a:prstGeom>
        </p:spPr>
        <p:txBody>
          <a:bodyPr wrap="square">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0"/>
              </a:spcAft>
            </a:pPr>
            <a:r>
              <a:rPr lang="ro-RO" i="1" dirty="0">
                <a:latin typeface="Trebuchet MS" panose="020B0603020202020204" pitchFamily="34" charset="0"/>
                <a:ea typeface="Calibri" panose="020F0502020204030204" pitchFamily="34" charset="0"/>
                <a:cs typeface="Times New Roman" panose="02020603050405020304" pitchFamily="18" charset="0"/>
              </a:rPr>
              <a:t>Proiect cofinanțat din Fondul European de Dezvoltare Regională prin</a:t>
            </a:r>
            <a:endParaRPr lang="en-US" sz="1400" dirty="0">
              <a:latin typeface="Calibri" panose="020F0502020204030204" pitchFamily="34" charset="0"/>
              <a:ea typeface="Calibri" panose="020F0502020204030204" pitchFamily="34" charset="0"/>
              <a:cs typeface="Arial" panose="020B0604020202020204" pitchFamily="34" charset="0"/>
            </a:endParaRPr>
          </a:p>
          <a:p>
            <a:pPr algn="ctr">
              <a:spcAft>
                <a:spcPts val="0"/>
              </a:spcAft>
            </a:pPr>
            <a:r>
              <a:rPr lang="ro-RO" i="1" dirty="0">
                <a:latin typeface="Trebuchet MS" panose="020B0603020202020204" pitchFamily="34" charset="0"/>
                <a:ea typeface="Calibri" panose="020F0502020204030204" pitchFamily="34" charset="0"/>
                <a:cs typeface="Times New Roman" panose="02020603050405020304" pitchFamily="18" charset="0"/>
              </a:rPr>
              <a:t>Programul Operațional Infrastructură Mare 2014-2020</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917E045A-04AB-433D-9413-FCEEB3AD512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848225" y="6152826"/>
            <a:ext cx="2495550" cy="690245"/>
          </a:xfrm>
          <a:prstGeom prst="rect">
            <a:avLst/>
          </a:prstGeom>
          <a:noFill/>
        </p:spPr>
      </p:pic>
      <p:pic>
        <p:nvPicPr>
          <p:cNvPr id="7" name="Imagine 3">
            <a:extLst>
              <a:ext uri="{FF2B5EF4-FFF2-40B4-BE49-F238E27FC236}">
                <a16:creationId xmlns:a16="http://schemas.microsoft.com/office/drawing/2014/main" id="{282C5ACE-5FA1-4BF8-90FA-D192A449B09E}"/>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242185" y="5836587"/>
            <a:ext cx="7504430" cy="374650"/>
          </a:xfrm>
          <a:prstGeom prst="rect">
            <a:avLst/>
          </a:prstGeom>
        </p:spPr>
      </p:pic>
    </p:spTree>
    <p:extLst>
      <p:ext uri="{BB962C8B-B14F-4D97-AF65-F5344CB8AC3E}">
        <p14:creationId xmlns:p14="http://schemas.microsoft.com/office/powerpoint/2010/main" val="1031104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txBox="1">
            <a:spLocks noGrp="1"/>
          </p:cNvSpPr>
          <p:nvPr>
            <p:ph type="title"/>
          </p:nvPr>
        </p:nvSpPr>
        <p:spPr>
          <a:xfrm>
            <a:off x="70111" y="534353"/>
            <a:ext cx="11286667" cy="443486"/>
          </a:xfrm>
        </p:spPr>
        <p:txBody>
          <a:bodyPr anchor="t">
            <a:noAutofit/>
          </a:bodyPr>
          <a:lstStyle/>
          <a:p>
            <a:pPr lvl="0"/>
            <a:r>
              <a:rPr lang="ro-RO" sz="4000" b="1" dirty="0">
                <a:solidFill>
                  <a:schemeClr val="bg1"/>
                </a:solidFill>
              </a:rPr>
              <a:t>ZONA SIBIU</a:t>
            </a:r>
            <a:br>
              <a:rPr lang="ro-RO" sz="4000" b="1" dirty="0">
                <a:solidFill>
                  <a:schemeClr val="bg1"/>
                </a:solidFill>
              </a:rPr>
            </a:br>
            <a:r>
              <a:rPr lang="ro-RO" sz="4000" b="1" dirty="0">
                <a:solidFill>
                  <a:schemeClr val="bg1"/>
                </a:solidFill>
              </a:rPr>
              <a:t>SITUAȚIE EXISTENTĂ</a:t>
            </a:r>
            <a:endParaRPr lang="en-US" sz="4000" b="1" dirty="0">
              <a:solidFill>
                <a:schemeClr val="bg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155653630"/>
              </p:ext>
            </p:extLst>
          </p:nvPr>
        </p:nvGraphicFramePr>
        <p:xfrm>
          <a:off x="5748613" y="4482904"/>
          <a:ext cx="6439869" cy="1737360"/>
        </p:xfrm>
        <a:graphic>
          <a:graphicData uri="http://schemas.openxmlformats.org/drawingml/2006/table">
            <a:tbl>
              <a:tblPr firstRow="1" bandRow="1">
                <a:tableStyleId>{5C22544A-7EE6-4342-B048-85BDC9FD1C3A}</a:tableStyleId>
              </a:tblPr>
              <a:tblGrid>
                <a:gridCol w="1465510">
                  <a:extLst>
                    <a:ext uri="{9D8B030D-6E8A-4147-A177-3AD203B41FA5}">
                      <a16:colId xmlns:a16="http://schemas.microsoft.com/office/drawing/2014/main" val="1915248521"/>
                    </a:ext>
                  </a:extLst>
                </a:gridCol>
                <a:gridCol w="763855">
                  <a:extLst>
                    <a:ext uri="{9D8B030D-6E8A-4147-A177-3AD203B41FA5}">
                      <a16:colId xmlns:a16="http://schemas.microsoft.com/office/drawing/2014/main" val="483327071"/>
                    </a:ext>
                  </a:extLst>
                </a:gridCol>
                <a:gridCol w="717520">
                  <a:extLst>
                    <a:ext uri="{9D8B030D-6E8A-4147-A177-3AD203B41FA5}">
                      <a16:colId xmlns:a16="http://schemas.microsoft.com/office/drawing/2014/main" val="2990433128"/>
                    </a:ext>
                  </a:extLst>
                </a:gridCol>
                <a:gridCol w="3492984">
                  <a:extLst>
                    <a:ext uri="{9D8B030D-6E8A-4147-A177-3AD203B41FA5}">
                      <a16:colId xmlns:a16="http://schemas.microsoft.com/office/drawing/2014/main" val="4113189283"/>
                    </a:ext>
                  </a:extLst>
                </a:gridCol>
              </a:tblGrid>
              <a:tr h="458385">
                <a:tc>
                  <a:txBody>
                    <a:bodyPr/>
                    <a:lstStyle/>
                    <a:p>
                      <a:r>
                        <a:rPr lang="ro-RO" sz="1400" dirty="0">
                          <a:solidFill>
                            <a:schemeClr val="tx1"/>
                          </a:solidFill>
                        </a:rPr>
                        <a:t>STAȚIE MONITORIZARE</a:t>
                      </a:r>
                    </a:p>
                  </a:txBody>
                  <a:tcPr/>
                </a:tc>
                <a:tc>
                  <a:txBody>
                    <a:bodyPr/>
                    <a:lstStyle/>
                    <a:p>
                      <a:r>
                        <a:rPr lang="ro-RO" sz="1400" dirty="0">
                          <a:solidFill>
                            <a:schemeClr val="tx1"/>
                          </a:solidFill>
                        </a:rPr>
                        <a:t>Tip stație</a:t>
                      </a:r>
                    </a:p>
                  </a:txBody>
                  <a:tcPr/>
                </a:tc>
                <a:tc>
                  <a:txBody>
                    <a:bodyPr/>
                    <a:lstStyle/>
                    <a:p>
                      <a:r>
                        <a:rPr lang="ro-RO" sz="1400" dirty="0">
                          <a:solidFill>
                            <a:schemeClr val="tx1"/>
                          </a:solidFill>
                        </a:rPr>
                        <a:t>Tip arie</a:t>
                      </a:r>
                    </a:p>
                  </a:txBody>
                  <a:tcPr/>
                </a:tc>
                <a:tc>
                  <a:txBody>
                    <a:bodyPr/>
                    <a:lstStyle/>
                    <a:p>
                      <a:r>
                        <a:rPr lang="ro-RO" sz="1400" dirty="0">
                          <a:solidFill>
                            <a:schemeClr val="tx1"/>
                          </a:solidFill>
                        </a:rPr>
                        <a:t>Localitate și adresa</a:t>
                      </a:r>
                    </a:p>
                  </a:txBody>
                  <a:tcPr/>
                </a:tc>
                <a:extLst>
                  <a:ext uri="{0D108BD9-81ED-4DB2-BD59-A6C34878D82A}">
                    <a16:rowId xmlns:a16="http://schemas.microsoft.com/office/drawing/2014/main" val="2514757017"/>
                  </a:ext>
                </a:extLst>
              </a:tr>
              <a:tr h="269638">
                <a:tc>
                  <a:txBody>
                    <a:bodyPr/>
                    <a:lstStyle/>
                    <a:p>
                      <a:r>
                        <a:rPr lang="ro-RO" sz="1400" b="1" dirty="0"/>
                        <a:t>SB-1</a:t>
                      </a:r>
                    </a:p>
                  </a:txBody>
                  <a:tcPr/>
                </a:tc>
                <a:tc>
                  <a:txBody>
                    <a:bodyPr/>
                    <a:lstStyle/>
                    <a:p>
                      <a:r>
                        <a:rPr lang="ro-RO" sz="1400" b="1" dirty="0"/>
                        <a:t>F</a:t>
                      </a:r>
                    </a:p>
                  </a:txBody>
                  <a:tcPr/>
                </a:tc>
                <a:tc>
                  <a:txBody>
                    <a:bodyPr/>
                    <a:lstStyle/>
                    <a:p>
                      <a:r>
                        <a:rPr lang="ro-RO" sz="1400" b="1" dirty="0"/>
                        <a:t>U</a:t>
                      </a:r>
                    </a:p>
                  </a:txBody>
                  <a:tcPr/>
                </a:tc>
                <a:tc>
                  <a:txBody>
                    <a:bodyPr/>
                    <a:lstStyle/>
                    <a:p>
                      <a:r>
                        <a:rPr lang="ro-RO" sz="1400" b="1" dirty="0"/>
                        <a:t>Municipiul Sibiu</a:t>
                      </a:r>
                      <a:r>
                        <a:rPr lang="ro-RO" sz="1400" dirty="0"/>
                        <a:t>, Strada Hipodromului nr. 2A</a:t>
                      </a:r>
                    </a:p>
                  </a:txBody>
                  <a:tcPr/>
                </a:tc>
                <a:extLst>
                  <a:ext uri="{0D108BD9-81ED-4DB2-BD59-A6C34878D82A}">
                    <a16:rowId xmlns:a16="http://schemas.microsoft.com/office/drawing/2014/main" val="1935329243"/>
                  </a:ext>
                </a:extLst>
              </a:tr>
              <a:tr h="269638">
                <a:tc>
                  <a:txBody>
                    <a:bodyPr/>
                    <a:lstStyle/>
                    <a:p>
                      <a:r>
                        <a:rPr lang="ro-RO" sz="1400" b="1" dirty="0"/>
                        <a:t>SB-2</a:t>
                      </a:r>
                    </a:p>
                  </a:txBody>
                  <a:tcPr/>
                </a:tc>
                <a:tc>
                  <a:txBody>
                    <a:bodyPr/>
                    <a:lstStyle/>
                    <a:p>
                      <a:r>
                        <a:rPr lang="ro-RO" sz="1400" b="1" dirty="0"/>
                        <a:t>I</a:t>
                      </a:r>
                    </a:p>
                  </a:txBody>
                  <a:tcPr/>
                </a:tc>
                <a:tc>
                  <a:txBody>
                    <a:bodyPr/>
                    <a:lstStyle/>
                    <a:p>
                      <a:r>
                        <a:rPr lang="ro-RO" sz="1400" b="1" dirty="0"/>
                        <a:t>S</a:t>
                      </a:r>
                    </a:p>
                  </a:txBody>
                  <a:tcPr/>
                </a:tc>
                <a:tc>
                  <a:txBody>
                    <a:bodyPr/>
                    <a:lstStyle/>
                    <a:p>
                      <a:r>
                        <a:rPr lang="ro-RO" sz="1400" b="1" dirty="0"/>
                        <a:t>Municipiul Sibiu</a:t>
                      </a:r>
                      <a:r>
                        <a:rPr lang="ro-RO" sz="1400" dirty="0"/>
                        <a:t>, Strada</a:t>
                      </a:r>
                      <a:r>
                        <a:rPr lang="ro-RO" sz="1400" baseline="0" dirty="0"/>
                        <a:t> Oțelarilor</a:t>
                      </a:r>
                      <a:endParaRPr lang="ro-RO" sz="1400" dirty="0"/>
                    </a:p>
                  </a:txBody>
                  <a:tcPr/>
                </a:tc>
                <a:extLst>
                  <a:ext uri="{0D108BD9-81ED-4DB2-BD59-A6C34878D82A}">
                    <a16:rowId xmlns:a16="http://schemas.microsoft.com/office/drawing/2014/main" val="2551127859"/>
                  </a:ext>
                </a:extLst>
              </a:tr>
              <a:tr h="269638">
                <a:tc>
                  <a:txBody>
                    <a:bodyPr/>
                    <a:lstStyle/>
                    <a:p>
                      <a:r>
                        <a:rPr lang="ro-RO" sz="1400" dirty="0"/>
                        <a:t>SB-3</a:t>
                      </a:r>
                      <a:endParaRPr lang="en-US" sz="1400" dirty="0"/>
                    </a:p>
                  </a:txBody>
                  <a:tcPr/>
                </a:tc>
                <a:tc>
                  <a:txBody>
                    <a:bodyPr/>
                    <a:lstStyle/>
                    <a:p>
                      <a:r>
                        <a:rPr lang="ro-RO" sz="1400" dirty="0"/>
                        <a:t>I</a:t>
                      </a:r>
                      <a:endParaRPr lang="en-US" sz="1400" dirty="0"/>
                    </a:p>
                  </a:txBody>
                  <a:tcPr/>
                </a:tc>
                <a:tc>
                  <a:txBody>
                    <a:bodyPr/>
                    <a:lstStyle/>
                    <a:p>
                      <a:r>
                        <a:rPr lang="ro-RO" sz="1400" dirty="0"/>
                        <a:t>U*</a:t>
                      </a:r>
                      <a:endParaRPr lang="en-US" sz="1400" dirty="0"/>
                    </a:p>
                  </a:txBody>
                  <a:tcPr/>
                </a:tc>
                <a:tc>
                  <a:txBody>
                    <a:bodyPr/>
                    <a:lstStyle/>
                    <a:p>
                      <a:r>
                        <a:rPr lang="ro-RO" sz="1400" b="1" dirty="0"/>
                        <a:t>Oraș</a:t>
                      </a:r>
                      <a:r>
                        <a:rPr lang="ro-RO" sz="1400" b="1" baseline="0" dirty="0"/>
                        <a:t> </a:t>
                      </a:r>
                      <a:r>
                        <a:rPr lang="ro-RO" sz="1400" b="1" dirty="0"/>
                        <a:t>Copșa</a:t>
                      </a:r>
                      <a:r>
                        <a:rPr lang="ro-RO" sz="1400" b="1" baseline="0" dirty="0"/>
                        <a:t> Mică</a:t>
                      </a:r>
                      <a:r>
                        <a:rPr lang="ro-RO" sz="1400" baseline="0" dirty="0"/>
                        <a:t>,</a:t>
                      </a:r>
                      <a:endParaRPr lang="en-US" sz="1400" dirty="0"/>
                    </a:p>
                  </a:txBody>
                  <a:tcPr/>
                </a:tc>
                <a:extLst>
                  <a:ext uri="{0D108BD9-81ED-4DB2-BD59-A6C34878D82A}">
                    <a16:rowId xmlns:a16="http://schemas.microsoft.com/office/drawing/2014/main" val="1865442488"/>
                  </a:ext>
                </a:extLst>
              </a:tr>
              <a:tr h="269638">
                <a:tc>
                  <a:txBody>
                    <a:bodyPr/>
                    <a:lstStyle/>
                    <a:p>
                      <a:r>
                        <a:rPr lang="ro-RO" sz="1400" dirty="0"/>
                        <a:t>SB-4</a:t>
                      </a:r>
                      <a:endParaRPr lang="en-US" sz="1400" dirty="0"/>
                    </a:p>
                  </a:txBody>
                  <a:tcPr/>
                </a:tc>
                <a:tc>
                  <a:txBody>
                    <a:bodyPr/>
                    <a:lstStyle/>
                    <a:p>
                      <a:r>
                        <a:rPr lang="ro-RO" sz="1400" dirty="0"/>
                        <a:t>I</a:t>
                      </a:r>
                      <a:endParaRPr lang="en-US" sz="1400" dirty="0"/>
                    </a:p>
                  </a:txBody>
                  <a:tcPr/>
                </a:tc>
                <a:tc>
                  <a:txBody>
                    <a:bodyPr/>
                    <a:lstStyle/>
                    <a:p>
                      <a:r>
                        <a:rPr lang="ro-RO" sz="1400" dirty="0"/>
                        <a:t>S</a:t>
                      </a:r>
                      <a:endParaRPr lang="en-US" sz="1400" dirty="0"/>
                    </a:p>
                  </a:txBody>
                  <a:tcPr/>
                </a:tc>
                <a:tc>
                  <a:txBody>
                    <a:bodyPr/>
                    <a:lstStyle/>
                    <a:p>
                      <a:r>
                        <a:rPr lang="ro-RO" sz="1400" b="1" dirty="0"/>
                        <a:t>Municipiul Mediaș</a:t>
                      </a:r>
                      <a:r>
                        <a:rPr lang="ro-RO" sz="1400" dirty="0"/>
                        <a:t>, </a:t>
                      </a:r>
                      <a:endParaRPr lang="en-US" sz="1400" dirty="0"/>
                    </a:p>
                  </a:txBody>
                  <a:tcPr/>
                </a:tc>
                <a:extLst>
                  <a:ext uri="{0D108BD9-81ED-4DB2-BD59-A6C34878D82A}">
                    <a16:rowId xmlns:a16="http://schemas.microsoft.com/office/drawing/2014/main" val="817191618"/>
                  </a:ext>
                </a:extLst>
              </a:tr>
            </a:tbl>
          </a:graphicData>
        </a:graphic>
      </p:graphicFrame>
    </p:spTree>
    <p:extLst>
      <p:ext uri="{BB962C8B-B14F-4D97-AF65-F5344CB8AC3E}">
        <p14:creationId xmlns:p14="http://schemas.microsoft.com/office/powerpoint/2010/main" val="2675034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 y="70338"/>
            <a:ext cx="7177602" cy="5433647"/>
          </a:xfrm>
          <a:prstGeom prst="rect">
            <a:avLst/>
          </a:prstGeom>
        </p:spPr>
      </p:pic>
      <p:pic>
        <p:nvPicPr>
          <p:cNvPr id="8" name="Picture 7"/>
          <p:cNvPicPr>
            <a:picLocks noChangeAspect="1"/>
          </p:cNvPicPr>
          <p:nvPr/>
        </p:nvPicPr>
        <p:blipFill rotWithShape="1">
          <a:blip r:embed="rId3"/>
          <a:srcRect r="9736"/>
          <a:stretch/>
        </p:blipFill>
        <p:spPr>
          <a:xfrm>
            <a:off x="6436606" y="70338"/>
            <a:ext cx="5679194" cy="4974991"/>
          </a:xfrm>
          <a:prstGeom prst="rect">
            <a:avLst/>
          </a:prstGeom>
        </p:spPr>
      </p:pic>
      <p:sp>
        <p:nvSpPr>
          <p:cNvPr id="5" name="TextBox 4"/>
          <p:cNvSpPr txBox="1"/>
          <p:nvPr/>
        </p:nvSpPr>
        <p:spPr>
          <a:xfrm>
            <a:off x="0" y="5363981"/>
            <a:ext cx="9719127" cy="369332"/>
          </a:xfrm>
          <a:prstGeom prst="rect">
            <a:avLst/>
          </a:prstGeom>
          <a:noFill/>
        </p:spPr>
        <p:txBody>
          <a:bodyPr wrap="square" rtlCol="0">
            <a:spAutoFit/>
          </a:bodyPr>
          <a:lstStyle/>
          <a:p>
            <a:r>
              <a:rPr lang="ro-RO" dirty="0"/>
              <a:t>Despre tipul ariei pentru stația  SB-3 din Orașul Copșa Mică</a:t>
            </a:r>
            <a:endParaRPr lang="en-US" dirty="0"/>
          </a:p>
        </p:txBody>
      </p:sp>
    </p:spTree>
    <p:extLst>
      <p:ext uri="{BB962C8B-B14F-4D97-AF65-F5344CB8AC3E}">
        <p14:creationId xmlns:p14="http://schemas.microsoft.com/office/powerpoint/2010/main" val="4248191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457100" cy="363211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25880"/>
            <a:ext cx="6457100" cy="363211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6204" y="3174023"/>
            <a:ext cx="6355796" cy="357513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7100" y="0"/>
            <a:ext cx="5642708" cy="3174023"/>
          </a:xfrm>
          <a:prstGeom prst="rect">
            <a:avLst/>
          </a:prstGeom>
        </p:spPr>
      </p:pic>
      <p:sp>
        <p:nvSpPr>
          <p:cNvPr id="7" name="TextBox 6"/>
          <p:cNvSpPr txBox="1"/>
          <p:nvPr/>
        </p:nvSpPr>
        <p:spPr>
          <a:xfrm>
            <a:off x="74171" y="6215237"/>
            <a:ext cx="9719127" cy="646331"/>
          </a:xfrm>
          <a:prstGeom prst="rect">
            <a:avLst/>
          </a:prstGeom>
          <a:noFill/>
        </p:spPr>
        <p:txBody>
          <a:bodyPr wrap="square" rtlCol="0">
            <a:spAutoFit/>
          </a:bodyPr>
          <a:lstStyle/>
          <a:p>
            <a:r>
              <a:rPr lang="ro-RO" dirty="0"/>
              <a:t>Despre tipul ariei pentru stația  SB-3 din Orașul Copșa Mică. Se clasifică mai degrabă ca arie suburbană.</a:t>
            </a:r>
            <a:endParaRPr lang="en-US" dirty="0"/>
          </a:p>
        </p:txBody>
      </p:sp>
    </p:spTree>
    <p:extLst>
      <p:ext uri="{BB962C8B-B14F-4D97-AF65-F5344CB8AC3E}">
        <p14:creationId xmlns:p14="http://schemas.microsoft.com/office/powerpoint/2010/main" val="3676803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4" name="Title 1"/>
          <p:cNvSpPr txBox="1">
            <a:spLocks noGrp="1"/>
          </p:cNvSpPr>
          <p:nvPr>
            <p:ph type="title"/>
          </p:nvPr>
        </p:nvSpPr>
        <p:spPr>
          <a:xfrm>
            <a:off x="70111" y="534353"/>
            <a:ext cx="11286667" cy="443486"/>
          </a:xfrm>
        </p:spPr>
        <p:txBody>
          <a:bodyPr anchor="t">
            <a:noAutofit/>
          </a:bodyPr>
          <a:lstStyle/>
          <a:p>
            <a:pPr lvl="0"/>
            <a:r>
              <a:rPr lang="ro-RO" sz="4000" b="1" dirty="0">
                <a:solidFill>
                  <a:srgbClr val="FF0000"/>
                </a:solidFill>
              </a:rPr>
              <a:t>STAȚIA SB-1, Municipiul Sibiu</a:t>
            </a:r>
            <a:endParaRPr lang="en-US" sz="4000" b="1" dirty="0">
              <a:solidFill>
                <a:srgbClr val="FF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7877" y="4622556"/>
            <a:ext cx="3974123" cy="2235444"/>
          </a:xfrm>
          <a:prstGeom prst="rect">
            <a:avLst/>
          </a:prstGeom>
        </p:spPr>
      </p:pic>
    </p:spTree>
    <p:extLst>
      <p:ext uri="{BB962C8B-B14F-4D97-AF65-F5344CB8AC3E}">
        <p14:creationId xmlns:p14="http://schemas.microsoft.com/office/powerpoint/2010/main" val="1763550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11" y="131885"/>
            <a:ext cx="12137292" cy="6827227"/>
          </a:xfrm>
          <a:prstGeom prst="rect">
            <a:avLst/>
          </a:prstGeom>
        </p:spPr>
      </p:pic>
      <p:sp>
        <p:nvSpPr>
          <p:cNvPr id="4" name="Title 1"/>
          <p:cNvSpPr txBox="1">
            <a:spLocks noGrp="1"/>
          </p:cNvSpPr>
          <p:nvPr>
            <p:ph type="title"/>
          </p:nvPr>
        </p:nvSpPr>
        <p:spPr>
          <a:xfrm>
            <a:off x="70111" y="534353"/>
            <a:ext cx="11286667" cy="443486"/>
          </a:xfrm>
        </p:spPr>
        <p:txBody>
          <a:bodyPr anchor="t">
            <a:noAutofit/>
          </a:bodyPr>
          <a:lstStyle/>
          <a:p>
            <a:pPr lvl="0"/>
            <a:r>
              <a:rPr lang="ro-RO" sz="4000" b="1" dirty="0">
                <a:solidFill>
                  <a:srgbClr val="FF0000"/>
                </a:solidFill>
              </a:rPr>
              <a:t>STAȚIA SB-2, Municipiul Sibiu</a:t>
            </a:r>
            <a:endParaRPr lang="en-US" sz="4000" b="1" dirty="0">
              <a:solidFill>
                <a:srgbClr val="FF0000"/>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5992" y="4464843"/>
            <a:ext cx="4106008" cy="2309630"/>
          </a:xfrm>
          <a:prstGeom prst="rect">
            <a:avLst/>
          </a:prstGeom>
        </p:spPr>
      </p:pic>
    </p:spTree>
    <p:extLst>
      <p:ext uri="{BB962C8B-B14F-4D97-AF65-F5344CB8AC3E}">
        <p14:creationId xmlns:p14="http://schemas.microsoft.com/office/powerpoint/2010/main" val="184469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1884"/>
            <a:ext cx="12192000" cy="6858000"/>
          </a:xfrm>
          <a:prstGeom prst="rect">
            <a:avLst/>
          </a:prstGeom>
        </p:spPr>
      </p:pic>
      <p:sp>
        <p:nvSpPr>
          <p:cNvPr id="4" name="Title 1"/>
          <p:cNvSpPr txBox="1">
            <a:spLocks noGrp="1"/>
          </p:cNvSpPr>
          <p:nvPr>
            <p:ph type="title"/>
          </p:nvPr>
        </p:nvSpPr>
        <p:spPr>
          <a:xfrm>
            <a:off x="70111" y="534353"/>
            <a:ext cx="11286667" cy="443486"/>
          </a:xfrm>
        </p:spPr>
        <p:txBody>
          <a:bodyPr anchor="t">
            <a:noAutofit/>
          </a:bodyPr>
          <a:lstStyle/>
          <a:p>
            <a:pPr lvl="0"/>
            <a:r>
              <a:rPr lang="ro-RO" sz="4000" b="1" dirty="0">
                <a:solidFill>
                  <a:srgbClr val="FF0000"/>
                </a:solidFill>
              </a:rPr>
              <a:t>STAȚIA SB-3, Oraș Copșa Mică (*S)</a:t>
            </a:r>
            <a:endParaRPr lang="en-US" sz="4000" b="1" dirty="0">
              <a:solidFill>
                <a:srgbClr val="FF0000"/>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3477" y="4042263"/>
            <a:ext cx="4888523" cy="2749794"/>
          </a:xfrm>
          <a:prstGeom prst="rect">
            <a:avLst/>
          </a:prstGeom>
        </p:spPr>
      </p:pic>
    </p:spTree>
    <p:extLst>
      <p:ext uri="{BB962C8B-B14F-4D97-AF65-F5344CB8AC3E}">
        <p14:creationId xmlns:p14="http://schemas.microsoft.com/office/powerpoint/2010/main" val="36900806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1673</TotalTime>
  <Words>2681</Words>
  <Application>Microsoft Office PowerPoint</Application>
  <PresentationFormat>Widescreen</PresentationFormat>
  <Paragraphs>280</Paragraphs>
  <Slides>37</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Arial</vt:lpstr>
      <vt:lpstr>Calibri</vt:lpstr>
      <vt:lpstr>Calibri Light</vt:lpstr>
      <vt:lpstr>Nimbus sans L</vt:lpstr>
      <vt:lpstr>Open Sans</vt:lpstr>
      <vt:lpstr>Times New Roman</vt:lpstr>
      <vt:lpstr>Trebuchet MS</vt:lpstr>
      <vt:lpstr>Office Theme</vt:lpstr>
      <vt:lpstr>PowerPoint Presentation</vt:lpstr>
      <vt:lpstr>PowerPoint Presentation</vt:lpstr>
      <vt:lpstr>ZONA SIBIU  SITUAȚIE EXISTENTĂ</vt:lpstr>
      <vt:lpstr>ZONA SIBIU SITUAȚIE EXISTENTĂ</vt:lpstr>
      <vt:lpstr>PowerPoint Presentation</vt:lpstr>
      <vt:lpstr>PowerPoint Presentation</vt:lpstr>
      <vt:lpstr>STAȚIA SB-1, Municipiul Sibiu</vt:lpstr>
      <vt:lpstr>STAȚIA SB-2, Municipiul Sibiu</vt:lpstr>
      <vt:lpstr>STAȚIA SB-3, Oraș Copșa Mică (*S)</vt:lpstr>
      <vt:lpstr>STAȚIA SB-4, Municipiul Mediaș</vt:lpstr>
      <vt:lpstr>ZONA SIBIU  SITUAȚIE EXISTENTĂ INFORMAȚII GENERALE</vt:lpstr>
      <vt:lpstr>Criterii de amplasare a stației de trafic</vt:lpstr>
      <vt:lpstr>Criterii de amplasare a stației de trafic</vt:lpstr>
      <vt:lpstr>La amplasare se iau în considerare:</vt:lpstr>
      <vt:lpstr>De evitat sursele de intereferență</vt:lpstr>
      <vt:lpstr>SURSE DATE ȘI INFORMAȚII*</vt:lpstr>
      <vt:lpstr>PowerPoint Presentation</vt:lpstr>
      <vt:lpstr>PowerPoint Presentation</vt:lpstr>
      <vt:lpstr>PowerPoint Presentation</vt:lpstr>
      <vt:lpstr>PowerPoint Presentation</vt:lpstr>
      <vt:lpstr>ZONA SIBIU  SITUAȚIE EXISTENTĂ Rezultatele evaluării calității aerului pentru PM10 </vt:lpstr>
      <vt:lpstr>ZONA SIBIU  SITUAȚIE EXISTENTĂ Rezultatele evaluării calității aerului pentru PM10 </vt:lpstr>
      <vt:lpstr>ZONA SIBIU  SITUAȚIE EXISTENTĂ Rezultatele evaluării calității aerului pentru PM10 </vt:lpstr>
      <vt:lpstr>PowerPoint Presentation</vt:lpstr>
      <vt:lpstr>PowerPoint Presentation</vt:lpstr>
      <vt:lpstr>PowerPoint Presentation</vt:lpstr>
      <vt:lpstr>Identificare «intersecţii mari» -întrerup fluxul de trafic şi cauzează emisii de oprire şi pornire faţă de restul drumului.   Am identificat 2 arii/perimetre cu intersectii ce îndeplinesc criteriile prezentate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Propunere amplasare statie trafic Targu Jiu</dc:title>
  <dc:creator>Patricia Lungu</dc:creator>
  <cp:lastModifiedBy>Simona Marcusohn</cp:lastModifiedBy>
  <cp:revision>166</cp:revision>
  <dcterms:created xsi:type="dcterms:W3CDTF">2020-11-24T09:09:59Z</dcterms:created>
  <dcterms:modified xsi:type="dcterms:W3CDTF">2021-07-28T16:37:05Z</dcterms:modified>
</cp:coreProperties>
</file>