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  <p:sldMasterId id="2147483676" r:id="rId2"/>
  </p:sldMasterIdLst>
  <p:notesMasterIdLst>
    <p:notesMasterId r:id="rId10"/>
  </p:notesMasterIdLst>
  <p:handoutMasterIdLst>
    <p:handoutMasterId r:id="rId11"/>
  </p:handoutMasterIdLst>
  <p:sldIdLst>
    <p:sldId id="256" r:id="rId3"/>
    <p:sldId id="293" r:id="rId4"/>
    <p:sldId id="294" r:id="rId5"/>
    <p:sldId id="291" r:id="rId6"/>
    <p:sldId id="295" r:id="rId7"/>
    <p:sldId id="297" r:id="rId8"/>
    <p:sldId id="286" r:id="rId9"/>
  </p:sldIdLst>
  <p:sldSz cx="9144000" cy="6858000" type="screen4x3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ljko Lazovic" initials="Z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3" autoAdjust="0"/>
    <p:restoredTop sz="94434" autoAdjust="0"/>
  </p:normalViewPr>
  <p:slideViewPr>
    <p:cSldViewPr>
      <p:cViewPr varScale="1">
        <p:scale>
          <a:sx n="106" d="100"/>
          <a:sy n="106" d="100"/>
        </p:scale>
        <p:origin x="-16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010" y="-108"/>
      </p:cViewPr>
      <p:guideLst>
        <p:guide orient="horz" pos="312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74591-EE21-4A5B-925A-C4F117EFA9A6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1A9A4E-C6EC-4FAA-92BB-AB74CEA0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54263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B5769D-8120-4EA2-9201-FA8E4B087787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8E665-D4E9-4817-ADA8-E41F99275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80899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058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10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59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592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traight Connector 5"/>
          <p:cNvSpPr>
            <a:spLocks noChangeShapeType="1"/>
          </p:cNvSpPr>
          <p:nvPr userDrawn="1"/>
        </p:nvSpPr>
        <p:spPr bwMode="auto">
          <a:xfrm>
            <a:off x="514349" y="3883827"/>
            <a:ext cx="8629651" cy="2381"/>
          </a:xfrm>
          <a:prstGeom prst="line">
            <a:avLst/>
          </a:prstGeom>
          <a:noFill/>
          <a:ln w="19050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52400" cy="914400"/>
          </a:xfrm>
          <a:prstGeom prst="rect">
            <a:avLst/>
          </a:prstGeom>
          <a:solidFill>
            <a:srgbClr val="CC0000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914400"/>
            <a:ext cx="152400" cy="59436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ubtitle 8"/>
          <p:cNvSpPr txBox="1">
            <a:spLocks/>
          </p:cNvSpPr>
          <p:nvPr userDrawn="1"/>
        </p:nvSpPr>
        <p:spPr>
          <a:xfrm>
            <a:off x="304800" y="228600"/>
            <a:ext cx="5029200" cy="3810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6800" tIns="46800" rIns="46800" bIns="46800" anchor="ctr"/>
          <a:lstStyle>
            <a:lvl1pPr defTabSz="923925">
              <a:defRPr sz="2800" b="1" baseline="0">
                <a:solidFill>
                  <a:schemeClr val="tx2"/>
                </a:solidFill>
              </a:defRPr>
            </a:lvl1pPr>
            <a:lvl2pPr algn="ctr">
              <a:defRPr sz="3200">
                <a:solidFill>
                  <a:srgbClr val="003399"/>
                </a:solidFill>
                <a:latin typeface="Arial" pitchFamily="34" charset="0"/>
              </a:defRPr>
            </a:lvl2pPr>
            <a:lvl3pPr algn="ctr">
              <a:defRPr sz="3200">
                <a:solidFill>
                  <a:srgbClr val="003399"/>
                </a:solidFill>
                <a:latin typeface="Arial" pitchFamily="34" charset="0"/>
              </a:defRPr>
            </a:lvl3pPr>
            <a:lvl4pPr algn="ctr">
              <a:defRPr sz="3200">
                <a:solidFill>
                  <a:srgbClr val="003399"/>
                </a:solidFill>
                <a:latin typeface="Arial" pitchFamily="34" charset="0"/>
              </a:defRPr>
            </a:lvl4pPr>
            <a:lvl5pPr algn="ctr">
              <a:defRPr sz="3200">
                <a:solidFill>
                  <a:srgbClr val="003399"/>
                </a:solidFill>
                <a:latin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x-none" sz="1600" dirty="0" smtClean="0">
                <a:solidFill>
                  <a:srgbClr val="1F497D"/>
                </a:solidFill>
                <a:latin typeface="Arial" charset="0"/>
                <a:cs typeface="Arial" charset="0"/>
              </a:rPr>
              <a:t>Јавно предузеће „Електропривреда Србије“</a:t>
            </a:r>
            <a:endParaRPr lang="en-US" sz="1600" dirty="0">
              <a:solidFill>
                <a:srgbClr val="1F497D"/>
              </a:solidFill>
              <a:latin typeface="Arial" charset="0"/>
              <a:cs typeface="Arial" charset="0"/>
            </a:endParaRPr>
          </a:p>
        </p:txBody>
      </p:sp>
      <p:pic>
        <p:nvPicPr>
          <p:cNvPr id="10" name="Picture 32" descr="znak-EPS_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900" y="228608"/>
            <a:ext cx="6096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20896"/>
            <a:ext cx="7772400" cy="1254001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77072"/>
            <a:ext cx="6400800" cy="1008112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5264549" y="5610696"/>
            <a:ext cx="3384155" cy="483022"/>
          </a:xfrm>
        </p:spPr>
        <p:txBody>
          <a:bodyPr anchor="ctr">
            <a:normAutofit/>
          </a:bodyPr>
          <a:lstStyle>
            <a:lvl1pPr marL="0" indent="0" algn="r">
              <a:buNone/>
              <a:defRPr sz="1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9320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6E44-CBE1-4A1D-B5BE-6F95D707BEE1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9CBC8-B17B-439D-832E-E3705645C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8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6E44-CBE1-4A1D-B5BE-6F95D707BEE1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9CBC8-B17B-439D-832E-E3705645C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52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6E44-CBE1-4A1D-B5BE-6F95D707BEE1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9CBC8-B17B-439D-832E-E3705645C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32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6E44-CBE1-4A1D-B5BE-6F95D707BEE1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9CBC8-B17B-439D-832E-E3705645C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081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6E44-CBE1-4A1D-B5BE-6F95D707BEE1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9CBC8-B17B-439D-832E-E3705645C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800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Osnovni slajd_poverlj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476" y="1592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3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" y="1592"/>
                        <a:ext cx="1465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defRPr/>
            </a:pPr>
            <a:r>
              <a:rPr lang="sr-Cyrl-RS" alt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ПРОЈЕКАТ</a:t>
            </a:r>
            <a:r>
              <a:rPr lang="sr-Latn-RS" alt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alt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ИЗГРАДЊЕ </a:t>
            </a:r>
          </a:p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defRPr/>
            </a:pPr>
            <a:r>
              <a:rPr lang="sr-Cyrl-R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новог блока ТЕ Костолац Б3 снаге 350 MW</a:t>
            </a:r>
            <a:endParaRPr lang="sr-Latn-RS" alt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lide Number Placeholder 3"/>
          <p:cNvSpPr txBox="1">
            <a:spLocks/>
          </p:cNvSpPr>
          <p:nvPr userDrawn="1"/>
        </p:nvSpPr>
        <p:spPr bwMode="auto">
          <a:xfrm>
            <a:off x="8604741" y="6448434"/>
            <a:ext cx="468923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fld id="{492FD9B2-1164-4013-9925-E8A2EA7645B6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dirty="0" smtClean="0">
              <a:solidFill>
                <a:srgbClr val="003296"/>
              </a:solidFill>
            </a:endParaRPr>
          </a:p>
        </p:txBody>
      </p:sp>
      <p:pic>
        <p:nvPicPr>
          <p:cNvPr id="12" name="Picture 8" descr="znak-EPS_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7" y="6381759"/>
            <a:ext cx="33264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1364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3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6E44-CBE1-4A1D-B5BE-6F95D707BEE1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9CBC8-B17B-439D-832E-E3705645C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18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6E44-CBE1-4A1D-B5BE-6F95D707BEE1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9CBC8-B17B-439D-832E-E3705645C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78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6E44-CBE1-4A1D-B5BE-6F95D707BEE1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9CBC8-B17B-439D-832E-E3705645C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51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6E44-CBE1-4A1D-B5BE-6F95D707BEE1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9CBC8-B17B-439D-832E-E3705645C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578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6E44-CBE1-4A1D-B5BE-6F95D707BEE1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9CBC8-B17B-439D-832E-E3705645C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89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6E44-CBE1-4A1D-B5BE-6F95D707BEE1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9CBC8-B17B-439D-832E-E3705645C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7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1.xml"/><Relationship Id="rId5" Type="http://schemas.openxmlformats.org/officeDocument/2006/relationships/vmlDrawing" Target="../drawings/vmlDrawing1.v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" hidden="1"/>
          <p:cNvGraphicFramePr>
            <a:graphicFrameLocks noChangeAspect="1"/>
          </p:cNvGraphicFramePr>
          <p:nvPr userDrawn="1">
            <p:custDataLst>
              <p:tags r:id="rId6"/>
            </p:custDataLst>
          </p:nvPr>
        </p:nvGraphicFramePr>
        <p:xfrm>
          <a:off x="1589" y="159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592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8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dirty="0" smtClean="0"/>
              <a:t>Click to edit Master text styles</a:t>
            </a:r>
          </a:p>
          <a:p>
            <a:pPr lvl="1"/>
            <a:r>
              <a:rPr lang="en-US" altLang="sr-Latn-RS" dirty="0" smtClean="0"/>
              <a:t>Second level</a:t>
            </a:r>
          </a:p>
          <a:p>
            <a:pPr lvl="2"/>
            <a:r>
              <a:rPr lang="en-US" altLang="sr-Latn-RS" dirty="0" smtClean="0"/>
              <a:t>Third level</a:t>
            </a:r>
          </a:p>
          <a:p>
            <a:pPr lvl="3"/>
            <a:r>
              <a:rPr lang="en-US" altLang="sr-Latn-RS" dirty="0" smtClean="0"/>
              <a:t>Fourth level</a:t>
            </a:r>
          </a:p>
          <a:p>
            <a:pPr lvl="4"/>
            <a:r>
              <a:rPr lang="en-US" altLang="sr-Latn-R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5626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75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6E44-CBE1-4A1D-B5BE-6F95D707BEE1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9CBC8-B17B-439D-832E-E3705645C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257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/>
              <a:t> </a:t>
            </a:r>
            <a:r>
              <a:rPr lang="en-GB" sz="2400" dirty="0"/>
              <a:t>	</a:t>
            </a:r>
            <a:br>
              <a:rPr lang="en-GB" sz="2400" dirty="0"/>
            </a:br>
            <a:r>
              <a:rPr lang="sr-Cyrl-RS" sz="2400" dirty="0" smtClean="0"/>
              <a:t>„</a:t>
            </a:r>
            <a:r>
              <a:rPr lang="ro-RO" sz="2400" dirty="0"/>
              <a:t> A doua </a:t>
            </a:r>
            <a:r>
              <a:rPr lang="ro-RO" sz="2400" dirty="0" smtClean="0"/>
              <a:t>faza </a:t>
            </a:r>
            <a:r>
              <a:rPr lang="ro-RO" sz="2400" dirty="0"/>
              <a:t>a pachetului de proiecte Kostolac B "- </a:t>
            </a:r>
            <a:r>
              <a:rPr lang="en-US" sz="2400" dirty="0" err="1" smtClean="0"/>
              <a:t>blocul</a:t>
            </a:r>
            <a:r>
              <a:rPr lang="en-US" sz="2400" dirty="0" smtClean="0"/>
              <a:t> </a:t>
            </a:r>
            <a:r>
              <a:rPr lang="en-US" sz="2400" dirty="0" err="1" smtClean="0"/>
              <a:t>nou</a:t>
            </a:r>
            <a:r>
              <a:rPr lang="en-US" sz="2400" dirty="0" smtClean="0"/>
              <a:t> </a:t>
            </a:r>
            <a:r>
              <a:rPr lang="ro-RO" sz="2400" dirty="0" smtClean="0"/>
              <a:t>Kostolac B3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r-Latn-RS" altLang="sr-Latn-RS" dirty="0" smtClean="0">
                <a:solidFill>
                  <a:srgbClr val="002060"/>
                </a:solidFill>
              </a:rPr>
              <a:t>Oravita, Romania </a:t>
            </a:r>
            <a:r>
              <a:rPr lang="sr-Cyrl-RS" altLang="sr-Latn-RS" dirty="0" smtClean="0">
                <a:solidFill>
                  <a:srgbClr val="002060"/>
                </a:solidFill>
              </a:rPr>
              <a:t> </a:t>
            </a:r>
            <a:r>
              <a:rPr lang="sr-Latn-RS" altLang="sr-Latn-RS" dirty="0" smtClean="0">
                <a:solidFill>
                  <a:srgbClr val="002060"/>
                </a:solidFill>
              </a:rPr>
              <a:t>31</a:t>
            </a:r>
            <a:r>
              <a:rPr lang="sr-Latn-RS" dirty="0" smtClean="0">
                <a:solidFill>
                  <a:srgbClr val="002060"/>
                </a:solidFill>
              </a:rPr>
              <a:t>.08.2017 </a:t>
            </a:r>
            <a:endParaRPr lang="en-US" altLang="sr-Latn-RS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604228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b="1" dirty="0" smtClean="0">
                <a:solidFill>
                  <a:schemeClr val="tx2"/>
                </a:solidFill>
              </a:rPr>
              <a:t>Intreprinderea publica „Elektroprivreda Srbije“</a:t>
            </a:r>
            <a:endParaRPr lang="sr-Latn-R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31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9144000" cy="5943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28600" y="1295400"/>
            <a:ext cx="8382000" cy="3859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indent="-381000">
              <a:lnSpc>
                <a:spcPct val="80000"/>
              </a:lnSpc>
              <a:tabLst>
                <a:tab pos="182563" algn="l"/>
                <a:tab pos="447675" algn="l"/>
              </a:tabLst>
            </a:pPr>
            <a:r>
              <a:rPr lang="en-US" altLang="en-US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Cuprins</a:t>
            </a:r>
            <a:r>
              <a:rPr lang="sr-Cyrl-CS" alt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altLang="en-US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1000" indent="-381000">
              <a:lnSpc>
                <a:spcPct val="80000"/>
              </a:lnSpc>
              <a:tabLst>
                <a:tab pos="182563" algn="l"/>
                <a:tab pos="447675" algn="l"/>
              </a:tabLst>
            </a:pPr>
            <a:endParaRPr lang="en-GB" altLang="en-US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lvl="2">
              <a:lnSpc>
                <a:spcPct val="80000"/>
              </a:lnSpc>
              <a:tabLst>
                <a:tab pos="182563" algn="l"/>
                <a:tab pos="447675" algn="l"/>
              </a:tabLst>
            </a:pPr>
            <a:r>
              <a:rPr lang="sr-Latn-RS" alt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n-US" altLang="en-US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Informatii</a:t>
            </a:r>
            <a:r>
              <a:rPr lang="en-US" alt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generale</a:t>
            </a:r>
            <a:endParaRPr lang="sr-Latn-RS" altLang="en-US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lvl="2">
              <a:lnSpc>
                <a:spcPct val="80000"/>
              </a:lnSpc>
              <a:tabLst>
                <a:tab pos="182563" algn="l"/>
                <a:tab pos="447675" algn="l"/>
              </a:tabLst>
            </a:pPr>
            <a:r>
              <a:rPr lang="sr-Latn-RS" alt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  <a:r>
              <a:rPr lang="sr-Latn-RS" alt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 </a:t>
            </a:r>
            <a:r>
              <a:rPr lang="en-US" altLang="en-US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Descrierea</a:t>
            </a:r>
            <a:r>
              <a:rPr lang="en-US" alt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proiectului</a:t>
            </a:r>
            <a:endParaRPr lang="sr-Latn-RS" altLang="en-US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lvl="2">
              <a:lnSpc>
                <a:spcPct val="80000"/>
              </a:lnSpc>
              <a:tabLst>
                <a:tab pos="182563" algn="l"/>
                <a:tab pos="447675" algn="l"/>
              </a:tabLst>
            </a:pPr>
            <a:r>
              <a:rPr lang="sr-Latn-RS" alt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sr-Latn-RS" alt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1.2 </a:t>
            </a:r>
            <a:r>
              <a:rPr lang="en-US" alt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Executant</a:t>
            </a:r>
            <a:endParaRPr lang="sr-Latn-RS" altLang="en-US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lvl="2">
              <a:lnSpc>
                <a:spcPct val="80000"/>
              </a:lnSpc>
              <a:tabLst>
                <a:tab pos="182563" algn="l"/>
                <a:tab pos="447675" algn="l"/>
              </a:tabLst>
            </a:pPr>
            <a:r>
              <a:rPr lang="sr-Latn-RS" alt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alt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1.3 </a:t>
            </a:r>
            <a:r>
              <a:rPr lang="en-US" altLang="en-US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Volumul</a:t>
            </a:r>
            <a:r>
              <a:rPr lang="en-US" alt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n-US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munca</a:t>
            </a:r>
            <a:endParaRPr lang="sr-Latn-RS" altLang="en-US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lvl="2">
              <a:lnSpc>
                <a:spcPct val="80000"/>
              </a:lnSpc>
              <a:tabLst>
                <a:tab pos="182563" algn="l"/>
                <a:tab pos="447675" algn="l"/>
              </a:tabLst>
            </a:pPr>
            <a:r>
              <a:rPr lang="sr-Latn-RS" alt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alt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1.4 </a:t>
            </a:r>
            <a:r>
              <a:rPr lang="en-US" altLang="en-US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Valoarea</a:t>
            </a:r>
            <a:r>
              <a:rPr lang="en-US" alt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proiectului</a:t>
            </a:r>
            <a:endParaRPr lang="sr-Latn-RS" altLang="en-US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lvl="2">
              <a:lnSpc>
                <a:spcPct val="80000"/>
              </a:lnSpc>
              <a:tabLst>
                <a:tab pos="182563" algn="l"/>
                <a:tab pos="447675" algn="l"/>
              </a:tabLst>
            </a:pPr>
            <a:r>
              <a:rPr lang="sr-Latn-RS" alt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alt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1.5 </a:t>
            </a:r>
            <a:r>
              <a:rPr lang="en-US" altLang="en-US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</a:t>
            </a:r>
            <a:r>
              <a:rPr lang="en-US" alt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n-US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finantare</a:t>
            </a:r>
            <a:endParaRPr lang="sr-Latn-RS" altLang="en-US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lvl="2">
              <a:lnSpc>
                <a:spcPct val="80000"/>
              </a:lnSpc>
              <a:tabLst>
                <a:tab pos="182563" algn="l"/>
                <a:tab pos="447675" algn="l"/>
              </a:tabLst>
            </a:pPr>
            <a:r>
              <a:rPr lang="sr-Latn-RS" alt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alt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1.6 </a:t>
            </a:r>
            <a:r>
              <a:rPr lang="en-US" altLang="en-US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Caracteristici</a:t>
            </a:r>
            <a:r>
              <a:rPr lang="sr-Latn-RS" alt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en-US" alt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tehnice</a:t>
            </a:r>
            <a:r>
              <a:rPr lang="en-US" alt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n-US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baza</a:t>
            </a:r>
            <a:endParaRPr lang="sr-Latn-RS" altLang="en-US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lvl="2">
              <a:lnSpc>
                <a:spcPct val="80000"/>
              </a:lnSpc>
              <a:tabLst>
                <a:tab pos="182563" algn="l"/>
                <a:tab pos="447675" algn="l"/>
              </a:tabLst>
            </a:pPr>
            <a:endParaRPr lang="sr-Latn-RS" altLang="en-US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lvl="2">
              <a:lnSpc>
                <a:spcPct val="80000"/>
              </a:lnSpc>
              <a:tabLst>
                <a:tab pos="182563" algn="l"/>
                <a:tab pos="447675" algn="l"/>
              </a:tabLst>
            </a:pPr>
            <a:r>
              <a:rPr lang="sr-Latn-RS" alt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altLang="en-US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Activitatile</a:t>
            </a:r>
            <a:r>
              <a:rPr lang="en-US" alt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anterioare</a:t>
            </a:r>
            <a:r>
              <a:rPr lang="en-US" alt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privind</a:t>
            </a:r>
            <a:r>
              <a:rPr lang="en-US" alt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contractarea</a:t>
            </a:r>
            <a:endParaRPr lang="sr-Cyrl-CS" altLang="en-US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lvl="2">
              <a:lnSpc>
                <a:spcPct val="80000"/>
              </a:lnSpc>
              <a:tabLst>
                <a:tab pos="182563" algn="l"/>
                <a:tab pos="447675" algn="l"/>
              </a:tabLst>
            </a:pPr>
            <a:endParaRPr lang="sr-Cyrl-C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lvl="2">
              <a:lnSpc>
                <a:spcPct val="80000"/>
              </a:lnSpc>
              <a:tabLst>
                <a:tab pos="182563" algn="l"/>
                <a:tab pos="447675" algn="l"/>
              </a:tabLst>
            </a:pPr>
            <a:endParaRPr lang="en-GB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06438" lvl="2" indent="-342900">
              <a:lnSpc>
                <a:spcPct val="80000"/>
              </a:lnSpc>
              <a:buAutoNum type="arabicPeriod" startAt="6"/>
              <a:tabLst>
                <a:tab pos="182563" algn="l"/>
                <a:tab pos="447675" algn="l"/>
              </a:tabLst>
            </a:pPr>
            <a:endParaRPr lang="sr-Cyrl-C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06438" lvl="2" indent="-342900">
              <a:lnSpc>
                <a:spcPct val="80000"/>
              </a:lnSpc>
              <a:buAutoNum type="arabicPeriod" startAt="6"/>
              <a:tabLst>
                <a:tab pos="182563" algn="l"/>
                <a:tab pos="447675" algn="l"/>
              </a:tabLst>
            </a:pPr>
            <a:endParaRPr lang="en-GB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lvl="2" indent="-381000">
              <a:lnSpc>
                <a:spcPct val="80000"/>
              </a:lnSpc>
              <a:buFontTx/>
              <a:buAutoNum type="arabicPeriod"/>
              <a:tabLst>
                <a:tab pos="182563" algn="l"/>
                <a:tab pos="447675" algn="l"/>
              </a:tabLst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638" lvl="2">
              <a:lnSpc>
                <a:spcPct val="80000"/>
              </a:lnSpc>
              <a:tabLst>
                <a:tab pos="182563" algn="l"/>
                <a:tab pos="447675" algn="l"/>
              </a:tabLst>
            </a:pPr>
            <a:endParaRPr lang="sr-Cyrl-C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PROIECT PENTRU CONSTRUIREA </a:t>
            </a:r>
          </a:p>
          <a:p>
            <a:pPr algn="ctr"/>
            <a:r>
              <a:rPr lang="sr-Latn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unui nou bloc CTE Kostolac cu puterea de 350 MW</a:t>
            </a:r>
            <a:endParaRPr lang="sr-Latn-R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97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822" y="1066800"/>
            <a:ext cx="8777785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Informatii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generale</a:t>
            </a:r>
            <a:endParaRPr lang="sr-Cyrl-R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1.1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Descrierea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proiectului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Blocul termoenergetic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TE </a:t>
            </a: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Kostolac B3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lignit </a:t>
            </a: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de la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cariera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 suprafa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PK "Drmno" va avea o putere 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electric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de 350 MW, 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surat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la terminalele generatorului,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timp ce puterea de 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ire 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teptat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re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ea </a:t>
            </a: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este de aproximativ 308 MW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Este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prevazut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bloc cu 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eficien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ridicat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cu parametri de abur 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sup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critic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(254 bari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571 ° C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o-RO" sz="1400" dirty="0"/>
              <a:t> 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Desc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rcarea caldurii </a:t>
            </a: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de la condensator este 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zut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circulant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pa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din 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u.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Blocul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angajat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cadrul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sistemului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electric de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din Serbia (EES) in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partea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baza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diagramei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sarcina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o-RO" sz="1400" dirty="0"/>
              <a:t> </a:t>
            </a: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Plasarea puterii blocului B3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 re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eaua electric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din Serbia se va realiza prin intermediul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statiei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existente </a:t>
            </a: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RP 400 kV,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care se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afla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apropierea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noului 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bloc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o-RO" sz="1400" dirty="0"/>
              <a:t> </a:t>
            </a: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Pentru nevoile consumului propriu al noului bloc este 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zut </a:t>
            </a: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un transformator de energie 110/6, 6 / 6,6 kV, care va fi de asemenea conectat la 110 kV RP existente.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1600" b="1" dirty="0">
                <a:latin typeface="Arial" panose="020B0604020202020204" pitchFamily="34" charset="0"/>
                <a:cs typeface="Arial" panose="020B0604020202020204" pitchFamily="34" charset="0"/>
              </a:rPr>
              <a:t>1.2 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Executant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1400" b="1" dirty="0">
                <a:latin typeface="Arial" panose="020B0604020202020204" pitchFamily="34" charset="0"/>
                <a:cs typeface="Arial" panose="020B0604020202020204" pitchFamily="34" charset="0"/>
              </a:rPr>
              <a:t>CHINA MACHINERY ENGINEERING CORPORATION (CMEC), </a:t>
            </a:r>
            <a:r>
              <a:rPr lang="sr-Latn-R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baza</a:t>
            </a:r>
            <a:r>
              <a:rPr lang="sr-Cyrl-R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unui Acord Contractual incheiat intre </a:t>
            </a:r>
            <a:r>
              <a:rPr lang="sr-Cyrl-R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JP EPS </a:t>
            </a:r>
            <a:r>
              <a:rPr lang="sr-Latn-R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sr-Cyrl-R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CMEC</a:t>
            </a:r>
            <a:r>
              <a:rPr lang="sr-Cyrl-R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numar</a:t>
            </a:r>
            <a:r>
              <a:rPr lang="sr-Cyrl-R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400" dirty="0">
                <a:latin typeface="Arial" panose="020B0604020202020204" pitchFamily="34" charset="0"/>
                <a:cs typeface="Arial" panose="020B0604020202020204" pitchFamily="34" charset="0"/>
              </a:rPr>
              <a:t>127/26-13 </a:t>
            </a:r>
            <a:r>
              <a:rPr lang="sr-Latn-R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din</a:t>
            </a:r>
            <a:r>
              <a:rPr lang="sr-Cyrl-R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400" dirty="0">
                <a:latin typeface="Arial" panose="020B0604020202020204" pitchFamily="34" charset="0"/>
                <a:cs typeface="Arial" panose="020B0604020202020204" pitchFamily="34" charset="0"/>
              </a:rPr>
              <a:t>20.11.2013</a:t>
            </a: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sr-Cyrl-R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sr-Latn-RS" sz="16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sr-Cyrl-CS" sz="16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r-Latn-R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Volumul de munca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R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Blocul termoenergetic de </a:t>
            </a:r>
            <a:r>
              <a:rPr lang="sr-Cyrl-C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350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MW</a:t>
            </a:r>
            <a:endParaRPr lang="sr-Latn-R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Proiectul include proiectarea, 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constructia</a:t>
            </a: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, punerea 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 functiune si garantiile </a:t>
            </a: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pentru 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intregul </a:t>
            </a: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proiect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000" b="1" dirty="0">
                <a:latin typeface="Arial" panose="020B0604020202020204" pitchFamily="34" charset="0"/>
                <a:cs typeface="Arial" panose="020B0604020202020204" pitchFamily="34" charset="0"/>
              </a:rPr>
              <a:t>PROIECT PENTRU CONSTRUIREA </a:t>
            </a:r>
          </a:p>
          <a:p>
            <a:pPr algn="ctr"/>
            <a:r>
              <a:rPr lang="sr-Latn-RS" sz="2000" b="1" dirty="0">
                <a:latin typeface="Arial" panose="020B0604020202020204" pitchFamily="34" charset="0"/>
                <a:cs typeface="Arial" panose="020B0604020202020204" pitchFamily="34" charset="0"/>
              </a:rPr>
              <a:t>unui nou bloc CTE Kostolac cu puterea de 350 MW</a:t>
            </a:r>
          </a:p>
        </p:txBody>
      </p:sp>
    </p:spTree>
    <p:extLst>
      <p:ext uri="{BB962C8B-B14F-4D97-AF65-F5344CB8AC3E}">
        <p14:creationId xmlns:p14="http://schemas.microsoft.com/office/powerpoint/2010/main" val="246458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143002"/>
            <a:ext cx="8686800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sr-Cyrl-CS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1.4 </a:t>
            </a:r>
            <a:r>
              <a:rPr lang="sr-Latn-RS" b="1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Valoarea proiectului</a:t>
            </a:r>
            <a:r>
              <a:rPr lang="sr-Cyrl-CS" b="1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: </a:t>
            </a:r>
            <a:r>
              <a:rPr lang="sr-Cyrl-CS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715,6 </a:t>
            </a:r>
            <a:r>
              <a:rPr lang="sr-Cyrl-CS" b="1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milio</a:t>
            </a:r>
            <a:r>
              <a:rPr lang="sr-Latn-RS" b="1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ane de </a:t>
            </a:r>
            <a:r>
              <a:rPr lang="sr-Cyrl-CS" b="1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$</a:t>
            </a:r>
            <a:endParaRPr lang="en-US" b="1" dirty="0" smtClean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Pretul </a:t>
            </a: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total al proiectului cu TVA este de 715.600.000,00 USD, din care 613.000.000,00 USD este 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prevazuta </a:t>
            </a: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pentru construirea blocului TEKO B3, 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pretul </a:t>
            </a: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pentru 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cresterea capacitatii </a:t>
            </a: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minei este de 97.600.000,00 USD 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si </a:t>
            </a: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5.000.000,00 USD este restul 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pentru cheltuieli neprevazute</a:t>
            </a: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r-Latn-RS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endParaRPr lang="en-US" sz="14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sr-Cyrl-RS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1.5 </a:t>
            </a:r>
            <a:r>
              <a:rPr lang="sr-Latn-RS" b="1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Finantare de catre </a:t>
            </a:r>
            <a:r>
              <a:rPr lang="sr-Cyrl-RS" b="1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ban</a:t>
            </a:r>
            <a:r>
              <a:rPr lang="sr-Latn-RS" b="1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ca </a:t>
            </a:r>
            <a:r>
              <a:rPr lang="sr-Cyrl-RS" b="1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E</a:t>
            </a:r>
            <a:r>
              <a:rPr lang="en-US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X</a:t>
            </a:r>
            <a:r>
              <a:rPr lang="sr-Cyrl-RS" b="1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IM – </a:t>
            </a:r>
            <a:r>
              <a:rPr lang="sr-Latn-RS" b="1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Ch</a:t>
            </a:r>
            <a:r>
              <a:rPr lang="sr-Cyrl-RS" b="1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ina</a:t>
            </a:r>
            <a:endParaRPr lang="en-US" b="1" dirty="0" smtClean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Finantarea </a:t>
            </a: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proiectului este 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asigurata din creditul din banca </a:t>
            </a: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EXIM, 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 urmatoarele conditii </a:t>
            </a:r>
            <a:endParaRPr lang="en-US" sz="14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/>
              <a:buChar char="−"/>
              <a:tabLst>
                <a:tab pos="358775" algn="l"/>
                <a:tab pos="457200" algn="l"/>
              </a:tabLst>
            </a:pP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Perioada de rambursare a 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creditului</a:t>
            </a:r>
            <a:r>
              <a:rPr lang="sr-Cyrl-CS" sz="14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	</a:t>
            </a:r>
            <a:r>
              <a:rPr lang="sr-Cyrl-CS" sz="14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20 </a:t>
            </a:r>
            <a:r>
              <a:rPr lang="sr-Latn-RS" sz="14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de ani</a:t>
            </a:r>
            <a:r>
              <a:rPr lang="sr-Cyrl-CS" sz="14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sr-Cyrl-CS" sz="14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(7 + 13)</a:t>
            </a:r>
            <a:endParaRPr lang="en-US" sz="1400" dirty="0">
              <a:cs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/>
              <a:buChar char="−"/>
              <a:tabLst>
                <a:tab pos="358775" algn="l"/>
                <a:tab pos="457200" algn="l"/>
              </a:tabLst>
            </a:pPr>
            <a:r>
              <a:rPr lang="sr-Latn-RS" sz="14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Perioada de gratie</a:t>
            </a:r>
            <a:r>
              <a:rPr lang="sr-Cyrl-CS" sz="14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		</a:t>
            </a:r>
            <a:r>
              <a:rPr lang="sr-Latn-RS" sz="14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	</a:t>
            </a:r>
            <a:r>
              <a:rPr lang="sr-Cyrl-CS" sz="14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7 </a:t>
            </a:r>
            <a:r>
              <a:rPr lang="sr-Latn-RS" sz="14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ani</a:t>
            </a:r>
            <a:endParaRPr lang="en-US" sz="1400" dirty="0">
              <a:cs typeface="Times New Roman"/>
            </a:endParaRPr>
          </a:p>
          <a:p>
            <a:pPr>
              <a:lnSpc>
                <a:spcPct val="115000"/>
              </a:lnSpc>
            </a:pPr>
            <a:endParaRPr lang="en-US" sz="1400" dirty="0">
              <a:ea typeface="Calibri"/>
              <a:cs typeface="Times New Roman"/>
            </a:endParaRPr>
          </a:p>
          <a:p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Termenul 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limita </a:t>
            </a: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pentru 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realizarea noului </a:t>
            </a: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bloc</a:t>
            </a:r>
            <a:r>
              <a:rPr lang="ro-RO" sz="1400" dirty="0"/>
              <a:t> </a:t>
            </a:r>
            <a:r>
              <a:rPr lang="sr-Cyrl-R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sr-Latn-R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sr-Cyrl-R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58 </a:t>
            </a:r>
            <a:r>
              <a:rPr lang="sr-Latn-R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 lun</a:t>
            </a:r>
            <a:r>
              <a:rPr lang="sr-Cyrl-R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sr-Cyrl-RS" sz="1400" dirty="0">
                <a:latin typeface="Arial" panose="020B0604020202020204" pitchFamily="34" charset="0"/>
                <a:cs typeface="Arial" panose="020B0604020202020204" pitchFamily="34" charset="0"/>
              </a:rPr>
              <a:t>+ 12 </a:t>
            </a:r>
            <a:r>
              <a:rPr lang="sr-Latn-R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lun</a:t>
            </a:r>
            <a:r>
              <a:rPr lang="sr-Cyrl-R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sr-Latn-R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perioada de garantie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Termen 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limita </a:t>
            </a: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pentru 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realizarea </a:t>
            </a: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sistemului 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BTO </a:t>
            </a:r>
            <a:r>
              <a:rPr lang="sr-Latn-R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47 </a:t>
            </a:r>
            <a:r>
              <a:rPr lang="sr-Latn-R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 luni</a:t>
            </a:r>
            <a:r>
              <a:rPr lang="sr-Cyrl-R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400" dirty="0">
                <a:latin typeface="Arial" panose="020B0604020202020204" pitchFamily="34" charset="0"/>
                <a:cs typeface="Arial" panose="020B0604020202020204" pitchFamily="34" charset="0"/>
              </a:rPr>
              <a:t>+ 24 </a:t>
            </a:r>
            <a:r>
              <a:rPr lang="sr-Latn-R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 luni</a:t>
            </a:r>
            <a:r>
              <a:rPr lang="sr-Cyrl-R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perioada de garantie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000" b="1" dirty="0">
                <a:latin typeface="Arial" panose="020B0604020202020204" pitchFamily="34" charset="0"/>
                <a:cs typeface="Arial" panose="020B0604020202020204" pitchFamily="34" charset="0"/>
              </a:rPr>
              <a:t>PROIECT PENTRU CONSTRUIREA </a:t>
            </a:r>
          </a:p>
          <a:p>
            <a:pPr algn="ctr"/>
            <a:r>
              <a:rPr lang="sr-Latn-RS" sz="2000" b="1" dirty="0">
                <a:latin typeface="Arial" panose="020B0604020202020204" pitchFamily="34" charset="0"/>
                <a:cs typeface="Arial" panose="020B0604020202020204" pitchFamily="34" charset="0"/>
              </a:rPr>
              <a:t>unui nou bloc CTE Kostolac cu puterea de 350 MW</a:t>
            </a:r>
          </a:p>
        </p:txBody>
      </p:sp>
    </p:spTree>
    <p:extLst>
      <p:ext uri="{BB962C8B-B14F-4D97-AF65-F5344CB8AC3E}">
        <p14:creationId xmlns:p14="http://schemas.microsoft.com/office/powerpoint/2010/main" val="380189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012955"/>
            <a:ext cx="8534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sr-Latn-R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CS" b="1" dirty="0"/>
              <a:t>1.6 </a:t>
            </a:r>
            <a:r>
              <a:rPr lang="sr-Latn-RS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Caracteristicile tehnice de baza ale noului bloc </a:t>
            </a:r>
            <a:r>
              <a:rPr lang="sr-Cyrl-CS" b="1" dirty="0" smtClean="0">
                <a:latin typeface="Arial" panose="020B0604020202020204" pitchFamily="34" charset="0"/>
                <a:cs typeface="Arial" panose="020B0604020202020204" pitchFamily="34" charset="0"/>
              </a:rPr>
              <a:t>B3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2575" indent="-169863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r-Latn-R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Blocul este cu parametri supracritici</a:t>
            </a: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2575" indent="-169863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2575" indent="-169863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r-Latn-R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Puterea pe bornele al generatorului</a:t>
            </a:r>
            <a:r>
              <a:rPr lang="sr-Cyrl-C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r-Cyrl-R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r-Cyrl-C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350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MW</a:t>
            </a:r>
          </a:p>
          <a:p>
            <a:pPr marL="282575" indent="-169863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r-Latn-R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Puterea de iesire pe retea este aproximativ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r-Cyrl-C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310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MW</a:t>
            </a:r>
          </a:p>
          <a:p>
            <a:pPr marL="282575" indent="-169863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Parametrii </a:t>
            </a: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de abur proaspat </a:t>
            </a:r>
            <a:r>
              <a:rPr lang="sr-Cyrl-C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r-Cyrl-R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p=</a:t>
            </a:r>
            <a:r>
              <a:rPr lang="sr-Cyrl-C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54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bar </a:t>
            </a:r>
            <a:r>
              <a:rPr lang="sr-Latn-R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sr-Cyrl-C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t=</a:t>
            </a:r>
            <a:r>
              <a:rPr lang="sr-Cyrl-CS" sz="1400" dirty="0">
                <a:latin typeface="Arial" panose="020B0604020202020204" pitchFamily="34" charset="0"/>
                <a:cs typeface="Arial" panose="020B0604020202020204" pitchFamily="34" charset="0"/>
              </a:rPr>
              <a:t>571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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  <a:p>
            <a:pPr marL="282575" indent="-169863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Productia </a:t>
            </a: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de abur 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proaspat </a:t>
            </a: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la puterea 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nominala este </a:t>
            </a:r>
            <a:r>
              <a:rPr lang="sr-Cyrl-R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r-Cyrl-C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971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sr-Latn-RS" sz="1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  <a:p>
            <a:pPr marL="282575" indent="-169863"/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2575" indent="-169863"/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2575" indent="-169863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r-Latn-R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Randament al blocului</a:t>
            </a:r>
            <a:endParaRPr lang="sr-Cyrl-R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2575" lvl="1" indent="-169863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r-Cyrl-C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Brut</a:t>
            </a:r>
            <a:r>
              <a:rPr lang="sr-Cyrl-CS" sz="14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sr-Cyrl-C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r-Cyrl-C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42,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397</a:t>
            </a:r>
            <a:r>
              <a:rPr lang="sr-Cyrl-C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2575" lvl="1" indent="-169863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r-Cyrl-C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Net</a:t>
            </a:r>
            <a:r>
              <a:rPr lang="sr-Cyrl-CS" sz="14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sr-Cyrl-C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r-Cyrl-C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37,3%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2575" lvl="1" indent="-169863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2575" indent="-169863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o-RO" sz="1600" b="1" dirty="0">
                <a:latin typeface="Arial" panose="020B0604020202020204" pitchFamily="34" charset="0"/>
                <a:cs typeface="Arial" panose="020B0604020202020204" pitchFamily="34" charset="0"/>
              </a:rPr>
              <a:t>Emisiile de </a:t>
            </a:r>
            <a:r>
              <a:rPr lang="ro-RO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poluanti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2575" lvl="1" indent="-169863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r-Latn-R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Dioxid de sulf </a:t>
            </a:r>
            <a:r>
              <a:rPr lang="sr-Cyrl-C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r-Latn-RS" sz="1400" dirty="0">
                <a:latin typeface="Arial" panose="020B0604020202020204" pitchFamily="34" charset="0"/>
                <a:cs typeface="Arial" panose="020B0604020202020204" pitchFamily="34" charset="0"/>
              </a:rPr>
              <a:t>SO2)</a:t>
            </a:r>
            <a:r>
              <a:rPr lang="sr-Cyrl-CS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sr-Cyrl-C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150  </a:t>
            </a:r>
            <a:r>
              <a:rPr lang="sr-Latn-RS" sz="1400" dirty="0">
                <a:latin typeface="Arial" panose="020B0604020202020204" pitchFamily="34" charset="0"/>
                <a:cs typeface="Arial" panose="020B0604020202020204" pitchFamily="34" charset="0"/>
              </a:rPr>
              <a:t>mg/Nm</a:t>
            </a:r>
            <a:r>
              <a:rPr lang="sr-Cyrl-R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2575" lvl="1" indent="-169863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Compusi </a:t>
            </a: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ai 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azotului </a:t>
            </a:r>
            <a:r>
              <a:rPr lang="sr-Cyrl-C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r-Latn-RS" sz="1400" dirty="0">
                <a:latin typeface="Arial" panose="020B0604020202020204" pitchFamily="34" charset="0"/>
                <a:cs typeface="Arial" panose="020B0604020202020204" pitchFamily="34" charset="0"/>
              </a:rPr>
              <a:t>NOx)</a:t>
            </a:r>
            <a:r>
              <a:rPr lang="sr-Cyrl-CS" sz="1400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sr-Cyrl-C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200 </a:t>
            </a:r>
            <a:r>
              <a:rPr lang="sr-Latn-RS" sz="1400" dirty="0">
                <a:latin typeface="Arial" panose="020B0604020202020204" pitchFamily="34" charset="0"/>
                <a:cs typeface="Arial" panose="020B0604020202020204" pitchFamily="34" charset="0"/>
              </a:rPr>
              <a:t>mg/Nm</a:t>
            </a:r>
            <a:r>
              <a:rPr lang="sr-Cyrl-R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2575" lvl="1" indent="-169863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Materii pulverulente</a:t>
            </a:r>
            <a:r>
              <a:rPr lang="sr-Cyrl-CS" sz="1400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sr-Cyrl-C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10   </a:t>
            </a:r>
            <a:r>
              <a:rPr lang="sr-Latn-RS" sz="1400" dirty="0">
                <a:latin typeface="Arial" panose="020B0604020202020204" pitchFamily="34" charset="0"/>
                <a:cs typeface="Arial" panose="020B0604020202020204" pitchFamily="34" charset="0"/>
              </a:rPr>
              <a:t>mg/Nm</a:t>
            </a:r>
            <a:r>
              <a:rPr lang="sr-Cyrl-R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FF0000"/>
                </a:solidFill>
              </a:rPr>
              <a:t> 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000" b="1" dirty="0">
                <a:latin typeface="Arial" panose="020B0604020202020204" pitchFamily="34" charset="0"/>
                <a:cs typeface="Arial" panose="020B0604020202020204" pitchFamily="34" charset="0"/>
              </a:rPr>
              <a:t>PROIECT PENTRU CONSTRUIREA </a:t>
            </a:r>
          </a:p>
          <a:p>
            <a:pPr algn="ctr"/>
            <a:r>
              <a:rPr lang="sr-Latn-RS" sz="2000" b="1" dirty="0">
                <a:latin typeface="Arial" panose="020B0604020202020204" pitchFamily="34" charset="0"/>
                <a:cs typeface="Arial" panose="020B0604020202020204" pitchFamily="34" charset="0"/>
              </a:rPr>
              <a:t>unui nou bloc CTE Kostolac cu puterea de 350 MW</a:t>
            </a:r>
          </a:p>
        </p:txBody>
      </p:sp>
    </p:spTree>
    <p:extLst>
      <p:ext uri="{BB962C8B-B14F-4D97-AF65-F5344CB8AC3E}">
        <p14:creationId xmlns:p14="http://schemas.microsoft.com/office/powerpoint/2010/main" val="376237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228600" y="836619"/>
            <a:ext cx="8610600" cy="561657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sr-Cyrl-RS" altLang="en-US" b="1" dirty="0" smtClean="0"/>
              <a:t>2. </a:t>
            </a:r>
            <a:r>
              <a:rPr lang="ro-RO" b="1" dirty="0" smtClean="0"/>
              <a:t>Activitatile </a:t>
            </a:r>
            <a:r>
              <a:rPr lang="ro-RO" b="1" dirty="0"/>
              <a:t>anterioare privind contractarea</a:t>
            </a:r>
            <a:endParaRPr lang="sr-Latn-RS" altLang="en-US" b="1" dirty="0" smtClean="0"/>
          </a:p>
          <a:p>
            <a:pPr>
              <a:defRPr/>
            </a:pPr>
            <a:r>
              <a:rPr lang="sr-Latn-RS" altLang="en-US" sz="1400" b="1" dirty="0" smtClean="0"/>
              <a:t>Anul </a:t>
            </a:r>
            <a:r>
              <a:rPr lang="sr-Cyrl-RS" altLang="en-US" sz="1400" b="1" dirty="0" smtClean="0"/>
              <a:t>2009</a:t>
            </a:r>
            <a:endParaRPr lang="en-US" altLang="en-US" sz="1400" dirty="0" smtClean="0"/>
          </a:p>
          <a:p>
            <a:r>
              <a:rPr lang="sr-Cyrl-RS" altLang="en-US" sz="1400" dirty="0" smtClean="0"/>
              <a:t>21.08.2009 </a:t>
            </a:r>
            <a:r>
              <a:rPr lang="sr-Latn-RS" altLang="en-US" sz="1400" dirty="0" smtClean="0"/>
              <a:t>a fost semnat Acordul interguvernamental privind cooperarea economica si tehnica in domeniul infrastructurii intre Republica Serbia si Republica Populara Chineza </a:t>
            </a:r>
          </a:p>
          <a:p>
            <a:pPr marL="0" indent="0">
              <a:buNone/>
            </a:pPr>
            <a:endParaRPr lang="sr-Latn-RS" altLang="en-US" sz="1400" dirty="0" smtClean="0"/>
          </a:p>
          <a:p>
            <a:pPr>
              <a:defRPr/>
            </a:pPr>
            <a:r>
              <a:rPr lang="sr-Latn-RS" altLang="en-US" sz="1400" b="1" dirty="0" smtClean="0"/>
              <a:t>Anul </a:t>
            </a:r>
            <a:r>
              <a:rPr lang="sr-Cyrl-RS" altLang="en-US" sz="1400" b="1" dirty="0" smtClean="0"/>
              <a:t>2013</a:t>
            </a:r>
            <a:endParaRPr lang="en-US" altLang="en-US" sz="1400" dirty="0"/>
          </a:p>
          <a:p>
            <a:r>
              <a:rPr lang="sr-Cyrl-CS" altLang="en-US" sz="1400" dirty="0" smtClean="0"/>
              <a:t>20.11.2013</a:t>
            </a:r>
            <a:r>
              <a:rPr lang="sr-Latn-RS" altLang="en-US" sz="1400" dirty="0" smtClean="0"/>
              <a:t> </a:t>
            </a:r>
            <a:r>
              <a:rPr lang="sr-Cyrl-CS" sz="1400" dirty="0" smtClean="0"/>
              <a:t> </a:t>
            </a:r>
            <a:r>
              <a:rPr lang="ro-RO" sz="1400" dirty="0"/>
              <a:t>a fost semnat un acord special pentru faza a doua a pachetului de proiecte Kostolac B </a:t>
            </a:r>
            <a:r>
              <a:rPr lang="ro-RO" sz="1400" dirty="0" smtClean="0"/>
              <a:t>intre </a:t>
            </a:r>
            <a:r>
              <a:rPr lang="ro-RO" sz="1400" dirty="0"/>
              <a:t>CMEC </a:t>
            </a:r>
            <a:r>
              <a:rPr lang="ro-RO" sz="1400" dirty="0" smtClean="0"/>
              <a:t>si </a:t>
            </a:r>
            <a:r>
              <a:rPr lang="ro-RO" sz="1400" dirty="0"/>
              <a:t>JP EPS / PD TE-KO </a:t>
            </a:r>
            <a:r>
              <a:rPr lang="ro-RO" sz="1400" dirty="0" smtClean="0"/>
              <a:t>Kostolac </a:t>
            </a:r>
            <a:endParaRPr lang="sr-Latn-R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>
              <a:defRPr/>
            </a:pPr>
            <a:r>
              <a:rPr lang="sr-Latn-RS" altLang="en-US" sz="1400" b="1" dirty="0" smtClean="0"/>
              <a:t>Anul </a:t>
            </a:r>
            <a:r>
              <a:rPr lang="sr-Cyrl-RS" altLang="en-US" sz="1400" b="1" dirty="0" smtClean="0"/>
              <a:t>2014</a:t>
            </a:r>
            <a:endParaRPr lang="sr-Latn-RS" altLang="en-US" sz="1400" b="1" dirty="0" smtClean="0"/>
          </a:p>
          <a:p>
            <a:pPr>
              <a:defRPr/>
            </a:pPr>
            <a:r>
              <a:rPr lang="ro-RO" sz="1400" dirty="0" smtClean="0"/>
              <a:t>In </a:t>
            </a:r>
            <a:r>
              <a:rPr lang="ro-RO" sz="1400" dirty="0"/>
              <a:t>decembrie 2014, Guvernul Republicii Serbia a semnat un contract cu </a:t>
            </a:r>
            <a:r>
              <a:rPr lang="ro-RO" sz="1400" dirty="0" smtClean="0"/>
              <a:t>banca EXIM din </a:t>
            </a:r>
            <a:r>
              <a:rPr lang="ro-RO" sz="1400" dirty="0"/>
              <a:t>China pentru un </a:t>
            </a:r>
            <a:r>
              <a:rPr lang="ro-RO" sz="1400" dirty="0" smtClean="0"/>
              <a:t>imprumut in conditii preferentiale </a:t>
            </a:r>
            <a:r>
              <a:rPr lang="ro-RO" sz="1400" dirty="0"/>
              <a:t>pentru a doua </a:t>
            </a:r>
            <a:r>
              <a:rPr lang="ro-RO" sz="1400" dirty="0" smtClean="0"/>
              <a:t>faza </a:t>
            </a:r>
            <a:r>
              <a:rPr lang="ro-RO" sz="1400" dirty="0"/>
              <a:t>a pachetului de proiecte Kostolac </a:t>
            </a:r>
            <a:r>
              <a:rPr lang="ro-RO" sz="1400" dirty="0" smtClean="0"/>
              <a:t>B </a:t>
            </a:r>
          </a:p>
          <a:p>
            <a:pPr>
              <a:defRPr/>
            </a:pPr>
            <a:endParaRPr lang="sr-Latn-RS" altLang="en-US" sz="1400" b="1" dirty="0" smtClean="0"/>
          </a:p>
          <a:p>
            <a:pPr>
              <a:defRPr/>
            </a:pPr>
            <a:r>
              <a:rPr lang="sr-Latn-RS" altLang="en-US" sz="1400" b="1" dirty="0" smtClean="0"/>
              <a:t>Anul </a:t>
            </a:r>
            <a:r>
              <a:rPr lang="sr-Cyrl-RS" altLang="en-US" sz="1400" b="1" dirty="0" smtClean="0"/>
              <a:t>2015</a:t>
            </a:r>
            <a:endParaRPr lang="sr-Latn-RS" altLang="en-US" sz="1400" b="1" dirty="0" smtClean="0"/>
          </a:p>
          <a:p>
            <a:pPr>
              <a:defRPr/>
            </a:pPr>
            <a:r>
              <a:rPr lang="ro-RO" sz="1400" dirty="0" smtClean="0"/>
              <a:t>Contractul a intrat in vigoare 25.05.2015</a:t>
            </a:r>
          </a:p>
          <a:p>
            <a:pPr>
              <a:defRPr/>
            </a:pPr>
            <a:endParaRPr lang="sr-Latn-RS" altLang="en-US" sz="1400" b="1" dirty="0" smtClean="0"/>
          </a:p>
          <a:p>
            <a:pPr>
              <a:defRPr/>
            </a:pPr>
            <a:r>
              <a:rPr lang="sr-Latn-RS" sz="1400" b="1" dirty="0" smtClean="0"/>
              <a:t>Anul </a:t>
            </a:r>
            <a:r>
              <a:rPr lang="sr-Cyrl-RS" sz="1400" b="1" dirty="0" smtClean="0"/>
              <a:t>2016</a:t>
            </a:r>
            <a:endParaRPr lang="sr-Latn-RS" sz="1400" b="1" dirty="0" smtClean="0"/>
          </a:p>
          <a:p>
            <a:pPr>
              <a:defRPr/>
            </a:pPr>
            <a:r>
              <a:rPr lang="ro-RO" sz="1400" dirty="0" smtClean="0"/>
              <a:t>Inceperea realizarii proiectului 04.01.2016</a:t>
            </a:r>
            <a:endParaRPr lang="sr-Latn-R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  <a:defRPr/>
            </a:pPr>
            <a:r>
              <a:rPr lang="sr-Cyrl-RS" sz="1400" dirty="0"/>
              <a:t> </a:t>
            </a:r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pPr marL="0" indent="0">
              <a:buFontTx/>
              <a:buNone/>
              <a:defRPr/>
            </a:pPr>
            <a:endParaRPr lang="en-US" altLang="en-US" sz="12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000" b="1" dirty="0">
                <a:latin typeface="Arial" panose="020B0604020202020204" pitchFamily="34" charset="0"/>
                <a:cs typeface="Arial" panose="020B0604020202020204" pitchFamily="34" charset="0"/>
              </a:rPr>
              <a:t>PROIECT PENTRU CONSTRUIREA </a:t>
            </a:r>
          </a:p>
          <a:p>
            <a:pPr algn="ctr"/>
            <a:r>
              <a:rPr lang="sr-Latn-RS" sz="2000" b="1" dirty="0">
                <a:latin typeface="Arial" panose="020B0604020202020204" pitchFamily="34" charset="0"/>
                <a:cs typeface="Arial" panose="020B0604020202020204" pitchFamily="34" charset="0"/>
              </a:rPr>
              <a:t>unui nou bloc CTE Kostolac cu puterea de 350 MW</a:t>
            </a:r>
          </a:p>
        </p:txBody>
      </p:sp>
    </p:spTree>
    <p:extLst>
      <p:ext uri="{BB962C8B-B14F-4D97-AF65-F5344CB8AC3E}">
        <p14:creationId xmlns:p14="http://schemas.microsoft.com/office/powerpoint/2010/main" val="256264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9144000" cy="5943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1" y="2590806"/>
            <a:ext cx="777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R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Multumesc pentru atentie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000" b="1" dirty="0">
                <a:latin typeface="Arial" panose="020B0604020202020204" pitchFamily="34" charset="0"/>
                <a:cs typeface="Arial" panose="020B0604020202020204" pitchFamily="34" charset="0"/>
              </a:rPr>
              <a:t>PROIECT PENTRU CONSTRUIREA </a:t>
            </a:r>
          </a:p>
          <a:p>
            <a:pPr algn="ctr"/>
            <a:r>
              <a:rPr lang="sr-Latn-RS" sz="2000" b="1" dirty="0">
                <a:latin typeface="Arial" panose="020B0604020202020204" pitchFamily="34" charset="0"/>
                <a:cs typeface="Arial" panose="020B0604020202020204" pitchFamily="34" charset="0"/>
              </a:rPr>
              <a:t>unui nou bloc CTE Kostolac cu puterea de 350 MW</a:t>
            </a:r>
          </a:p>
        </p:txBody>
      </p:sp>
    </p:spTree>
    <p:extLst>
      <p:ext uri="{BB962C8B-B14F-4D97-AF65-F5344CB8AC3E}">
        <p14:creationId xmlns:p14="http://schemas.microsoft.com/office/powerpoint/2010/main" val="235672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EPS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13490</TotalTime>
  <Words>546</Words>
  <Application>Microsoft Office PowerPoint</Application>
  <PresentationFormat>On-screen Show (4:3)</PresentationFormat>
  <Paragraphs>91</Paragraphs>
  <Slides>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1_EPS Design</vt:lpstr>
      <vt:lpstr>Custom Design</vt:lpstr>
      <vt:lpstr>think-cell Slide</vt:lpstr>
      <vt:lpstr>   „ A doua faza a pachetului de proiecte Kostolac B "- blocul nou Kostolac B3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Oрганизација радних група у оквиру Тима за имплементацију пројекта „Друга фаза пакет пројеката Костолац Б“</dc:title>
  <dc:creator>Samsung</dc:creator>
  <cp:lastModifiedBy>entel</cp:lastModifiedBy>
  <cp:revision>225</cp:revision>
  <cp:lastPrinted>2016-10-10T11:00:45Z</cp:lastPrinted>
  <dcterms:created xsi:type="dcterms:W3CDTF">2016-02-15T09:23:34Z</dcterms:created>
  <dcterms:modified xsi:type="dcterms:W3CDTF">2017-09-05T11:55:29Z</dcterms:modified>
</cp:coreProperties>
</file>