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63" r:id="rId5"/>
    <p:sldId id="272" r:id="rId6"/>
    <p:sldId id="259" r:id="rId7"/>
    <p:sldId id="261" r:id="rId8"/>
    <p:sldId id="262" r:id="rId9"/>
    <p:sldId id="260" r:id="rId10"/>
    <p:sldId id="270" r:id="rId11"/>
    <p:sldId id="264" r:id="rId12"/>
    <p:sldId id="265" r:id="rId13"/>
    <p:sldId id="271" r:id="rId14"/>
    <p:sldId id="256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CC"/>
    <a:srgbClr val="FF00FF"/>
    <a:srgbClr val="FECEFB"/>
    <a:srgbClr val="FC04EA"/>
    <a:srgbClr val="C33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DB324-5A2B-4BC3-9BBA-D7EDD89FC45F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DBF1-B344-4637-AE16-DC5095B7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1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166D8-A418-42B3-8374-E7A785EF9D30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81D73-F5B2-42EC-A4F3-4A86E52939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21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ED92D-294B-4F6D-9989-598AE8540ED5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5DDD11-7A1B-4072-B48C-D340190B41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F53123-FCB5-499E-AE5A-4D029232C5A4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6A5A3-2D21-4221-8773-CDE371AB6D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45DAAA-55DB-45D3-98E6-8BC622ED9DCA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06657-252A-4762-8883-6C25F07C1E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46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9AC3E5-DD19-4F25-8CC4-A594084F0BF5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CF2ECA-BA15-4072-BAF3-09468DE112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C09B6B-53DA-4892-A669-F2F0DFB61D24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F66AB1-4F74-4356-BA69-91F9B32F5A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80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EF2CDB-9232-4DDF-9BC3-5C66FFC46D8D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07D7A-72CB-41B5-AB33-FD1B738A4A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6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895DF1-1C16-4921-B2D2-9ECEC39DB508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99D38-290E-4BAE-B4A2-4424A2445E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5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B5FE94-E35A-49DD-9780-8614EFA57899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D95A01-33AF-46A4-BE61-D88E6EA5E8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18AA2-A9F7-47B9-B089-712256CC243C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FCEDD-B2DD-47D4-A3F8-5B922CD124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543D94-AF62-4679-B5F8-5DC907CBB376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77554F-5DF4-46BD-B0EA-665D5D558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7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BA5EC7D-C196-47E6-96E0-691951C44CEF}" type="datetime1">
              <a:rPr lang="en-US"/>
              <a:pPr lvl="0"/>
              <a:t>7/28/2021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EFB179A-DCF7-45F4-B564-9820849EDD2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52775"/>
              </p:ext>
            </p:extLst>
          </p:nvPr>
        </p:nvGraphicFramePr>
        <p:xfrm>
          <a:off x="673182" y="3295974"/>
          <a:ext cx="10845636" cy="255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425">
                  <a:extLst>
                    <a:ext uri="{9D8B030D-6E8A-4147-A177-3AD203B41FA5}">
                      <a16:colId xmlns:a16="http://schemas.microsoft.com/office/drawing/2014/main" val="913732662"/>
                    </a:ext>
                  </a:extLst>
                </a:gridCol>
                <a:gridCol w="3609490">
                  <a:extLst>
                    <a:ext uri="{9D8B030D-6E8A-4147-A177-3AD203B41FA5}">
                      <a16:colId xmlns:a16="http://schemas.microsoft.com/office/drawing/2014/main" val="2044489899"/>
                    </a:ext>
                  </a:extLst>
                </a:gridCol>
                <a:gridCol w="5440721">
                  <a:extLst>
                    <a:ext uri="{9D8B030D-6E8A-4147-A177-3AD203B41FA5}">
                      <a16:colId xmlns:a16="http://schemas.microsoft.com/office/drawing/2014/main" val="2848907714"/>
                    </a:ext>
                  </a:extLst>
                </a:gridCol>
              </a:tblGrid>
              <a:tr h="502712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REGIUNE	</a:t>
                      </a:r>
                    </a:p>
                    <a:p>
                      <a:pPr algn="ctr"/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Județ sau Zonă/Municipiu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/>
                        <a:t>DESCRIERE ACHIZIȚII	</a:t>
                      </a:r>
                    </a:p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2015302"/>
                  </a:ext>
                </a:extLst>
              </a:tr>
              <a:tr h="5245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effectLst/>
                        </a:rPr>
                        <a:t>SUD-VEST OLTENIA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GORJ</a:t>
                      </a:r>
                      <a:r>
                        <a:rPr lang="ro-RO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</a:p>
                    <a:p>
                      <a:pPr algn="l" fontAlgn="ctr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Municipiul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Târgu</a:t>
                      </a:r>
                      <a:r>
                        <a:rPr lang="en-US" sz="20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-Jiu</a:t>
                      </a:r>
                      <a:endParaRPr lang="ro-R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Amplasare staţie de monitorizare (Trafic) </a:t>
                      </a:r>
                      <a:b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Instalare echipamente prelevare PM10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Instalare echipamente prelevare PM2.5</a:t>
                      </a:r>
                    </a:p>
                  </a:txBody>
                  <a:tcPr marL="0" marR="0" marT="0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296378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MEHEDINȚI</a:t>
                      </a:r>
                      <a:r>
                        <a:rPr lang="ro-RO" sz="1600" u="none" strike="noStrike" kern="1200" dirty="0">
                          <a:effectLst/>
                        </a:rPr>
                        <a:t>/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>
                          <a:effectLst/>
                        </a:rPr>
                        <a:t>Municipiul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Drobeta-Turnu</a:t>
                      </a:r>
                      <a:r>
                        <a:rPr lang="en-US" sz="1600" u="none" strike="noStrike" kern="1200" dirty="0">
                          <a:effectLst/>
                        </a:rPr>
                        <a:t> </a:t>
                      </a:r>
                      <a:r>
                        <a:rPr lang="en-US" sz="1600" u="none" strike="noStrike" kern="1200" dirty="0" err="1">
                          <a:effectLst/>
                        </a:rPr>
                        <a:t>Severin</a:t>
                      </a:r>
                      <a:endParaRPr lang="ro-RO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600" u="none" strike="noStrike" kern="1200" dirty="0">
                          <a:effectLst/>
                        </a:rPr>
                        <a:t>Amplasare staţie de monitorizare (Trafic) </a:t>
                      </a:r>
                      <a:endParaRPr lang="ro-RO" sz="1600" u="none" strike="noStrike" kern="1200" dirty="0"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it-IT" sz="1600" u="none" strike="noStrike" kern="1200" dirty="0">
                          <a:effectLst/>
                        </a:rPr>
                        <a:t>Instalare echipamente prelevare PM10</a:t>
                      </a:r>
                      <a:endParaRPr lang="it-IT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900910"/>
                  </a:ext>
                </a:extLst>
              </a:tr>
              <a:tr h="54205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OLT</a:t>
                      </a:r>
                      <a:r>
                        <a:rPr lang="ro-RO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600" b="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Municipiul</a:t>
                      </a: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SLATINA</a:t>
                      </a:r>
                      <a:endParaRPr lang="ro-R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Amplasare staţie de monitorizare (Trafic) </a:t>
                      </a:r>
                      <a:endParaRPr lang="ro-RO" sz="1600" b="0" u="none" strike="noStrike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it-IT" sz="16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Instalare echipamente prelevare PM</a:t>
                      </a:r>
                      <a:r>
                        <a:rPr lang="it-IT" sz="1600" b="0" u="none" strike="noStrike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it-IT" sz="1600" b="0" i="0" u="none" strike="noStrike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04314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7" name="Rectangle 6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97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4" y="380856"/>
            <a:ext cx="7940695" cy="58625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420486"/>
          </a:xfrm>
        </p:spPr>
        <p:txBody>
          <a:bodyPr/>
          <a:lstStyle/>
          <a:p>
            <a:pPr lvl="0"/>
            <a:r>
              <a:rPr lang="ro-RO" sz="2000" b="1"/>
              <a:t>CONCENTRATII PM10, PM2.5, metale grele</a:t>
            </a:r>
            <a:endParaRPr lang="en-US" sz="2000" b="1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191" y="785615"/>
            <a:ext cx="6963384" cy="53913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419" y="682581"/>
            <a:ext cx="7017462" cy="54557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333" y="283335"/>
            <a:ext cx="7483824" cy="57004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0"/>
            <a:ext cx="9144000" cy="3023511"/>
          </a:xfrm>
        </p:spPr>
        <p:txBody>
          <a:bodyPr/>
          <a:lstStyle/>
          <a:p>
            <a:pPr lvl="0"/>
            <a:r>
              <a:rPr lang="ro-RO" sz="5400" b="1" dirty="0"/>
              <a:t>Propunere A.N.P.M pentru amplasare stație trafic</a:t>
            </a:r>
            <a:br>
              <a:rPr lang="ro-RO" sz="5400" b="1" dirty="0"/>
            </a:br>
            <a:r>
              <a:rPr lang="ro-RO" sz="5400" b="1" dirty="0"/>
              <a:t>Targu Jiu</a:t>
            </a:r>
            <a:endParaRPr lang="en-US" sz="5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 sz="2800"/>
              <a:t>Identificare </a:t>
            </a:r>
            <a:r>
              <a:rPr lang="en-US" sz="2800" b="1"/>
              <a:t>«intersecţi</a:t>
            </a:r>
            <a:r>
              <a:rPr lang="ro-RO" sz="2800" b="1"/>
              <a:t>i</a:t>
            </a:r>
            <a:r>
              <a:rPr lang="en-US" sz="2800" b="1"/>
              <a:t> mar</a:t>
            </a:r>
            <a:r>
              <a:rPr lang="ro-RO" sz="2800" b="1"/>
              <a:t>i</a:t>
            </a:r>
            <a:r>
              <a:rPr lang="en-US" sz="2800" b="1"/>
              <a:t>»</a:t>
            </a:r>
            <a:r>
              <a:rPr lang="en-US" sz="2800"/>
              <a:t> </a:t>
            </a:r>
            <a:r>
              <a:rPr lang="ro-RO" sz="2800"/>
              <a:t>-</a:t>
            </a:r>
            <a:r>
              <a:rPr lang="en-US" sz="2800"/>
              <a:t>întrerup fluxul de trafic şi cauzează emisii de oprire şi pornire faţă de restul drumului;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o-RO" dirty="0"/>
              <a:t>Intersecție E79 / DN67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5800862" y="2433355"/>
            <a:ext cx="6054004" cy="3831326"/>
          </a:xfr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6" y="2443487"/>
            <a:ext cx="5095612" cy="38110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894959"/>
          </a:xfrm>
        </p:spPr>
        <p:txBody>
          <a:bodyPr>
            <a:normAutofit/>
          </a:bodyPr>
          <a:lstStyle/>
          <a:p>
            <a:pPr lvl="0"/>
            <a:r>
              <a:rPr lang="ro-RO" sz="2800" dirty="0"/>
              <a:t>Identificare </a:t>
            </a:r>
            <a:r>
              <a:rPr lang="en-US" sz="2800" b="1" dirty="0"/>
              <a:t>«</a:t>
            </a:r>
            <a:r>
              <a:rPr lang="en-US" sz="2800" b="1" dirty="0" err="1"/>
              <a:t>intersecţi</a:t>
            </a:r>
            <a:r>
              <a:rPr lang="ro-RO" sz="2800" b="1" dirty="0"/>
              <a:t>i</a:t>
            </a:r>
            <a:r>
              <a:rPr lang="en-US" sz="2800" b="1" dirty="0"/>
              <a:t> mar</a:t>
            </a:r>
            <a:r>
              <a:rPr lang="ro-RO" sz="2800" b="1" dirty="0"/>
              <a:t>i</a:t>
            </a:r>
            <a:r>
              <a:rPr lang="en-US" sz="2800" b="1" dirty="0"/>
              <a:t>»</a:t>
            </a:r>
            <a:r>
              <a:rPr lang="en-US" sz="2800" dirty="0"/>
              <a:t> </a:t>
            </a:r>
            <a:r>
              <a:rPr lang="ro-RO" sz="2800" dirty="0"/>
              <a:t>-</a:t>
            </a:r>
            <a:r>
              <a:rPr lang="en-US" sz="2800" dirty="0" err="1"/>
              <a:t>întrerup</a:t>
            </a:r>
            <a:r>
              <a:rPr lang="en-US" sz="2800" dirty="0"/>
              <a:t> </a:t>
            </a:r>
            <a:r>
              <a:rPr lang="en-US" sz="2800" dirty="0" err="1"/>
              <a:t>fluxul</a:t>
            </a:r>
            <a:r>
              <a:rPr lang="en-US" sz="2800" dirty="0"/>
              <a:t> de </a:t>
            </a:r>
            <a:r>
              <a:rPr lang="en-US" sz="2800" dirty="0" err="1"/>
              <a:t>trafic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cauzează</a:t>
            </a:r>
            <a:r>
              <a:rPr lang="en-US" sz="2800" dirty="0"/>
              <a:t> </a:t>
            </a:r>
            <a:r>
              <a:rPr lang="en-US" sz="2800" dirty="0" err="1"/>
              <a:t>emisii</a:t>
            </a:r>
            <a:r>
              <a:rPr lang="en-US" sz="2800" dirty="0"/>
              <a:t> de </a:t>
            </a:r>
            <a:r>
              <a:rPr lang="en-US" sz="2800" dirty="0" err="1"/>
              <a:t>oprire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pornire</a:t>
            </a:r>
            <a:r>
              <a:rPr lang="en-US" sz="2800" dirty="0"/>
              <a:t> </a:t>
            </a:r>
            <a:r>
              <a:rPr lang="en-US" sz="2800" dirty="0" err="1"/>
              <a:t>faţă</a:t>
            </a:r>
            <a:r>
              <a:rPr lang="en-US" sz="2800" dirty="0"/>
              <a:t> de </a:t>
            </a:r>
            <a:r>
              <a:rPr lang="en-US" sz="2800" dirty="0" err="1"/>
              <a:t>restul</a:t>
            </a:r>
            <a:r>
              <a:rPr lang="en-US" sz="2800" dirty="0"/>
              <a:t> </a:t>
            </a:r>
            <a:r>
              <a:rPr lang="en-US" sz="2800" dirty="0" err="1"/>
              <a:t>drumului</a:t>
            </a:r>
            <a:r>
              <a:rPr lang="en-US" sz="2800" dirty="0"/>
              <a:t>;</a:t>
            </a:r>
          </a:p>
        </p:txBody>
      </p:sp>
      <p:pic>
        <p:nvPicPr>
          <p:cNvPr id="3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188" y="1294793"/>
            <a:ext cx="4738393" cy="3981697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02" y="2882564"/>
            <a:ext cx="5526851" cy="23939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7"/>
          <p:cNvSpPr txBox="1">
            <a:spLocks noGrp="1"/>
          </p:cNvSpPr>
          <p:nvPr>
            <p:ph idx="2"/>
          </p:nvPr>
        </p:nvSpPr>
        <p:spPr>
          <a:xfrm>
            <a:off x="5844626" y="1294793"/>
            <a:ext cx="5786172" cy="3886807"/>
          </a:xfrm>
        </p:spPr>
        <p:txBody>
          <a:bodyPr anchorCtr="1">
            <a:normAutofit/>
          </a:bodyPr>
          <a:lstStyle/>
          <a:p>
            <a:pPr marL="0" indent="0" algn="just">
              <a:buNone/>
            </a:pPr>
            <a:r>
              <a:rPr lang="ro-RO" sz="2000" dirty="0">
                <a:solidFill>
                  <a:srgbClr val="FF0000"/>
                </a:solidFill>
              </a:rPr>
              <a:t>În zonă se află un colegiu și o școală generală (posibil și gradiniță) – ”infrastructura </a:t>
            </a:r>
            <a:r>
              <a:rPr lang="en-US" sz="2000" dirty="0">
                <a:solidFill>
                  <a:srgbClr val="FF0000"/>
                </a:solidFill>
              </a:rPr>
              <a:t> relevant</a:t>
            </a:r>
            <a:r>
              <a:rPr lang="ro-RO" sz="2000" dirty="0">
                <a:solidFill>
                  <a:srgbClr val="FF0000"/>
                </a:solidFill>
              </a:rPr>
              <a:t>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pentru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populația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o-RO" sz="2000" dirty="0">
                <a:solidFill>
                  <a:srgbClr val="FF0000"/>
                </a:solidFill>
              </a:rPr>
              <a:t>sensibila la poluare”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b="1" cap="all" dirty="0">
                <a:solidFill>
                  <a:srgbClr val="FF0000"/>
                </a:solidFill>
              </a:rPr>
              <a:t>IPR GUIDANCE PART II)</a:t>
            </a:r>
            <a:r>
              <a:rPr lang="en-US" sz="2000" dirty="0">
                <a:solidFill>
                  <a:srgbClr val="FF0000"/>
                </a:solidFill>
              </a:rPr>
              <a:t>  - exist</a:t>
            </a:r>
            <a:r>
              <a:rPr lang="ro-RO" sz="2000" dirty="0">
                <a:solidFill>
                  <a:srgbClr val="FF0000"/>
                </a:solidFill>
              </a:rPr>
              <a:t>ă</a:t>
            </a:r>
            <a:r>
              <a:rPr lang="en-US" sz="2000" dirty="0">
                <a:solidFill>
                  <a:srgbClr val="FF0000"/>
                </a:solidFill>
              </a:rPr>
              <a:t> spa</a:t>
            </a:r>
            <a:r>
              <a:rPr lang="ro-RO" sz="2000" dirty="0">
                <a:solidFill>
                  <a:srgbClr val="FF0000"/>
                </a:solidFill>
              </a:rPr>
              <a:t>ț</a:t>
            </a:r>
            <a:r>
              <a:rPr lang="en-US" sz="2000" dirty="0" err="1">
                <a:solidFill>
                  <a:srgbClr val="FF0000"/>
                </a:solidFill>
              </a:rPr>
              <a:t>iu</a:t>
            </a:r>
            <a:r>
              <a:rPr lang="en-US" sz="2000" dirty="0">
                <a:solidFill>
                  <a:srgbClr val="FF0000"/>
                </a:solidFill>
              </a:rPr>
              <a:t> + </a:t>
            </a:r>
            <a:r>
              <a:rPr lang="en-US" sz="2000" dirty="0" err="1">
                <a:solidFill>
                  <a:srgbClr val="FF0000"/>
                </a:solidFill>
              </a:rPr>
              <a:t>posibilitatea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o-RO" sz="2000" dirty="0">
                <a:solidFill>
                  <a:srgbClr val="FF0000"/>
                </a:solidFill>
              </a:rPr>
              <a:t>de </a:t>
            </a:r>
            <a:r>
              <a:rPr lang="en-US" sz="2000" dirty="0" err="1">
                <a:solidFill>
                  <a:srgbClr val="FF0000"/>
                </a:solidFill>
              </a:rPr>
              <a:t>racordare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o-RO" sz="2000" dirty="0">
                <a:solidFill>
                  <a:srgbClr val="FF0000"/>
                </a:solidFill>
              </a:rPr>
              <a:t>la </a:t>
            </a:r>
            <a:r>
              <a:rPr lang="en-US" sz="2000" dirty="0">
                <a:solidFill>
                  <a:srgbClr val="FF0000"/>
                </a:solidFill>
              </a:rPr>
              <a:t>re</a:t>
            </a:r>
            <a:r>
              <a:rPr lang="ro-RO" sz="2000" dirty="0">
                <a:solidFill>
                  <a:srgbClr val="FF0000"/>
                </a:solidFill>
              </a:rPr>
              <a:t>ț</a:t>
            </a:r>
            <a:r>
              <a:rPr lang="en-US" sz="2000" dirty="0" err="1">
                <a:solidFill>
                  <a:srgbClr val="FF0000"/>
                </a:solidFill>
              </a:rPr>
              <a:t>ea</a:t>
            </a:r>
            <a:r>
              <a:rPr lang="en-US" sz="2000" dirty="0">
                <a:solidFill>
                  <a:srgbClr val="FF0000"/>
                </a:solidFill>
              </a:rPr>
              <a:t> electric</a:t>
            </a:r>
            <a:r>
              <a:rPr lang="ro-RO" sz="2000" dirty="0">
                <a:solidFill>
                  <a:srgbClr val="FF0000"/>
                </a:solidFill>
              </a:rPr>
              <a:t>ă</a:t>
            </a:r>
            <a:r>
              <a:rPr lang="en-US" sz="2000" dirty="0">
                <a:solidFill>
                  <a:srgbClr val="FF0000"/>
                </a:solidFill>
              </a:rPr>
              <a:t> (parc) – </a:t>
            </a:r>
            <a:r>
              <a:rPr lang="en-US" sz="2000" dirty="0" err="1">
                <a:solidFill>
                  <a:srgbClr val="FF0000"/>
                </a:solidFill>
              </a:rPr>
              <a:t>discu</a:t>
            </a:r>
            <a:r>
              <a:rPr lang="ro-RO" sz="2000">
                <a:solidFill>
                  <a:srgbClr val="FF0000"/>
                </a:solidFill>
              </a:rPr>
              <a:t>ț</a:t>
            </a:r>
            <a:r>
              <a:rPr lang="en-US" sz="2000">
                <a:solidFill>
                  <a:srgbClr val="FF0000"/>
                </a:solidFill>
              </a:rPr>
              <a:t>ia</a:t>
            </a:r>
            <a:r>
              <a:rPr lang="en-US" sz="2000" dirty="0">
                <a:solidFill>
                  <a:srgbClr val="FF0000"/>
                </a:solidFill>
              </a:rPr>
              <a:t> cu </a:t>
            </a:r>
            <a:r>
              <a:rPr lang="en-US" sz="2000" dirty="0" err="1">
                <a:solidFill>
                  <a:srgbClr val="FF0000"/>
                </a:solidFill>
              </a:rPr>
              <a:t>sef</a:t>
            </a:r>
            <a:r>
              <a:rPr lang="en-US" sz="2000" dirty="0">
                <a:solidFill>
                  <a:srgbClr val="FF0000"/>
                </a:solidFill>
              </a:rPr>
              <a:t> SML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5359" y="5311195"/>
            <a:ext cx="98412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B3AA0-994C-4480-BA0A-50E827D08B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6152826"/>
            <a:ext cx="2495550" cy="690245"/>
          </a:xfrm>
          <a:prstGeom prst="rect">
            <a:avLst/>
          </a:prstGeom>
          <a:noFill/>
        </p:spPr>
      </p:pic>
      <p:pic>
        <p:nvPicPr>
          <p:cNvPr id="8" name="Imagine 3">
            <a:extLst>
              <a:ext uri="{FF2B5EF4-FFF2-40B4-BE49-F238E27FC236}">
                <a16:creationId xmlns:a16="http://schemas.microsoft.com/office/drawing/2014/main" id="{7E2492CF-CAE5-494E-A47B-5B0443F0C2B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85" y="5836587"/>
            <a:ext cx="7504430" cy="374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992459"/>
            <a:ext cx="10515600" cy="5184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o-RO" sz="4000" dirty="0"/>
              <a:t>Activitatea A1.1 - Analiza privind situaţia actuală a monitorizării calităţii aerului la nivel naţional şi </a:t>
            </a:r>
            <a:r>
              <a:rPr lang="ro-RO" sz="4000" b="1" dirty="0"/>
              <a:t>identificarea amplasamentelor unor puncte suplimentare de prelevare pentru măsurări fixe </a:t>
            </a:r>
            <a:r>
              <a:rPr lang="ro-RO" sz="4000" dirty="0"/>
              <a:t>(noi staţii de monitorizare/ staţii existente în RNMCA)</a:t>
            </a:r>
            <a:endParaRPr lang="en-US" sz="4000" dirty="0"/>
          </a:p>
          <a:p>
            <a:pPr lvl="0" algn="just"/>
            <a:endParaRPr lang="en-US" sz="4000" dirty="0"/>
          </a:p>
          <a:p>
            <a:pPr lvl="0" algn="just"/>
            <a:r>
              <a:rPr lang="en-US" sz="4000" dirty="0" err="1"/>
              <a:t>Municipiul</a:t>
            </a:r>
            <a:r>
              <a:rPr lang="en-US" sz="4000" dirty="0"/>
              <a:t> </a:t>
            </a:r>
            <a:r>
              <a:rPr lang="en-US" sz="4000" dirty="0" err="1"/>
              <a:t>Târgu</a:t>
            </a:r>
            <a:r>
              <a:rPr lang="en-US" sz="4000" dirty="0"/>
              <a:t> Jiu </a:t>
            </a:r>
            <a:endParaRPr lang="ro-RO" sz="4000" dirty="0"/>
          </a:p>
          <a:p>
            <a:pPr marL="1371600" lvl="3" indent="0">
              <a:buNone/>
            </a:pPr>
            <a:r>
              <a:rPr lang="en-US" sz="4000" dirty="0" err="1"/>
              <a:t>Amplasare</a:t>
            </a:r>
            <a:r>
              <a:rPr lang="en-US" sz="4000" dirty="0"/>
              <a:t> </a:t>
            </a:r>
            <a:r>
              <a:rPr lang="en-US" sz="4000" dirty="0" err="1"/>
              <a:t>staţie</a:t>
            </a:r>
            <a:r>
              <a:rPr lang="en-US" sz="4000" dirty="0"/>
              <a:t> de </a:t>
            </a:r>
            <a:r>
              <a:rPr lang="en-US" sz="4000" dirty="0" err="1"/>
              <a:t>monitorizare</a:t>
            </a:r>
            <a:r>
              <a:rPr lang="en-US" sz="4000" dirty="0"/>
              <a:t> (</a:t>
            </a:r>
            <a:r>
              <a:rPr lang="en-US" sz="4000" dirty="0" err="1"/>
              <a:t>Trafic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4000" dirty="0" err="1"/>
              <a:t>Instalare</a:t>
            </a:r>
            <a:r>
              <a:rPr lang="en-US" sz="4000" dirty="0"/>
              <a:t> </a:t>
            </a:r>
            <a:r>
              <a:rPr lang="en-US" sz="4000" dirty="0" err="1"/>
              <a:t>echipamente</a:t>
            </a:r>
            <a:r>
              <a:rPr lang="en-US" sz="4000" dirty="0"/>
              <a:t> </a:t>
            </a:r>
            <a:r>
              <a:rPr lang="en-US" sz="4000" dirty="0" err="1"/>
              <a:t>prelevare</a:t>
            </a:r>
            <a:r>
              <a:rPr lang="en-US" sz="4000" dirty="0"/>
              <a:t> PM10 </a:t>
            </a:r>
            <a:br>
              <a:rPr lang="en-US" sz="4000" dirty="0"/>
            </a:br>
            <a:r>
              <a:rPr lang="en-US" sz="4000" dirty="0" err="1"/>
              <a:t>Instalare</a:t>
            </a:r>
            <a:r>
              <a:rPr lang="en-US" sz="4000" dirty="0"/>
              <a:t> </a:t>
            </a:r>
            <a:r>
              <a:rPr lang="en-US" sz="4000" dirty="0" err="1"/>
              <a:t>echipamente</a:t>
            </a:r>
            <a:r>
              <a:rPr lang="en-US" sz="4000" dirty="0"/>
              <a:t> </a:t>
            </a:r>
            <a:r>
              <a:rPr lang="en-US" sz="4000" dirty="0" err="1"/>
              <a:t>prelevare</a:t>
            </a:r>
            <a:r>
              <a:rPr lang="en-US" sz="4000" dirty="0"/>
              <a:t> PM2,5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26758" y="257577"/>
            <a:ext cx="11286667" cy="2360386"/>
          </a:xfrm>
        </p:spPr>
        <p:txBody>
          <a:bodyPr>
            <a:noAutofit/>
          </a:bodyPr>
          <a:lstStyle/>
          <a:p>
            <a:pPr lvl="0"/>
            <a:br>
              <a:rPr lang="ro-RO" sz="2400" dirty="0"/>
            </a:br>
            <a:r>
              <a:rPr lang="ro-RO" sz="2400" dirty="0"/>
              <a:t>SITUAȚIE EXISTENTĂ</a:t>
            </a:r>
            <a:br>
              <a:rPr lang="ro-RO" sz="2400" dirty="0"/>
            </a:br>
            <a:r>
              <a:rPr lang="ro-RO" sz="2400" dirty="0"/>
              <a:t>GJ-1 – strada V Alecsandri nr. 2</a:t>
            </a:r>
            <a:br>
              <a:rPr lang="ro-RO" sz="2400" dirty="0"/>
            </a:br>
            <a:r>
              <a:rPr lang="ro-RO" sz="2400" dirty="0"/>
              <a:t>- stație industrială în arie urbană, amplasată în zona de nord;</a:t>
            </a:r>
            <a:br>
              <a:rPr lang="ro-RO" sz="2400" dirty="0"/>
            </a:br>
            <a:r>
              <a:rPr lang="ro-RO" sz="2400" dirty="0"/>
              <a:t>- Prin adresa 8011/26.08.2019, APM GJ a confirmat ca sunt îndeplinite condițiile de amplasare pentru stație de tip I (solicitarea a fost de analiză a posibilității de redefinire ca stație de F).</a:t>
            </a:r>
            <a:br>
              <a:rPr lang="ro-RO" sz="2400" dirty="0"/>
            </a:br>
            <a:endParaRPr lang="en-US" sz="2400" dirty="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828" y="2743200"/>
            <a:ext cx="5858597" cy="3773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8" y="2743200"/>
            <a:ext cx="5256757" cy="37695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/>
              <a:t>Criterii de amplasare:</a:t>
            </a:r>
            <a:endParaRPr lang="en-US"/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80000"/>
              </a:lnSpc>
            </a:pPr>
            <a:r>
              <a:rPr lang="ro-RO" sz="2600" b="1" dirty="0"/>
              <a:t>Legea 104/2011</a:t>
            </a:r>
            <a:r>
              <a:rPr lang="it-IT" sz="2600" b="1" dirty="0"/>
              <a:t> </a:t>
            </a:r>
            <a:r>
              <a:rPr lang="it-IT" sz="2600" dirty="0"/>
              <a:t>- sondele de prelevare din staţiile de trafic rutier se amplasează la cel puţin 25 m de extremitatea intersecţiilor mari şi la cel mult 10 m de bordura trotuarului; pentru măsurarea concentraţiilor de arsen, cadmiu, nichel şi benzo(a)piren din aerul înconjurător sondele de prelevare din staţiile de trafic rutier se amplasează la cel puţin 25 m de extremitatea intersecţiilor mari şi cel puţin 4 m de axul celei mai apropiate benzi de circulaţie;</a:t>
            </a:r>
            <a:endParaRPr lang="ro-RO" sz="2600" dirty="0"/>
          </a:p>
          <a:p>
            <a:pPr lvl="0" algn="just">
              <a:lnSpc>
                <a:spcPct val="80000"/>
              </a:lnSpc>
            </a:pPr>
            <a:r>
              <a:rPr lang="ro-RO" sz="2600" b="1" dirty="0"/>
              <a:t>OM 806/2016 -</a:t>
            </a:r>
            <a:r>
              <a:rPr lang="en-US" sz="2600" b="1" dirty="0"/>
              <a:t> </a:t>
            </a:r>
            <a:r>
              <a:rPr lang="en-US" sz="2600" dirty="0" err="1"/>
              <a:t>pentru</a:t>
            </a:r>
            <a:r>
              <a:rPr lang="en-US" sz="2600" dirty="0"/>
              <a:t> </a:t>
            </a:r>
            <a:r>
              <a:rPr lang="en-US" sz="2600" dirty="0" err="1"/>
              <a:t>toţi</a:t>
            </a:r>
            <a:r>
              <a:rPr lang="en-US" sz="2600" dirty="0"/>
              <a:t> </a:t>
            </a:r>
            <a:r>
              <a:rPr lang="en-US" sz="2600" dirty="0" err="1"/>
              <a:t>poluanţii</a:t>
            </a:r>
            <a:r>
              <a:rPr lang="en-US" sz="2600" dirty="0"/>
              <a:t>, </a:t>
            </a:r>
            <a:r>
              <a:rPr lang="en-US" sz="2600" dirty="0" err="1"/>
              <a:t>sondele</a:t>
            </a:r>
            <a:r>
              <a:rPr lang="en-US" sz="2600" dirty="0"/>
              <a:t> de </a:t>
            </a:r>
            <a:r>
              <a:rPr lang="en-US" sz="2600" dirty="0" err="1"/>
              <a:t>prelevare</a:t>
            </a:r>
            <a:r>
              <a:rPr lang="en-US" sz="2600" dirty="0"/>
              <a:t> a </a:t>
            </a:r>
            <a:r>
              <a:rPr lang="en-US" sz="2600" dirty="0" err="1"/>
              <a:t>aerului</a:t>
            </a:r>
            <a:r>
              <a:rPr lang="en-US" sz="2600" dirty="0"/>
              <a:t> din </a:t>
            </a:r>
            <a:r>
              <a:rPr lang="en-US" sz="2600" dirty="0" err="1"/>
              <a:t>staţiile</a:t>
            </a:r>
            <a:r>
              <a:rPr lang="en-US" sz="2600" dirty="0"/>
              <a:t> de </a:t>
            </a:r>
            <a:r>
              <a:rPr lang="en-US" sz="2600" dirty="0" err="1"/>
              <a:t>trafic</a:t>
            </a:r>
            <a:r>
              <a:rPr lang="en-US" sz="2600" dirty="0"/>
              <a:t> </a:t>
            </a:r>
            <a:r>
              <a:rPr lang="en-US" sz="2600" dirty="0" err="1"/>
              <a:t>rutier</a:t>
            </a:r>
            <a:r>
              <a:rPr lang="en-US" sz="2600" dirty="0"/>
              <a:t> se </a:t>
            </a:r>
            <a:r>
              <a:rPr lang="en-US" sz="2600" dirty="0" err="1"/>
              <a:t>amplasează</a:t>
            </a:r>
            <a:r>
              <a:rPr lang="en-US" sz="2600" dirty="0"/>
              <a:t> la </a:t>
            </a:r>
            <a:r>
              <a:rPr lang="en-US" sz="2600" dirty="0" err="1"/>
              <a:t>cel</a:t>
            </a:r>
            <a:r>
              <a:rPr lang="en-US" sz="2600" dirty="0"/>
              <a:t> </a:t>
            </a:r>
            <a:r>
              <a:rPr lang="en-US" sz="2600" dirty="0" err="1"/>
              <a:t>puţin</a:t>
            </a:r>
            <a:r>
              <a:rPr lang="en-US" sz="2600" dirty="0"/>
              <a:t> 25 m de </a:t>
            </a:r>
            <a:r>
              <a:rPr lang="en-US" sz="2600" dirty="0" err="1"/>
              <a:t>extremitatea</a:t>
            </a:r>
            <a:r>
              <a:rPr lang="en-US" sz="2600" dirty="0"/>
              <a:t> </a:t>
            </a:r>
            <a:r>
              <a:rPr lang="en-US" sz="2600" dirty="0" err="1"/>
              <a:t>intersecţiilor</a:t>
            </a:r>
            <a:r>
              <a:rPr lang="en-US" sz="2600" dirty="0"/>
              <a:t> </a:t>
            </a:r>
            <a:r>
              <a:rPr lang="en-US" sz="2600" dirty="0" err="1"/>
              <a:t>mari</a:t>
            </a:r>
            <a:r>
              <a:rPr lang="en-US" sz="2600" dirty="0"/>
              <a:t> </a:t>
            </a:r>
            <a:r>
              <a:rPr lang="en-US" sz="2600" dirty="0" err="1"/>
              <a:t>şi</a:t>
            </a:r>
            <a:r>
              <a:rPr lang="en-US" sz="2600" dirty="0"/>
              <a:t> la </a:t>
            </a:r>
            <a:r>
              <a:rPr lang="en-US" sz="2600" dirty="0" err="1"/>
              <a:t>cel</a:t>
            </a:r>
            <a:r>
              <a:rPr lang="en-US" sz="2600" dirty="0"/>
              <a:t> </a:t>
            </a:r>
            <a:r>
              <a:rPr lang="en-US" sz="2600" dirty="0" err="1"/>
              <a:t>mult</a:t>
            </a:r>
            <a:r>
              <a:rPr lang="en-US" sz="2600" dirty="0"/>
              <a:t> 10 m de </a:t>
            </a:r>
            <a:r>
              <a:rPr lang="en-US" sz="2600" dirty="0" err="1"/>
              <a:t>bordura</a:t>
            </a:r>
            <a:r>
              <a:rPr lang="en-US" sz="2600" dirty="0"/>
              <a:t> </a:t>
            </a:r>
            <a:r>
              <a:rPr lang="en-US" sz="2600" dirty="0" err="1"/>
              <a:t>trotuarului</a:t>
            </a:r>
            <a:r>
              <a:rPr lang="en-US" sz="2600" dirty="0"/>
              <a:t>. </a:t>
            </a:r>
            <a:r>
              <a:rPr lang="en-US" sz="2600" dirty="0" err="1"/>
              <a:t>Prin</a:t>
            </a:r>
            <a:r>
              <a:rPr lang="en-US" sz="2600" dirty="0"/>
              <a:t> </a:t>
            </a:r>
            <a:r>
              <a:rPr lang="en-US" sz="2600" b="1" dirty="0"/>
              <a:t>«</a:t>
            </a:r>
            <a:r>
              <a:rPr lang="en-US" sz="2600" b="1" dirty="0" err="1"/>
              <a:t>intersecţie</a:t>
            </a:r>
            <a:r>
              <a:rPr lang="en-US" sz="2600" b="1" dirty="0"/>
              <a:t> mare»</a:t>
            </a:r>
            <a:r>
              <a:rPr lang="en-US" sz="2600" dirty="0"/>
              <a:t> se </a:t>
            </a:r>
            <a:r>
              <a:rPr lang="en-US" sz="2600" dirty="0" err="1"/>
              <a:t>înţelege</a:t>
            </a:r>
            <a:r>
              <a:rPr lang="en-US" sz="2600" dirty="0"/>
              <a:t> o </a:t>
            </a:r>
            <a:r>
              <a:rPr lang="en-US" sz="2600" dirty="0" err="1"/>
              <a:t>intersecţie</a:t>
            </a:r>
            <a:r>
              <a:rPr lang="en-US" sz="2600" dirty="0"/>
              <a:t> care </a:t>
            </a:r>
            <a:r>
              <a:rPr lang="en-US" sz="2600" dirty="0" err="1"/>
              <a:t>întrerupe</a:t>
            </a:r>
            <a:r>
              <a:rPr lang="en-US" sz="2600" dirty="0"/>
              <a:t> </a:t>
            </a:r>
            <a:r>
              <a:rPr lang="en-US" sz="2600" dirty="0" err="1"/>
              <a:t>fluxul</a:t>
            </a:r>
            <a:r>
              <a:rPr lang="en-US" sz="2600" dirty="0"/>
              <a:t> de </a:t>
            </a:r>
            <a:r>
              <a:rPr lang="en-US" sz="2600" dirty="0" err="1"/>
              <a:t>trafic</a:t>
            </a:r>
            <a:r>
              <a:rPr lang="en-US" sz="2600" dirty="0"/>
              <a:t> </a:t>
            </a:r>
            <a:r>
              <a:rPr lang="en-US" sz="2600" dirty="0" err="1"/>
              <a:t>şi</a:t>
            </a:r>
            <a:r>
              <a:rPr lang="en-US" sz="2600" dirty="0"/>
              <a:t> care </a:t>
            </a:r>
            <a:r>
              <a:rPr lang="en-US" sz="2600" dirty="0" err="1"/>
              <a:t>cauzează</a:t>
            </a:r>
            <a:r>
              <a:rPr lang="en-US" sz="2600" dirty="0"/>
              <a:t> </a:t>
            </a:r>
            <a:r>
              <a:rPr lang="en-US" sz="2600" dirty="0" err="1"/>
              <a:t>emisii</a:t>
            </a:r>
            <a:r>
              <a:rPr lang="en-US" sz="2600" dirty="0"/>
              <a:t> </a:t>
            </a:r>
            <a:r>
              <a:rPr lang="en-US" sz="2600" dirty="0" err="1"/>
              <a:t>diferite</a:t>
            </a:r>
            <a:r>
              <a:rPr lang="en-US" sz="2600" dirty="0"/>
              <a:t> (</a:t>
            </a:r>
            <a:r>
              <a:rPr lang="en-US" sz="2600" dirty="0" err="1"/>
              <a:t>emisii</a:t>
            </a:r>
            <a:r>
              <a:rPr lang="en-US" sz="2600" dirty="0"/>
              <a:t> de </a:t>
            </a:r>
            <a:r>
              <a:rPr lang="en-US" sz="2600" dirty="0" err="1"/>
              <a:t>oprire</a:t>
            </a:r>
            <a:r>
              <a:rPr lang="en-US" sz="2600" dirty="0"/>
              <a:t> </a:t>
            </a:r>
            <a:r>
              <a:rPr lang="en-US" sz="2600" dirty="0" err="1"/>
              <a:t>şi</a:t>
            </a:r>
            <a:r>
              <a:rPr lang="en-US" sz="2600" dirty="0"/>
              <a:t> </a:t>
            </a:r>
            <a:r>
              <a:rPr lang="en-US" sz="2600" dirty="0" err="1"/>
              <a:t>pornire</a:t>
            </a:r>
            <a:r>
              <a:rPr lang="en-US" sz="2600" dirty="0"/>
              <a:t>) </a:t>
            </a:r>
            <a:r>
              <a:rPr lang="en-US" sz="2600" dirty="0" err="1"/>
              <a:t>faţă</a:t>
            </a:r>
            <a:r>
              <a:rPr lang="en-US" sz="2600" dirty="0"/>
              <a:t> de </a:t>
            </a:r>
            <a:r>
              <a:rPr lang="en-US" sz="2600" dirty="0" err="1"/>
              <a:t>restul</a:t>
            </a:r>
            <a:r>
              <a:rPr lang="en-US" sz="2600" dirty="0"/>
              <a:t> </a:t>
            </a:r>
            <a:r>
              <a:rPr lang="en-US" sz="2600" dirty="0" err="1"/>
              <a:t>drumului</a:t>
            </a:r>
            <a:r>
              <a:rPr lang="en-US" sz="2600" dirty="0"/>
              <a:t>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/>
              <a:t>Criterii de amplasare: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/>
              <a:t>traffic and industrial sites represent areas where the highest concentrations occur and that background sites are representative of the exposure of the general population</a:t>
            </a:r>
            <a:endParaRPr lang="ro-RO" dirty="0"/>
          </a:p>
          <a:p>
            <a:pPr lvl="0" algn="just"/>
            <a:r>
              <a:rPr lang="en-US" dirty="0"/>
              <a:t>further characterization for traffic sites in terms of local dispersion conditions (“</a:t>
            </a:r>
            <a:r>
              <a:rPr lang="en-US" b="1" dirty="0"/>
              <a:t>wide street</a:t>
            </a:r>
            <a:r>
              <a:rPr lang="en-US" dirty="0"/>
              <a:t>”, </a:t>
            </a:r>
            <a:r>
              <a:rPr lang="en-US" dirty="0">
                <a:solidFill>
                  <a:srgbClr val="BFBFBF"/>
                </a:solidFill>
              </a:rPr>
              <a:t>“narrow street”, “canyon street”, “highway” and others</a:t>
            </a:r>
            <a:r>
              <a:rPr lang="en-US" dirty="0"/>
              <a:t>) is applicable to urban areas and suburban areas. </a:t>
            </a:r>
            <a:r>
              <a:rPr lang="en-US" dirty="0">
                <a:solidFill>
                  <a:srgbClr val="BFBFBF"/>
                </a:solidFill>
              </a:rPr>
              <a:t>It is recommended to provide a better definition for the terms “wide street”, “narrow street”, “canyon street” and “highway”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o-RO"/>
              <a:t>SURSE DATE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07585" y="1825627"/>
            <a:ext cx="9826581" cy="4351336"/>
          </a:xfrm>
        </p:spPr>
        <p:txBody>
          <a:bodyPr/>
          <a:lstStyle/>
          <a:p>
            <a:pPr marL="0" lvl="0" indent="0">
              <a:buNone/>
            </a:pPr>
            <a:r>
              <a:rPr lang="ro-RO" sz="3200" dirty="0"/>
              <a:t>PMCA Gorj</a:t>
            </a:r>
          </a:p>
          <a:p>
            <a:pPr marL="0" lvl="0" indent="0">
              <a:buNone/>
            </a:pPr>
            <a:r>
              <a:rPr lang="ro-RO" sz="3200" dirty="0"/>
              <a:t>Google maps</a:t>
            </a:r>
          </a:p>
          <a:p>
            <a:pPr marL="0" lvl="0" indent="0">
              <a:buNone/>
            </a:pPr>
            <a:endParaRPr lang="ro-RO" sz="3200" dirty="0"/>
          </a:p>
          <a:p>
            <a:pPr marL="0" lvl="0" indent="0">
              <a:buNone/>
            </a:pPr>
            <a:r>
              <a:rPr lang="ro-RO" sz="3200" b="1" dirty="0"/>
              <a:t>Mențiune</a:t>
            </a:r>
            <a:r>
              <a:rPr lang="ro-RO" sz="3200" dirty="0"/>
              <a:t>: aria de reprezentativitate a stației GJ-1 este de 1-5 km2, prin urmare analiza rezulatelor măsurărilor nu este relevantă (mai ales pentru o stație de trafic) 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639430"/>
          </a:xfrm>
        </p:spPr>
        <p:txBody>
          <a:bodyPr>
            <a:normAutofit fontScale="90000"/>
          </a:bodyPr>
          <a:lstStyle/>
          <a:p>
            <a:pPr lvl="0"/>
            <a:r>
              <a:rPr lang="ro-RO" sz="4000"/>
              <a:t>Harti studiu PMCA GJ</a:t>
            </a:r>
            <a:endParaRPr lang="en-US" sz="400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629" y="1004550"/>
            <a:ext cx="7894746" cy="56360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1" y="580397"/>
            <a:ext cx="8655618" cy="61245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434266"/>
            <a:ext cx="7948467" cy="59358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642</Words>
  <Application>Microsoft Office PowerPoint</Application>
  <PresentationFormat>Widescreen</PresentationFormat>
  <Paragraphs>45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 SITUAȚIE EXISTENTĂ GJ-1 – strada V Alecsandri nr. 2 - stație industrială în arie urbană, amplasată în zona de nord; - Prin adresa 8011/26.08.2019, APM GJ a confirmat ca sunt îndeplinite condițiile de amplasare pentru stație de tip I (solicitarea a fost de analiză a posibilității de redefinire ca stație de F). </vt:lpstr>
      <vt:lpstr>Criterii de amplasare:</vt:lpstr>
      <vt:lpstr>Criterii de amplasare:</vt:lpstr>
      <vt:lpstr>SURSE DATE</vt:lpstr>
      <vt:lpstr>Harti studiu PMCA GJ</vt:lpstr>
      <vt:lpstr>PowerPoint Presentation</vt:lpstr>
      <vt:lpstr>PowerPoint Presentation</vt:lpstr>
      <vt:lpstr>PowerPoint Presentation</vt:lpstr>
      <vt:lpstr>CONCENTRATII PM10, PM2.5, metale grele</vt:lpstr>
      <vt:lpstr>PowerPoint Presentation</vt:lpstr>
      <vt:lpstr>PowerPoint Presentation</vt:lpstr>
      <vt:lpstr>Propunere A.N.P.M pentru amplasare stație trafic Targu Jiu</vt:lpstr>
      <vt:lpstr>Identificare «intersecţii mari» -întrerup fluxul de trafic şi cauzează emisii de oprire şi pornire faţă de restul drumului;</vt:lpstr>
      <vt:lpstr>Identificare «intersecţii mari» -întrerup fluxul de trafic şi cauzează emisii de oprire şi pornire faţă de restul drumului;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Propunere amplasare statie trafic Targu Jiu</dc:title>
  <dc:creator>Patricia Lungu</dc:creator>
  <cp:lastModifiedBy>Simona Marcusohn</cp:lastModifiedBy>
  <cp:revision>17</cp:revision>
  <dcterms:created xsi:type="dcterms:W3CDTF">2020-11-24T09:09:59Z</dcterms:created>
  <dcterms:modified xsi:type="dcterms:W3CDTF">2021-07-28T16:53:57Z</dcterms:modified>
</cp:coreProperties>
</file>